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  <p:sldMasterId id="2147483672" r:id="rId2"/>
    <p:sldMasterId id="2147483659" r:id="rId3"/>
    <p:sldMasterId id="2147483654" r:id="rId4"/>
  </p:sldMasterIdLst>
  <p:notesMasterIdLst>
    <p:notesMasterId r:id="rId30"/>
  </p:notesMasterIdLst>
  <p:sldIdLst>
    <p:sldId id="256" r:id="rId5"/>
    <p:sldId id="270" r:id="rId6"/>
    <p:sldId id="319" r:id="rId7"/>
    <p:sldId id="297" r:id="rId8"/>
    <p:sldId id="322" r:id="rId9"/>
    <p:sldId id="320" r:id="rId10"/>
    <p:sldId id="298" r:id="rId11"/>
    <p:sldId id="321" r:id="rId12"/>
    <p:sldId id="336" r:id="rId13"/>
    <p:sldId id="337" r:id="rId14"/>
    <p:sldId id="323" r:id="rId15"/>
    <p:sldId id="324" r:id="rId16"/>
    <p:sldId id="329" r:id="rId17"/>
    <p:sldId id="325" r:id="rId18"/>
    <p:sldId id="330" r:id="rId19"/>
    <p:sldId id="335" r:id="rId20"/>
    <p:sldId id="338" r:id="rId21"/>
    <p:sldId id="331" r:id="rId22"/>
    <p:sldId id="332" r:id="rId23"/>
    <p:sldId id="339" r:id="rId24"/>
    <p:sldId id="340" r:id="rId25"/>
    <p:sldId id="341" r:id="rId26"/>
    <p:sldId id="342" r:id="rId27"/>
    <p:sldId id="343" r:id="rId28"/>
    <p:sldId id="344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9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tfm2025\Desktop\Relatorios%20Math\volum&#233;tricos\Ouro%20Branco%20e%20Proenca%20ref%2003-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ESQUISA%20SUBMEDI&#199;&#195;O%20(IDM)\IDM%20MEDIO%20ANU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ESQUISA%20SUBMEDI&#199;&#195;O%20(IDM)\IDM%20MEDIO%20ANU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ESQUISA%20SUBMEDI&#199;&#195;O%20(IDM)\IDM%20MEDIO%20ANUA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PESQUISA%20SUBMEDI&#199;&#195;O%20(IDM)\IDM%20MEDIO%20ANUA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PD\IPD%20ZONA%20SUL%20OURO%20BRANC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Plan1!$A$2</c:f>
              <c:strCache>
                <c:ptCount val="1"/>
                <c:pt idx="0">
                  <c:v>Índice de Perdas na Distribuição (%)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diamond"/>
            <c:size val="5"/>
          </c:marker>
          <c:dLbls>
            <c:dLbl>
              <c:idx val="3"/>
              <c:delete val="1"/>
            </c:dLbl>
            <c:dLbl>
              <c:idx val="5"/>
              <c:delete val="1"/>
            </c:dLbl>
            <c:dLbl>
              <c:idx val="8"/>
              <c:delete val="1"/>
            </c:dLbl>
            <c:dLbl>
              <c:idx val="10"/>
              <c:delete val="1"/>
            </c:dLbl>
            <c:dLbl>
              <c:idx val="13"/>
              <c:layout>
                <c:manualLayout>
                  <c:x val="-7.4303251248450481E-3"/>
                  <c:y val="-3.168524024359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8"/>
              <c:delete val="1"/>
            </c:dLbl>
            <c:dLbl>
              <c:idx val="20"/>
              <c:delete val="1"/>
            </c:dLbl>
            <c:dLbl>
              <c:idx val="23"/>
              <c:delete val="1"/>
            </c:dLbl>
            <c:dLbl>
              <c:idx val="25"/>
              <c:delete val="1"/>
            </c:dLbl>
            <c:dLbl>
              <c:idx val="27"/>
              <c:delete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Plan1!$B$1:$AD$1</c:f>
              <c:numCache>
                <c:formatCode>General</c:formatCode>
                <c:ptCount val="29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</c:numCache>
            </c:numRef>
          </c:cat>
          <c:val>
            <c:numRef>
              <c:f>Plan1!$B$2:$AD$2</c:f>
              <c:numCache>
                <c:formatCode>General</c:formatCode>
                <c:ptCount val="29"/>
                <c:pt idx="0">
                  <c:v>35.1</c:v>
                </c:pt>
                <c:pt idx="1">
                  <c:v>36.9</c:v>
                </c:pt>
                <c:pt idx="2">
                  <c:v>41</c:v>
                </c:pt>
                <c:pt idx="3">
                  <c:v>40.700000000000003</c:v>
                </c:pt>
                <c:pt idx="4">
                  <c:v>38.4</c:v>
                </c:pt>
                <c:pt idx="5">
                  <c:v>37.799999999999997</c:v>
                </c:pt>
                <c:pt idx="6">
                  <c:v>39.6</c:v>
                </c:pt>
                <c:pt idx="7">
                  <c:v>37.6</c:v>
                </c:pt>
                <c:pt idx="8">
                  <c:v>37.700000000000003</c:v>
                </c:pt>
                <c:pt idx="9">
                  <c:v>36.299999999999997</c:v>
                </c:pt>
                <c:pt idx="10">
                  <c:v>33.799999999999997</c:v>
                </c:pt>
                <c:pt idx="11">
                  <c:v>34.700000000000003</c:v>
                </c:pt>
                <c:pt idx="12">
                  <c:v>31.4</c:v>
                </c:pt>
                <c:pt idx="13">
                  <c:v>27.7</c:v>
                </c:pt>
                <c:pt idx="14">
                  <c:v>26.7</c:v>
                </c:pt>
                <c:pt idx="15">
                  <c:v>26.6</c:v>
                </c:pt>
                <c:pt idx="16">
                  <c:v>26</c:v>
                </c:pt>
                <c:pt idx="17">
                  <c:v>27.2</c:v>
                </c:pt>
                <c:pt idx="18">
                  <c:v>27.1</c:v>
                </c:pt>
                <c:pt idx="19">
                  <c:v>25.8</c:v>
                </c:pt>
                <c:pt idx="20">
                  <c:v>25.8</c:v>
                </c:pt>
                <c:pt idx="21">
                  <c:v>24.18</c:v>
                </c:pt>
                <c:pt idx="22">
                  <c:v>21.8</c:v>
                </c:pt>
                <c:pt idx="23">
                  <c:v>20.2</c:v>
                </c:pt>
                <c:pt idx="24">
                  <c:v>19.5</c:v>
                </c:pt>
                <c:pt idx="25">
                  <c:v>19.899999999999999</c:v>
                </c:pt>
                <c:pt idx="26">
                  <c:v>19.3</c:v>
                </c:pt>
                <c:pt idx="27">
                  <c:v>19.2</c:v>
                </c:pt>
                <c:pt idx="28">
                  <c:v>21.6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Plan1!$A$3</c:f>
              <c:strCache>
                <c:ptCount val="1"/>
                <c:pt idx="0">
                  <c:v>Índice de Perdas de Faturamento (%)</c:v>
                </c:pt>
              </c:strCache>
            </c:strRef>
          </c:tx>
          <c:spPr>
            <a:ln w="38100"/>
          </c:spPr>
          <c:marker>
            <c:symbol val="circle"/>
            <c:size val="4"/>
          </c:marker>
          <c:dLbls>
            <c:dLbl>
              <c:idx val="1"/>
              <c:layout>
                <c:manualLayout>
                  <c:x val="-1.6811944798119836E-2"/>
                  <c:y val="2.51444130336763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5174903593294819E-3"/>
                  <c:y val="-1.852209199967027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1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7"/>
              <c:delete val="1"/>
            </c:dLbl>
            <c:dLbl>
              <c:idx val="18"/>
              <c:layout>
                <c:manualLayout>
                  <c:x val="-1.6811944798119913E-2"/>
                  <c:y val="7.01387834230819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4.7916148943583668E-2"/>
                  <c:y val="2.2144788341049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4.5842535333886082E-2"/>
                  <c:y val="2.51444130336763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delete val="1"/>
            </c:dLbl>
            <c:dLbl>
              <c:idx val="24"/>
              <c:layout>
                <c:manualLayout>
                  <c:x val="-4.7916148943583668E-2"/>
                  <c:y val="2.51444130336763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delete val="1"/>
            </c:dLbl>
            <c:dLbl>
              <c:idx val="27"/>
              <c:delete val="1"/>
            </c:dLbl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Plan1!$B$1:$AD$1</c:f>
              <c:numCache>
                <c:formatCode>General</c:formatCode>
                <c:ptCount val="29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  <c:pt idx="27">
                  <c:v>2013</c:v>
                </c:pt>
                <c:pt idx="28">
                  <c:v>2014</c:v>
                </c:pt>
              </c:numCache>
            </c:numRef>
          </c:cat>
          <c:val>
            <c:numRef>
              <c:f>Plan1!$B$3:$AD$3</c:f>
              <c:numCache>
                <c:formatCode>General</c:formatCode>
                <c:ptCount val="29"/>
                <c:pt idx="0">
                  <c:v>30.3</c:v>
                </c:pt>
                <c:pt idx="1">
                  <c:v>30.97</c:v>
                </c:pt>
                <c:pt idx="2">
                  <c:v>36.85</c:v>
                </c:pt>
                <c:pt idx="3">
                  <c:v>34.89</c:v>
                </c:pt>
                <c:pt idx="4">
                  <c:v>33.43</c:v>
                </c:pt>
                <c:pt idx="5">
                  <c:v>34.520000000000003</c:v>
                </c:pt>
                <c:pt idx="6">
                  <c:v>36.08</c:v>
                </c:pt>
                <c:pt idx="7">
                  <c:v>33.44</c:v>
                </c:pt>
                <c:pt idx="8">
                  <c:v>34.57</c:v>
                </c:pt>
                <c:pt idx="9">
                  <c:v>32.619999999999997</c:v>
                </c:pt>
                <c:pt idx="10">
                  <c:v>30.23</c:v>
                </c:pt>
                <c:pt idx="11">
                  <c:v>31.07</c:v>
                </c:pt>
                <c:pt idx="12">
                  <c:v>28.79</c:v>
                </c:pt>
                <c:pt idx="13">
                  <c:v>25.07</c:v>
                </c:pt>
                <c:pt idx="14">
                  <c:v>24.47</c:v>
                </c:pt>
                <c:pt idx="15">
                  <c:v>24.5</c:v>
                </c:pt>
                <c:pt idx="16">
                  <c:v>23.41</c:v>
                </c:pt>
                <c:pt idx="17">
                  <c:v>24.16</c:v>
                </c:pt>
                <c:pt idx="18">
                  <c:v>23.39</c:v>
                </c:pt>
                <c:pt idx="19">
                  <c:v>22.02</c:v>
                </c:pt>
                <c:pt idx="20">
                  <c:v>22.02</c:v>
                </c:pt>
                <c:pt idx="21">
                  <c:v>20.66</c:v>
                </c:pt>
                <c:pt idx="22">
                  <c:v>18.02</c:v>
                </c:pt>
                <c:pt idx="23">
                  <c:v>16.239999999999998</c:v>
                </c:pt>
                <c:pt idx="24">
                  <c:v>15.56</c:v>
                </c:pt>
                <c:pt idx="25">
                  <c:v>15.38</c:v>
                </c:pt>
                <c:pt idx="26">
                  <c:v>15.8</c:v>
                </c:pt>
                <c:pt idx="27">
                  <c:v>14.88</c:v>
                </c:pt>
                <c:pt idx="28">
                  <c:v>15.07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938688"/>
        <c:axId val="46453888"/>
      </c:lineChart>
      <c:catAx>
        <c:axId val="8393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6453888"/>
        <c:crosses val="autoZero"/>
        <c:auto val="1"/>
        <c:lblAlgn val="ctr"/>
        <c:lblOffset val="100"/>
        <c:tickLblSkip val="2"/>
        <c:noMultiLvlLbl val="0"/>
      </c:catAx>
      <c:valAx>
        <c:axId val="46453888"/>
        <c:scaling>
          <c:orientation val="minMax"/>
          <c:min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938688"/>
        <c:crosses val="autoZero"/>
        <c:crossBetween val="between"/>
        <c:majorUnit val="5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spPr>
    <a:solidFill>
      <a:srgbClr val="0070C0">
        <a:alpha val="2000"/>
      </a:srgbClr>
    </a:solidFill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317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0070C0"/>
              </a:solidFill>
              <a:ln w="19050">
                <a:solidFill>
                  <a:schemeClr val="accent1"/>
                </a:solidFill>
                <a:rou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cat>
            <c:numRef>
              <c:f>'Setor Proença'!$A$2:$A$48</c:f>
              <c:numCache>
                <c:formatCode>General</c:formatCode>
                <c:ptCount val="47"/>
                <c:pt idx="0">
                  <c:v>-24</c:v>
                </c:pt>
                <c:pt idx="1">
                  <c:v>-23</c:v>
                </c:pt>
                <c:pt idx="2">
                  <c:v>-22</c:v>
                </c:pt>
                <c:pt idx="3">
                  <c:v>-21</c:v>
                </c:pt>
                <c:pt idx="4">
                  <c:v>-20</c:v>
                </c:pt>
                <c:pt idx="5">
                  <c:v>-19</c:v>
                </c:pt>
                <c:pt idx="6">
                  <c:v>-18</c:v>
                </c:pt>
                <c:pt idx="7">
                  <c:v>-17</c:v>
                </c:pt>
                <c:pt idx="8">
                  <c:v>-16</c:v>
                </c:pt>
                <c:pt idx="9">
                  <c:v>-15</c:v>
                </c:pt>
                <c:pt idx="10">
                  <c:v>-14</c:v>
                </c:pt>
                <c:pt idx="11">
                  <c:v>-13</c:v>
                </c:pt>
                <c:pt idx="12">
                  <c:v>-12</c:v>
                </c:pt>
                <c:pt idx="13">
                  <c:v>-11</c:v>
                </c:pt>
                <c:pt idx="14">
                  <c:v>-10</c:v>
                </c:pt>
                <c:pt idx="15">
                  <c:v>-9</c:v>
                </c:pt>
                <c:pt idx="16">
                  <c:v>-8</c:v>
                </c:pt>
                <c:pt idx="17">
                  <c:v>-7</c:v>
                </c:pt>
                <c:pt idx="18">
                  <c:v>-6</c:v>
                </c:pt>
                <c:pt idx="19">
                  <c:v>-5</c:v>
                </c:pt>
                <c:pt idx="20">
                  <c:v>-4</c:v>
                </c:pt>
                <c:pt idx="21">
                  <c:v>-3</c:v>
                </c:pt>
                <c:pt idx="22">
                  <c:v>-2</c:v>
                </c:pt>
                <c:pt idx="23">
                  <c:v>-1</c:v>
                </c:pt>
                <c:pt idx="24">
                  <c:v>0</c:v>
                </c:pt>
                <c:pt idx="25">
                  <c:v>1</c:v>
                </c:pt>
                <c:pt idx="26">
                  <c:v>2</c:v>
                </c:pt>
                <c:pt idx="27">
                  <c:v>3</c:v>
                </c:pt>
                <c:pt idx="28">
                  <c:v>4</c:v>
                </c:pt>
                <c:pt idx="29">
                  <c:v>5</c:v>
                </c:pt>
                <c:pt idx="30">
                  <c:v>6</c:v>
                </c:pt>
                <c:pt idx="31">
                  <c:v>7</c:v>
                </c:pt>
                <c:pt idx="32">
                  <c:v>8</c:v>
                </c:pt>
                <c:pt idx="33">
                  <c:v>9</c:v>
                </c:pt>
                <c:pt idx="34">
                  <c:v>10</c:v>
                </c:pt>
                <c:pt idx="35">
                  <c:v>11</c:v>
                </c:pt>
                <c:pt idx="36">
                  <c:v>12</c:v>
                </c:pt>
                <c:pt idx="37">
                  <c:v>13</c:v>
                </c:pt>
                <c:pt idx="38">
                  <c:v>14</c:v>
                </c:pt>
                <c:pt idx="39">
                  <c:v>15</c:v>
                </c:pt>
                <c:pt idx="40">
                  <c:v>16</c:v>
                </c:pt>
                <c:pt idx="41">
                  <c:v>17</c:v>
                </c:pt>
                <c:pt idx="42">
                  <c:v>18</c:v>
                </c:pt>
                <c:pt idx="43">
                  <c:v>19</c:v>
                </c:pt>
                <c:pt idx="44">
                  <c:v>20</c:v>
                </c:pt>
                <c:pt idx="45">
                  <c:v>21</c:v>
                </c:pt>
                <c:pt idx="46">
                  <c:v>22</c:v>
                </c:pt>
              </c:numCache>
            </c:numRef>
          </c:cat>
          <c:val>
            <c:numRef>
              <c:f>'Setor Proença'!$B$2:$B$48</c:f>
              <c:numCache>
                <c:formatCode>General</c:formatCode>
                <c:ptCount val="47"/>
                <c:pt idx="0">
                  <c:v>11406</c:v>
                </c:pt>
                <c:pt idx="1">
                  <c:v>11272</c:v>
                </c:pt>
                <c:pt idx="2">
                  <c:v>12037</c:v>
                </c:pt>
                <c:pt idx="3">
                  <c:v>12584</c:v>
                </c:pt>
                <c:pt idx="4">
                  <c:v>12573</c:v>
                </c:pt>
                <c:pt idx="5">
                  <c:v>12095</c:v>
                </c:pt>
                <c:pt idx="6">
                  <c:v>13000</c:v>
                </c:pt>
                <c:pt idx="7">
                  <c:v>11934</c:v>
                </c:pt>
                <c:pt idx="8">
                  <c:v>12712</c:v>
                </c:pt>
                <c:pt idx="9">
                  <c:v>13060</c:v>
                </c:pt>
                <c:pt idx="10">
                  <c:v>12693</c:v>
                </c:pt>
                <c:pt idx="11">
                  <c:v>12421</c:v>
                </c:pt>
                <c:pt idx="12">
                  <c:v>12256</c:v>
                </c:pt>
                <c:pt idx="13">
                  <c:v>11238</c:v>
                </c:pt>
                <c:pt idx="14">
                  <c:v>11905</c:v>
                </c:pt>
                <c:pt idx="15">
                  <c:v>11983</c:v>
                </c:pt>
                <c:pt idx="16">
                  <c:v>13067</c:v>
                </c:pt>
                <c:pt idx="17">
                  <c:v>11913</c:v>
                </c:pt>
                <c:pt idx="18">
                  <c:v>13471</c:v>
                </c:pt>
                <c:pt idx="19">
                  <c:v>12022</c:v>
                </c:pt>
                <c:pt idx="20">
                  <c:v>12654</c:v>
                </c:pt>
                <c:pt idx="21">
                  <c:v>12016</c:v>
                </c:pt>
                <c:pt idx="22">
                  <c:v>12085</c:v>
                </c:pt>
                <c:pt idx="23">
                  <c:v>11531</c:v>
                </c:pt>
                <c:pt idx="24">
                  <c:v>12036</c:v>
                </c:pt>
                <c:pt idx="25">
                  <c:v>12975</c:v>
                </c:pt>
                <c:pt idx="26">
                  <c:v>12340</c:v>
                </c:pt>
                <c:pt idx="27">
                  <c:v>12418</c:v>
                </c:pt>
                <c:pt idx="28">
                  <c:v>13759</c:v>
                </c:pt>
                <c:pt idx="29">
                  <c:v>12468</c:v>
                </c:pt>
                <c:pt idx="30">
                  <c:v>13362</c:v>
                </c:pt>
                <c:pt idx="31">
                  <c:v>12770</c:v>
                </c:pt>
                <c:pt idx="32">
                  <c:v>14576</c:v>
                </c:pt>
                <c:pt idx="33">
                  <c:v>13155</c:v>
                </c:pt>
                <c:pt idx="34">
                  <c:v>13209</c:v>
                </c:pt>
                <c:pt idx="35">
                  <c:v>12011</c:v>
                </c:pt>
                <c:pt idx="36">
                  <c:v>12524</c:v>
                </c:pt>
                <c:pt idx="37">
                  <c:v>11643</c:v>
                </c:pt>
                <c:pt idx="38">
                  <c:v>11340</c:v>
                </c:pt>
                <c:pt idx="39">
                  <c:v>11670</c:v>
                </c:pt>
                <c:pt idx="40">
                  <c:v>11042</c:v>
                </c:pt>
                <c:pt idx="41">
                  <c:v>11896</c:v>
                </c:pt>
                <c:pt idx="42">
                  <c:v>11814</c:v>
                </c:pt>
                <c:pt idx="43">
                  <c:v>11248</c:v>
                </c:pt>
                <c:pt idx="44">
                  <c:v>12389</c:v>
                </c:pt>
                <c:pt idx="45">
                  <c:v>11692</c:v>
                </c:pt>
                <c:pt idx="46">
                  <c:v>10720</c:v>
                </c:pt>
              </c:numCache>
            </c:numRef>
          </c:val>
          <c:smooth val="0"/>
        </c:ser>
        <c:ser>
          <c:idx val="1"/>
          <c:order val="1"/>
          <c:spPr>
            <a:ln w="349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'Setor Proença'!$C$2:$C$48</c:f>
              <c:numCache>
                <c:formatCode>General</c:formatCode>
                <c:ptCount val="47"/>
                <c:pt idx="0">
                  <c:v>12247</c:v>
                </c:pt>
                <c:pt idx="1">
                  <c:v>12247</c:v>
                </c:pt>
                <c:pt idx="2">
                  <c:v>12247</c:v>
                </c:pt>
                <c:pt idx="3">
                  <c:v>12247</c:v>
                </c:pt>
                <c:pt idx="4">
                  <c:v>12247</c:v>
                </c:pt>
                <c:pt idx="5">
                  <c:v>12247</c:v>
                </c:pt>
                <c:pt idx="6">
                  <c:v>12247</c:v>
                </c:pt>
                <c:pt idx="7">
                  <c:v>12247</c:v>
                </c:pt>
                <c:pt idx="8">
                  <c:v>12247</c:v>
                </c:pt>
                <c:pt idx="9">
                  <c:v>12247</c:v>
                </c:pt>
                <c:pt idx="10">
                  <c:v>12247</c:v>
                </c:pt>
                <c:pt idx="11">
                  <c:v>12247</c:v>
                </c:pt>
                <c:pt idx="12">
                  <c:v>12247</c:v>
                </c:pt>
                <c:pt idx="13">
                  <c:v>12247</c:v>
                </c:pt>
                <c:pt idx="14">
                  <c:v>12247</c:v>
                </c:pt>
                <c:pt idx="15">
                  <c:v>12247</c:v>
                </c:pt>
                <c:pt idx="16">
                  <c:v>12247</c:v>
                </c:pt>
                <c:pt idx="17">
                  <c:v>12247</c:v>
                </c:pt>
                <c:pt idx="18">
                  <c:v>12247</c:v>
                </c:pt>
                <c:pt idx="19">
                  <c:v>12247</c:v>
                </c:pt>
                <c:pt idx="20">
                  <c:v>12247</c:v>
                </c:pt>
                <c:pt idx="21">
                  <c:v>12247</c:v>
                </c:pt>
                <c:pt idx="22">
                  <c:v>12247</c:v>
                </c:pt>
                <c:pt idx="23">
                  <c:v>12247</c:v>
                </c:pt>
                <c:pt idx="25">
                  <c:v>12319</c:v>
                </c:pt>
                <c:pt idx="26">
                  <c:v>12319</c:v>
                </c:pt>
                <c:pt idx="27">
                  <c:v>12319</c:v>
                </c:pt>
                <c:pt idx="28">
                  <c:v>12319</c:v>
                </c:pt>
                <c:pt idx="29">
                  <c:v>12319</c:v>
                </c:pt>
                <c:pt idx="30">
                  <c:v>12319</c:v>
                </c:pt>
                <c:pt idx="31">
                  <c:v>12319</c:v>
                </c:pt>
                <c:pt idx="32">
                  <c:v>12319</c:v>
                </c:pt>
                <c:pt idx="33">
                  <c:v>12319</c:v>
                </c:pt>
                <c:pt idx="34">
                  <c:v>12319</c:v>
                </c:pt>
                <c:pt idx="35">
                  <c:v>12319</c:v>
                </c:pt>
                <c:pt idx="36">
                  <c:v>12319</c:v>
                </c:pt>
                <c:pt idx="37">
                  <c:v>12319</c:v>
                </c:pt>
                <c:pt idx="38">
                  <c:v>12319</c:v>
                </c:pt>
                <c:pt idx="39">
                  <c:v>12319</c:v>
                </c:pt>
                <c:pt idx="40">
                  <c:v>12319</c:v>
                </c:pt>
                <c:pt idx="41">
                  <c:v>12319</c:v>
                </c:pt>
                <c:pt idx="42">
                  <c:v>12319</c:v>
                </c:pt>
                <c:pt idx="43">
                  <c:v>12319</c:v>
                </c:pt>
                <c:pt idx="44">
                  <c:v>12319</c:v>
                </c:pt>
                <c:pt idx="45">
                  <c:v>12319</c:v>
                </c:pt>
                <c:pt idx="46">
                  <c:v>12319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79424"/>
        <c:axId val="47489408"/>
      </c:lineChart>
      <c:catAx>
        <c:axId val="4747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489408"/>
        <c:crosses val="autoZero"/>
        <c:auto val="1"/>
        <c:lblAlgn val="ctr"/>
        <c:lblOffset val="100"/>
        <c:noMultiLvlLbl val="0"/>
      </c:catAx>
      <c:valAx>
        <c:axId val="47489408"/>
        <c:scaling>
          <c:orientation val="minMax"/>
          <c:min val="0"/>
        </c:scaling>
        <c:delete val="0"/>
        <c:axPos val="l"/>
        <c:majorGridlines>
          <c:spPr>
            <a:ln w="222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200" b="1" dirty="0" smtClean="0">
                    <a:solidFill>
                      <a:schemeClr val="tx1"/>
                    </a:solidFill>
                  </a:rPr>
                  <a:t>Volume (m³)</a:t>
                </a:r>
                <a:endParaRPr lang="pt-BR" sz="1200" b="1" dirty="0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479424"/>
        <c:crosses val="autoZero"/>
        <c:crossBetween val="between"/>
      </c:valAx>
      <c:spPr>
        <a:solidFill>
          <a:schemeClr val="bg1">
            <a:alpha val="9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90000"/>
      </a:schemeClr>
    </a:solidFill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2013</c:v>
          </c:tx>
          <c:invertIfNegative val="0"/>
          <c:dLbls>
            <c:txPr>
              <a:bodyPr rot="-5400000" vert="horz"/>
              <a:lstStyle/>
              <a:p>
                <a:pPr>
                  <a:defRPr sz="14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Plan1!$C$4:$C$6</c:f>
              <c:strCache>
                <c:ptCount val="3"/>
                <c:pt idx="0">
                  <c:v>0 a 10 m³/mês</c:v>
                </c:pt>
                <c:pt idx="1">
                  <c:v>11 a 20 m³/mês</c:v>
                </c:pt>
                <c:pt idx="2">
                  <c:v>&gt; 20 m³/mês</c:v>
                </c:pt>
              </c:strCache>
            </c:strRef>
          </c:cat>
          <c:val>
            <c:numRef>
              <c:f>Plan1!$D$4:$D$6</c:f>
              <c:numCache>
                <c:formatCode>#,##0</c:formatCode>
                <c:ptCount val="3"/>
                <c:pt idx="0">
                  <c:v>115386</c:v>
                </c:pt>
                <c:pt idx="1">
                  <c:v>119534</c:v>
                </c:pt>
                <c:pt idx="2">
                  <c:v>75506</c:v>
                </c:pt>
              </c:numCache>
            </c:numRef>
          </c:val>
        </c:ser>
        <c:ser>
          <c:idx val="1"/>
          <c:order val="1"/>
          <c:tx>
            <c:v>2014</c:v>
          </c:tx>
          <c:invertIfNegative val="0"/>
          <c:dLbls>
            <c:txPr>
              <a:bodyPr rot="-5400000" vert="horz"/>
              <a:lstStyle/>
              <a:p>
                <a:pPr>
                  <a:defRPr sz="14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Plan1!$C$4:$C$6</c:f>
              <c:strCache>
                <c:ptCount val="3"/>
                <c:pt idx="0">
                  <c:v>0 a 10 m³/mês</c:v>
                </c:pt>
                <c:pt idx="1">
                  <c:v>11 a 20 m³/mês</c:v>
                </c:pt>
                <c:pt idx="2">
                  <c:v>&gt; 20 m³/mês</c:v>
                </c:pt>
              </c:strCache>
            </c:strRef>
          </c:cat>
          <c:val>
            <c:numRef>
              <c:f>Plan1!$F$4:$F$6</c:f>
              <c:numCache>
                <c:formatCode>#,##0</c:formatCode>
                <c:ptCount val="3"/>
                <c:pt idx="0">
                  <c:v>172077</c:v>
                </c:pt>
                <c:pt idx="1">
                  <c:v>108999</c:v>
                </c:pt>
                <c:pt idx="2">
                  <c:v>43543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213184"/>
        <c:axId val="47219072"/>
      </c:barChart>
      <c:catAx>
        <c:axId val="47213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47219072"/>
        <c:crosses val="autoZero"/>
        <c:auto val="1"/>
        <c:lblAlgn val="ctr"/>
        <c:lblOffset val="100"/>
        <c:noMultiLvlLbl val="0"/>
      </c:catAx>
      <c:valAx>
        <c:axId val="47219072"/>
        <c:scaling>
          <c:orientation val="minMax"/>
        </c:scaling>
        <c:delete val="0"/>
        <c:axPos val="l"/>
        <c:majorGridlines>
          <c:spPr>
            <a:ln>
              <a:solidFill>
                <a:srgbClr val="000000">
                  <a:alpha val="2000"/>
                </a:srgb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47213184"/>
        <c:crosses val="autoZero"/>
        <c:crossBetween val="between"/>
        <c:majorUnit val="40000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91386472008188"/>
          <c:y val="2.9496879370879591E-2"/>
          <c:w val="0.85286468158026385"/>
          <c:h val="0.79369438464431341"/>
        </c:manualLayout>
      </c:layout>
      <c:barChart>
        <c:barDir val="col"/>
        <c:grouping val="clustered"/>
        <c:varyColors val="0"/>
        <c:ser>
          <c:idx val="0"/>
          <c:order val="0"/>
          <c:tx>
            <c:v>2013</c:v>
          </c:tx>
          <c:invertIfNegative val="0"/>
          <c:dLbls>
            <c:txPr>
              <a:bodyPr rot="-5400000" vert="horz"/>
              <a:lstStyle/>
              <a:p>
                <a:pPr>
                  <a:defRPr sz="16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Plan1!$C$4:$C$6</c:f>
              <c:strCache>
                <c:ptCount val="3"/>
                <c:pt idx="0">
                  <c:v>0 a 10 m³/mês</c:v>
                </c:pt>
                <c:pt idx="1">
                  <c:v>11 a 20 m³/mês</c:v>
                </c:pt>
                <c:pt idx="2">
                  <c:v>&gt; 20 m³/mês</c:v>
                </c:pt>
              </c:strCache>
            </c:strRef>
          </c:cat>
          <c:val>
            <c:numRef>
              <c:f>Plan1!$E$4:$E$6</c:f>
              <c:numCache>
                <c:formatCode>#,##0</c:formatCode>
                <c:ptCount val="3"/>
                <c:pt idx="0">
                  <c:v>1184761</c:v>
                </c:pt>
                <c:pt idx="1">
                  <c:v>2934152</c:v>
                </c:pt>
                <c:pt idx="2">
                  <c:v>3488557</c:v>
                </c:pt>
              </c:numCache>
            </c:numRef>
          </c:val>
        </c:ser>
        <c:ser>
          <c:idx val="1"/>
          <c:order val="1"/>
          <c:tx>
            <c:v>2014</c:v>
          </c:tx>
          <c:invertIfNegative val="0"/>
          <c:dLbls>
            <c:txPr>
              <a:bodyPr rot="-5400000" vert="horz"/>
              <a:lstStyle/>
              <a:p>
                <a:pPr>
                  <a:defRPr sz="1600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Plan1!$C$4:$C$6</c:f>
              <c:strCache>
                <c:ptCount val="3"/>
                <c:pt idx="0">
                  <c:v>0 a 10 m³/mês</c:v>
                </c:pt>
                <c:pt idx="1">
                  <c:v>11 a 20 m³/mês</c:v>
                </c:pt>
                <c:pt idx="2">
                  <c:v>&gt; 20 m³/mês</c:v>
                </c:pt>
              </c:strCache>
            </c:strRef>
          </c:cat>
          <c:val>
            <c:numRef>
              <c:f>Plan1!$G$4:$G$6</c:f>
              <c:numCache>
                <c:formatCode>#,##0</c:formatCode>
                <c:ptCount val="3"/>
                <c:pt idx="0">
                  <c:v>1719745</c:v>
                </c:pt>
                <c:pt idx="1">
                  <c:v>2475443</c:v>
                </c:pt>
                <c:pt idx="2">
                  <c:v>2075251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538560"/>
        <c:axId val="47540096"/>
      </c:barChart>
      <c:catAx>
        <c:axId val="47538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47540096"/>
        <c:crosses val="autoZero"/>
        <c:auto val="1"/>
        <c:lblAlgn val="ctr"/>
        <c:lblOffset val="100"/>
        <c:noMultiLvlLbl val="0"/>
      </c:catAx>
      <c:valAx>
        <c:axId val="475400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475385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baseline="0" dirty="0" smtClean="0"/>
              <a:t>Ligações Residenciais</a:t>
            </a:r>
            <a:endParaRPr lang="pt-BR" dirty="0"/>
          </a:p>
        </c:rich>
      </c:tx>
      <c:layout>
        <c:manualLayout>
          <c:xMode val="edge"/>
          <c:yMode val="edge"/>
          <c:x val="0.37780477218372122"/>
          <c:y val="4.234890367910974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do consumo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 w="25372">
                <a:noFill/>
              </a:ln>
            </c:spPr>
            <c:txPr>
              <a:bodyPr rot="0" vert="horz" anchor="t" anchorCtr="0"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Plan1!$A$2:$A$11</c:f>
              <c:strCache>
                <c:ptCount val="10"/>
                <c:pt idx="0">
                  <c:v>0 a 5</c:v>
                </c:pt>
                <c:pt idx="1">
                  <c:v>5 a 15</c:v>
                </c:pt>
                <c:pt idx="2">
                  <c:v>15 a 30</c:v>
                </c:pt>
                <c:pt idx="3">
                  <c:v>30 a 50</c:v>
                </c:pt>
                <c:pt idx="4">
                  <c:v>50 a 150</c:v>
                </c:pt>
                <c:pt idx="5">
                  <c:v>150 a 350</c:v>
                </c:pt>
                <c:pt idx="6">
                  <c:v>350 a 550</c:v>
                </c:pt>
                <c:pt idx="7">
                  <c:v>550 a 850</c:v>
                </c:pt>
                <c:pt idx="8">
                  <c:v>850 a 1150</c:v>
                </c:pt>
                <c:pt idx="9">
                  <c:v>1150 a 1500</c:v>
                </c:pt>
              </c:strCache>
            </c:strRef>
          </c:cat>
          <c:val>
            <c:numRef>
              <c:f>Plan1!$B$2:$B$11</c:f>
              <c:numCache>
                <c:formatCode>0.00%</c:formatCode>
                <c:ptCount val="10"/>
                <c:pt idx="0">
                  <c:v>4.5600000000000002E-2</c:v>
                </c:pt>
                <c:pt idx="1">
                  <c:v>6.9900000000000004E-2</c:v>
                </c:pt>
                <c:pt idx="2">
                  <c:v>6.83E-2</c:v>
                </c:pt>
                <c:pt idx="3">
                  <c:v>7.3400000000000007E-2</c:v>
                </c:pt>
                <c:pt idx="4">
                  <c:v>0.2321</c:v>
                </c:pt>
                <c:pt idx="5">
                  <c:v>0.2392</c:v>
                </c:pt>
                <c:pt idx="6">
                  <c:v>0.1227</c:v>
                </c:pt>
                <c:pt idx="7">
                  <c:v>7.2900000000000006E-2</c:v>
                </c:pt>
                <c:pt idx="8">
                  <c:v>5.8599999999999999E-2</c:v>
                </c:pt>
                <c:pt idx="9">
                  <c:v>1.7299999999999999E-2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301568"/>
        <c:axId val="46303488"/>
      </c:barChart>
      <c:catAx>
        <c:axId val="46301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</c:spPr>
        <c:txPr>
          <a:bodyPr rot="-3060000"/>
          <a:lstStyle/>
          <a:p>
            <a:pPr>
              <a:defRPr sz="1400" b="1"/>
            </a:pPr>
            <a:endParaRPr lang="pt-BR"/>
          </a:p>
        </c:txPr>
        <c:crossAx val="46303488"/>
        <c:crosses val="autoZero"/>
        <c:auto val="1"/>
        <c:lblAlgn val="ctr"/>
        <c:lblOffset val="100"/>
        <c:noMultiLvlLbl val="0"/>
      </c:catAx>
      <c:valAx>
        <c:axId val="46303488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46301568"/>
        <c:crosses val="autoZero"/>
        <c:crossBetween val="between"/>
      </c:valAx>
      <c:spPr>
        <a:noFill/>
        <a:ln w="25372">
          <a:noFill/>
        </a:ln>
      </c:spPr>
    </c:plotArea>
    <c:legend>
      <c:legendPos val="b"/>
      <c:layout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spPr>
    <a:solidFill>
      <a:srgbClr val="0070C0">
        <a:alpha val="2000"/>
      </a:srgbClr>
    </a:solidFill>
    <a:ln>
      <a:solidFill>
        <a:srgbClr val="000000"/>
      </a:solidFill>
    </a:ln>
  </c:spPr>
  <c:txPr>
    <a:bodyPr/>
    <a:lstStyle/>
    <a:p>
      <a:pPr>
        <a:defRPr sz="1789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baseline="0" dirty="0" smtClean="0"/>
              <a:t>Ligações Residenciais</a:t>
            </a:r>
            <a:endParaRPr lang="pt-BR" dirty="0"/>
          </a:p>
        </c:rich>
      </c:tx>
      <c:layout>
        <c:manualLayout>
          <c:xMode val="edge"/>
          <c:yMode val="edge"/>
          <c:x val="0.37780477218372122"/>
          <c:y val="4.234890367910974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do consumo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 w="25372">
                <a:noFill/>
              </a:ln>
            </c:spPr>
            <c:txPr>
              <a:bodyPr rot="0" vert="horz" anchor="t" anchorCtr="0"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Plan1!$A$2:$A$12</c:f>
              <c:strCache>
                <c:ptCount val="11"/>
                <c:pt idx="0">
                  <c:v>0 a 5</c:v>
                </c:pt>
                <c:pt idx="1">
                  <c:v>5 a 15</c:v>
                </c:pt>
                <c:pt idx="2">
                  <c:v>15 a 30</c:v>
                </c:pt>
                <c:pt idx="3">
                  <c:v>30 a 50</c:v>
                </c:pt>
                <c:pt idx="4">
                  <c:v>50 a 150</c:v>
                </c:pt>
                <c:pt idx="5">
                  <c:v>150 a 350</c:v>
                </c:pt>
                <c:pt idx="6">
                  <c:v>350 a 550</c:v>
                </c:pt>
                <c:pt idx="7">
                  <c:v>550 a 850</c:v>
                </c:pt>
                <c:pt idx="8">
                  <c:v>850 a 1150</c:v>
                </c:pt>
                <c:pt idx="9">
                  <c:v>1150 a 1500</c:v>
                </c:pt>
                <c:pt idx="10">
                  <c:v>1500 a 3000</c:v>
                </c:pt>
              </c:strCache>
            </c:strRef>
          </c:cat>
          <c:val>
            <c:numRef>
              <c:f>Plan1!$B$2:$B$12</c:f>
              <c:numCache>
                <c:formatCode>0.00%</c:formatCode>
                <c:ptCount val="11"/>
                <c:pt idx="0">
                  <c:v>0.13089999999999999</c:v>
                </c:pt>
                <c:pt idx="1">
                  <c:v>0.17449999999999999</c:v>
                </c:pt>
                <c:pt idx="2">
                  <c:v>0.1159</c:v>
                </c:pt>
                <c:pt idx="3">
                  <c:v>8.7300000000000003E-2</c:v>
                </c:pt>
                <c:pt idx="4">
                  <c:v>0.17449999999999999</c:v>
                </c:pt>
                <c:pt idx="5">
                  <c:v>0.1331</c:v>
                </c:pt>
                <c:pt idx="6">
                  <c:v>8.72E-2</c:v>
                </c:pt>
                <c:pt idx="7">
                  <c:v>4.0800000000000003E-2</c:v>
                </c:pt>
                <c:pt idx="8">
                  <c:v>3.49E-2</c:v>
                </c:pt>
                <c:pt idx="9">
                  <c:v>1.8100000000000002E-2</c:v>
                </c:pt>
                <c:pt idx="10">
                  <c:v>2.8E-3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398976"/>
        <c:axId val="36400512"/>
      </c:barChart>
      <c:catAx>
        <c:axId val="3639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060000"/>
          <a:lstStyle/>
          <a:p>
            <a:pPr>
              <a:defRPr sz="1400" b="1"/>
            </a:pPr>
            <a:endParaRPr lang="pt-BR"/>
          </a:p>
        </c:txPr>
        <c:crossAx val="36400512"/>
        <c:crosses val="autoZero"/>
        <c:auto val="1"/>
        <c:lblAlgn val="ctr"/>
        <c:lblOffset val="100"/>
        <c:noMultiLvlLbl val="0"/>
      </c:catAx>
      <c:valAx>
        <c:axId val="36400512"/>
        <c:scaling>
          <c:orientation val="minMax"/>
          <c:max val="0.30000000000000004"/>
        </c:scaling>
        <c:delete val="0"/>
        <c:axPos val="l"/>
        <c:numFmt formatCode="0.00%" sourceLinked="1"/>
        <c:majorTickMark val="out"/>
        <c:minorTickMark val="none"/>
        <c:tickLblPos val="nextTo"/>
        <c:crossAx val="36398976"/>
        <c:crosses val="autoZero"/>
        <c:crossBetween val="between"/>
        <c:majorUnit val="5.000000000000001E-2"/>
      </c:valAx>
      <c:spPr>
        <a:noFill/>
        <a:ln w="25372">
          <a:noFill/>
        </a:ln>
      </c:spPr>
    </c:plotArea>
    <c:legend>
      <c:legendPos val="b"/>
      <c:layout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spPr>
    <a:solidFill>
      <a:srgbClr val="0070C0">
        <a:alpha val="2000"/>
      </a:srgbClr>
    </a:solidFill>
    <a:ln>
      <a:solidFill>
        <a:srgbClr val="000000"/>
      </a:solidFill>
    </a:ln>
  </c:spPr>
  <c:txPr>
    <a:bodyPr/>
    <a:lstStyle/>
    <a:p>
      <a:pPr>
        <a:defRPr sz="1789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/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Submedição média em hidrômetros</c:v>
          </c:tx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 rot="-5400000" vert="horz"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'0 - 10'!$B$11:$B$15</c:f>
              <c:strCache>
                <c:ptCount val="5"/>
                <c:pt idx="0">
                  <c:v>2012</c:v>
                </c:pt>
                <c:pt idx="1">
                  <c:v>2013 (ABNT)</c:v>
                </c:pt>
                <c:pt idx="2">
                  <c:v>2013 ( 0 - 10)</c:v>
                </c:pt>
                <c:pt idx="3">
                  <c:v>2014 (ABNT)</c:v>
                </c:pt>
                <c:pt idx="4">
                  <c:v>2014  (0 - 10)</c:v>
                </c:pt>
              </c:strCache>
            </c:strRef>
          </c:cat>
          <c:val>
            <c:numRef>
              <c:f>'0 - 10'!$E$11:$E$15</c:f>
              <c:numCache>
                <c:formatCode>0.00%</c:formatCode>
                <c:ptCount val="5"/>
                <c:pt idx="0">
                  <c:v>9.8000000000000004E-2</c:v>
                </c:pt>
                <c:pt idx="1">
                  <c:v>7.5999999999999998E-2</c:v>
                </c:pt>
                <c:pt idx="2">
                  <c:v>0.20019999999999999</c:v>
                </c:pt>
                <c:pt idx="3">
                  <c:v>8.5599999999999996E-2</c:v>
                </c:pt>
                <c:pt idx="4">
                  <c:v>0.21859999999999999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355776"/>
        <c:axId val="47357312"/>
      </c:barChart>
      <c:catAx>
        <c:axId val="4735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47357312"/>
        <c:crosses val="autoZero"/>
        <c:auto val="1"/>
        <c:lblAlgn val="ctr"/>
        <c:lblOffset val="100"/>
        <c:noMultiLvlLbl val="0"/>
      </c:catAx>
      <c:valAx>
        <c:axId val="47357312"/>
        <c:scaling>
          <c:orientation val="minMax"/>
          <c:max val="0.14000000000000001"/>
        </c:scaling>
        <c:delete val="0"/>
        <c:axPos val="l"/>
        <c:majorGridlines>
          <c:spPr>
            <a:ln>
              <a:solidFill>
                <a:schemeClr val="tx1">
                  <a:alpha val="1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473557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baseline="0" dirty="0" smtClean="0"/>
              <a:t>Ligações Residenciais</a:t>
            </a:r>
            <a:endParaRPr lang="pt-BR" dirty="0"/>
          </a:p>
        </c:rich>
      </c:tx>
      <c:layout>
        <c:manualLayout>
          <c:xMode val="edge"/>
          <c:yMode val="edge"/>
          <c:x val="0.37780477218372122"/>
          <c:y val="4.234890367910974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658174394867307"/>
          <c:y val="0.13216019239750001"/>
          <c:w val="0.87008492271799354"/>
          <c:h val="0.60020669225674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% do consumo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 w="25372">
                <a:noFill/>
              </a:ln>
            </c:spPr>
            <c:txPr>
              <a:bodyPr rot="0" vert="horz" anchor="t" anchorCtr="0"/>
              <a:lstStyle/>
              <a:p>
                <a:pPr>
                  <a:defRPr sz="1400" b="1"/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Plan1!$A$2:$A$12</c:f>
              <c:strCache>
                <c:ptCount val="11"/>
                <c:pt idx="0">
                  <c:v>0 a 5</c:v>
                </c:pt>
                <c:pt idx="1">
                  <c:v>5 a 15</c:v>
                </c:pt>
                <c:pt idx="2">
                  <c:v>15 a 30</c:v>
                </c:pt>
                <c:pt idx="3">
                  <c:v>30 a 50</c:v>
                </c:pt>
                <c:pt idx="4">
                  <c:v>50 a 150</c:v>
                </c:pt>
                <c:pt idx="5">
                  <c:v>150 a 350</c:v>
                </c:pt>
                <c:pt idx="6">
                  <c:v>350 a 550</c:v>
                </c:pt>
                <c:pt idx="7">
                  <c:v>550 a 850</c:v>
                </c:pt>
                <c:pt idx="8">
                  <c:v>850 a 1150</c:v>
                </c:pt>
                <c:pt idx="9">
                  <c:v>1150 a 1500</c:v>
                </c:pt>
                <c:pt idx="10">
                  <c:v>1500 a 3000</c:v>
                </c:pt>
              </c:strCache>
            </c:strRef>
          </c:cat>
          <c:val>
            <c:numRef>
              <c:f>Plan1!$B$2:$B$12</c:f>
              <c:numCache>
                <c:formatCode>0.00%</c:formatCode>
                <c:ptCount val="11"/>
                <c:pt idx="0">
                  <c:v>5.6800000000000003E-2</c:v>
                </c:pt>
                <c:pt idx="1">
                  <c:v>0.1293</c:v>
                </c:pt>
                <c:pt idx="2">
                  <c:v>0.10349999999999999</c:v>
                </c:pt>
                <c:pt idx="3">
                  <c:v>8.9300000000000004E-2</c:v>
                </c:pt>
                <c:pt idx="4">
                  <c:v>0.21590000000000001</c:v>
                </c:pt>
                <c:pt idx="5">
                  <c:v>0.1439</c:v>
                </c:pt>
                <c:pt idx="6">
                  <c:v>9.8799999999999999E-2</c:v>
                </c:pt>
                <c:pt idx="7">
                  <c:v>5.33E-2</c:v>
                </c:pt>
                <c:pt idx="8">
                  <c:v>6.2799999999999995E-2</c:v>
                </c:pt>
                <c:pt idx="9">
                  <c:v>4.4299999999999999E-2</c:v>
                </c:pt>
                <c:pt idx="10">
                  <c:v>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98464"/>
        <c:axId val="42400000"/>
      </c:barChart>
      <c:catAx>
        <c:axId val="4239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060000"/>
          <a:lstStyle/>
          <a:p>
            <a:pPr>
              <a:defRPr sz="1400" b="1"/>
            </a:pPr>
            <a:endParaRPr lang="pt-BR"/>
          </a:p>
        </c:txPr>
        <c:crossAx val="42400000"/>
        <c:crosses val="autoZero"/>
        <c:auto val="1"/>
        <c:lblAlgn val="ctr"/>
        <c:lblOffset val="100"/>
        <c:noMultiLvlLbl val="0"/>
      </c:catAx>
      <c:valAx>
        <c:axId val="42400000"/>
        <c:scaling>
          <c:orientation val="minMax"/>
          <c:max val="0.30000000000000004"/>
        </c:scaling>
        <c:delete val="0"/>
        <c:axPos val="l"/>
        <c:numFmt formatCode="0.00%" sourceLinked="1"/>
        <c:majorTickMark val="out"/>
        <c:minorTickMark val="none"/>
        <c:tickLblPos val="nextTo"/>
        <c:crossAx val="42398464"/>
        <c:crosses val="autoZero"/>
        <c:crossBetween val="between"/>
        <c:majorUnit val="5.000000000000001E-2"/>
      </c:valAx>
      <c:spPr>
        <a:noFill/>
        <a:ln w="25372">
          <a:noFill/>
        </a:ln>
      </c:spPr>
    </c:plotArea>
    <c:legend>
      <c:legendPos val="b"/>
      <c:layout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spPr>
    <a:solidFill>
      <a:srgbClr val="0070C0">
        <a:alpha val="2000"/>
      </a:srgbClr>
    </a:solidFill>
    <a:ln>
      <a:solidFill>
        <a:srgbClr val="000000"/>
      </a:solidFill>
    </a:ln>
  </c:spPr>
  <c:txPr>
    <a:bodyPr/>
    <a:lstStyle/>
    <a:p>
      <a:pPr>
        <a:defRPr sz="1789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400"/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Submedição média em hidrômetros</c:v>
          </c:tx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 rot="-5400000" vert="horz"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'11 a 20'!$B$11:$B$15</c:f>
              <c:strCache>
                <c:ptCount val="5"/>
                <c:pt idx="0">
                  <c:v>2012</c:v>
                </c:pt>
                <c:pt idx="1">
                  <c:v>2013 (ABNT)</c:v>
                </c:pt>
                <c:pt idx="2">
                  <c:v>2013 ( 11 - 20)</c:v>
                </c:pt>
                <c:pt idx="3">
                  <c:v>2014( ABNT)</c:v>
                </c:pt>
                <c:pt idx="4">
                  <c:v>2014  (11 - 20)</c:v>
                </c:pt>
              </c:strCache>
            </c:strRef>
          </c:cat>
          <c:val>
            <c:numRef>
              <c:f>'11 a 20'!$E$11:$E$15</c:f>
              <c:numCache>
                <c:formatCode>0.00%</c:formatCode>
                <c:ptCount val="5"/>
                <c:pt idx="0">
                  <c:v>9.8000000000000004E-2</c:v>
                </c:pt>
                <c:pt idx="1">
                  <c:v>8.0600000000000005E-2</c:v>
                </c:pt>
                <c:pt idx="2">
                  <c:v>0.12590000000000001</c:v>
                </c:pt>
                <c:pt idx="3">
                  <c:v>8.9499999999999996E-2</c:v>
                </c:pt>
                <c:pt idx="4">
                  <c:v>0.1507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400448"/>
        <c:axId val="47401984"/>
      </c:barChart>
      <c:catAx>
        <c:axId val="47400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47401984"/>
        <c:crosses val="autoZero"/>
        <c:auto val="1"/>
        <c:lblAlgn val="ctr"/>
        <c:lblOffset val="100"/>
        <c:noMultiLvlLbl val="0"/>
      </c:catAx>
      <c:valAx>
        <c:axId val="47401984"/>
        <c:scaling>
          <c:orientation val="minMax"/>
          <c:max val="0.14000000000000001"/>
        </c:scaling>
        <c:delete val="0"/>
        <c:axPos val="l"/>
        <c:majorGridlines>
          <c:spPr>
            <a:ln>
              <a:solidFill>
                <a:schemeClr val="tx1">
                  <a:alpha val="1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47400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2371468955097198E-2"/>
          <c:y val="0.11939959608014412"/>
          <c:w val="0.93347305154318094"/>
          <c:h val="0.78453433887929314"/>
        </c:manualLayout>
      </c:layout>
      <c:lineChart>
        <c:grouping val="standard"/>
        <c:varyColors val="0"/>
        <c:ser>
          <c:idx val="0"/>
          <c:order val="0"/>
          <c:tx>
            <c:v>IPD - SUB SETOR ZONA SUL</c:v>
          </c:tx>
          <c:spPr>
            <a:ln w="19050"/>
          </c:spPr>
          <c:marker>
            <c:symbol val="diamond"/>
            <c:size val="4"/>
          </c:marker>
          <c:dLbls>
            <c:dLbl>
              <c:idx val="0"/>
              <c:layout>
                <c:manualLayout>
                  <c:x val="-1.2636335214338275E-2"/>
                  <c:y val="-5.28169246134093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7461130718946477E-2"/>
                  <c:y val="-3.0158590366433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270997375328058E-2"/>
                  <c:y val="-2.7743146689997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8426018494633376E-2"/>
                  <c:y val="2.58062570632553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377915567564612E-2"/>
                  <c:y val="3.5743092912550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5.9573451321121663E-2"/>
                  <c:y val="-5.3241893195090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9112975605580962E-2"/>
                  <c:y val="2.8342488730244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layout>
                <c:manualLayout>
                  <c:x val="-2.8684631908294768E-2"/>
                  <c:y val="-3.2971011670859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delete val="1"/>
            </c:dLbl>
            <c:dLbl>
              <c:idx val="18"/>
              <c:delete val="1"/>
            </c:dLbl>
            <c:dLbl>
              <c:idx val="19"/>
              <c:layout>
                <c:manualLayout>
                  <c:x val="-3.3074105730150481E-2"/>
                  <c:y val="3.34149520642230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delete val="1"/>
            </c:dLbl>
            <c:dLbl>
              <c:idx val="22"/>
              <c:delete val="1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7"/>
              <c:delete val="1"/>
            </c:dLbl>
            <c:dLbl>
              <c:idx val="29"/>
              <c:delete val="1"/>
            </c:dLbl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Plan1!$B$3:$B$32</c:f>
              <c:numCache>
                <c:formatCode>General</c:formatCode>
                <c:ptCount val="3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 formatCode="mmm\-yy">
                  <c:v>41275</c:v>
                </c:pt>
                <c:pt idx="5" formatCode="mmm\-yy">
                  <c:v>41306</c:v>
                </c:pt>
                <c:pt idx="6" formatCode="mmm\-yy">
                  <c:v>41334</c:v>
                </c:pt>
                <c:pt idx="7" formatCode="mmm\-yy">
                  <c:v>41365</c:v>
                </c:pt>
                <c:pt idx="8" formatCode="mmm\-yy">
                  <c:v>41395</c:v>
                </c:pt>
                <c:pt idx="9" formatCode="mmm\-yy">
                  <c:v>41426</c:v>
                </c:pt>
                <c:pt idx="10" formatCode="mmm\-yy">
                  <c:v>41456</c:v>
                </c:pt>
                <c:pt idx="11" formatCode="mmm\-yy">
                  <c:v>41487</c:v>
                </c:pt>
                <c:pt idx="12" formatCode="mmm\-yy">
                  <c:v>41518</c:v>
                </c:pt>
                <c:pt idx="13" formatCode="mmm\-yy">
                  <c:v>41548</c:v>
                </c:pt>
                <c:pt idx="14" formatCode="mmm\-yy">
                  <c:v>41579</c:v>
                </c:pt>
                <c:pt idx="15" formatCode="mmm\-yy">
                  <c:v>41609</c:v>
                </c:pt>
                <c:pt idx="16" formatCode="mmm\-yy">
                  <c:v>41640</c:v>
                </c:pt>
                <c:pt idx="17" formatCode="mmm\-yy">
                  <c:v>41671</c:v>
                </c:pt>
                <c:pt idx="18" formatCode="mmm\-yy">
                  <c:v>41699</c:v>
                </c:pt>
                <c:pt idx="19" formatCode="mmm\-yy">
                  <c:v>41730</c:v>
                </c:pt>
                <c:pt idx="20" formatCode="mmm\-yy">
                  <c:v>41760</c:v>
                </c:pt>
                <c:pt idx="21" formatCode="mmm\-yy">
                  <c:v>41791</c:v>
                </c:pt>
                <c:pt idx="22" formatCode="mmm\-yy">
                  <c:v>41821</c:v>
                </c:pt>
                <c:pt idx="23" formatCode="mmm\-yy">
                  <c:v>41852</c:v>
                </c:pt>
                <c:pt idx="24" formatCode="mmm\-yy">
                  <c:v>41883</c:v>
                </c:pt>
                <c:pt idx="25" formatCode="mmm\-yy">
                  <c:v>41913</c:v>
                </c:pt>
                <c:pt idx="26" formatCode="mmm\-yy">
                  <c:v>41944</c:v>
                </c:pt>
                <c:pt idx="27" formatCode="mmm\-yy">
                  <c:v>41974</c:v>
                </c:pt>
                <c:pt idx="28" formatCode="mmm\-yy">
                  <c:v>42005</c:v>
                </c:pt>
                <c:pt idx="29" formatCode="mmm\-yy">
                  <c:v>42036</c:v>
                </c:pt>
              </c:numCache>
            </c:numRef>
          </c:cat>
          <c:val>
            <c:numRef>
              <c:f>Plan1!$C$3:$C$32</c:f>
              <c:numCache>
                <c:formatCode>0.00%</c:formatCode>
                <c:ptCount val="30"/>
                <c:pt idx="0" formatCode="0%">
                  <c:v>0.35</c:v>
                </c:pt>
                <c:pt idx="1">
                  <c:v>0.33200000000000002</c:v>
                </c:pt>
                <c:pt idx="2" formatCode="0%">
                  <c:v>0.28999999999999998</c:v>
                </c:pt>
                <c:pt idx="3">
                  <c:v>0.112</c:v>
                </c:pt>
                <c:pt idx="4">
                  <c:v>0.10299999999999999</c:v>
                </c:pt>
                <c:pt idx="5">
                  <c:v>0.13200000000000001</c:v>
                </c:pt>
                <c:pt idx="6">
                  <c:v>0.112</c:v>
                </c:pt>
                <c:pt idx="7">
                  <c:v>0.11600000000000001</c:v>
                </c:pt>
                <c:pt idx="8">
                  <c:v>0.10199999999999999</c:v>
                </c:pt>
                <c:pt idx="9">
                  <c:v>5.0999999999999997E-2</c:v>
                </c:pt>
                <c:pt idx="10" formatCode="0%">
                  <c:v>0.05</c:v>
                </c:pt>
                <c:pt idx="11">
                  <c:v>5.8000000000000003E-2</c:v>
                </c:pt>
                <c:pt idx="12">
                  <c:v>5.6000000000000001E-2</c:v>
                </c:pt>
                <c:pt idx="13">
                  <c:v>5.3999999999999999E-2</c:v>
                </c:pt>
                <c:pt idx="14">
                  <c:v>6.4000000000000001E-2</c:v>
                </c:pt>
                <c:pt idx="15">
                  <c:v>7.5999999999999998E-2</c:v>
                </c:pt>
                <c:pt idx="16">
                  <c:v>5.8000000000000003E-2</c:v>
                </c:pt>
                <c:pt idx="17" formatCode="0%">
                  <c:v>0.06</c:v>
                </c:pt>
                <c:pt idx="18">
                  <c:v>6.6000000000000003E-2</c:v>
                </c:pt>
                <c:pt idx="19">
                  <c:v>4.4999999999999998E-2</c:v>
                </c:pt>
                <c:pt idx="20">
                  <c:v>6.3E-2</c:v>
                </c:pt>
                <c:pt idx="21">
                  <c:v>7.4999999999999997E-2</c:v>
                </c:pt>
                <c:pt idx="22">
                  <c:v>5.2999999999999999E-2</c:v>
                </c:pt>
                <c:pt idx="23">
                  <c:v>7.6999999999999999E-2</c:v>
                </c:pt>
                <c:pt idx="24">
                  <c:v>5.7000000000000002E-2</c:v>
                </c:pt>
                <c:pt idx="25">
                  <c:v>0.05</c:v>
                </c:pt>
                <c:pt idx="26">
                  <c:v>5.7999999999999996E-2</c:v>
                </c:pt>
                <c:pt idx="27">
                  <c:v>0.06</c:v>
                </c:pt>
                <c:pt idx="28">
                  <c:v>6.5000000000000002E-2</c:v>
                </c:pt>
                <c:pt idx="29">
                  <c:v>5.5999999999999994E-2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041984"/>
        <c:axId val="48043520"/>
      </c:lineChart>
      <c:catAx>
        <c:axId val="48041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48043520"/>
        <c:crosses val="autoZero"/>
        <c:auto val="1"/>
        <c:lblAlgn val="ctr"/>
        <c:lblOffset val="100"/>
        <c:noMultiLvlLbl val="0"/>
      </c:catAx>
      <c:valAx>
        <c:axId val="48043520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alpha val="10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48041984"/>
        <c:crosses val="autoZero"/>
        <c:crossBetween val="between"/>
        <c:majorUnit val="6.0000000000000012E-2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893AA-4895-4A5D-BC0F-30176223A482}" type="datetimeFigureOut">
              <a:rPr lang="pt-BR" smtClean="0"/>
              <a:t>26/05/2015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2F785-6C37-4C91-AEBD-C6F3BAC1A0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343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5294" y="8685706"/>
            <a:ext cx="2971107" cy="45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06FA95-F817-4E4D-A9B5-CF14F0090B5C}" type="slidenum">
              <a:rPr lang="pt-BR" altLang="pt-BR"/>
              <a:pPr algn="r" eaLnBrk="1" hangingPunct="1">
                <a:spcBef>
                  <a:spcPct val="0"/>
                </a:spcBef>
              </a:pPr>
              <a:t>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264295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12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7713" indent="-287338" defTabSz="920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0938" indent="-230188" defTabSz="920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1313" indent="-230188" defTabSz="920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1688" indent="-230188" defTabSz="920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28888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86088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43288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0488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A2F046-2BE4-48F3-A891-36F91F5CD72B}" type="slidenum">
              <a:rPr lang="pt-BR" altLang="pt-BR"/>
              <a:pPr eaLnBrk="1" hangingPunct="1"/>
              <a:t>23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22651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7713" indent="-287338" defTabSz="920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0938" indent="-230188" defTabSz="920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1313" indent="-230188" defTabSz="920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1688" indent="-230188" defTabSz="920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28888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86088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43288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0488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7FB578-6471-4B75-B4BF-1119CF1869CD}" type="slidenum">
              <a:rPr lang="pt-BR" altLang="pt-BR"/>
              <a:pPr eaLnBrk="1" hangingPunct="1"/>
              <a:t>24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644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5294" y="8685706"/>
            <a:ext cx="2971107" cy="45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06FA95-F817-4E4D-A9B5-CF14F0090B5C}" type="slidenum">
              <a:rPr lang="pt-BR" altLang="pt-BR"/>
              <a:pPr algn="r" eaLnBrk="1" hangingPunct="1">
                <a:spcBef>
                  <a:spcPct val="0"/>
                </a:spcBef>
              </a:pPr>
              <a:t>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5294" y="8685706"/>
            <a:ext cx="2971107" cy="45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06FA95-F817-4E4D-A9B5-CF14F0090B5C}" type="slidenum">
              <a:rPr lang="pt-BR" altLang="pt-BR"/>
              <a:pPr algn="r" eaLnBrk="1" hangingPunct="1">
                <a:spcBef>
                  <a:spcPct val="0"/>
                </a:spcBef>
              </a:pPr>
              <a:t>10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7713" indent="-287338" defTabSz="920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0938" indent="-230188" defTabSz="920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1313" indent="-230188" defTabSz="920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1688" indent="-230188" defTabSz="920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28888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86088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43288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0488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7FB578-6471-4B75-B4BF-1119CF1869CD}" type="slidenum">
              <a:rPr lang="pt-BR" altLang="pt-BR"/>
              <a:pPr eaLnBrk="1" hangingPunct="1"/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6442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7713" indent="-287338" defTabSz="920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0938" indent="-230188" defTabSz="920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1313" indent="-230188" defTabSz="920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1688" indent="-230188" defTabSz="920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28888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86088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43288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0488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7FB578-6471-4B75-B4BF-1119CF1869CD}" type="slidenum">
              <a:rPr lang="pt-BR" altLang="pt-BR"/>
              <a:pPr eaLnBrk="1" hangingPunct="1"/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6442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26239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26239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017454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017454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" name="Picture 7" descr="logo sanasa azul 2010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333375"/>
            <a:ext cx="142081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78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10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48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" name="Picture 7" descr="logo sanasa azul 2010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333375"/>
            <a:ext cx="142081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64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11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81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51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70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99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52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NA-0032 - coverpag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NA-0032 - coverpag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91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NA-0032 - coverpag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195263" y="2600325"/>
            <a:ext cx="8570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DIRETORIA EXECUTIVA DA SANASA</a:t>
            </a:r>
          </a:p>
        </p:txBody>
      </p:sp>
      <p:sp>
        <p:nvSpPr>
          <p:cNvPr id="9" name="CaixaDeTexto 1"/>
          <p:cNvSpPr txBox="1">
            <a:spLocks noChangeArrowheads="1"/>
          </p:cNvSpPr>
          <p:nvPr userDrawn="1"/>
        </p:nvSpPr>
        <p:spPr bwMode="auto">
          <a:xfrm>
            <a:off x="195263" y="3087688"/>
            <a:ext cx="85709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Diretor Presidente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</a:t>
            </a:r>
            <a:r>
              <a:rPr lang="pt-BR" altLang="pt-BR" sz="1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Arly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de Lara  </a:t>
            </a:r>
            <a:r>
              <a:rPr lang="pt-BR" altLang="pt-BR" sz="1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Romêo</a:t>
            </a:r>
            <a:endParaRPr lang="pt-BR" altLang="pt-BR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Chefe de Gabinete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Fernando Ribeiro </a:t>
            </a:r>
            <a:r>
              <a:rPr lang="pt-BR" altLang="pt-BR" sz="1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Rossilho</a:t>
            </a:r>
            <a:endParaRPr lang="pt-BR" altLang="pt-BR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Procuradora Jurídica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Maria P.P.A. </a:t>
            </a:r>
            <a:r>
              <a:rPr lang="pt-BR" altLang="pt-BR" sz="1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Balesteros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 Silva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Diretor Administrativo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Paulo Jorge </a:t>
            </a:r>
            <a:r>
              <a:rPr lang="pt-BR" altLang="pt-BR" sz="1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Zeraik</a:t>
            </a:r>
            <a:endParaRPr lang="pt-BR" altLang="pt-BR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Diretor Comercial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Luiz Carlos de Souza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Diretor Financeiro  e de Rel. com Investidores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Pedro Cláudio da Silva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Diretor Técnico </a:t>
            </a:r>
            <a:r>
              <a:rPr lang="pt-BR" altLang="pt-B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– Marco Antônio dos Santos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www</a:t>
            </a:r>
            <a:r>
              <a:rPr lang="pt-BR" altLang="pt-BR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. sanasa.com.br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0800 77 21 195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800" dirty="0" smtClean="0">
              <a:latin typeface="Arial" charset="0"/>
              <a:cs typeface="Arial" charset="0"/>
            </a:endParaRPr>
          </a:p>
        </p:txBody>
      </p:sp>
      <p:cxnSp>
        <p:nvCxnSpPr>
          <p:cNvPr id="11" name="Conector reto 10"/>
          <p:cNvCxnSpPr/>
          <p:nvPr userDrawn="1"/>
        </p:nvCxnSpPr>
        <p:spPr>
          <a:xfrm>
            <a:off x="330200" y="2428875"/>
            <a:ext cx="85582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 userDrawn="1"/>
        </p:nvCxnSpPr>
        <p:spPr>
          <a:xfrm>
            <a:off x="1484313" y="2520950"/>
            <a:ext cx="7404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>
            <a:cxnSpLocks noChangeShapeType="1"/>
          </p:cNvCxnSpPr>
          <p:nvPr userDrawn="1"/>
        </p:nvCxnSpPr>
        <p:spPr bwMode="auto">
          <a:xfrm>
            <a:off x="508000" y="736600"/>
            <a:ext cx="67024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6" name="Imagem 2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70076"/>
            <a:ext cx="1422712" cy="59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4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191626"/>
            <a:ext cx="1353340" cy="57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8" r:id="rId2"/>
    <p:sldLayoutId id="2147483669" r:id="rId3"/>
    <p:sldLayoutId id="2147483671" r:id="rId4"/>
    <p:sldLayoutId id="2147483675" r:id="rId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79248"/>
            <a:ext cx="9137904" cy="1145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55434" y="2382980"/>
            <a:ext cx="8801246" cy="208823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82864" y="2671294"/>
            <a:ext cx="880124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 b="1" dirty="0" smtClean="0">
                <a:solidFill>
                  <a:srgbClr val="002060"/>
                </a:solidFill>
                <a:latin typeface="Arial" charset="0"/>
              </a:rPr>
              <a:t>Oficina 1 - Tecnologias para </a:t>
            </a:r>
            <a:r>
              <a:rPr lang="pt-BR" sz="3200" b="1" dirty="0" smtClean="0">
                <a:solidFill>
                  <a:srgbClr val="002060"/>
                </a:solidFill>
                <a:latin typeface="Arial" charset="0"/>
              </a:rPr>
              <a:t>diagnóstico  </a:t>
            </a:r>
            <a:r>
              <a:rPr lang="pt-BR" sz="3200" b="1" dirty="0" smtClean="0">
                <a:solidFill>
                  <a:srgbClr val="002060"/>
                </a:solidFill>
                <a:latin typeface="Arial" charset="0"/>
              </a:rPr>
              <a:t>das </a:t>
            </a:r>
            <a:r>
              <a:rPr lang="pt-BR" sz="3200" b="1" dirty="0" smtClean="0">
                <a:solidFill>
                  <a:srgbClr val="002060"/>
                </a:solidFill>
                <a:latin typeface="Arial" charset="0"/>
              </a:rPr>
              <a:t>perdas </a:t>
            </a:r>
            <a:r>
              <a:rPr lang="pt-BR" sz="3200" b="1" dirty="0" smtClean="0">
                <a:solidFill>
                  <a:srgbClr val="002060"/>
                </a:solidFill>
                <a:latin typeface="Arial" charset="0"/>
              </a:rPr>
              <a:t>na Macromedição e Micromedição</a:t>
            </a:r>
            <a:endParaRPr lang="pt-BR" sz="32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67826" y="116632"/>
            <a:ext cx="6840678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sz="2200" dirty="0" smtClean="0">
                <a:solidFill>
                  <a:srgbClr val="003399"/>
                </a:solidFill>
              </a:rPr>
              <a:t>XIX Exposição de Experiências Municipais em Saneamento</a:t>
            </a:r>
          </a:p>
          <a:p>
            <a:r>
              <a:rPr lang="pt-BR" sz="2200" dirty="0" smtClean="0">
                <a:solidFill>
                  <a:srgbClr val="003399"/>
                </a:solidFill>
              </a:rPr>
              <a:t>24 a 29 de maio de 2015 – Poços de Caldas/MG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8" y="116632"/>
            <a:ext cx="2170448" cy="1071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948370"/>
              </p:ext>
            </p:extLst>
          </p:nvPr>
        </p:nvGraphicFramePr>
        <p:xfrm>
          <a:off x="406399" y="943429"/>
          <a:ext cx="8389257" cy="5065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290287" y="290747"/>
            <a:ext cx="6322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Volume micromedido x faixa de consumo</a:t>
            </a:r>
            <a:endParaRPr lang="pt-BR" alt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970925" y="1113747"/>
            <a:ext cx="251399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Diferença de 534.984 m³</a:t>
            </a:r>
            <a:endParaRPr lang="pt-BR" dirty="0"/>
          </a:p>
        </p:txBody>
      </p:sp>
      <p:cxnSp>
        <p:nvCxnSpPr>
          <p:cNvPr id="4" name="Conector de seta reta 3"/>
          <p:cNvCxnSpPr>
            <a:stCxn id="2" idx="2"/>
          </p:cNvCxnSpPr>
          <p:nvPr/>
        </p:nvCxnSpPr>
        <p:spPr>
          <a:xfrm flipH="1">
            <a:off x="3040746" y="1483079"/>
            <a:ext cx="187174" cy="19277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2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237756"/>
              </p:ext>
            </p:extLst>
          </p:nvPr>
        </p:nvGraphicFramePr>
        <p:xfrm>
          <a:off x="321585" y="981075"/>
          <a:ext cx="8517614" cy="5071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07071" y="259671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pt-BR" alt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Perfil de Consumo - ABNT NBR 15538 </a:t>
            </a:r>
          </a:p>
        </p:txBody>
      </p:sp>
    </p:spTree>
    <p:extLst>
      <p:ext uri="{BB962C8B-B14F-4D97-AF65-F5344CB8AC3E}">
        <p14:creationId xmlns:p14="http://schemas.microsoft.com/office/powerpoint/2010/main" val="1010539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50613" y="288699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t-BR" alt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Perfil de Consumo – Faixa de 0 a 10 m³/mês</a:t>
            </a:r>
          </a:p>
        </p:txBody>
      </p:sp>
      <p:graphicFrame>
        <p:nvGraphicFramePr>
          <p:cNvPr id="2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59040"/>
              </p:ext>
            </p:extLst>
          </p:nvPr>
        </p:nvGraphicFramePr>
        <p:xfrm>
          <a:off x="350613" y="1080180"/>
          <a:ext cx="8528954" cy="495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6170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278043" y="274185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t-BR" alt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Pesquisa de submedição em hidrômetros</a:t>
            </a:r>
            <a:endParaRPr lang="pt-BR" alt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014291"/>
              </p:ext>
            </p:extLst>
          </p:nvPr>
        </p:nvGraphicFramePr>
        <p:xfrm>
          <a:off x="350613" y="1209562"/>
          <a:ext cx="8541655" cy="4494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3712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323852" y="274184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Perfil de Consumo – Faixa de 11 a </a:t>
            </a:r>
            <a:r>
              <a:rPr lang="pt-BR" alt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 </a:t>
            </a:r>
            <a:r>
              <a:rPr lang="pt-BR" alt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m³/mês</a:t>
            </a:r>
          </a:p>
        </p:txBody>
      </p:sp>
      <p:graphicFrame>
        <p:nvGraphicFramePr>
          <p:cNvPr id="2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679338"/>
              </p:ext>
            </p:extLst>
          </p:nvPr>
        </p:nvGraphicFramePr>
        <p:xfrm>
          <a:off x="304801" y="1030514"/>
          <a:ext cx="8502196" cy="4963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7850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119943"/>
              </p:ext>
            </p:extLst>
          </p:nvPr>
        </p:nvGraphicFramePr>
        <p:xfrm>
          <a:off x="290286" y="1045029"/>
          <a:ext cx="8505371" cy="4891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8043" y="274185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t-BR" alt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Pesquisa de submedição em hidrômetros</a:t>
            </a:r>
            <a:endParaRPr lang="pt-BR" alt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2515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18176" y="265113"/>
            <a:ext cx="7524750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Balanço Hídrico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135092"/>
              </p:ext>
            </p:extLst>
          </p:nvPr>
        </p:nvGraphicFramePr>
        <p:xfrm>
          <a:off x="318176" y="1116871"/>
          <a:ext cx="8404910" cy="4761415"/>
        </p:xfrm>
        <a:graphic>
          <a:graphicData uri="http://schemas.openxmlformats.org/drawingml/2006/table">
            <a:tbl>
              <a:tblPr/>
              <a:tblGrid>
                <a:gridCol w="1754070"/>
                <a:gridCol w="1973327"/>
                <a:gridCol w="1607895"/>
                <a:gridCol w="3069618"/>
              </a:tblGrid>
              <a:tr h="29884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Ano 2014 (volumes em m³)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4840">
                <a:tc rowSpan="13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VOLUME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DISTRIBUIDO</a:t>
                      </a:r>
                    </a:p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103.901.905</a:t>
                      </a:r>
                    </a:p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(100%)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CONSUMO </a:t>
                      </a:r>
                      <a:endParaRPr lang="pt-BR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AUTORIZADO</a:t>
                      </a:r>
                    </a:p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81.472.227</a:t>
                      </a:r>
                    </a:p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(78,3%)</a:t>
                      </a:r>
                    </a:p>
                    <a:p>
                      <a:pPr algn="ctr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FATURADO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VOLUME   FATURADO E MEDIDO 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848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48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VOLUME FATURADO E NÃO MEDIDO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848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988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NÃO FATURADO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VOLUME MEDIDO NÃO FATURADO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848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329" marR="5329" marT="5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48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VOLUME NÃO MEDIDO NÃO FATURADO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848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515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PERDAS 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 ÁGUA</a:t>
                      </a:r>
                    </a:p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22.429.678</a:t>
                      </a:r>
                    </a:p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(21,6%)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PERDAS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APARENTES</a:t>
                      </a:r>
                    </a:p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(40%)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CONSUMO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NÃO AUTORIZADO </a:t>
                      </a: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58251">
                <a:tc v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PERDAS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POR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SUBMEDIÇÃO</a:t>
                      </a:r>
                      <a:endParaRPr lang="pt-BR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707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PERDAS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REAIS</a:t>
                      </a:r>
                    </a:p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(60%)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PERDAS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NAS UNIDADES DE RESERVAÇÃO</a:t>
                      </a: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043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PERDAS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NAS REDES DE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DISTRIBUIÇÃO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850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pt-BR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329" marR="5329" marT="5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PERDAS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 RAMAIS DE DISTRIBUIÇÃO</a:t>
                      </a: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40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18176" y="265113"/>
            <a:ext cx="7524750" cy="52322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Balanço Hídrico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281077"/>
              </p:ext>
            </p:extLst>
          </p:nvPr>
        </p:nvGraphicFramePr>
        <p:xfrm>
          <a:off x="318176" y="1116871"/>
          <a:ext cx="8404910" cy="4761415"/>
        </p:xfrm>
        <a:graphic>
          <a:graphicData uri="http://schemas.openxmlformats.org/drawingml/2006/table">
            <a:tbl>
              <a:tblPr/>
              <a:tblGrid>
                <a:gridCol w="1754070"/>
                <a:gridCol w="1973327"/>
                <a:gridCol w="1607895"/>
                <a:gridCol w="3069618"/>
              </a:tblGrid>
              <a:tr h="29884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Ano 2014 (volumes em m³)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4840">
                <a:tc rowSpan="13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VOLUME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DISTRIBUIDO</a:t>
                      </a:r>
                    </a:p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103.901.905</a:t>
                      </a:r>
                    </a:p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(100%)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CONSUMO </a:t>
                      </a:r>
                      <a:endParaRPr lang="pt-BR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AUTORIZADO</a:t>
                      </a:r>
                    </a:p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81.472.227</a:t>
                      </a:r>
                    </a:p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(78,3%)</a:t>
                      </a:r>
                    </a:p>
                    <a:p>
                      <a:pPr algn="ctr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FATURADO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VOLUME   FATURADO E MEDIDO 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848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48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VOLUME FATURADO E NÃO MEDIDO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848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2988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NÃO FATURADO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VOLUME MEDIDO NÃO FATURADO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848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329" marR="5329" marT="5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848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VOLUME NÃO MEDIDO NÃO FATURADO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848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515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PERDAS </a:t>
                      </a:r>
                      <a:r>
                        <a:rPr lang="pt-BR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 ÁGUA</a:t>
                      </a:r>
                    </a:p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22.429.678</a:t>
                      </a:r>
                    </a:p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(21,6%)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PERDAS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APARENTES</a:t>
                      </a:r>
                    </a:p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(63%)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CONSUMO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NÃO AUTORIZADO </a:t>
                      </a: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58251">
                <a:tc vMerge="1"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PERDAS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POR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SUBMEDIÇÃO</a:t>
                      </a:r>
                      <a:endParaRPr lang="pt-BR" sz="11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707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PERDAS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REAIS</a:t>
                      </a:r>
                    </a:p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(37%)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PERDAS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NAS UNIDADES DE RESERVAÇÃO</a:t>
                      </a: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043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PERDAS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NAS REDES DE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DISTRIBUIÇÃO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850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pt-BR" sz="11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5329" marR="5329" marT="532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PERDAS </a:t>
                      </a:r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 RAMAIS DE DISTRIBUIÇÃO</a:t>
                      </a:r>
                    </a:p>
                  </a:txBody>
                  <a:tcPr marL="5329" marR="5329" marT="53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1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020224" y="832777"/>
            <a:ext cx="2543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MND – MÉTDO NÃO DESTRUTIVO</a:t>
            </a:r>
            <a:endParaRPr lang="pt-BR" sz="1200" b="1" dirty="0"/>
          </a:p>
        </p:txBody>
      </p:sp>
      <p:sp>
        <p:nvSpPr>
          <p:cNvPr id="11" name="CaixaDeTexto 1"/>
          <p:cNvSpPr txBox="1">
            <a:spLocks noChangeArrowheads="1"/>
          </p:cNvSpPr>
          <p:nvPr/>
        </p:nvSpPr>
        <p:spPr bwMode="auto">
          <a:xfrm>
            <a:off x="339943" y="269950"/>
            <a:ext cx="6828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Revitalização da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infraestrutura – SS Zona Sul 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Imagem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79" y="1153318"/>
            <a:ext cx="3439364" cy="2184929"/>
          </a:xfrm>
          <a:prstGeom prst="rect">
            <a:avLst/>
          </a:prstGeom>
        </p:spPr>
      </p:pic>
      <p:pic>
        <p:nvPicPr>
          <p:cNvPr id="21" name="Imagem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9" y="1178304"/>
            <a:ext cx="3461715" cy="2159943"/>
          </a:xfrm>
          <a:prstGeom prst="rect">
            <a:avLst/>
          </a:prstGeom>
        </p:spPr>
      </p:pic>
      <p:pic>
        <p:nvPicPr>
          <p:cNvPr id="23" name="Imagem 2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9" y="3831771"/>
            <a:ext cx="3461715" cy="2206171"/>
          </a:xfrm>
          <a:prstGeom prst="rect">
            <a:avLst/>
          </a:prstGeom>
        </p:spPr>
      </p:pic>
      <p:pic>
        <p:nvPicPr>
          <p:cNvPr id="24" name="Imagem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79" y="3831770"/>
            <a:ext cx="3439364" cy="2206171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161327" y="3420461"/>
            <a:ext cx="2543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SOLDA POR ELETROFUSÃO</a:t>
            </a:r>
            <a:endParaRPr lang="pt-BR" sz="12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916790" y="3420461"/>
            <a:ext cx="2543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LIGAÇÃO PROVISÁRIA – “by pass”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288681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989964" y="818264"/>
            <a:ext cx="2471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RAMAIS EM PEAD</a:t>
            </a:r>
            <a:endParaRPr lang="pt-BR" sz="1200" b="1" dirty="0"/>
          </a:p>
        </p:txBody>
      </p:sp>
      <p:pic>
        <p:nvPicPr>
          <p:cNvPr id="14" name="Picture 3" descr="Z:\OBRAS E SERVIÇOS\SA ZONA SUL\celular 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66" y="1095263"/>
            <a:ext cx="2932717" cy="219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SC074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83" y="3665915"/>
            <a:ext cx="3229312" cy="225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3338284" y="4795613"/>
            <a:ext cx="812801" cy="11297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755570" y="5906980"/>
            <a:ext cx="1584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6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Retentor de Partículas</a:t>
            </a:r>
          </a:p>
        </p:txBody>
      </p:sp>
      <p:pic>
        <p:nvPicPr>
          <p:cNvPr id="18" name="Picture 19" descr="DSC052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6" t="9209" r="17194" b="11684"/>
          <a:stretch>
            <a:fillRect/>
          </a:stretch>
        </p:blipFill>
        <p:spPr bwMode="auto">
          <a:xfrm>
            <a:off x="4720051" y="3716204"/>
            <a:ext cx="2925331" cy="219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645383" y="4921653"/>
            <a:ext cx="861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18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t-BR" sz="1800" b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</a:t>
            </a:r>
            <a:endParaRPr lang="pt-BR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6229288" y="5198652"/>
            <a:ext cx="1535855" cy="3603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dirty="0"/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7" t="10906" r="20868" b="21881"/>
          <a:stretch/>
        </p:blipFill>
        <p:spPr bwMode="auto">
          <a:xfrm>
            <a:off x="730482" y="1106296"/>
            <a:ext cx="3312029" cy="219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aixaDeTexto 25"/>
          <p:cNvSpPr txBox="1"/>
          <p:nvPr/>
        </p:nvSpPr>
        <p:spPr>
          <a:xfrm>
            <a:off x="4978470" y="832164"/>
            <a:ext cx="2471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ESTRUTURA DE MACROMEDIÇÃO</a:t>
            </a:r>
            <a:endParaRPr lang="pt-BR" sz="1200" b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1273120" y="3388916"/>
            <a:ext cx="2471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HIDROMETRO VOLUMÉTRICO</a:t>
            </a:r>
            <a:endParaRPr lang="pt-BR" sz="1200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4993506" y="3388916"/>
            <a:ext cx="2471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CAIXA DE PROTEÇÃO</a:t>
            </a:r>
            <a:endParaRPr lang="pt-BR" sz="1200" b="1" dirty="0"/>
          </a:p>
        </p:txBody>
      </p:sp>
      <p:sp>
        <p:nvSpPr>
          <p:cNvPr id="21" name="CaixaDeTexto 1"/>
          <p:cNvSpPr txBox="1">
            <a:spLocks noChangeArrowheads="1"/>
          </p:cNvSpPr>
          <p:nvPr/>
        </p:nvSpPr>
        <p:spPr bwMode="auto">
          <a:xfrm>
            <a:off x="339943" y="269950"/>
            <a:ext cx="6828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Revitalização da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infraestrutura – SS Zona Sul 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035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481379" y="281545"/>
            <a:ext cx="8208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Campinas - SP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5508" y="970153"/>
            <a:ext cx="5144783" cy="47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272" y="2383777"/>
            <a:ext cx="3689623" cy="344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3207656" y="3802743"/>
            <a:ext cx="3077029" cy="1306286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stealth" w="med" len="med"/>
          </a:ln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899815" y="5362831"/>
            <a:ext cx="943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 dirty="0">
                <a:solidFill>
                  <a:srgbClr val="000066"/>
                </a:solidFill>
              </a:rPr>
              <a:t>Estado de São Paulo</a:t>
            </a:r>
          </a:p>
        </p:txBody>
      </p:sp>
    </p:spTree>
    <p:extLst>
      <p:ext uri="{BB962C8B-B14F-4D97-AF65-F5344CB8AC3E}">
        <p14:creationId xmlns:p14="http://schemas.microsoft.com/office/powerpoint/2010/main" val="262913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239755"/>
              </p:ext>
            </p:extLst>
          </p:nvPr>
        </p:nvGraphicFramePr>
        <p:xfrm>
          <a:off x="339944" y="986971"/>
          <a:ext cx="8412170" cy="500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4417892" y="2818262"/>
            <a:ext cx="293588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SUBSTITUIÇÃO DOS HIDRÔMETROS POR MODELO VOLUMÉTRICO</a:t>
            </a:r>
            <a:endParaRPr lang="pt-BR" sz="1400" dirty="0"/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3323771" y="3079872"/>
            <a:ext cx="1094121" cy="17824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754233" y="1690823"/>
            <a:ext cx="359954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OBRA DE SUBSTITUIÇÃO DAS REDES E RAMAIS PREDIAIS</a:t>
            </a:r>
            <a:endParaRPr lang="pt-BR" sz="1400" dirty="0"/>
          </a:p>
        </p:txBody>
      </p:sp>
      <p:cxnSp>
        <p:nvCxnSpPr>
          <p:cNvPr id="21" name="Conector de seta reta 20"/>
          <p:cNvCxnSpPr>
            <a:stCxn id="20" idx="1"/>
          </p:cNvCxnSpPr>
          <p:nvPr/>
        </p:nvCxnSpPr>
        <p:spPr>
          <a:xfrm flipH="1">
            <a:off x="1611086" y="1952433"/>
            <a:ext cx="2143147" cy="7598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"/>
          <p:cNvSpPr txBox="1">
            <a:spLocks noChangeArrowheads="1"/>
          </p:cNvSpPr>
          <p:nvPr/>
        </p:nvSpPr>
        <p:spPr bwMode="auto">
          <a:xfrm>
            <a:off x="339943" y="269950"/>
            <a:ext cx="6828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Revitalização da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infraestrutura – SS Zona Sul 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26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"/>
          <p:cNvSpPr txBox="1">
            <a:spLocks noChangeArrowheads="1"/>
          </p:cNvSpPr>
          <p:nvPr/>
        </p:nvSpPr>
        <p:spPr bwMode="auto">
          <a:xfrm>
            <a:off x="339943" y="269950"/>
            <a:ext cx="68285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Consumos mensais – Sub Setor Zona Sul 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103590"/>
              </p:ext>
            </p:extLst>
          </p:nvPr>
        </p:nvGraphicFramePr>
        <p:xfrm>
          <a:off x="339943" y="1213249"/>
          <a:ext cx="8114088" cy="4755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6925495" y="4217706"/>
            <a:ext cx="1727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CRISE HÍDRICA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6444343" y="2002972"/>
            <a:ext cx="2009687" cy="97245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>
            <a:stCxn id="10" idx="0"/>
          </p:cNvCxnSpPr>
          <p:nvPr/>
        </p:nvCxnSpPr>
        <p:spPr>
          <a:xfrm flipH="1" flipV="1">
            <a:off x="7619141" y="2975430"/>
            <a:ext cx="169954" cy="12422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6"/>
          <p:cNvCxnSpPr>
            <a:cxnSpLocks noChangeShapeType="1"/>
          </p:cNvCxnSpPr>
          <p:nvPr/>
        </p:nvCxnSpPr>
        <p:spPr bwMode="auto">
          <a:xfrm flipV="1">
            <a:off x="4874548" y="1393371"/>
            <a:ext cx="0" cy="4136573"/>
          </a:xfrm>
          <a:prstGeom prst="line">
            <a:avLst/>
          </a:prstGeom>
          <a:noFill/>
          <a:ln w="317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4133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320551" y="273050"/>
            <a:ext cx="7489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Ações permanentes de combate às perdas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aixaDeTexto 9"/>
          <p:cNvSpPr txBox="1">
            <a:spLocks noChangeArrowheads="1"/>
          </p:cNvSpPr>
          <p:nvPr/>
        </p:nvSpPr>
        <p:spPr bwMode="auto">
          <a:xfrm>
            <a:off x="35496" y="824210"/>
            <a:ext cx="8713788" cy="521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485900" lvl="2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u="sng" dirty="0" smtClean="0">
                <a:latin typeface="+mn-lt"/>
              </a:rPr>
              <a:t>MICROMEDIÇÃO</a:t>
            </a:r>
            <a:endParaRPr lang="pt-BR" b="1" u="sng" dirty="0">
              <a:latin typeface="+mn-lt"/>
            </a:endParaRPr>
          </a:p>
          <a:p>
            <a:pPr marL="1485900" lvl="2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u="sng" dirty="0" smtClean="0">
                <a:latin typeface="+mn-lt"/>
              </a:rPr>
              <a:t>REVITALIZAÇÃO DA INFRAESTRUTURA</a:t>
            </a:r>
          </a:p>
          <a:p>
            <a:pPr marL="1485900" lvl="2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+mn-lt"/>
              </a:rPr>
              <a:t>SETORIZAÇÃO</a:t>
            </a:r>
          </a:p>
          <a:p>
            <a:pPr marL="1485900" lvl="2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u="sng" dirty="0" smtClean="0">
                <a:latin typeface="+mn-lt"/>
              </a:rPr>
              <a:t>CONTROLE DE PRESSÃO</a:t>
            </a:r>
          </a:p>
          <a:p>
            <a:pPr marL="1485900" lvl="2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+mn-lt"/>
              </a:rPr>
              <a:t>CONTROLE DE NÍVEL DO RESERVATÓRIOS</a:t>
            </a:r>
          </a:p>
          <a:p>
            <a:pPr marL="1485900" lvl="2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+mn-lt"/>
              </a:rPr>
              <a:t>CONTROLE ATIVO DE VAZAMENTOS</a:t>
            </a:r>
          </a:p>
          <a:p>
            <a:pPr marL="1485900" lvl="2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+mn-lt"/>
              </a:rPr>
              <a:t>COMBATE AS IRREGULARIDADES/FRAUDES</a:t>
            </a:r>
          </a:p>
          <a:p>
            <a:pPr marL="1485900" lvl="2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+mn-lt"/>
              </a:rPr>
              <a:t>QUALIDADE DAS MATERIAS, EQUIPAMENTOS E MÃO DE OBRA</a:t>
            </a:r>
          </a:p>
          <a:p>
            <a:pPr marL="1485900" lvl="2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+mn-lt"/>
              </a:rPr>
              <a:t>TESTE DE RECEBIMENTO DE NOVAS TUBULAÇÕES</a:t>
            </a:r>
          </a:p>
          <a:p>
            <a:pPr marL="1485900" lvl="2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+mn-lt"/>
              </a:rPr>
              <a:t>AUTOMAÇÃO</a:t>
            </a:r>
          </a:p>
          <a:p>
            <a:pPr marL="1485900" lvl="2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latin typeface="+mn-lt"/>
              </a:rPr>
              <a:t>TECNOLOGIA DA INFORMAÇÃO - TI</a:t>
            </a:r>
            <a:r>
              <a:rPr lang="pt-BR" b="1" dirty="0" smtClean="0">
                <a:latin typeface="+mn-lt"/>
              </a:rPr>
              <a:t>	</a:t>
            </a:r>
          </a:p>
          <a:p>
            <a:pPr marL="1485900" lvl="2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n-lt"/>
              </a:rPr>
              <a:t>MONITORAMENTO/GESTÃO DO </a:t>
            </a:r>
            <a:r>
              <a:rPr lang="pt-BR" dirty="0" smtClean="0">
                <a:latin typeface="+mn-lt"/>
              </a:rPr>
              <a:t>DESEMPENHO</a:t>
            </a:r>
            <a:r>
              <a:rPr lang="pt-BR" b="1" dirty="0" smtClean="0">
                <a:latin typeface="Arial" charset="0"/>
              </a:rPr>
              <a:t>	</a:t>
            </a:r>
            <a:r>
              <a:rPr lang="pt-BR" sz="2400" b="1" dirty="0" smtClean="0">
                <a:latin typeface="Arial" charset="0"/>
              </a:rPr>
              <a:t>	</a:t>
            </a:r>
            <a:endParaRPr lang="pt-BR" sz="16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9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aixaDeTexto 4"/>
          <p:cNvSpPr txBox="1">
            <a:spLocks noChangeArrowheads="1"/>
          </p:cNvSpPr>
          <p:nvPr/>
        </p:nvSpPr>
        <p:spPr bwMode="auto">
          <a:xfrm>
            <a:off x="2286000" y="5464865"/>
            <a:ext cx="5143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t-BR" altLang="pt-BR" sz="1600" b="1" i="1" dirty="0">
                <a:solidFill>
                  <a:srgbClr val="FF0000"/>
                </a:solidFill>
                <a:latin typeface="Arial" panose="020B0604020202020204" pitchFamily="34" charset="0"/>
              </a:rPr>
              <a:t>OUTORGA EXCEDIDA A PARTIR DE 2006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 t="25661" r="20923" b="32800"/>
          <a:stretch>
            <a:fillRect/>
          </a:stretch>
        </p:blipFill>
        <p:spPr bwMode="auto">
          <a:xfrm>
            <a:off x="361488" y="1074057"/>
            <a:ext cx="8303542" cy="4232961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extLst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3665" y="312260"/>
            <a:ext cx="5269819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Simulado sem redução de perdas</a:t>
            </a:r>
          </a:p>
        </p:txBody>
      </p:sp>
    </p:spTree>
    <p:extLst>
      <p:ext uri="{BB962C8B-B14F-4D97-AF65-F5344CB8AC3E}">
        <p14:creationId xmlns:p14="http://schemas.microsoft.com/office/powerpoint/2010/main" val="10856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aixaDeTexto 4"/>
          <p:cNvSpPr txBox="1">
            <a:spLocks noChangeArrowheads="1"/>
          </p:cNvSpPr>
          <p:nvPr/>
        </p:nvSpPr>
        <p:spPr bwMode="auto">
          <a:xfrm>
            <a:off x="1925854" y="5586196"/>
            <a:ext cx="68405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t-BR" altLang="pt-BR" sz="1600" b="1" i="1" dirty="0">
                <a:solidFill>
                  <a:srgbClr val="002060"/>
                </a:solidFill>
                <a:latin typeface="Arial" panose="020B0604020202020204" pitchFamily="34" charset="0"/>
              </a:rPr>
              <a:t>RENOVAÇÃO DE OUTORGA: 1997 – 2008 – 2018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38367" r="21770" b="12451"/>
          <a:stretch>
            <a:fillRect/>
          </a:stretch>
        </p:blipFill>
        <p:spPr bwMode="auto">
          <a:xfrm>
            <a:off x="358026" y="1146629"/>
            <a:ext cx="8174787" cy="44395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8026" y="293801"/>
            <a:ext cx="5274685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Resultado com redução de perdas</a:t>
            </a:r>
          </a:p>
        </p:txBody>
      </p:sp>
    </p:spTree>
    <p:extLst>
      <p:ext uri="{BB962C8B-B14F-4D97-AF65-F5344CB8AC3E}">
        <p14:creationId xmlns:p14="http://schemas.microsoft.com/office/powerpoint/2010/main" val="101159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79248"/>
            <a:ext cx="9137904" cy="1145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216395" y="570733"/>
            <a:ext cx="8801246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 b="1" dirty="0" err="1" smtClean="0">
                <a:solidFill>
                  <a:srgbClr val="002060"/>
                </a:solidFill>
                <a:latin typeface="Arial" charset="0"/>
              </a:rPr>
              <a:t>Engº</a:t>
            </a:r>
            <a:r>
              <a:rPr lang="pt-BR" sz="3200" b="1" dirty="0" smtClean="0">
                <a:solidFill>
                  <a:srgbClr val="002060"/>
                </a:solidFill>
                <a:latin typeface="Arial" charset="0"/>
              </a:rPr>
              <a:t>. Maurício André Garcia</a:t>
            </a:r>
          </a:p>
          <a:p>
            <a:pPr algn="ctr" eaLnBrk="1" hangingPunct="1"/>
            <a:r>
              <a:rPr lang="pt-BR" sz="1600" b="1" dirty="0" smtClean="0">
                <a:solidFill>
                  <a:srgbClr val="002060"/>
                </a:solidFill>
                <a:latin typeface="Arial" charset="0"/>
              </a:rPr>
              <a:t>Coordenador de Micromedição e Uso Racional</a:t>
            </a:r>
          </a:p>
          <a:p>
            <a:pPr algn="ctr" eaLnBrk="1" hangingPunct="1"/>
            <a:r>
              <a:rPr lang="pt-BR" sz="1600" b="1" dirty="0" smtClean="0">
                <a:solidFill>
                  <a:srgbClr val="002060"/>
                </a:solidFill>
                <a:latin typeface="Arial" charset="0"/>
              </a:rPr>
              <a:t>Fone: 19 – 3735-5536</a:t>
            </a:r>
          </a:p>
          <a:p>
            <a:pPr algn="ctr" eaLnBrk="1" hangingPunct="1"/>
            <a:r>
              <a:rPr lang="pt-BR" sz="1600" b="1" dirty="0" err="1" smtClean="0">
                <a:solidFill>
                  <a:srgbClr val="002060"/>
                </a:solidFill>
                <a:latin typeface="Arial" charset="0"/>
              </a:rPr>
              <a:t>Email</a:t>
            </a:r>
            <a:r>
              <a:rPr lang="pt-BR" sz="1600" b="1" dirty="0" smtClean="0">
                <a:solidFill>
                  <a:srgbClr val="002060"/>
                </a:solidFill>
                <a:latin typeface="Arial" charset="0"/>
              </a:rPr>
              <a:t>: micromed@sanasa.com.br</a:t>
            </a:r>
            <a:endParaRPr lang="pt-BR" sz="1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9549" y="4503581"/>
            <a:ext cx="869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ESTIMATIVA DAS PERDAS APARENTES</a:t>
            </a:r>
            <a:endParaRPr lang="pt-BR" sz="2600" b="1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69548" y="2905216"/>
            <a:ext cx="856965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b="1" dirty="0">
                <a:solidFill>
                  <a:srgbClr val="002060"/>
                </a:solidFill>
                <a:latin typeface="Arial" charset="0"/>
                <a:cs typeface="Arial" charset="0"/>
              </a:rPr>
              <a:t>Diretor Presidente </a:t>
            </a:r>
            <a:r>
              <a:rPr lang="pt-BR" altLang="pt-BR" dirty="0">
                <a:solidFill>
                  <a:srgbClr val="002060"/>
                </a:solidFill>
                <a:latin typeface="Arial" charset="0"/>
                <a:cs typeface="Arial" charset="0"/>
              </a:rPr>
              <a:t>– Arly de Lara  Romêo</a:t>
            </a:r>
          </a:p>
          <a:p>
            <a:pPr algn="ctr">
              <a:defRPr/>
            </a:pPr>
            <a:endParaRPr lang="pt-BR" altLang="pt-BR" sz="105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pt-BR" altLang="pt-BR" b="1" dirty="0">
                <a:solidFill>
                  <a:srgbClr val="002060"/>
                </a:solidFill>
                <a:latin typeface="Arial" charset="0"/>
                <a:cs typeface="Arial" charset="0"/>
              </a:rPr>
              <a:t>Chefe de Gabinete </a:t>
            </a:r>
            <a:r>
              <a:rPr lang="pt-BR" altLang="pt-BR" dirty="0">
                <a:solidFill>
                  <a:srgbClr val="002060"/>
                </a:solidFill>
                <a:latin typeface="Arial" charset="0"/>
                <a:cs typeface="Arial" charset="0"/>
              </a:rPr>
              <a:t>– Fernando Ribeiro Rossilho</a:t>
            </a:r>
          </a:p>
          <a:p>
            <a:pPr algn="ctr">
              <a:defRPr/>
            </a:pPr>
            <a:endParaRPr lang="pt-BR" altLang="pt-BR" sz="105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pt-BR" altLang="pt-BR" b="1" dirty="0">
                <a:solidFill>
                  <a:srgbClr val="002060"/>
                </a:solidFill>
                <a:latin typeface="Arial" charset="0"/>
                <a:cs typeface="Arial" charset="0"/>
              </a:rPr>
              <a:t>Procuradora Jurídica </a:t>
            </a:r>
            <a:r>
              <a:rPr lang="pt-BR" altLang="pt-BR" dirty="0">
                <a:solidFill>
                  <a:srgbClr val="002060"/>
                </a:solidFill>
                <a:latin typeface="Arial" charset="0"/>
                <a:cs typeface="Arial" charset="0"/>
              </a:rPr>
              <a:t>– Maria P.P.A. Balesteros  Silva</a:t>
            </a:r>
          </a:p>
          <a:p>
            <a:pPr algn="ctr">
              <a:defRPr/>
            </a:pPr>
            <a:endParaRPr lang="pt-BR" altLang="pt-BR" sz="105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pt-BR" altLang="pt-BR" b="1" dirty="0">
                <a:solidFill>
                  <a:srgbClr val="002060"/>
                </a:solidFill>
                <a:latin typeface="Arial" charset="0"/>
                <a:cs typeface="Arial" charset="0"/>
              </a:rPr>
              <a:t>Diretor Administrativo </a:t>
            </a:r>
            <a:r>
              <a:rPr lang="pt-BR" altLang="pt-BR" dirty="0">
                <a:solidFill>
                  <a:srgbClr val="002060"/>
                </a:solidFill>
                <a:latin typeface="Arial" charset="0"/>
                <a:cs typeface="Arial" charset="0"/>
              </a:rPr>
              <a:t>– Paulo Jorge </a:t>
            </a:r>
            <a:r>
              <a:rPr lang="pt-BR" altLang="pt-BR" dirty="0" err="1">
                <a:solidFill>
                  <a:srgbClr val="002060"/>
                </a:solidFill>
                <a:latin typeface="Arial" charset="0"/>
                <a:cs typeface="Arial" charset="0"/>
              </a:rPr>
              <a:t>Zeraik</a:t>
            </a:r>
            <a:endParaRPr lang="pt-BR" altLang="pt-BR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pt-BR" altLang="pt-BR" sz="105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pt-BR" altLang="pt-BR" b="1" dirty="0">
                <a:solidFill>
                  <a:srgbClr val="002060"/>
                </a:solidFill>
                <a:latin typeface="Arial" charset="0"/>
                <a:cs typeface="Arial" charset="0"/>
              </a:rPr>
              <a:t>Diretor Comercial </a:t>
            </a:r>
            <a:r>
              <a:rPr lang="pt-BR" altLang="pt-BR" dirty="0">
                <a:solidFill>
                  <a:srgbClr val="002060"/>
                </a:solidFill>
                <a:latin typeface="Arial" charset="0"/>
                <a:cs typeface="Arial" charset="0"/>
              </a:rPr>
              <a:t>– Luiz Carlos de Souza</a:t>
            </a:r>
          </a:p>
          <a:p>
            <a:pPr algn="ctr">
              <a:defRPr/>
            </a:pPr>
            <a:endParaRPr lang="pt-BR" altLang="pt-BR" sz="1050" b="1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pt-BR" altLang="pt-BR" b="1" dirty="0">
                <a:solidFill>
                  <a:srgbClr val="002060"/>
                </a:solidFill>
                <a:latin typeface="Arial" charset="0"/>
                <a:cs typeface="Arial" charset="0"/>
              </a:rPr>
              <a:t>Diretor Financeiro  e de Rel. com Investidores </a:t>
            </a:r>
            <a:r>
              <a:rPr lang="pt-BR" altLang="pt-BR" dirty="0">
                <a:solidFill>
                  <a:srgbClr val="002060"/>
                </a:solidFill>
                <a:latin typeface="Arial" charset="0"/>
                <a:cs typeface="Arial" charset="0"/>
              </a:rPr>
              <a:t>– Pedro Cláudio da Silva</a:t>
            </a:r>
          </a:p>
          <a:p>
            <a:pPr algn="ctr">
              <a:defRPr/>
            </a:pPr>
            <a:endParaRPr lang="pt-BR" altLang="pt-BR" sz="105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pt-BR" altLang="pt-BR" b="1" dirty="0">
                <a:solidFill>
                  <a:srgbClr val="002060"/>
                </a:solidFill>
                <a:latin typeface="Arial" charset="0"/>
                <a:cs typeface="Arial" charset="0"/>
              </a:rPr>
              <a:t>Diretor Técnico </a:t>
            </a:r>
            <a:r>
              <a:rPr lang="pt-BR" altLang="pt-BR" dirty="0">
                <a:solidFill>
                  <a:srgbClr val="002060"/>
                </a:solidFill>
                <a:latin typeface="Arial" charset="0"/>
                <a:cs typeface="Arial" charset="0"/>
              </a:rPr>
              <a:t>– Marco Antônio dos Santos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0" y="2270576"/>
            <a:ext cx="8964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DIRETORIA EXECUTIVA DA SANASA</a:t>
            </a:r>
          </a:p>
        </p:txBody>
      </p:sp>
    </p:spTree>
    <p:extLst>
      <p:ext uri="{BB962C8B-B14F-4D97-AF65-F5344CB8AC3E}">
        <p14:creationId xmlns:p14="http://schemas.microsoft.com/office/powerpoint/2010/main" val="34174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17498" y="260350"/>
            <a:ext cx="6011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t-BR" alt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Bacias </a:t>
            </a:r>
            <a:r>
              <a:rPr lang="pt-BR" alt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do PCJ</a:t>
            </a:r>
          </a:p>
        </p:txBody>
      </p:sp>
      <p:pic>
        <p:nvPicPr>
          <p:cNvPr id="8195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336088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6" name="Conector de seta reta 4"/>
          <p:cNvCxnSpPr>
            <a:cxnSpLocks noChangeShapeType="1"/>
          </p:cNvCxnSpPr>
          <p:nvPr/>
        </p:nvCxnSpPr>
        <p:spPr bwMode="auto">
          <a:xfrm rot="5400000">
            <a:off x="3528219" y="3825081"/>
            <a:ext cx="1728788" cy="136842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tângulo de cantos arredondados 19"/>
          <p:cNvSpPr/>
          <p:nvPr/>
        </p:nvSpPr>
        <p:spPr bwMode="auto">
          <a:xfrm>
            <a:off x="2411413" y="5373688"/>
            <a:ext cx="1944687" cy="57626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CAMPINAS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8" name="Line 9"/>
          <p:cNvSpPr>
            <a:spLocks noChangeShapeType="1"/>
          </p:cNvSpPr>
          <p:nvPr/>
        </p:nvSpPr>
        <p:spPr bwMode="auto">
          <a:xfrm rot="1677444" flipH="1">
            <a:off x="7334973" y="4265027"/>
            <a:ext cx="57015" cy="149754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9" name="Line 10"/>
          <p:cNvSpPr>
            <a:spLocks noChangeShapeType="1"/>
          </p:cNvSpPr>
          <p:nvPr/>
        </p:nvSpPr>
        <p:spPr bwMode="auto">
          <a:xfrm>
            <a:off x="8172451" y="4005263"/>
            <a:ext cx="215106" cy="723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0" name="Text Box 11"/>
          <p:cNvSpPr txBox="1">
            <a:spLocks noChangeArrowheads="1"/>
          </p:cNvSpPr>
          <p:nvPr/>
        </p:nvSpPr>
        <p:spPr bwMode="auto">
          <a:xfrm>
            <a:off x="6050640" y="5602288"/>
            <a:ext cx="1873250" cy="406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>
                <a:solidFill>
                  <a:srgbClr val="339966"/>
                </a:solidFill>
              </a:rPr>
              <a:t>Rio Atibainha</a:t>
            </a:r>
          </a:p>
        </p:txBody>
      </p:sp>
      <p:sp>
        <p:nvSpPr>
          <p:cNvPr id="8201" name="Text Box 12"/>
          <p:cNvSpPr txBox="1">
            <a:spLocks noChangeArrowheads="1"/>
          </p:cNvSpPr>
          <p:nvPr/>
        </p:nvSpPr>
        <p:spPr bwMode="auto">
          <a:xfrm>
            <a:off x="7631113" y="4729163"/>
            <a:ext cx="1512887" cy="711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 dirty="0">
                <a:solidFill>
                  <a:srgbClr val="339966"/>
                </a:solidFill>
              </a:rPr>
              <a:t>Rio Cachoeira</a:t>
            </a:r>
          </a:p>
        </p:txBody>
      </p:sp>
      <p:sp>
        <p:nvSpPr>
          <p:cNvPr id="8202" name="Text Box 14"/>
          <p:cNvSpPr txBox="1">
            <a:spLocks noChangeArrowheads="1"/>
          </p:cNvSpPr>
          <p:nvPr/>
        </p:nvSpPr>
        <p:spPr bwMode="auto">
          <a:xfrm>
            <a:off x="3743325" y="1412875"/>
            <a:ext cx="1981200" cy="406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000">
                <a:solidFill>
                  <a:srgbClr val="339966"/>
                </a:solidFill>
              </a:rPr>
              <a:t>Rio Piracicaba</a:t>
            </a:r>
          </a:p>
        </p:txBody>
      </p:sp>
      <p:sp>
        <p:nvSpPr>
          <p:cNvPr id="8203" name="Line 15"/>
          <p:cNvSpPr>
            <a:spLocks noChangeShapeType="1"/>
          </p:cNvSpPr>
          <p:nvPr/>
        </p:nvSpPr>
        <p:spPr bwMode="auto">
          <a:xfrm rot="1677444">
            <a:off x="5241925" y="3992563"/>
            <a:ext cx="504825" cy="20875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4" name="Line 16"/>
          <p:cNvSpPr>
            <a:spLocks noChangeShapeType="1"/>
          </p:cNvSpPr>
          <p:nvPr/>
        </p:nvSpPr>
        <p:spPr bwMode="auto">
          <a:xfrm flipV="1">
            <a:off x="7164388" y="2636838"/>
            <a:ext cx="576262" cy="1368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5" name="Text Box 17"/>
          <p:cNvSpPr txBox="1">
            <a:spLocks noChangeArrowheads="1"/>
          </p:cNvSpPr>
          <p:nvPr/>
        </p:nvSpPr>
        <p:spPr bwMode="auto">
          <a:xfrm>
            <a:off x="4067175" y="6092825"/>
            <a:ext cx="1657350" cy="406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000">
                <a:solidFill>
                  <a:srgbClr val="339966"/>
                </a:solidFill>
              </a:rPr>
              <a:t>Rio Atibaia</a:t>
            </a:r>
          </a:p>
        </p:txBody>
      </p:sp>
      <p:sp>
        <p:nvSpPr>
          <p:cNvPr id="8206" name="Text Box 18"/>
          <p:cNvSpPr txBox="1">
            <a:spLocks noChangeArrowheads="1"/>
          </p:cNvSpPr>
          <p:nvPr/>
        </p:nvSpPr>
        <p:spPr bwMode="auto">
          <a:xfrm>
            <a:off x="7596188" y="1897063"/>
            <a:ext cx="1439862" cy="7397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400">
                <a:solidFill>
                  <a:srgbClr val="339966"/>
                </a:solidFill>
              </a:rPr>
              <a:t>Represas Sist. Cantareira (RMS)</a:t>
            </a:r>
          </a:p>
        </p:txBody>
      </p:sp>
      <p:sp>
        <p:nvSpPr>
          <p:cNvPr id="8207" name="Line 19"/>
          <p:cNvSpPr>
            <a:spLocks noChangeShapeType="1"/>
          </p:cNvSpPr>
          <p:nvPr/>
        </p:nvSpPr>
        <p:spPr bwMode="auto">
          <a:xfrm flipV="1">
            <a:off x="7380288" y="2636838"/>
            <a:ext cx="720725" cy="20875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8" name="Line 20"/>
          <p:cNvSpPr>
            <a:spLocks noChangeShapeType="1"/>
          </p:cNvSpPr>
          <p:nvPr/>
        </p:nvSpPr>
        <p:spPr bwMode="auto">
          <a:xfrm flipV="1">
            <a:off x="3995738" y="1773238"/>
            <a:ext cx="504825" cy="12239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2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/>
          </p:cNvSpPr>
          <p:nvPr/>
        </p:nvSpPr>
        <p:spPr bwMode="auto">
          <a:xfrm>
            <a:off x="318420" y="260648"/>
            <a:ext cx="518462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Diagnóstico de Perdas de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Á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gua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508000" y="1368089"/>
            <a:ext cx="821508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SzPct val="95000"/>
            </a:pPr>
            <a:r>
              <a:rPr lang="pt-BR" sz="2800" dirty="0"/>
              <a:t>A apuração das perdas é obtida por indicadores de desempenho que utilizam volumes </a:t>
            </a:r>
            <a:r>
              <a:rPr lang="pt-BR" sz="2800" dirty="0" err="1"/>
              <a:t>macromedidos</a:t>
            </a:r>
            <a:r>
              <a:rPr lang="pt-BR" sz="2800" dirty="0"/>
              <a:t> e </a:t>
            </a:r>
            <a:r>
              <a:rPr lang="pt-BR" sz="2800" dirty="0" err="1" smtClean="0"/>
              <a:t>micromedidos</a:t>
            </a:r>
            <a:r>
              <a:rPr lang="pt-BR" sz="2800" dirty="0" smtClean="0"/>
              <a:t>.</a:t>
            </a:r>
            <a:endParaRPr lang="pt-BR" sz="28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  <a:buSzPct val="95000"/>
            </a:pPr>
            <a:r>
              <a:rPr lang="pt-BR" sz="2800" dirty="0" smtClean="0"/>
              <a:t>O diagnóstico das perdas depende de avaliação das causas, que podem variar em cada setor de medição.</a:t>
            </a:r>
            <a:endParaRPr lang="pt-BR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/>
          </p:cNvSpPr>
          <p:nvPr/>
        </p:nvSpPr>
        <p:spPr bwMode="auto">
          <a:xfrm>
            <a:off x="318420" y="260648"/>
            <a:ext cx="718546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Principais causas de Perdas de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Á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gua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508000" y="918155"/>
            <a:ext cx="8345714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buSzPct val="95000"/>
            </a:pPr>
            <a:endParaRPr lang="pt-BR" sz="900" dirty="0" smtClean="0"/>
          </a:p>
          <a:p>
            <a:pPr algn="just">
              <a:spcAft>
                <a:spcPts val="1200"/>
              </a:spcAft>
              <a:buSzPct val="95000"/>
            </a:pPr>
            <a:r>
              <a:rPr lang="pt-BR" sz="2800" b="1" dirty="0" smtClean="0"/>
              <a:t>Perdas Físicas ou Reais:</a:t>
            </a:r>
          </a:p>
          <a:p>
            <a:pPr marL="914400" lvl="1" indent="-457200" algn="just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pt-BR" sz="2800" dirty="0" smtClean="0"/>
              <a:t>Excesso de pressão.</a:t>
            </a:r>
          </a:p>
          <a:p>
            <a:pPr marL="914400" lvl="1" indent="-457200" algn="just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pt-BR" sz="2800" dirty="0" smtClean="0"/>
              <a:t>Deterioração da infraestrutura.</a:t>
            </a:r>
          </a:p>
          <a:p>
            <a:pPr algn="just">
              <a:spcAft>
                <a:spcPts val="1200"/>
              </a:spcAft>
              <a:buSzPct val="95000"/>
            </a:pPr>
            <a:endParaRPr lang="pt-BR" sz="2800" dirty="0" smtClean="0"/>
          </a:p>
          <a:p>
            <a:pPr algn="just">
              <a:spcAft>
                <a:spcPts val="1200"/>
              </a:spcAft>
              <a:buSzPct val="95000"/>
            </a:pPr>
            <a:r>
              <a:rPr lang="pt-BR" sz="2800" b="1" dirty="0" smtClean="0"/>
              <a:t>Perdas Não Físicas ou Aparentes:</a:t>
            </a:r>
          </a:p>
          <a:p>
            <a:pPr marL="914400" lvl="1" indent="-457200" algn="just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pt-BR" sz="2800" dirty="0" smtClean="0"/>
              <a:t>Submedição (imprecisão da micromedição).</a:t>
            </a:r>
          </a:p>
          <a:p>
            <a:pPr marL="914400" lvl="1" indent="-457200" algn="just"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pt-BR" sz="2800" dirty="0" smtClean="0"/>
              <a:t>Fraudes em hidrômetros ou derivações clandestinas.</a:t>
            </a:r>
          </a:p>
        </p:txBody>
      </p:sp>
    </p:spTree>
    <p:extLst>
      <p:ext uri="{BB962C8B-B14F-4D97-AF65-F5344CB8AC3E}">
        <p14:creationId xmlns:p14="http://schemas.microsoft.com/office/powerpoint/2010/main" val="29013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/>
          </p:cNvSpPr>
          <p:nvPr/>
        </p:nvSpPr>
        <p:spPr bwMode="auto">
          <a:xfrm>
            <a:off x="332934" y="260648"/>
            <a:ext cx="518462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Perdas na Macromedição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508000" y="2006692"/>
            <a:ext cx="8215086" cy="196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  <a:buSzPct val="95000"/>
            </a:pPr>
            <a:r>
              <a:rPr lang="pt-BR" sz="2800" dirty="0" smtClean="0"/>
              <a:t>As perdas na Macromedição estão relacionadas à imprecisão da medição, mas em geral, são muito menores que na Micromedição.</a:t>
            </a:r>
          </a:p>
        </p:txBody>
      </p:sp>
    </p:spTree>
    <p:extLst>
      <p:ext uri="{BB962C8B-B14F-4D97-AF65-F5344CB8AC3E}">
        <p14:creationId xmlns:p14="http://schemas.microsoft.com/office/powerpoint/2010/main" val="12833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 txBox="1">
            <a:spLocks/>
          </p:cNvSpPr>
          <p:nvPr/>
        </p:nvSpPr>
        <p:spPr bwMode="auto">
          <a:xfrm>
            <a:off x="318420" y="232455"/>
            <a:ext cx="69850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Indicadores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Desempenho</a:t>
            </a:r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540660" y="2128154"/>
            <a:ext cx="796471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pt-BR" sz="2800" b="1" dirty="0"/>
              <a:t>	IPD</a:t>
            </a:r>
            <a:r>
              <a:rPr lang="pt-BR" sz="2400" b="1" dirty="0"/>
              <a:t> </a:t>
            </a:r>
            <a:r>
              <a:rPr lang="pt-BR" sz="2400" b="1" dirty="0" smtClean="0"/>
              <a:t>- </a:t>
            </a:r>
            <a:r>
              <a:rPr lang="pt-BR" sz="2800" b="1" dirty="0"/>
              <a:t>Índice de Perdas na Distribuição </a:t>
            </a:r>
            <a:r>
              <a:rPr lang="pt-BR" sz="2800" b="1" dirty="0" smtClean="0"/>
              <a:t>(%)</a:t>
            </a:r>
          </a:p>
          <a:p>
            <a:pPr lvl="1">
              <a:lnSpc>
                <a:spcPct val="150000"/>
              </a:lnSpc>
            </a:pPr>
            <a:endParaRPr lang="pt-BR" sz="2800" b="1" dirty="0"/>
          </a:p>
          <a:p>
            <a:pPr lvl="1">
              <a:lnSpc>
                <a:spcPct val="150000"/>
              </a:lnSpc>
            </a:pPr>
            <a:r>
              <a:rPr lang="pt-BR" sz="2800" b="1" dirty="0" smtClean="0"/>
              <a:t>	IPF – Índice de Perdas de Faturamento (%)</a:t>
            </a:r>
            <a:r>
              <a:rPr lang="pt-PT" sz="2800" dirty="0" smtClean="0"/>
              <a:t>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0592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290287" y="290747"/>
            <a:ext cx="3339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Evolução do IPD / IPF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9296084"/>
              </p:ext>
            </p:extLst>
          </p:nvPr>
        </p:nvGraphicFramePr>
        <p:xfrm>
          <a:off x="290287" y="899886"/>
          <a:ext cx="8546194" cy="5210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Elipse 5"/>
          <p:cNvSpPr/>
          <p:nvPr/>
        </p:nvSpPr>
        <p:spPr>
          <a:xfrm>
            <a:off x="8246836" y="3460246"/>
            <a:ext cx="633186" cy="6531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de seta reta 6"/>
          <p:cNvCxnSpPr>
            <a:stCxn id="5" idx="2"/>
          </p:cNvCxnSpPr>
          <p:nvPr/>
        </p:nvCxnSpPr>
        <p:spPr>
          <a:xfrm>
            <a:off x="7931608" y="2676043"/>
            <a:ext cx="501197" cy="7696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7068008" y="2152823"/>
            <a:ext cx="17272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Efeito da redução dos consumos</a:t>
            </a:r>
            <a:endParaRPr lang="pt-BR" sz="1400" dirty="0"/>
          </a:p>
        </p:txBody>
      </p:sp>
      <p:cxnSp>
        <p:nvCxnSpPr>
          <p:cNvPr id="12" name="Conector reto 11"/>
          <p:cNvCxnSpPr/>
          <p:nvPr/>
        </p:nvCxnSpPr>
        <p:spPr>
          <a:xfrm flipV="1">
            <a:off x="2989945" y="1045029"/>
            <a:ext cx="0" cy="43688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4267200" y="1196368"/>
            <a:ext cx="334290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Início do Programa de Controle de  Perdas</a:t>
            </a:r>
            <a:endParaRPr lang="pt-BR" sz="1400" dirty="0"/>
          </a:p>
        </p:txBody>
      </p:sp>
      <p:cxnSp>
        <p:nvCxnSpPr>
          <p:cNvPr id="20" name="Conector de seta reta 19"/>
          <p:cNvCxnSpPr>
            <a:stCxn id="19" idx="1"/>
          </p:cNvCxnSpPr>
          <p:nvPr/>
        </p:nvCxnSpPr>
        <p:spPr>
          <a:xfrm flipH="1">
            <a:off x="2989946" y="1350257"/>
            <a:ext cx="1277254" cy="1538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06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290287" y="290747"/>
            <a:ext cx="65979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Quantidade de ligações x faixa de consumo</a:t>
            </a:r>
            <a:endParaRPr lang="pt-BR" alt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08189"/>
              </p:ext>
            </p:extLst>
          </p:nvPr>
        </p:nvGraphicFramePr>
        <p:xfrm>
          <a:off x="290287" y="1016001"/>
          <a:ext cx="8621484" cy="4905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4638534" y="1244377"/>
            <a:ext cx="277826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Aumento de 42% na faixa de maior submedição</a:t>
            </a:r>
            <a:endParaRPr lang="pt-BR" dirty="0"/>
          </a:p>
        </p:txBody>
      </p:sp>
      <p:cxnSp>
        <p:nvCxnSpPr>
          <p:cNvPr id="4" name="Conector de seta reta 3"/>
          <p:cNvCxnSpPr>
            <a:stCxn id="2" idx="1"/>
          </p:cNvCxnSpPr>
          <p:nvPr/>
        </p:nvCxnSpPr>
        <p:spPr>
          <a:xfrm flipH="1">
            <a:off x="3236686" y="1567543"/>
            <a:ext cx="1401848" cy="7547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6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</TotalTime>
  <Words>688</Words>
  <Application>Microsoft Office PowerPoint</Application>
  <PresentationFormat>Apresentação na tela (4:3)</PresentationFormat>
  <Paragraphs>183</Paragraphs>
  <Slides>25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Personalizar design</vt:lpstr>
      <vt:lpstr>3_Personalizar design</vt:lpstr>
      <vt:lpstr>2_Personalizar design</vt:lpstr>
      <vt:lpstr>1_Personalizar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</dc:title>
  <dc:creator>DMC</dc:creator>
  <cp:lastModifiedBy>Mauricio André Garcia</cp:lastModifiedBy>
  <cp:revision>72</cp:revision>
  <dcterms:created xsi:type="dcterms:W3CDTF">2015-03-10T18:20:36Z</dcterms:created>
  <dcterms:modified xsi:type="dcterms:W3CDTF">2015-05-26T13:52:43Z</dcterms:modified>
</cp:coreProperties>
</file>