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83" r:id="rId11"/>
    <p:sldId id="263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4" r:id="rId23"/>
    <p:sldId id="265" r:id="rId24"/>
    <p:sldId id="286" r:id="rId25"/>
    <p:sldId id="276" r:id="rId26"/>
    <p:sldId id="277" r:id="rId27"/>
    <p:sldId id="278" r:id="rId28"/>
    <p:sldId id="285" r:id="rId29"/>
    <p:sldId id="279" r:id="rId30"/>
    <p:sldId id="280" r:id="rId31"/>
    <p:sldId id="281" r:id="rId32"/>
    <p:sldId id="287" r:id="rId33"/>
    <p:sldId id="28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368BC-1596-4D3E-9B62-FA62BC0798E6}" type="datetimeFigureOut">
              <a:rPr lang="pt-BR" smtClean="0"/>
              <a:pPr/>
              <a:t>22/05/2015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BD2E0-BC55-47EC-B81B-E01A1B0246E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82210-1E2D-4DAF-A3F3-E0C031FDEC27}" type="datetimeFigureOut">
              <a:rPr lang="pt-BR" smtClean="0"/>
              <a:pPr/>
              <a:t>22/05/2015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5E57B-9C2C-4265-A476-19E0B7873FB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E57B-9C2C-4265-A476-19E0B7873FB5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571744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4071942"/>
            <a:ext cx="6400800" cy="64294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54DA-197C-42E2-B40E-65295D53AF53}" type="datetimeFigureOut">
              <a:rPr lang="en-US" smtClean="0"/>
              <a:pPr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61EA-3838-4585-991A-9FE3F83376D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Business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0" y="2276475"/>
            <a:ext cx="9144000" cy="16557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/>
          </a:p>
        </p:txBody>
      </p:sp>
      <p:pic>
        <p:nvPicPr>
          <p:cNvPr id="10" name="Picture 16" descr="DAEPVAZ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17097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2123728" y="4437112"/>
            <a:ext cx="5184775" cy="17466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pt-BR" altLang="pt-BR" sz="2000" b="1" dirty="0"/>
              <a:t>Vera Lucia Nogueira</a:t>
            </a:r>
          </a:p>
          <a:p>
            <a:pPr algn="ctr">
              <a:lnSpc>
                <a:spcPct val="125000"/>
              </a:lnSpc>
            </a:pPr>
            <a:r>
              <a:rPr lang="pt-BR" altLang="pt-BR" sz="1500" dirty="0"/>
              <a:t>Diretora Administrativa e Financeira do DAEP</a:t>
            </a:r>
          </a:p>
          <a:p>
            <a:pPr algn="ctr">
              <a:lnSpc>
                <a:spcPct val="125000"/>
              </a:lnSpc>
            </a:pPr>
            <a:endParaRPr lang="pt-BR" altLang="pt-BR" sz="1800" dirty="0"/>
          </a:p>
          <a:p>
            <a:pPr algn="ctr">
              <a:lnSpc>
                <a:spcPct val="125000"/>
              </a:lnSpc>
            </a:pPr>
            <a:r>
              <a:rPr lang="pt-BR" altLang="pt-BR" sz="1800" b="1" dirty="0"/>
              <a:t>Silvia M. </a:t>
            </a:r>
            <a:r>
              <a:rPr lang="pt-BR" altLang="pt-BR" sz="1800" b="1" dirty="0" err="1"/>
              <a:t>Shinkai</a:t>
            </a:r>
            <a:r>
              <a:rPr lang="pt-BR" altLang="pt-BR" sz="1800" b="1" dirty="0"/>
              <a:t> de Oliveira</a:t>
            </a:r>
          </a:p>
          <a:p>
            <a:pPr algn="ctr">
              <a:lnSpc>
                <a:spcPct val="125000"/>
              </a:lnSpc>
            </a:pPr>
            <a:r>
              <a:rPr lang="pt-BR" altLang="pt-BR" sz="1500" dirty="0"/>
              <a:t>Diretora Presidente do DAEP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461963" y="2492896"/>
            <a:ext cx="8181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/>
              <a:t>A IMPORTÂNCIA DO PLANEJAMENTO PARA A PRESERVAÇÃO DOS RECURSOS HÍDRICOS</a:t>
            </a:r>
          </a:p>
        </p:txBody>
      </p:sp>
      <p:pic>
        <p:nvPicPr>
          <p:cNvPr id="13" name="Picture 289" descr="cr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476250"/>
            <a:ext cx="34226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8" descr="logo-assembleia4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4863" y="404813"/>
            <a:ext cx="30083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213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Conscientização dos Produtores</a:t>
            </a:r>
          </a:p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</a:t>
            </a:r>
          </a:p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Trabalho na rede escolar</a:t>
            </a:r>
          </a:p>
          <a:p>
            <a:pPr>
              <a:spcBef>
                <a:spcPct val="20000"/>
              </a:spcBef>
              <a:defRPr/>
            </a:pPr>
            <a:endParaRPr lang="pt-BR" sz="3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4" descr="D:\edu\CAPAS PNQS 2008\fotos\cea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2780928"/>
            <a:ext cx="4416491" cy="331236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24" descr="D:\edu\CAPAS PNQS 2008\fotos\Foto 13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6016" y="2780928"/>
            <a:ext cx="4392488" cy="3294366"/>
          </a:xfrm>
          <a:prstGeom prst="rect">
            <a:avLst/>
          </a:prstGeom>
          <a:gradFill>
            <a:gsLst>
              <a:gs pos="69000">
                <a:srgbClr val="000082">
                  <a:alpha val="44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Manejo </a:t>
            </a: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Conservacionista de </a:t>
            </a: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</a:t>
            </a: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olo</a:t>
            </a:r>
            <a:endParaRPr lang="pt-BR" sz="3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Curvas de </a:t>
            </a: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Nível nas Propriedades</a:t>
            </a:r>
            <a:endParaRPr lang="pt-BR" sz="3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5" descr="DSC022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463" y="1914525"/>
            <a:ext cx="2979737" cy="2235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6" descr="DSC02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463" y="4362450"/>
            <a:ext cx="2979737" cy="2235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7" descr="DSC022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4362450"/>
            <a:ext cx="2979738" cy="2235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8" descr="DSC022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914525"/>
            <a:ext cx="2979738" cy="2235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Manejo Conservacionista de Solo</a:t>
            </a:r>
          </a:p>
          <a:p>
            <a:pPr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Bacias </a:t>
            </a: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coletoras</a:t>
            </a:r>
          </a:p>
        </p:txBody>
      </p:sp>
      <p:pic>
        <p:nvPicPr>
          <p:cNvPr id="5" name="Picture 5" descr="C:\Documents and Settings\eduardo.cst\Desktop\fotos feltrim\DSC030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846155"/>
            <a:ext cx="3286148" cy="24646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6" descr="C:\Documents and Settings\eduardo.cst\Desktop\fotos feltrim\DSC030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3846418"/>
            <a:ext cx="3571900" cy="26789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9" descr="córrego grande 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738313"/>
            <a:ext cx="3662363" cy="27463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Conservação de estradas rurais</a:t>
            </a:r>
          </a:p>
        </p:txBody>
      </p:sp>
      <p:pic>
        <p:nvPicPr>
          <p:cNvPr id="5" name="Picture 9" descr="córrego gde 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813967"/>
            <a:ext cx="3732212" cy="28003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10" descr="córrego grande 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813967"/>
            <a:ext cx="3743325" cy="28082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44700" y="5523830"/>
            <a:ext cx="876300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>
                <a:latin typeface="Arial" charset="0"/>
              </a:rPr>
              <a:t>antes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234113" y="5523830"/>
            <a:ext cx="1031875" cy="4254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>
                <a:latin typeface="Arial" charset="0"/>
              </a:rPr>
              <a:t>depois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195513" y="2564730"/>
            <a:ext cx="475297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Estrada do Córrego Grande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50825" y="764704"/>
            <a:ext cx="8607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200"/>
              </a:spcAft>
            </a:pPr>
            <a:r>
              <a:rPr lang="pt-BR" altLang="pt-BR" sz="1600" dirty="0">
                <a:latin typeface="Arial" charset="0"/>
              </a:rPr>
              <a:t>Consiste no preparo do solo para melhoria do escoamento do que é produzido pelos proprietários rurais do município, através de tombamento de encostas e barrancos e posterior construção dos populares “camaleões”, curvas de nível e bacias coletoras de águas pluviais, com o objetivo de evitar o assoreamento dos cursos d’água da bacia hidrográfica do Ribeirão Lajeado.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alinari (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3500438"/>
            <a:ext cx="3009900" cy="2257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6" descr="galinari (1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6588" y="3500438"/>
            <a:ext cx="3009900" cy="2257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354513" y="4149725"/>
            <a:ext cx="1655762" cy="936625"/>
          </a:xfrm>
          <a:prstGeom prst="leftRightArrow">
            <a:avLst>
              <a:gd name="adj1" fmla="val 58981"/>
              <a:gd name="adj2" fmla="val 6644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pic>
        <p:nvPicPr>
          <p:cNvPr id="7" name="Picture 7" descr="parladore (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981075"/>
            <a:ext cx="3024187" cy="2268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8" descr="parladore (16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6588" y="981075"/>
            <a:ext cx="3024187" cy="22685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4427538" y="1700213"/>
            <a:ext cx="1655762" cy="936625"/>
          </a:xfrm>
          <a:prstGeom prst="leftRightArrow">
            <a:avLst>
              <a:gd name="adj1" fmla="val 49833"/>
              <a:gd name="adj2" fmla="val 6338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Conservação de estradas rurais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873625" y="1989138"/>
            <a:ext cx="847725" cy="3968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>
                <a:latin typeface="Arial" charset="0"/>
              </a:rPr>
              <a:t>antes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729163" y="4437063"/>
            <a:ext cx="1003300" cy="3968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2000">
                <a:latin typeface="Arial" charset="0"/>
              </a:rPr>
              <a:t>depois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42875" y="2852738"/>
            <a:ext cx="1476375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Estrada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do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t-B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Galinari</a:t>
            </a: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Conservação de estradas rurais</a:t>
            </a:r>
          </a:p>
        </p:txBody>
      </p:sp>
      <p:pic>
        <p:nvPicPr>
          <p:cNvPr id="5" name="Picture 3" descr="C:\Documents and Settings\eduardo.cst\Desktop\fotos feltrim\DSC0305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8155" y="3500439"/>
            <a:ext cx="3048816" cy="22866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4" descr="F:\custos\Eduardo\Estradas rurais - 28-12-09\estradas rurais - CRL (4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500438"/>
            <a:ext cx="3005740" cy="225430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 descr="F:\custos\Eduardo\Estradas rurais - 28-12-09\estradas rurais - CRL (53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100064"/>
            <a:ext cx="3031966" cy="22739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 descr="C:\Documents and Settings\eduardo.cst\Desktop\fotos feltrim\DSC030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28129" y="1100064"/>
            <a:ext cx="3048020" cy="228601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214688" y="857250"/>
            <a:ext cx="3143250" cy="357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Estrada do Cruzeiro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00375" y="3243263"/>
            <a:ext cx="954088" cy="4000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000">
                <a:latin typeface="Arial" charset="0"/>
              </a:rPr>
              <a:t>antes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553325" y="3243263"/>
            <a:ext cx="1019175" cy="4000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000">
                <a:latin typeface="Arial" charset="0"/>
              </a:rPr>
              <a:t>depois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714750" y="2071688"/>
            <a:ext cx="1785938" cy="565150"/>
          </a:xfrm>
          <a:prstGeom prst="leftRightArrow">
            <a:avLst>
              <a:gd name="adj1" fmla="val 49833"/>
              <a:gd name="adj2" fmla="val 6339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3714750" y="4357688"/>
            <a:ext cx="1785938" cy="565150"/>
          </a:xfrm>
          <a:prstGeom prst="leftRightArrow">
            <a:avLst>
              <a:gd name="adj1" fmla="val 49833"/>
              <a:gd name="adj2" fmla="val 6339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Conservação de estradas rurais</a:t>
            </a:r>
          </a:p>
        </p:txBody>
      </p:sp>
      <p:pic>
        <p:nvPicPr>
          <p:cNvPr id="5" name="Picture 2" descr="F:\custos\Eduardo\apresentação feltrim\Estradas rurais - 28-12-09\estradas rurais - CRL (19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2000250"/>
            <a:ext cx="414655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3" descr="F:\custos\Eduardo\apresentação feltrim\Estradas rurais - 28-12-09\estradas rurais - CRL (34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0263" y="2000250"/>
            <a:ext cx="414655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071813" y="1571625"/>
            <a:ext cx="3143250" cy="714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Estrada da Boa Esperança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custos\PROJETOS\ANEXOS\Fotos CRL\2007\CRL - 22-10-07\crl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467308"/>
            <a:ext cx="2360005" cy="177000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3" descr="F:\custos\PROJETOS\ANEXOS\Fotos CRL\2007\São José - 31-05-07\crl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85853"/>
            <a:ext cx="2500330" cy="18752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4" descr="F:\custos\PROJETOS\ANEXOS\Fotos CRL\Fazenda São José - 27-02-08\fazenda_são_josé plant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451098"/>
            <a:ext cx="2500330" cy="18752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2" descr="F:\custos\PROJETOS\ANEXOS\Fotos CRL\Fazenda São José - 27-02-08\fazenda_são_josé 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2272" y="2451098"/>
            <a:ext cx="2522856" cy="189214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3" descr="F:\custos\Eduardo\apresentação feltrim\fotos feltrim\DSC030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451362"/>
            <a:ext cx="2381267" cy="17859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919163"/>
            <a:ext cx="91440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pt-BR" altLang="pt-BR" sz="1800" dirty="0">
                <a:latin typeface="Arial" charset="0"/>
              </a:rPr>
              <a:t>Metodologia: Após o preparo da terra segue o </a:t>
            </a:r>
            <a:r>
              <a:rPr lang="pt-BR" altLang="pt-BR" sz="1800" dirty="0" err="1">
                <a:latin typeface="Arial" charset="0"/>
              </a:rPr>
              <a:t>coveamento</a:t>
            </a:r>
            <a:r>
              <a:rPr lang="pt-BR" altLang="pt-BR" sz="1800" dirty="0">
                <a:latin typeface="Arial" charset="0"/>
              </a:rPr>
              <a:t> do terreno para que os funcionários do consorcio efetuem o plantio e posteriormente na manutenção da área ocorra a irrigação das mudas e cuidados com pragas e formigas até que a área reflorestada chegue a um nível de manter sua própria sobrevivência.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Recomposição da mata ciliar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Manutenção das Áreas</a:t>
            </a:r>
          </a:p>
        </p:txBody>
      </p:sp>
      <p:pic>
        <p:nvPicPr>
          <p:cNvPr id="5" name="Imagem 4" descr="C:\Documents and Settings\adriana.s\Desktop\2011\Captação\DSC05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30956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Documents and Settings\adriana.s\Desktop\2011\Captação\DSC05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836613"/>
            <a:ext cx="33480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7" descr="C:\Documents and Settings\adriana.s\Desktop\2011\Captação\DSC050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363"/>
            <a:ext cx="3127375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9" descr="C:\Documents and Settings\adriana.s\Desktop\2011\CRL - fotos Olnei - 01-03-11\DSC04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2060575"/>
            <a:ext cx="30956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14" descr="C:\Documents and Settings\adriana.s\Desktop\Preservação - FUNEPE\DISCO02\MVC-026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8325" y="4076700"/>
            <a:ext cx="349567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Manutenção / Preservação</a:t>
            </a:r>
          </a:p>
        </p:txBody>
      </p:sp>
      <p:pic>
        <p:nvPicPr>
          <p:cNvPr id="5" name="Imagem 7" descr="C:\Documents and Settings\adriana.s\Desktop\2011\Estagiário CRL - 14-10-11\DSC05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981075"/>
            <a:ext cx="3627437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8" descr="C:\Documents and Settings\adriana.s\Desktop\2006\mudas para plantio -14-06-06\images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9475" y="981075"/>
            <a:ext cx="36068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2" descr="C:\Documents and Settings\adriana.s\Desktop\2011\Nascente - 09-06-11\nascente (2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756025"/>
            <a:ext cx="36004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9" descr="C:\Documents and Settings\adriana.s\Desktop\2011\Nascente - 09-06-11\nascente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756025"/>
            <a:ext cx="3617912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7" descr="mapa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457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5" name="Picture 3" descr="bandeira de Penapol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3498850"/>
            <a:ext cx="16383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0063" y="5551488"/>
            <a:ext cx="8143875" cy="504825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1500" dirty="0">
                <a:solidFill>
                  <a:schemeClr val="bg1"/>
                </a:solidFill>
              </a:rPr>
              <a:t>Situada na Alta Noroeste Paulista e distante 490 Km da capital do Estado de São Paulo.</a:t>
            </a:r>
          </a:p>
          <a:p>
            <a:pPr>
              <a:lnSpc>
                <a:spcPct val="90000"/>
              </a:lnSpc>
            </a:pPr>
            <a:r>
              <a:rPr lang="pt-BR" altLang="pt-BR" sz="1500" dirty="0">
                <a:solidFill>
                  <a:schemeClr val="bg1"/>
                </a:solidFill>
              </a:rPr>
              <a:t>População: </a:t>
            </a:r>
            <a:r>
              <a:rPr lang="pt-BR" altLang="pt-BR" sz="1500" dirty="0" smtClean="0">
                <a:solidFill>
                  <a:schemeClr val="bg1"/>
                </a:solidFill>
              </a:rPr>
              <a:t>60.000 </a:t>
            </a:r>
            <a:r>
              <a:rPr lang="pt-BR" altLang="pt-BR" sz="1500" dirty="0">
                <a:solidFill>
                  <a:schemeClr val="bg1"/>
                </a:solidFill>
              </a:rPr>
              <a:t>habitantes.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005138" y="71438"/>
            <a:ext cx="3133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PENÁPOLIS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Manutenção / Preservação</a:t>
            </a:r>
          </a:p>
        </p:txBody>
      </p:sp>
      <p:pic>
        <p:nvPicPr>
          <p:cNvPr id="10" name="Imagem 3" descr="C:\Documents and Settings\adriana.s\Desktop\Visita CRL - cachoeira Lajeado - 06-07-09\foto 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5"/>
            <a:ext cx="28432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5" descr="C:\Documents and Settings\adriana.s\Desktop\Visita CRL - cachoeira Lajeado - 06-07-09\foto 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789363"/>
            <a:ext cx="2879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9" descr="C:\Documents and Settings\adriana.s\Desktop\2011\Lajeado próximo da captação - 24-01-11\CRL - captação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981075"/>
            <a:ext cx="28082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0" descr="C:\Documents and Settings\adriana.s\Desktop\2011\Lajeado próximo da captação - 24-01-11\CRL - captação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3789363"/>
            <a:ext cx="28082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4" descr="C:\Documents and Settings\adriana.s\Desktop\Visita CRL - cachoeira Lajeado - 06-07-09\foto 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981075"/>
            <a:ext cx="28003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7" descr="C:\Documents and Settings\adriana.s\Desktop\Visita CRL - cachoeira Lajeado - 06-07-09\foto 0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013" y="3789363"/>
            <a:ext cx="27368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Manutenção / Preservação </a:t>
            </a:r>
            <a:r>
              <a:rPr lang="pt-BR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/</a:t>
            </a:r>
            <a:r>
              <a:rPr lang="pt-BR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Parcerias</a:t>
            </a:r>
            <a:endParaRPr lang="pt-BR" sz="32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7" name="Imagem 4" descr="C:\Documents and Settings\adriana.s\Desktop\2011\ESALQ USP e SOS Mata Atlântica (Gás Carbônico) - 04 a 29-11-12\DSC05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708275"/>
            <a:ext cx="31146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6" descr="C:\Documents and Settings\adriana.s\Desktop\2011\ESALQ USP e SOS Mata Atlântica (Gás Carbônico) - 04 a 29-11-12\DSC05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708275"/>
            <a:ext cx="30718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5" descr="C:\Documents and Settings\adriana.s\Desktop\2011\ESALQ USP e SOS Mata Atlântica (Gás Carbônico) - 04 a 29-11-12\DSC05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708275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95288" y="1490663"/>
            <a:ext cx="8208962" cy="7143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Estudo viabilizado pelo </a:t>
            </a:r>
            <a:r>
              <a:rPr lang="pt-BR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S.O.S.</a:t>
            </a: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MATA ATLÂNTICA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pt-B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Referente ao crédito de carbono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Subsídios para Produtor Rural </a:t>
            </a:r>
            <a:endParaRPr lang="pt-BR" sz="3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39750" y="765175"/>
            <a:ext cx="82089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dirty="0"/>
              <a:t>VALORES DA HORA MÁQUINA</a:t>
            </a:r>
          </a:p>
          <a:p>
            <a:r>
              <a:rPr lang="pt-BR" sz="2000" dirty="0"/>
              <a:t>DE ACORDO COM A LEI MUNICIPAL 1908/2013</a:t>
            </a:r>
            <a:r>
              <a:rPr lang="pt-BR" dirty="0"/>
              <a:t>:</a:t>
            </a:r>
          </a:p>
          <a:p>
            <a:pPr algn="l"/>
            <a:endParaRPr lang="pt-BR" sz="2000" dirty="0"/>
          </a:p>
          <a:p>
            <a:pPr algn="l"/>
            <a:r>
              <a:rPr lang="pt-BR" sz="2000" dirty="0"/>
              <a:t>- ESTEIRA R$ 140,00</a:t>
            </a:r>
          </a:p>
          <a:p>
            <a:pPr algn="l"/>
            <a:r>
              <a:rPr lang="pt-BR" sz="2000" dirty="0"/>
              <a:t>- PÁ CARREGADEIRA R$ 130,00</a:t>
            </a:r>
          </a:p>
          <a:p>
            <a:pPr algn="l"/>
            <a:r>
              <a:rPr lang="pt-BR" sz="2000" dirty="0"/>
              <a:t>- PATROL R$ 140,00 </a:t>
            </a:r>
          </a:p>
          <a:p>
            <a:pPr algn="l"/>
            <a:endParaRPr lang="pt-BR" sz="2000" dirty="0"/>
          </a:p>
          <a:p>
            <a:pPr algn="l"/>
            <a:r>
              <a:rPr lang="pt-BR" dirty="0"/>
              <a:t>DESCONTO </a:t>
            </a:r>
          </a:p>
          <a:p>
            <a:pPr algn="l"/>
            <a:r>
              <a:rPr lang="pt-BR" dirty="0"/>
              <a:t>Até 10 alqueires 		</a:t>
            </a:r>
            <a:r>
              <a:rPr lang="pt-BR" dirty="0" smtClean="0"/>
              <a:t>                 60</a:t>
            </a:r>
            <a:r>
              <a:rPr lang="pt-BR" dirty="0"/>
              <a:t>%</a:t>
            </a:r>
          </a:p>
          <a:p>
            <a:pPr algn="l"/>
            <a:r>
              <a:rPr lang="pt-BR" dirty="0"/>
              <a:t>De 10 a 20 alqueires 		55%</a:t>
            </a:r>
          </a:p>
          <a:p>
            <a:pPr algn="l"/>
            <a:r>
              <a:rPr lang="pt-BR" dirty="0"/>
              <a:t>De 20 a 50 alqueires 		50%</a:t>
            </a:r>
          </a:p>
          <a:p>
            <a:pPr algn="l"/>
            <a:r>
              <a:rPr lang="pt-BR" dirty="0"/>
              <a:t>De 50 a 60 alqueires 		45%</a:t>
            </a:r>
          </a:p>
          <a:p>
            <a:pPr algn="l"/>
            <a:r>
              <a:rPr lang="pt-BR" dirty="0"/>
              <a:t>De 60 a 70 alqueires 		40%</a:t>
            </a:r>
          </a:p>
          <a:p>
            <a:pPr algn="l"/>
            <a:r>
              <a:rPr lang="pt-BR" dirty="0"/>
              <a:t>De 70 a 80 alqueires		35%</a:t>
            </a:r>
          </a:p>
          <a:p>
            <a:pPr algn="l"/>
            <a:r>
              <a:rPr lang="pt-BR" dirty="0"/>
              <a:t>De 80 a 90 alqueires 		30%</a:t>
            </a:r>
          </a:p>
          <a:p>
            <a:pPr algn="l"/>
            <a:r>
              <a:rPr lang="pt-BR" dirty="0"/>
              <a:t>De 90 a 100 alqueires 	</a:t>
            </a:r>
            <a:r>
              <a:rPr lang="pt-BR" dirty="0" smtClean="0"/>
              <a:t>                  20</a:t>
            </a:r>
            <a:r>
              <a:rPr lang="pt-BR" dirty="0"/>
              <a:t>%</a:t>
            </a:r>
          </a:p>
          <a:p>
            <a:pPr algn="l"/>
            <a:r>
              <a:rPr lang="pt-BR" dirty="0"/>
              <a:t>Acima de 100 alqueires 	</a:t>
            </a:r>
            <a:r>
              <a:rPr lang="pt-BR" dirty="0" smtClean="0"/>
              <a:t>                  20</a:t>
            </a:r>
            <a:r>
              <a:rPr lang="pt-BR" dirty="0"/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Educação Ambiental Extra Classe </a:t>
            </a:r>
            <a:endParaRPr lang="pt-BR" sz="3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6" name="Picture 16" descr="DSC096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" y="1484784"/>
            <a:ext cx="24828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837084"/>
            <a:ext cx="36004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l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pt-BR" sz="1200" b="1" dirty="0">
                <a:latin typeface="+mn-lt"/>
              </a:rPr>
              <a:t>Dia Mundial da Água e do Ribeirão Lajeado</a:t>
            </a:r>
            <a:endParaRPr lang="pt-BR" sz="1200" dirty="0">
              <a:latin typeface="+mn-lt"/>
            </a:endParaRPr>
          </a:p>
          <a:p>
            <a:pPr marL="657225" lvl="1" indent="-246063" algn="l">
              <a:spcBef>
                <a:spcPts val="300"/>
              </a:spcBef>
              <a:buClr>
                <a:schemeClr val="accent2"/>
              </a:buClr>
              <a:buFont typeface="Georgia" pitchFamily="18" charset="0"/>
              <a:buNone/>
              <a:defRPr/>
            </a:pPr>
            <a:r>
              <a:rPr lang="pt-BR" sz="1200" b="1" dirty="0">
                <a:solidFill>
                  <a:schemeClr val="accent2"/>
                </a:solidFill>
                <a:latin typeface="+mn-lt"/>
              </a:rPr>
              <a:t>Março</a:t>
            </a:r>
            <a:endParaRPr lang="pt-BR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65909" y="836712"/>
            <a:ext cx="296227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760" indent="-256032" algn="l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1300" b="1" dirty="0">
                <a:latin typeface="+mn-lt"/>
              </a:rPr>
              <a:t>Dia da Conservação do Solo</a:t>
            </a:r>
            <a:endParaRPr lang="pt-BR" sz="1300" dirty="0">
              <a:latin typeface="+mn-lt"/>
            </a:endParaRPr>
          </a:p>
          <a:p>
            <a:pPr marL="658368" lvl="1" indent="-246888" algn="l" fontAlgn="auto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/>
            </a:pPr>
            <a:r>
              <a:rPr lang="pt-BR" sz="1300" b="1" dirty="0">
                <a:solidFill>
                  <a:schemeClr val="accent2"/>
                </a:solidFill>
                <a:latin typeface="+mn-lt"/>
              </a:rPr>
              <a:t>Abril</a:t>
            </a:r>
          </a:p>
          <a:p>
            <a:pPr marL="658368" lvl="1" indent="-246888" algn="l" fontAlgn="auto">
              <a:lnSpc>
                <a:spcPct val="17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/>
            </a:pPr>
            <a:endParaRPr lang="pt-BR" sz="13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9" name="Picture 19" descr="DSC089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6271" y="1512987"/>
            <a:ext cx="24844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44208" y="837035"/>
            <a:ext cx="237626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pt-BR" sz="1200" b="1" dirty="0">
                <a:latin typeface="+mn-lt"/>
              </a:rPr>
              <a:t>Semana do Meio Ambiente </a:t>
            </a:r>
          </a:p>
          <a:p>
            <a:pPr marL="365125" indent="-255588">
              <a:spcBef>
                <a:spcPts val="300"/>
              </a:spcBef>
              <a:buClr>
                <a:srgbClr val="A04DA3"/>
              </a:buClr>
              <a:defRPr/>
            </a:pPr>
            <a:r>
              <a:rPr lang="pt-BR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       Junho</a:t>
            </a:r>
            <a:endParaRPr lang="pt-BR" sz="12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2" name="Picture 15" descr="DSC04549"/>
          <p:cNvPicPr>
            <a:picLocks noChangeAspect="1" noChangeArrowheads="1"/>
          </p:cNvPicPr>
          <p:nvPr/>
        </p:nvPicPr>
        <p:blipFill>
          <a:blip r:embed="rId4" cstate="print"/>
          <a:srcRect r="12878"/>
          <a:stretch>
            <a:fillRect/>
          </a:stretch>
        </p:blipFill>
        <p:spPr bwMode="auto">
          <a:xfrm>
            <a:off x="6660232" y="1340768"/>
            <a:ext cx="22320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3717032"/>
            <a:ext cx="3095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760" indent="-256032" algn="l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pt-BR" sz="1200" b="1" dirty="0">
                <a:latin typeface="+mn-lt"/>
              </a:rPr>
              <a:t>Dia do Controle da Poluição </a:t>
            </a:r>
            <a:endParaRPr lang="pt-BR" sz="1200" dirty="0">
              <a:latin typeface="+mn-lt"/>
            </a:endParaRPr>
          </a:p>
          <a:p>
            <a:pPr marL="658368" lvl="1" indent="-246888" algn="l" fontAlgn="auto">
              <a:lnSpc>
                <a:spcPct val="17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/>
            </a:pPr>
            <a:r>
              <a:rPr lang="pt-BR" sz="1200" b="1" dirty="0">
                <a:solidFill>
                  <a:schemeClr val="accent2"/>
                </a:solidFill>
                <a:latin typeface="+mn-lt"/>
              </a:rPr>
              <a:t>Agosto</a:t>
            </a:r>
          </a:p>
          <a:p>
            <a:pPr marL="658368" lvl="1" indent="-246888" algn="l" fontAlgn="auto">
              <a:lnSpc>
                <a:spcPct val="17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/>
            </a:pPr>
            <a:endParaRPr lang="pt-BR" sz="12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5" name="Imagem 3" descr="Descrição: D:\Pictures\Poluição\DSC006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1583"/>
            <a:ext cx="2701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275558" y="3717032"/>
            <a:ext cx="31686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l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pt-BR" sz="1200" b="1" dirty="0"/>
              <a:t>Dia da Agricultura Natural </a:t>
            </a:r>
          </a:p>
          <a:p>
            <a:pPr marL="365125" indent="-255588" algn="l">
              <a:spcBef>
                <a:spcPts val="300"/>
              </a:spcBef>
              <a:buClr>
                <a:srgbClr val="A04DA3"/>
              </a:buClr>
              <a:defRPr/>
            </a:pPr>
            <a:r>
              <a:rPr lang="pt-BR" sz="1200" b="1" dirty="0">
                <a:solidFill>
                  <a:schemeClr val="accent2"/>
                </a:solidFill>
                <a:latin typeface="+mn-lt"/>
              </a:rPr>
              <a:t>        Agosto </a:t>
            </a:r>
          </a:p>
          <a:p>
            <a:pPr marL="657225" lvl="1" indent="-246063" algn="l">
              <a:lnSpc>
                <a:spcPct val="170000"/>
              </a:lnSpc>
              <a:spcBef>
                <a:spcPts val="300"/>
              </a:spcBef>
              <a:buClr>
                <a:schemeClr val="accent2"/>
              </a:buClr>
              <a:buFont typeface="Georgia" pitchFamily="18" charset="0"/>
              <a:buNone/>
              <a:defRPr/>
            </a:pPr>
            <a:endParaRPr lang="pt-BR" sz="12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7" name="Imagem 20" descr="Descrição: D:\Pictures\Palestra Harata\DSC006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4482" y="4257091"/>
            <a:ext cx="2447677" cy="183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6228184" y="3717032"/>
            <a:ext cx="2808312" cy="790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125" marR="0" lvl="0" indent="-255588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 pitchFamily="18" charset="0"/>
              <a:buChar char="•"/>
              <a:tabLst/>
              <a:defRPr/>
            </a:pPr>
            <a:r>
              <a:rPr lang="pt-BR" sz="1200" b="1" dirty="0" smtClean="0"/>
              <a:t>Dia da Árvore e Criança Ecológica</a:t>
            </a:r>
          </a:p>
          <a:p>
            <a:pPr marL="365125" marR="0" lvl="1" indent="-255588" fontAlgn="auto">
              <a:lnSpc>
                <a:spcPct val="17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Tx/>
              <a:buFont typeface="Georgia"/>
              <a:buNone/>
              <a:tabLst/>
              <a:defRPr/>
            </a:pPr>
            <a:r>
              <a:rPr lang="pt-BR" sz="1200" b="1" dirty="0" smtClean="0">
                <a:solidFill>
                  <a:schemeClr val="accent2"/>
                </a:solidFill>
              </a:rPr>
              <a:t>               Setembro</a:t>
            </a:r>
          </a:p>
          <a:p>
            <a:pPr marL="658368" marR="0" lvl="1" indent="-246888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Georgia"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3" descr="DSC0086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3258" y="4339704"/>
            <a:ext cx="2631230" cy="175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Discussão 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14313" y="1577975"/>
            <a:ext cx="8715375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3200" dirty="0"/>
              <a:t>O planejamento</a:t>
            </a:r>
            <a:r>
              <a:rPr lang="pt-BR" sz="3200" b="0" dirty="0"/>
              <a:t>, com visão abrangente </a:t>
            </a:r>
            <a:r>
              <a:rPr lang="pt-BR" sz="3200" b="0" dirty="0" smtClean="0"/>
              <a:t>de </a:t>
            </a:r>
            <a:r>
              <a:rPr lang="pt-BR" sz="3200" b="0" dirty="0"/>
              <a:t>longo prazo, culminou na recuperação e preservação do único manancial de abastecimento de Penápolis, manancial este, que estava destinado a extinção devido ao grande grau de  degradação.</a:t>
            </a:r>
            <a:endParaRPr lang="pt-BR" altLang="pt-BR" sz="3200" b="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323850" y="1162387"/>
            <a:ext cx="8569325" cy="506805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Aft>
                <a:spcPts val="2000"/>
              </a:spcAft>
              <a:defRPr/>
            </a:pPr>
            <a:r>
              <a:rPr lang="pt-BR" altLang="pt-BR" sz="3000" b="0" dirty="0" smtClean="0"/>
              <a:t>Recuperação da fauna e da flora, com ressurgimento de espécies:</a:t>
            </a:r>
          </a:p>
          <a:p>
            <a:pPr marL="457200" indent="-457200" algn="just" eaLnBrk="1" hangingPunct="1"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000" b="0" dirty="0" smtClean="0"/>
              <a:t>Peixes, animais silvestres, aves e pássaros;</a:t>
            </a:r>
          </a:p>
          <a:p>
            <a:pPr marL="457200" indent="-457200" algn="just" eaLnBrk="1" hangingPunct="1"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000" b="0" dirty="0" smtClean="0"/>
              <a:t>Aumento da vazão do Ribeirão Lajeado;</a:t>
            </a:r>
          </a:p>
          <a:p>
            <a:pPr marL="457200" indent="-457200" algn="just" eaLnBrk="1" hangingPunct="1"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000" b="0" dirty="0" smtClean="0"/>
              <a:t>Combate a erosão;</a:t>
            </a:r>
          </a:p>
          <a:p>
            <a:pPr marL="457200" indent="-457200" algn="just" eaLnBrk="1" hangingPunct="1"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000" b="0" dirty="0" smtClean="0"/>
              <a:t>Conservação das estradas rurais;</a:t>
            </a:r>
          </a:p>
          <a:p>
            <a:pPr marL="457200" indent="-457200" algn="just" eaLnBrk="1" hangingPunct="1"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pt-BR" altLang="pt-BR" sz="3000" b="0" dirty="0" smtClean="0"/>
              <a:t>Integração das propriedades rurais com a questão da preservação dos recursos hídricos;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Resultados apontados em estudo efetuado em 2003</a:t>
            </a:r>
            <a:endParaRPr lang="pt-BR" sz="3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323850" y="965200"/>
            <a:ext cx="856932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sz="2400" dirty="0"/>
              <a:t>O principal resultado</a:t>
            </a:r>
            <a:r>
              <a:rPr lang="pt-BR" sz="2400" b="0" dirty="0"/>
              <a:t>, palpável e inquestionável é a manutenção do nível de água do Ribeirão, mesmo na  seca, </a:t>
            </a:r>
            <a:r>
              <a:rPr lang="pt-BR" sz="2400" b="0" dirty="0" smtClean="0"/>
              <a:t>não </a:t>
            </a:r>
            <a:r>
              <a:rPr lang="pt-BR" sz="2400" b="0" dirty="0"/>
              <a:t>tivemos problemas quanto ao fornecimento de água. </a:t>
            </a:r>
          </a:p>
          <a:p>
            <a:pPr algn="just" eaLnBrk="0" hangingPunct="0">
              <a:lnSpc>
                <a:spcPct val="150000"/>
              </a:lnSpc>
            </a:pPr>
            <a:endParaRPr lang="pt-BR" sz="2400" b="0" dirty="0"/>
          </a:p>
          <a:p>
            <a:pPr algn="just" eaLnBrk="0" hangingPunct="0">
              <a:lnSpc>
                <a:spcPct val="150000"/>
              </a:lnSpc>
            </a:pPr>
            <a:r>
              <a:rPr lang="pt-BR" sz="2400" b="0" dirty="0"/>
              <a:t>Com o crescente aumento de registro de fontes e nascentes que secam e reservatórios que são completamente </a:t>
            </a:r>
            <a:r>
              <a:rPr lang="pt-BR" sz="2400" b="0" dirty="0" err="1"/>
              <a:t>desabastecidos</a:t>
            </a:r>
            <a:r>
              <a:rPr lang="pt-BR" sz="2400" b="0" dirty="0"/>
              <a:t>, Penápolis ficou ilesa, graças aos mais de 20 anos de planejamento e ações incansáveis na preservação da mata ciliar e demais serviços já apresentados.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Resultado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323850" y="1197907"/>
            <a:ext cx="856932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sz="4000" dirty="0" smtClean="0"/>
              <a:t>Vazão do Ribeirão Lajeado:</a:t>
            </a:r>
          </a:p>
          <a:p>
            <a:pPr algn="just" eaLnBrk="0" hangingPunct="0">
              <a:lnSpc>
                <a:spcPct val="150000"/>
              </a:lnSpc>
            </a:pPr>
            <a:endParaRPr lang="pt-BR" sz="2000" b="0" dirty="0" smtClean="0"/>
          </a:p>
          <a:p>
            <a:pPr algn="just" eaLnBrk="0" hangingPunct="0">
              <a:lnSpc>
                <a:spcPct val="150000"/>
              </a:lnSpc>
            </a:pPr>
            <a:r>
              <a:rPr lang="pt-BR" sz="4000" dirty="0" smtClean="0"/>
              <a:t>- Outorgado 				1180m3/hora</a:t>
            </a:r>
          </a:p>
          <a:p>
            <a:pPr algn="just" eaLnBrk="0" hangingPunct="0">
              <a:lnSpc>
                <a:spcPct val="150000"/>
              </a:lnSpc>
              <a:buFontTx/>
              <a:buChar char="-"/>
            </a:pPr>
            <a:r>
              <a:rPr lang="pt-BR" sz="4000" dirty="0" smtClean="0"/>
              <a:t> Utilizado 				450m3 / hora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Resultado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Resumo das Atividades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15616" y="836712"/>
          <a:ext cx="7344816" cy="5840779"/>
        </p:xfrm>
        <a:graphic>
          <a:graphicData uri="http://schemas.openxmlformats.org/drawingml/2006/table">
            <a:tbl>
              <a:tblPr/>
              <a:tblGrid>
                <a:gridCol w="1856278"/>
                <a:gridCol w="1815400"/>
                <a:gridCol w="1889856"/>
                <a:gridCol w="1783282"/>
              </a:tblGrid>
              <a:tr h="448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i="1" dirty="0">
                          <a:latin typeface="Arial"/>
                          <a:ea typeface="Times New Roman"/>
                          <a:cs typeface="Times New Roman"/>
                        </a:rPr>
                        <a:t>QUANTIDADE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i="1">
                          <a:latin typeface="Arial"/>
                          <a:ea typeface="Times New Roman"/>
                          <a:cs typeface="Times New Roman"/>
                        </a:rPr>
                        <a:t>HORAS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i="1">
                          <a:latin typeface="Arial"/>
                          <a:ea typeface="Times New Roman"/>
                          <a:cs typeface="Times New Roman"/>
                        </a:rPr>
                        <a:t>MAQUINAS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i="1">
                          <a:latin typeface="Arial"/>
                          <a:ea typeface="Times New Roman"/>
                          <a:cs typeface="Times New Roman"/>
                        </a:rPr>
                        <a:t>PROPRIEDADES ATENDIDAS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i="1" dirty="0">
                          <a:latin typeface="Arial"/>
                          <a:ea typeface="Times New Roman"/>
                          <a:cs typeface="Times New Roman"/>
                        </a:rPr>
                        <a:t>PLANTIO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1992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-o-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-o-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1.365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1993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2.000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125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1994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1.200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2.642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1995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-o-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-o-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9.865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 dirty="0">
                          <a:latin typeface="Arial"/>
                          <a:ea typeface="Times New Roman"/>
                          <a:cs typeface="Times New Roman"/>
                        </a:rPr>
                        <a:t>1996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1.100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-o-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6.464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1997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4.467,2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23.633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1998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3.011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81.809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1999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391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61.000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2000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2.549,5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-o-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2001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2.206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12.552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2002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1.553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10.087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2003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1.803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8.400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2004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1.465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10.000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2005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349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-o-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8.150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2006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769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16.605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2007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1.830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39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13.573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2008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1.815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21.669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2009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1.447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54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23.991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2010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1.189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12.426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2011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            1.353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 48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   3.885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2012 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1.930,5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60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  4.583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 dirty="0">
                          <a:latin typeface="Arial"/>
                          <a:ea typeface="Times New Roman"/>
                          <a:cs typeface="Times New Roman"/>
                        </a:rPr>
                        <a:t>2013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>
                          <a:latin typeface="Arial"/>
                          <a:ea typeface="Times New Roman"/>
                          <a:cs typeface="Times New Roman"/>
                        </a:rPr>
                        <a:t>1.212 h</a:t>
                      </a:r>
                      <a:endParaRPr lang="pt-B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 dirty="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 dirty="0">
                          <a:latin typeface="Arial"/>
                          <a:ea typeface="Times New Roman"/>
                          <a:cs typeface="Times New Roman"/>
                        </a:rPr>
                        <a:t>10.854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 dirty="0" smtClean="0">
                          <a:latin typeface="Arial"/>
                          <a:ea typeface="Times New Roman"/>
                          <a:cs typeface="Times New Roman"/>
                        </a:rPr>
                        <a:t>2014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 dirty="0" smtClean="0">
                          <a:latin typeface="Arial"/>
                          <a:ea typeface="Times New Roman"/>
                          <a:cs typeface="Times New Roman"/>
                        </a:rPr>
                        <a:t>945 </a:t>
                      </a:r>
                      <a:r>
                        <a:rPr lang="pt-BR" sz="1400" i="1" dirty="0"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 dirty="0" smtClean="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i="1" dirty="0" smtClean="0">
                          <a:latin typeface="Arial"/>
                          <a:ea typeface="Times New Roman"/>
                          <a:cs typeface="Times New Roman"/>
                        </a:rPr>
                        <a:t>10.697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i="1" dirty="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i="1" dirty="0" smtClean="0">
                          <a:latin typeface="Arial"/>
                          <a:ea typeface="Times New Roman"/>
                          <a:cs typeface="Times New Roman"/>
                        </a:rPr>
                        <a:t>33.964,7 </a:t>
                      </a:r>
                      <a:r>
                        <a:rPr lang="pt-BR" sz="1400" b="1" i="1" dirty="0"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i="1" dirty="0" smtClean="0">
                          <a:latin typeface="Arial"/>
                          <a:ea typeface="Times New Roman"/>
                          <a:cs typeface="Times New Roman"/>
                        </a:rPr>
                        <a:t>532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b="1" i="1" dirty="0" smtClean="0">
                          <a:latin typeface="Arial"/>
                          <a:ea typeface="Times New Roman"/>
                          <a:cs typeface="Times New Roman"/>
                        </a:rPr>
                        <a:t>          353.829</a:t>
                      </a:r>
                      <a:endParaRPr lang="pt-B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63" marR="3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Conclusão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323850" y="836613"/>
            <a:ext cx="8569325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pt-BR" sz="2800" b="0"/>
              <a:t>Nota-se que uma visão ampla, voltada para o futuro e conhecedora do passado faz-se necessária para a solução de problemas muito comuns à sociedade moderna. </a:t>
            </a:r>
            <a:r>
              <a:rPr lang="pt-BR" sz="2800"/>
              <a:t>O planejamento periódico e acompanhamento contínuo </a:t>
            </a:r>
            <a:r>
              <a:rPr lang="pt-BR" sz="2800" b="0"/>
              <a:t>dos trabalhos trazem resultados surpreendentes, que podem ser reproduzidos em todas as esferas, especialmente nesse caso, por tratar-se da preservação de um bem tão primordial e valioso: a Água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CONSÓRCIO INTERMUNICIPAL RIBEIRÃO LAJEADO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5900" y="1341438"/>
            <a:ext cx="8748713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 algn="just">
              <a:lnSpc>
                <a:spcPct val="150000"/>
              </a:lnSpc>
            </a:pPr>
            <a:r>
              <a:rPr lang="pt-BR" altLang="pt-BR" sz="3000" b="0">
                <a:latin typeface="Arial" charset="0"/>
              </a:rPr>
              <a:t>Criação: 1991</a:t>
            </a:r>
          </a:p>
          <a:p>
            <a:pPr indent="-457200" algn="just">
              <a:lnSpc>
                <a:spcPct val="150000"/>
              </a:lnSpc>
            </a:pPr>
            <a:r>
              <a:rPr lang="pt-BR" altLang="pt-BR" sz="3000" b="0">
                <a:latin typeface="Arial" charset="0"/>
              </a:rPr>
              <a:t>Municípios de Alto Alegre, Barbosa e Penápolis</a:t>
            </a:r>
          </a:p>
          <a:p>
            <a:pPr indent="-457200" algn="just">
              <a:lnSpc>
                <a:spcPct val="150000"/>
              </a:lnSpc>
            </a:pPr>
            <a:endParaRPr lang="pt-BR" altLang="pt-BR" sz="3000" b="0">
              <a:latin typeface="Arial" charset="0"/>
            </a:endParaRPr>
          </a:p>
          <a:p>
            <a:pPr indent="-457200" algn="just">
              <a:lnSpc>
                <a:spcPct val="150000"/>
              </a:lnSpc>
            </a:pPr>
            <a:r>
              <a:rPr lang="pt-BR" altLang="pt-BR" sz="3000" b="0">
                <a:latin typeface="Arial" charset="0"/>
              </a:rPr>
              <a:t>Objetivo: desenvolver ações de recuperação e conservação do Ribeirão Lajeado, único manancial de abastecimento público em Penápolis.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achoeira 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41642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2" descr="F:\custos\Adriana\barragem_lajeado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60350"/>
            <a:ext cx="38163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4" descr="F:\custos\Adriana\barragem 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716338"/>
            <a:ext cx="43926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5" descr="C:\Documents and Settings\adriana.s\Desktop\Visita CRL - cachoeira Lajeado - 06-07-09\foto 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716338"/>
            <a:ext cx="38163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stos1\Desktop\Equipe 2015\DSC01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488832" cy="5616624"/>
          </a:xfrm>
          <a:prstGeom prst="rect">
            <a:avLst/>
          </a:prstGeom>
          <a:noFill/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Equipe de 2015</a:t>
            </a:r>
            <a:endParaRPr lang="pt-BR" sz="3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1772816"/>
            <a:ext cx="9144000" cy="7318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2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www.daep.com.br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0" y="2558628"/>
            <a:ext cx="9144000" cy="3108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latin typeface="Arial" charset="0"/>
              </a:rPr>
              <a:t>presidencia@daep.com.br</a:t>
            </a:r>
          </a:p>
          <a:p>
            <a:pPr algn="ctr">
              <a:spcBef>
                <a:spcPct val="50000"/>
              </a:spcBef>
            </a:pPr>
            <a:r>
              <a:rPr lang="pt-BR" altLang="pt-BR" sz="2800">
                <a:latin typeface="Arial" charset="0"/>
              </a:rPr>
              <a:t>diretoria@daep.com.br</a:t>
            </a:r>
          </a:p>
          <a:p>
            <a:pPr algn="ctr">
              <a:spcBef>
                <a:spcPct val="50000"/>
              </a:spcBef>
            </a:pPr>
            <a:r>
              <a:rPr lang="pt-BR" altLang="pt-BR" sz="2800">
                <a:latin typeface="Arial" charset="0"/>
              </a:rPr>
              <a:t>cirlajeado@daep.com.br</a:t>
            </a:r>
          </a:p>
          <a:p>
            <a:pPr algn="ctr">
              <a:spcBef>
                <a:spcPct val="50000"/>
              </a:spcBef>
            </a:pPr>
            <a:r>
              <a:rPr lang="pt-BR" altLang="pt-BR" sz="2800">
                <a:latin typeface="Arial" charset="0"/>
              </a:rPr>
              <a:t>Fone: (18) 3654 - 6100</a:t>
            </a:r>
          </a:p>
          <a:p>
            <a:pPr algn="ctr">
              <a:spcBef>
                <a:spcPct val="50000"/>
              </a:spcBef>
            </a:pPr>
            <a:r>
              <a:rPr lang="pt-BR" altLang="pt-BR" sz="2800">
                <a:latin typeface="Arial" charset="0"/>
              </a:rPr>
              <a:t>Fax: (18) 3654 – 6109</a:t>
            </a:r>
          </a:p>
        </p:txBody>
      </p:sp>
      <p:sp>
        <p:nvSpPr>
          <p:cNvPr id="7" name="WordArt 42"/>
          <p:cNvSpPr>
            <a:spLocks noChangeArrowheads="1" noChangeShapeType="1" noTextEdit="1"/>
          </p:cNvSpPr>
          <p:nvPr/>
        </p:nvSpPr>
        <p:spPr bwMode="auto">
          <a:xfrm>
            <a:off x="1258888" y="188640"/>
            <a:ext cx="6553200" cy="15827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pt-BR" sz="3200" kern="10" dirty="0">
                <a:ln w="508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OBRIGADA</a:t>
            </a:r>
          </a:p>
        </p:txBody>
      </p:sp>
      <p:pic>
        <p:nvPicPr>
          <p:cNvPr id="8" name="Picture 289" descr="cr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5892800"/>
            <a:ext cx="34226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41438"/>
            <a:ext cx="2312988" cy="4408487"/>
          </a:xfrm>
          <a:prstGeom prst="rect">
            <a:avLst/>
          </a:prstGeom>
          <a:noFill/>
          <a:ln w="38100">
            <a:solidFill>
              <a:srgbClr val="003C2C"/>
            </a:solidFill>
            <a:miter lim="800000"/>
            <a:headEnd/>
            <a:tailEnd/>
          </a:ln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835150" y="3284538"/>
            <a:ext cx="1924050" cy="649287"/>
          </a:xfrm>
          <a:prstGeom prst="rect">
            <a:avLst/>
          </a:prstGeom>
          <a:solidFill>
            <a:schemeClr val="bg1"/>
          </a:solidFill>
          <a:ln>
            <a:solidFill>
              <a:srgbClr val="003C2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Penápolis</a:t>
            </a:r>
          </a:p>
          <a:p>
            <a:pPr marL="342900" marR="0" lvl="0" indent="-342900" algn="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80%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940425" y="1700213"/>
            <a:ext cx="1924050" cy="792162"/>
          </a:xfrm>
          <a:prstGeom prst="rect">
            <a:avLst/>
          </a:prstGeom>
          <a:solidFill>
            <a:schemeClr val="bg1"/>
          </a:solidFill>
          <a:ln w="9525">
            <a:solidFill>
              <a:srgbClr val="003C2C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t-B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Barbosa</a:t>
            </a:r>
          </a:p>
          <a:p>
            <a:pPr>
              <a:spcBef>
                <a:spcPct val="20000"/>
              </a:spcBef>
              <a:defRPr/>
            </a:pPr>
            <a:r>
              <a:rPr lang="pt-BR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15</a:t>
            </a:r>
            <a:r>
              <a:rPr lang="pt-B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%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47813" y="4724400"/>
            <a:ext cx="1944687" cy="792163"/>
          </a:xfrm>
          <a:prstGeom prst="rect">
            <a:avLst/>
          </a:prstGeom>
          <a:solidFill>
            <a:schemeClr val="bg1"/>
          </a:solidFill>
          <a:ln w="9525">
            <a:solidFill>
              <a:srgbClr val="003C2C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t-B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Alto Alegre</a:t>
            </a:r>
          </a:p>
          <a:p>
            <a:pPr>
              <a:spcBef>
                <a:spcPct val="20000"/>
              </a:spcBef>
              <a:defRPr/>
            </a:pPr>
            <a:r>
              <a:rPr lang="pt-BR" sz="2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</a:t>
            </a:r>
            <a:r>
              <a:rPr lang="pt-BR" sz="2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%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5364163" y="1989138"/>
            <a:ext cx="481012" cy="1873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851275" y="3500438"/>
            <a:ext cx="433388" cy="158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3635375" y="4941888"/>
            <a:ext cx="433388" cy="158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BACIA HIDROGRÁFICA DO RIBEIRÃO LAJEADO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23850" y="1412875"/>
            <a:ext cx="2449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000">
                <a:latin typeface="Arial" charset="0"/>
              </a:rPr>
              <a:t>38,5 km de extensão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DIAGNÓSTICO EM 1991</a:t>
            </a:r>
          </a:p>
        </p:txBody>
      </p:sp>
      <p:sp>
        <p:nvSpPr>
          <p:cNvPr id="5" name="Rectangle 26"/>
          <p:cNvSpPr txBox="1">
            <a:spLocks noChangeArrowheads="1"/>
          </p:cNvSpPr>
          <p:nvPr/>
        </p:nvSpPr>
        <p:spPr bwMode="auto">
          <a:xfrm>
            <a:off x="0" y="981075"/>
            <a:ext cx="9144000" cy="151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90% das matas naturais reduzidas à cana-de-açúcar e pecuária;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Uso inadequado do solo (agrotóxicos e fertilizantes);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Redução da quantidade e qualidade da água.</a:t>
            </a:r>
          </a:p>
        </p:txBody>
      </p:sp>
      <p:pic>
        <p:nvPicPr>
          <p:cNvPr id="6" name="Picture 31" descr="img02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/>
          <a:stretch>
            <a:fillRect/>
          </a:stretch>
        </p:blipFill>
        <p:spPr bwMode="auto">
          <a:xfrm>
            <a:off x="250825" y="3240088"/>
            <a:ext cx="3201988" cy="2187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 Box 32"/>
          <p:cNvSpPr txBox="1">
            <a:spLocks noChangeArrowheads="1"/>
          </p:cNvSpPr>
          <p:nvPr/>
        </p:nvSpPr>
        <p:spPr bwMode="auto">
          <a:xfrm>
            <a:off x="971550" y="5233988"/>
            <a:ext cx="1800225" cy="3952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800">
                <a:latin typeface="Arial" charset="0"/>
              </a:rPr>
              <a:t>Erosão</a:t>
            </a:r>
          </a:p>
        </p:txBody>
      </p:sp>
      <p:pic>
        <p:nvPicPr>
          <p:cNvPr id="8" name="Picture 34" descr="img03"/>
          <p:cNvPicPr>
            <a:picLocks noChangeAspect="1" noChangeArrowheads="1"/>
          </p:cNvPicPr>
          <p:nvPr/>
        </p:nvPicPr>
        <p:blipFill>
          <a:blip r:embed="rId3" cstate="print">
            <a:lum bright="-2000"/>
          </a:blip>
          <a:srcRect/>
          <a:stretch>
            <a:fillRect/>
          </a:stretch>
        </p:blipFill>
        <p:spPr bwMode="auto">
          <a:xfrm>
            <a:off x="5724525" y="3235325"/>
            <a:ext cx="3241675" cy="2216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6084888" y="5229225"/>
            <a:ext cx="2447925" cy="395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800">
                <a:latin typeface="Arial" charset="0"/>
              </a:rPr>
              <a:t>Vegetação escassa</a:t>
            </a:r>
          </a:p>
        </p:txBody>
      </p:sp>
      <p:pic>
        <p:nvPicPr>
          <p:cNvPr id="10" name="Picture 35" descr="img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565400"/>
            <a:ext cx="2736850" cy="22510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3708400" y="4581525"/>
            <a:ext cx="1800225" cy="3952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1800">
                <a:latin typeface="Arial" charset="0"/>
              </a:rPr>
              <a:t>Assoreamento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Documents and Settings\adriana.s\Desktop\Antigas (RELÍQUIAS)\CRL\CRL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36613"/>
            <a:ext cx="3889375" cy="2447925"/>
          </a:xfrm>
          <a:noFill/>
          <a:ln>
            <a:miter lim="800000"/>
            <a:headEnd/>
            <a:tailEnd/>
          </a:ln>
        </p:spPr>
      </p:pic>
      <p:pic>
        <p:nvPicPr>
          <p:cNvPr id="5" name="Imagem 5" descr="C:\Documents and Settings\adriana.s\Desktop\Antigas (RELÍQUIAS)\CRL\CRL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05263"/>
            <a:ext cx="39608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8" descr="C:\Documents and Settings\adriana.s\Desktop\Antigas (RELÍQUIAS)\CRL\CRL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005263"/>
            <a:ext cx="35290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4" descr="C:\Documents and Settings\adriana.s\Desktop\Antigas (RELÍQUIAS)\CRL\CRL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2420938"/>
            <a:ext cx="38163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-471"/>
            <a:ext cx="9144000" cy="7651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DIAGNÓSTICO EM 1991</a:t>
            </a:r>
          </a:p>
        </p:txBody>
      </p:sp>
      <p:pic>
        <p:nvPicPr>
          <p:cNvPr id="9" name="Imagem 7" descr="C:\Documents and Settings\adriana.s\Desktop\Preservação - FUNEPE\DISCO01\MVC-006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836613"/>
            <a:ext cx="37449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9" descr="C:\Documents and Settings\adriana.s\Desktop\Antigas (RELÍQUIAS)\CRL\foto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789363"/>
            <a:ext cx="38893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1" descr="C:\Documents and Settings\adriana.s\Desktop\Preservação - FUNEPE\DISCO01\MVC-009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836613"/>
            <a:ext cx="38877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3" descr="C:\Documents and Settings\adriana.s\Desktop\Antigas (RELÍQUIAS)\CRL\foto014.jpg"/>
          <p:cNvPicPr>
            <a:picLocks noChangeAspect="1" noChangeArrowheads="1"/>
          </p:cNvPicPr>
          <p:nvPr/>
        </p:nvPicPr>
        <p:blipFill>
          <a:blip r:embed="rId4" cstate="print"/>
          <a:srcRect l="3773"/>
          <a:stretch>
            <a:fillRect/>
          </a:stretch>
        </p:blipFill>
        <p:spPr bwMode="auto">
          <a:xfrm>
            <a:off x="4859338" y="3789363"/>
            <a:ext cx="38163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Documents and Settings\adriana.s\Desktop\Antigas (RELÍQUIAS)\CRL\CRL025.jpg"/>
          <p:cNvPicPr>
            <a:picLocks noChangeAspect="1" noChangeArrowheads="1"/>
          </p:cNvPicPr>
          <p:nvPr/>
        </p:nvPicPr>
        <p:blipFill>
          <a:blip r:embed="rId5" cstate="print"/>
          <a:srcRect t="2856"/>
          <a:stretch>
            <a:fillRect/>
          </a:stretch>
        </p:blipFill>
        <p:spPr bwMode="auto">
          <a:xfrm>
            <a:off x="323850" y="836613"/>
            <a:ext cx="38163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DIAGNÓSTICO EM 1991</a:t>
            </a:r>
          </a:p>
        </p:txBody>
      </p:sp>
      <p:pic>
        <p:nvPicPr>
          <p:cNvPr id="9" name="Imagem 10" descr="C:\Documents and Settings\adriana.s\Desktop\Antigas (RELÍQUIAS)\CRL\foto025.jpg"/>
          <p:cNvPicPr>
            <a:picLocks noChangeAspect="1" noChangeArrowheads="1"/>
          </p:cNvPicPr>
          <p:nvPr/>
        </p:nvPicPr>
        <p:blipFill>
          <a:blip r:embed="rId6" cstate="print"/>
          <a:srcRect t="3018"/>
          <a:stretch>
            <a:fillRect/>
          </a:stretch>
        </p:blipFill>
        <p:spPr bwMode="auto">
          <a:xfrm>
            <a:off x="2700338" y="2636838"/>
            <a:ext cx="39592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50825" y="1196975"/>
            <a:ext cx="87137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2500" b="0" dirty="0"/>
              <a:t>PRIORIDADE 1: Sub-bacia médio, microbacia Penápolis; </a:t>
            </a:r>
          </a:p>
          <a:p>
            <a:pPr algn="just">
              <a:lnSpc>
                <a:spcPct val="150000"/>
              </a:lnSpc>
            </a:pPr>
            <a:endParaRPr lang="pt-BR" sz="2500" b="0" dirty="0"/>
          </a:p>
          <a:p>
            <a:pPr algn="just">
              <a:lnSpc>
                <a:spcPct val="150000"/>
              </a:lnSpc>
            </a:pPr>
            <a:r>
              <a:rPr lang="pt-BR" sz="2500" b="0" dirty="0"/>
              <a:t>PRIORIDADE 2: Sub-bacia cabeceiras, microbacia Santana, Saltinho do Lajeado e Arapongas;  </a:t>
            </a:r>
          </a:p>
          <a:p>
            <a:pPr algn="just">
              <a:lnSpc>
                <a:spcPct val="150000"/>
              </a:lnSpc>
            </a:pPr>
            <a:endParaRPr lang="pt-BR" sz="2500" b="0" dirty="0"/>
          </a:p>
          <a:p>
            <a:pPr algn="just">
              <a:lnSpc>
                <a:spcPct val="150000"/>
              </a:lnSpc>
            </a:pPr>
            <a:r>
              <a:rPr lang="pt-BR" sz="2500" b="0" dirty="0"/>
              <a:t>PRIORIDADE 3: Sub-bacia alto, microbacia do Córrego Grande;</a:t>
            </a:r>
          </a:p>
          <a:p>
            <a:pPr algn="just">
              <a:lnSpc>
                <a:spcPct val="150000"/>
              </a:lnSpc>
            </a:pPr>
            <a:endParaRPr lang="pt-BR" sz="2500" b="0" dirty="0"/>
          </a:p>
          <a:p>
            <a:pPr algn="just">
              <a:lnSpc>
                <a:spcPct val="150000"/>
              </a:lnSpc>
            </a:pPr>
            <a:r>
              <a:rPr lang="pt-BR" sz="2500" b="0" dirty="0"/>
              <a:t>PRIORIDADE 4: Sub-bacia baixo, microbacia Fazenda do Odilon.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35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Bacias Prioritárias </a:t>
            </a:r>
            <a:endParaRPr lang="pt-BR" sz="35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50825" y="1485007"/>
            <a:ext cx="8713788" cy="352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5400" b="1" dirty="0" smtClean="0"/>
              <a:t>INÍCIO DOS TRABALHOS APÓS DIAGNÓSTICO </a:t>
            </a:r>
            <a:endParaRPr lang="pt-B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rgWaveDesignSlide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267936-D6B8-445C-B3C1-6EBD39F58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</TotalTime>
  <Words>895</Words>
  <Application>Microsoft Office PowerPoint</Application>
  <PresentationFormat>Apresentação na tela (4:3)</PresentationFormat>
  <Paragraphs>234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BurgWaveDesignSlides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custos1</dc:creator>
  <cp:lastModifiedBy>custos1</cp:lastModifiedBy>
  <cp:revision>18</cp:revision>
  <dcterms:created xsi:type="dcterms:W3CDTF">2015-05-13T11:30:36Z</dcterms:created>
  <dcterms:modified xsi:type="dcterms:W3CDTF">2015-05-22T10:22:31Z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TC103852699990</vt:lpwstr>
  </property>
</Properties>
</file>