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60" r:id="rId3"/>
    <p:sldMasterId id="2147483656" r:id="rId4"/>
  </p:sldMasterIdLst>
  <p:notesMasterIdLst>
    <p:notesMasterId r:id="rId28"/>
  </p:notesMasterIdLst>
  <p:handoutMasterIdLst>
    <p:handoutMasterId r:id="rId29"/>
  </p:handoutMasterIdLst>
  <p:sldIdLst>
    <p:sldId id="260" r:id="rId5"/>
    <p:sldId id="263" r:id="rId6"/>
    <p:sldId id="258" r:id="rId7"/>
    <p:sldId id="264" r:id="rId8"/>
    <p:sldId id="265" r:id="rId9"/>
    <p:sldId id="266" r:id="rId10"/>
    <p:sldId id="268" r:id="rId11"/>
    <p:sldId id="269" r:id="rId12"/>
    <p:sldId id="267" r:id="rId13"/>
    <p:sldId id="274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81" r:id="rId23"/>
    <p:sldId id="282" r:id="rId24"/>
    <p:sldId id="279" r:id="rId25"/>
    <p:sldId id="280" r:id="rId26"/>
    <p:sldId id="261" r:id="rId27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valdo\Documents\UNICAMP\IC\CONGRESSOS\dados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valdo\Documents\UNICAMP\IC\CONGRESSOS\dados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v>Efluente</c:v>
          </c:tx>
          <c:spPr>
            <a:ln w="25400">
              <a:solidFill>
                <a:srgbClr val="FF8080"/>
              </a:solidFill>
              <a:prstDash val="solid"/>
            </a:ln>
          </c:spPr>
          <c:marker>
            <c:symbol val="circle"/>
            <c:size val="3"/>
          </c:marker>
          <c:cat>
            <c:numRef>
              <c:f>Plan3!$A$3:$A$19</c:f>
              <c:numCache>
                <c:formatCode>mmm\-yy</c:formatCode>
                <c:ptCount val="17"/>
                <c:pt idx="0">
                  <c:v>42064</c:v>
                </c:pt>
                <c:pt idx="1">
                  <c:v>42095</c:v>
                </c:pt>
                <c:pt idx="2">
                  <c:v>42125</c:v>
                </c:pt>
                <c:pt idx="3">
                  <c:v>42156</c:v>
                </c:pt>
                <c:pt idx="4" formatCode="mm/dd/yy;@">
                  <c:v>42199</c:v>
                </c:pt>
                <c:pt idx="5" formatCode="mm/dd/yy;@">
                  <c:v>42200</c:v>
                </c:pt>
                <c:pt idx="6" formatCode="mm/dd/yy;@">
                  <c:v>42201</c:v>
                </c:pt>
                <c:pt idx="7" formatCode="mm/dd/yy;@">
                  <c:v>42203</c:v>
                </c:pt>
                <c:pt idx="8" formatCode="mm/dd/yy;@">
                  <c:v>42204</c:v>
                </c:pt>
                <c:pt idx="9" formatCode="mm/dd/yy;@">
                  <c:v>42205</c:v>
                </c:pt>
                <c:pt idx="10">
                  <c:v>42217</c:v>
                </c:pt>
                <c:pt idx="11">
                  <c:v>42248</c:v>
                </c:pt>
                <c:pt idx="12">
                  <c:v>42278</c:v>
                </c:pt>
                <c:pt idx="13">
                  <c:v>42309</c:v>
                </c:pt>
                <c:pt idx="14">
                  <c:v>42339</c:v>
                </c:pt>
                <c:pt idx="15">
                  <c:v>42370</c:v>
                </c:pt>
                <c:pt idx="16">
                  <c:v>42401</c:v>
                </c:pt>
              </c:numCache>
            </c:numRef>
          </c:cat>
          <c:val>
            <c:numRef>
              <c:f>Plan3!$D$3:$D$19</c:f>
              <c:numCache>
                <c:formatCode>General</c:formatCode>
                <c:ptCount val="17"/>
                <c:pt idx="0">
                  <c:v>28</c:v>
                </c:pt>
                <c:pt idx="1">
                  <c:v>26</c:v>
                </c:pt>
                <c:pt idx="2">
                  <c:v>28</c:v>
                </c:pt>
                <c:pt idx="3">
                  <c:v>16</c:v>
                </c:pt>
                <c:pt idx="4">
                  <c:v>29</c:v>
                </c:pt>
                <c:pt idx="5">
                  <c:v>33</c:v>
                </c:pt>
                <c:pt idx="6">
                  <c:v>29</c:v>
                </c:pt>
                <c:pt idx="7">
                  <c:v>32</c:v>
                </c:pt>
                <c:pt idx="8">
                  <c:v>25</c:v>
                </c:pt>
                <c:pt idx="9">
                  <c:v>23</c:v>
                </c:pt>
                <c:pt idx="10">
                  <c:v>27</c:v>
                </c:pt>
                <c:pt idx="11">
                  <c:v>33</c:v>
                </c:pt>
                <c:pt idx="12">
                  <c:v>28</c:v>
                </c:pt>
                <c:pt idx="13">
                  <c:v>26</c:v>
                </c:pt>
                <c:pt idx="14">
                  <c:v>31</c:v>
                </c:pt>
                <c:pt idx="15">
                  <c:v>26</c:v>
                </c:pt>
                <c:pt idx="16">
                  <c:v>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124608"/>
        <c:axId val="364052480"/>
      </c:lineChart>
      <c:lineChart>
        <c:grouping val="standard"/>
        <c:varyColors val="0"/>
        <c:ser>
          <c:idx val="0"/>
          <c:order val="0"/>
          <c:tx>
            <c:v>Afluente</c:v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ymbol val="circle"/>
            <c:size val="3"/>
          </c:marker>
          <c:cat>
            <c:numRef>
              <c:f>Plan3!$A$3:$A$19</c:f>
              <c:numCache>
                <c:formatCode>mmm\-yy</c:formatCode>
                <c:ptCount val="17"/>
                <c:pt idx="0">
                  <c:v>42064</c:v>
                </c:pt>
                <c:pt idx="1">
                  <c:v>42095</c:v>
                </c:pt>
                <c:pt idx="2">
                  <c:v>42125</c:v>
                </c:pt>
                <c:pt idx="3">
                  <c:v>42156</c:v>
                </c:pt>
                <c:pt idx="4" formatCode="mm/dd/yy;@">
                  <c:v>42199</c:v>
                </c:pt>
                <c:pt idx="5" formatCode="mm/dd/yy;@">
                  <c:v>42200</c:v>
                </c:pt>
                <c:pt idx="6" formatCode="mm/dd/yy;@">
                  <c:v>42201</c:v>
                </c:pt>
                <c:pt idx="7" formatCode="mm/dd/yy;@">
                  <c:v>42203</c:v>
                </c:pt>
                <c:pt idx="8" formatCode="mm/dd/yy;@">
                  <c:v>42204</c:v>
                </c:pt>
                <c:pt idx="9" formatCode="mm/dd/yy;@">
                  <c:v>42205</c:v>
                </c:pt>
                <c:pt idx="10">
                  <c:v>42217</c:v>
                </c:pt>
                <c:pt idx="11">
                  <c:v>42248</c:v>
                </c:pt>
                <c:pt idx="12">
                  <c:v>42278</c:v>
                </c:pt>
                <c:pt idx="13">
                  <c:v>42309</c:v>
                </c:pt>
                <c:pt idx="14">
                  <c:v>42339</c:v>
                </c:pt>
                <c:pt idx="15">
                  <c:v>42370</c:v>
                </c:pt>
                <c:pt idx="16">
                  <c:v>42401</c:v>
                </c:pt>
              </c:numCache>
            </c:numRef>
          </c:cat>
          <c:val>
            <c:numRef>
              <c:f>Plan3!$B$3:$B$19</c:f>
              <c:numCache>
                <c:formatCode>General</c:formatCode>
                <c:ptCount val="17"/>
                <c:pt idx="0">
                  <c:v>380452</c:v>
                </c:pt>
                <c:pt idx="1">
                  <c:v>503749</c:v>
                </c:pt>
                <c:pt idx="2">
                  <c:v>559862</c:v>
                </c:pt>
                <c:pt idx="3">
                  <c:v>664365</c:v>
                </c:pt>
                <c:pt idx="4">
                  <c:v>495342</c:v>
                </c:pt>
                <c:pt idx="5">
                  <c:v>443152</c:v>
                </c:pt>
                <c:pt idx="6">
                  <c:v>614771</c:v>
                </c:pt>
                <c:pt idx="7">
                  <c:v>336559</c:v>
                </c:pt>
                <c:pt idx="8">
                  <c:v>399133</c:v>
                </c:pt>
                <c:pt idx="9">
                  <c:v>428926</c:v>
                </c:pt>
                <c:pt idx="10">
                  <c:v>374306</c:v>
                </c:pt>
                <c:pt idx="11">
                  <c:v>355582</c:v>
                </c:pt>
                <c:pt idx="12">
                  <c:v>406206</c:v>
                </c:pt>
                <c:pt idx="13">
                  <c:v>375534</c:v>
                </c:pt>
                <c:pt idx="14">
                  <c:v>380281</c:v>
                </c:pt>
                <c:pt idx="15">
                  <c:v>338004</c:v>
                </c:pt>
                <c:pt idx="16">
                  <c:v>340761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054400"/>
        <c:axId val="364055936"/>
      </c:lineChart>
      <c:catAx>
        <c:axId val="363124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US" sz="1200" b="1"/>
                  <a:t>Data da coleta</a:t>
                </a:r>
              </a:p>
            </c:rich>
          </c:tx>
          <c:layout/>
          <c:overlay val="0"/>
        </c:title>
        <c:numFmt formatCode="mmm\-yy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3640524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64052480"/>
        <c:scaling>
          <c:orientation val="minMax"/>
          <c:max val="60"/>
          <c:min val="10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GB" sz="1200" b="1"/>
                  <a:t>Efluente (ng L-1)</a:t>
                </a:r>
              </a:p>
            </c:rich>
          </c:tx>
          <c:layout>
            <c:manualLayout>
              <c:xMode val="edge"/>
              <c:yMode val="edge"/>
              <c:x val="1.4342538442249671E-2"/>
              <c:y val="0.3075972997827842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63124608"/>
        <c:crosses val="autoZero"/>
        <c:crossBetween val="between"/>
      </c:valAx>
      <c:catAx>
        <c:axId val="36405440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64055936"/>
        <c:crosses val="autoZero"/>
        <c:auto val="0"/>
        <c:lblAlgn val="ctr"/>
        <c:lblOffset val="100"/>
        <c:noMultiLvlLbl val="0"/>
      </c:catAx>
      <c:valAx>
        <c:axId val="3640559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64054400"/>
        <c:crosses val="max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81550999030493798"/>
                <c:y val="0.24472070915552152"/>
              </c:manualLayout>
            </c:layout>
            <c:tx>
              <c:rich>
                <a:bodyPr/>
                <a:lstStyle/>
                <a:p>
                  <a:pPr>
                    <a:defRPr sz="1200" b="1"/>
                  </a:pPr>
                  <a:r>
                    <a:rPr lang="en-US" sz="1200" b="1"/>
                    <a:t>Afluente (x10³</a:t>
                  </a:r>
                  <a:r>
                    <a:rPr lang="en-GB" sz="1200" b="1"/>
                    <a:t>ng L-1)</a:t>
                  </a:r>
                  <a:endParaRPr lang="en-US" sz="1200" b="1"/>
                </a:p>
              </c:rich>
            </c:tx>
          </c:dispUnitsLbl>
        </c:dispUnits>
      </c:valAx>
      <c:spPr>
        <a:solidFill>
          <a:srgbClr val="FFFFFF"/>
        </a:solidFill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12700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v>Efluente</c:v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Plan3!$A$7:$A$12</c:f>
              <c:numCache>
                <c:formatCode>mm/dd/yy;@</c:formatCode>
                <c:ptCount val="6"/>
                <c:pt idx="0">
                  <c:v>42199</c:v>
                </c:pt>
                <c:pt idx="1">
                  <c:v>42200</c:v>
                </c:pt>
                <c:pt idx="2">
                  <c:v>42201</c:v>
                </c:pt>
                <c:pt idx="3">
                  <c:v>42203</c:v>
                </c:pt>
                <c:pt idx="4">
                  <c:v>42204</c:v>
                </c:pt>
                <c:pt idx="5">
                  <c:v>42205</c:v>
                </c:pt>
              </c:numCache>
            </c:numRef>
          </c:cat>
          <c:val>
            <c:numRef>
              <c:f>Plan3!$D$7:$D$12</c:f>
              <c:numCache>
                <c:formatCode>General</c:formatCode>
                <c:ptCount val="6"/>
                <c:pt idx="0">
                  <c:v>29</c:v>
                </c:pt>
                <c:pt idx="1">
                  <c:v>33</c:v>
                </c:pt>
                <c:pt idx="2">
                  <c:v>29</c:v>
                </c:pt>
                <c:pt idx="3">
                  <c:v>32</c:v>
                </c:pt>
                <c:pt idx="4">
                  <c:v>25</c:v>
                </c:pt>
                <c:pt idx="5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099456"/>
        <c:axId val="364106112"/>
      </c:lineChart>
      <c:lineChart>
        <c:grouping val="standard"/>
        <c:varyColors val="0"/>
        <c:ser>
          <c:idx val="0"/>
          <c:order val="0"/>
          <c:tx>
            <c:v>Afluente</c:v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666699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cat>
            <c:numRef>
              <c:f>Plan3!$A$7:$A$12</c:f>
              <c:numCache>
                <c:formatCode>mm/dd/yy;@</c:formatCode>
                <c:ptCount val="6"/>
                <c:pt idx="0">
                  <c:v>42199</c:v>
                </c:pt>
                <c:pt idx="1">
                  <c:v>42200</c:v>
                </c:pt>
                <c:pt idx="2">
                  <c:v>42201</c:v>
                </c:pt>
                <c:pt idx="3">
                  <c:v>42203</c:v>
                </c:pt>
                <c:pt idx="4">
                  <c:v>42204</c:v>
                </c:pt>
                <c:pt idx="5">
                  <c:v>42205</c:v>
                </c:pt>
              </c:numCache>
            </c:numRef>
          </c:cat>
          <c:val>
            <c:numRef>
              <c:f>Plan3!$B$7:$B$12</c:f>
              <c:numCache>
                <c:formatCode>General</c:formatCode>
                <c:ptCount val="6"/>
                <c:pt idx="0">
                  <c:v>495342</c:v>
                </c:pt>
                <c:pt idx="1">
                  <c:v>443152</c:v>
                </c:pt>
                <c:pt idx="2">
                  <c:v>614771</c:v>
                </c:pt>
                <c:pt idx="3">
                  <c:v>336559</c:v>
                </c:pt>
                <c:pt idx="4">
                  <c:v>399133</c:v>
                </c:pt>
                <c:pt idx="5">
                  <c:v>428926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108032"/>
        <c:axId val="364113920"/>
      </c:lineChart>
      <c:catAx>
        <c:axId val="364099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1"/>
                  <a:t>Data</a:t>
                </a:r>
                <a:r>
                  <a:rPr lang="en-US" sz="1200" b="1" baseline="0"/>
                  <a:t> da coleta</a:t>
                </a:r>
                <a:endParaRPr lang="en-US" sz="1200" b="1"/>
              </a:p>
            </c:rich>
          </c:tx>
          <c:layout/>
          <c:overlay val="0"/>
        </c:title>
        <c:numFmt formatCode="m/d/yyyy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18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641061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64106112"/>
        <c:scaling>
          <c:orientation val="minMax"/>
          <c:max val="60"/>
          <c:min val="10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200" b="1" i="0" u="none" strike="noStrike" baseline="0">
                    <a:solidFill>
                      <a:srgbClr val="000000"/>
                    </a:solidFill>
                    <a:latin typeface="Calibri"/>
                  </a:rPr>
                  <a:t>Efluente ( ng L</a:t>
                </a:r>
                <a:r>
                  <a:rPr lang="en-GB" sz="1200" b="1" i="0" u="none" strike="noStrike" baseline="30000">
                    <a:solidFill>
                      <a:srgbClr val="000000"/>
                    </a:solidFill>
                    <a:latin typeface="Calibri"/>
                  </a:rPr>
                  <a:t>-1</a:t>
                </a:r>
                <a:r>
                  <a:rPr lang="en-GB" sz="1200" b="1" i="0" u="none" strike="noStrike" baseline="0">
                    <a:solidFill>
                      <a:srgbClr val="000000"/>
                    </a:solidFill>
                    <a:latin typeface="Calibri"/>
                  </a:rPr>
                  <a:t>)</a:t>
                </a:r>
                <a:endParaRPr lang="en-GB" sz="1200" b="1" i="0" u="none" strike="noStrike" baseline="30000">
                  <a:solidFill>
                    <a:srgbClr val="000000"/>
                  </a:solidFill>
                  <a:latin typeface="Calibri"/>
                </a:endParaRP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64099456"/>
        <c:crosses val="autoZero"/>
        <c:crossBetween val="between"/>
      </c:valAx>
      <c:catAx>
        <c:axId val="364108032"/>
        <c:scaling>
          <c:orientation val="minMax"/>
        </c:scaling>
        <c:delete val="1"/>
        <c:axPos val="b"/>
        <c:numFmt formatCode="mm/dd/yy;@" sourceLinked="1"/>
        <c:majorTickMark val="out"/>
        <c:minorTickMark val="none"/>
        <c:tickLblPos val="nextTo"/>
        <c:crossAx val="364113920"/>
        <c:crosses val="autoZero"/>
        <c:auto val="0"/>
        <c:lblAlgn val="ctr"/>
        <c:lblOffset val="100"/>
        <c:noMultiLvlLbl val="0"/>
      </c:catAx>
      <c:valAx>
        <c:axId val="364113920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200" b="1" i="0" u="none" strike="noStrike" baseline="0">
                    <a:solidFill>
                      <a:srgbClr val="000000"/>
                    </a:solidFill>
                    <a:latin typeface="Calibri"/>
                  </a:rPr>
                  <a:t>Afluente (x10³ ng L</a:t>
                </a:r>
                <a:r>
                  <a:rPr lang="en-GB" sz="1200" b="1" i="0" u="none" strike="noStrike" baseline="30000">
                    <a:solidFill>
                      <a:srgbClr val="000000"/>
                    </a:solidFill>
                    <a:latin typeface="Calibri"/>
                  </a:rPr>
                  <a:t>-1</a:t>
                </a:r>
                <a:r>
                  <a:rPr lang="en-GB" sz="1200" b="1" i="0" u="none" strike="noStrike" baseline="0">
                    <a:solidFill>
                      <a:srgbClr val="000000"/>
                    </a:solidFill>
                    <a:latin typeface="Calibri"/>
                  </a:rPr>
                  <a:t>)</a:t>
                </a:r>
                <a:endParaRPr lang="en-GB" sz="1200" b="1" i="0" u="none" strike="noStrike" baseline="30000">
                  <a:solidFill>
                    <a:srgbClr val="000000"/>
                  </a:solidFill>
                  <a:latin typeface="Calibri"/>
                </a:endParaRP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64108032"/>
        <c:crosses val="max"/>
        <c:crossBetween val="between"/>
        <c:dispUnits>
          <c:builtInUnit val="thousands"/>
        </c:dispUnits>
      </c:valAx>
      <c:spPr>
        <a:solidFill>
          <a:srgbClr val="FFFFFF"/>
        </a:solidFill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12700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27/05/2018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27/05/2018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1460-7273-4584-9965-A840E3A6DFF2}" type="datetimeFigureOut">
              <a:rPr lang="en-GB"/>
              <a:pPr>
                <a:defRPr/>
              </a:pPr>
              <a:t>27/05/2018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125CA-469E-40AF-86D9-FE56F29BE59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9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AD20AB-393C-45C4-9C6C-40823B00E7C2}" type="datetimeFigureOut">
              <a:rPr lang="en-GB"/>
              <a:pPr>
                <a:defRPr/>
              </a:pPr>
              <a:t>27/05/2018</a:t>
            </a:fld>
            <a:endParaRPr lang="en-GB"/>
          </a:p>
        </p:txBody>
      </p:sp>
      <p:sp>
        <p:nvSpPr>
          <p:cNvPr id="5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DECF51-BEDA-4690-A25A-77B5EE11682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39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15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theme" Target="../theme/theme2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7" y="5733256"/>
            <a:ext cx="1631025" cy="580245"/>
          </a:xfrm>
          <a:prstGeom prst="rect">
            <a:avLst/>
          </a:prstGeom>
        </p:spPr>
      </p:pic>
      <p:pic>
        <p:nvPicPr>
          <p:cNvPr id="5" name="Picture 2" descr="logo congress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92289" cy="12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7176"/>
            <a:ext cx="1251664" cy="8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6704969" y="219799"/>
            <a:ext cx="888385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1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 congresso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" name="Picture 2" descr="logo congresso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675542"/>
            <a:ext cx="8353425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Gabinete/Procuradora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5756561"/>
            <a:ext cx="1646701" cy="6192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13" y="5809134"/>
            <a:ext cx="1405985" cy="5001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revistape.com.br/artigo-tecnico/aspectos-tecnicos-e-operacionais-da-epar-capivari-ii/220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7544" y="1484784"/>
            <a:ext cx="8065269" cy="20882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755265" y="1620959"/>
            <a:ext cx="74898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/>
              <a:t>DETERMINAÇÃO DA CAPACIDADE DE REMOÇÃO DE CONTAMINANTES EMERGENTES EM ESTAÇÃO PRODUTORA DE ÁGUA DE REÚSO QUE EMPREGA O SISTEMA DE TRATAMENTO MBR</a:t>
            </a:r>
            <a:endParaRPr lang="en-US" sz="2800" dirty="0"/>
          </a:p>
          <a:p>
            <a:pPr algn="ctr" eaLnBrk="1" hangingPunct="1"/>
            <a:endParaRPr lang="pt-BR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18195" y="4005064"/>
            <a:ext cx="5814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t-BR" sz="2400" b="1" baseline="30000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Autores:</a:t>
            </a:r>
            <a:r>
              <a:rPr lang="pt-BR" sz="24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</a:p>
          <a:p>
            <a:pPr algn="r" defTabSz="457200"/>
            <a:r>
              <a:rPr lang="pt-BR" sz="2000" b="1" dirty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         Edilaine Lima</a:t>
            </a:r>
          </a:p>
          <a:p>
            <a:pPr algn="r" defTabSz="457200"/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Romeu </a:t>
            </a:r>
            <a:r>
              <a:rPr lang="pt-BR" sz="2000" b="1" dirty="0" err="1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Cantusio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           </a:t>
            </a:r>
          </a:p>
          <a:p>
            <a:pPr algn="r" defTabSz="457200"/>
            <a:r>
              <a:rPr lang="pt-BR" sz="2000" b="1" dirty="0" err="1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Cassiana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pt-BR" sz="2000" b="1" dirty="0" err="1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Montagner</a:t>
            </a:r>
            <a:endParaRPr lang="pt-BR" sz="2000" b="1" dirty="0">
              <a:solidFill>
                <a:schemeClr val="tx2"/>
              </a:solidFill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703735"/>
              </p:ext>
            </p:extLst>
          </p:nvPr>
        </p:nvGraphicFramePr>
        <p:xfrm>
          <a:off x="251520" y="980728"/>
          <a:ext cx="8712969" cy="5448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  <a:gridCol w="1656184"/>
                <a:gridCol w="3647556"/>
                <a:gridCol w="1465013"/>
              </a:tblGrid>
              <a:tr h="4949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Estação de tratamento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Localização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Método de tratamento empregado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Vazão projetada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(L s-¹)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/>
                </a:tc>
              </a:tr>
              <a:tr h="494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EPAR Capivari II</a:t>
                      </a:r>
                      <a:endParaRPr lang="en-US" sz="1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região centro-oeste de Campinas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MBR - biorreator acoplado a sistema de membranas de ultrafiltração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360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</a:tr>
              <a:tr h="494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ETE Anhumas</a:t>
                      </a:r>
                      <a:endParaRPr lang="en-US" sz="1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região nordeste de Campinas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reator UASB seguido de floculação química e </a:t>
                      </a:r>
                      <a:r>
                        <a:rPr lang="pt-BR" sz="1200" dirty="0" err="1">
                          <a:effectLst/>
                        </a:rPr>
                        <a:t>flotadores</a:t>
                      </a:r>
                      <a:r>
                        <a:rPr lang="pt-BR" sz="1200" dirty="0">
                          <a:effectLst/>
                        </a:rPr>
                        <a:t> por ar dissolvido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</a:tr>
              <a:tr h="494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ETE Piçarrão</a:t>
                      </a:r>
                      <a:endParaRPr lang="en-US" sz="1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região noroeste de Campinas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reator UASB seguido de lodos ativados e </a:t>
                      </a:r>
                      <a:r>
                        <a:rPr lang="pt-BR" sz="1200" dirty="0" err="1">
                          <a:effectLst/>
                        </a:rPr>
                        <a:t>flotadores</a:t>
                      </a:r>
                      <a:r>
                        <a:rPr lang="pt-BR" sz="1200" dirty="0">
                          <a:effectLst/>
                        </a:rPr>
                        <a:t> por ar dissolvido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556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</a:tr>
              <a:tr h="7238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ETE Capivari I</a:t>
                      </a:r>
                      <a:endParaRPr lang="en-US" sz="1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região centro-oeste de Campinas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reator UASB seguido de câmara </a:t>
                      </a:r>
                      <a:r>
                        <a:rPr lang="pt-BR" sz="1200" dirty="0" err="1">
                          <a:effectLst/>
                        </a:rPr>
                        <a:t>anóxica</a:t>
                      </a:r>
                      <a:r>
                        <a:rPr lang="pt-BR" sz="1200" dirty="0">
                          <a:effectLst/>
                        </a:rPr>
                        <a:t>, filtro biológico aerado submerso e </a:t>
                      </a:r>
                      <a:r>
                        <a:rPr lang="pt-BR" sz="1200" dirty="0" err="1">
                          <a:effectLst/>
                        </a:rPr>
                        <a:t>decantador</a:t>
                      </a:r>
                      <a:r>
                        <a:rPr lang="pt-BR" sz="1200" dirty="0">
                          <a:effectLst/>
                        </a:rPr>
                        <a:t> secundário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</a:tr>
              <a:tr h="494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ETE Samambaia</a:t>
                      </a:r>
                      <a:endParaRPr lang="en-US" sz="1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região sudeste de Campinas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lodos ativados em lagoas aeradas em série seguidas de decantadores secundários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</a:tr>
              <a:tr h="11365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EPAR do Sudeste de Lubbock</a:t>
                      </a:r>
                      <a:endParaRPr lang="en-US" sz="1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Lubbock, Tx,EUA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três </a:t>
                      </a:r>
                      <a:r>
                        <a:rPr lang="pt-BR" sz="1200" dirty="0" err="1">
                          <a:effectLst/>
                        </a:rPr>
                        <a:t>sub-plantas</a:t>
                      </a:r>
                      <a:r>
                        <a:rPr lang="pt-BR" sz="1200" dirty="0">
                          <a:effectLst/>
                        </a:rPr>
                        <a:t> separadas: </a:t>
                      </a:r>
                      <a:r>
                        <a:rPr lang="pt-BR" sz="1200" dirty="0" smtClean="0">
                          <a:effectLst/>
                        </a:rPr>
                        <a:t>1)clarificadores </a:t>
                      </a:r>
                      <a:r>
                        <a:rPr lang="pt-BR" sz="1200" dirty="0">
                          <a:effectLst/>
                        </a:rPr>
                        <a:t>primários, filtro biológico e clarificadores secundários; </a:t>
                      </a:r>
                      <a:r>
                        <a:rPr lang="pt-BR" sz="1200" dirty="0" smtClean="0">
                          <a:effectLst/>
                        </a:rPr>
                        <a:t>2)tanque </a:t>
                      </a:r>
                      <a:r>
                        <a:rPr lang="pt-BR" sz="1200" dirty="0">
                          <a:effectLst/>
                        </a:rPr>
                        <a:t>de aeração em vez de filtro biológico; </a:t>
                      </a:r>
                      <a:r>
                        <a:rPr lang="pt-BR" sz="1200" dirty="0" smtClean="0">
                          <a:effectLst/>
                        </a:rPr>
                        <a:t>3) </a:t>
                      </a:r>
                      <a:r>
                        <a:rPr lang="pt-BR" sz="1200" dirty="0">
                          <a:effectLst/>
                        </a:rPr>
                        <a:t>filtro de </a:t>
                      </a:r>
                      <a:r>
                        <a:rPr lang="pt-BR" sz="1200" dirty="0" smtClean="0">
                          <a:effectLst/>
                        </a:rPr>
                        <a:t>areia além </a:t>
                      </a:r>
                      <a:r>
                        <a:rPr lang="pt-BR" sz="1200" dirty="0">
                          <a:effectLst/>
                        </a:rPr>
                        <a:t>dos processos incluídos na segunda </a:t>
                      </a:r>
                      <a:r>
                        <a:rPr lang="pt-BR" sz="1200" dirty="0" err="1">
                          <a:effectLst/>
                        </a:rPr>
                        <a:t>sub-planta</a:t>
                      </a:r>
                      <a:r>
                        <a:rPr lang="pt-BR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876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</a:tr>
              <a:tr h="3546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ETE de </a:t>
                      </a:r>
                      <a:r>
                        <a:rPr lang="pt-BR" sz="1200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Ransom</a:t>
                      </a:r>
                      <a:r>
                        <a:rPr lang="pt-BR"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BR" sz="1200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Canyon</a:t>
                      </a:r>
                      <a:endParaRPr lang="en-US" sz="1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Ransom Canyon, Tx, EUA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lagoa aerada seguida por decantação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131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500" marR="36500" marT="36500" marB="36500" anchor="ctr"/>
                </a:tc>
              </a:tr>
            </a:tbl>
          </a:graphicData>
        </a:graphic>
      </p:graphicFrame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467766" y="332656"/>
            <a:ext cx="68405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ctr" eaLnBrk="1" hangingPunct="1">
              <a:defRPr sz="22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altLang="pt-BR" dirty="0" smtClean="0"/>
              <a:t>PLANTAS ESTUDADAS</a:t>
            </a:r>
            <a:endParaRPr lang="pt-BR" altLang="pt-BR" dirty="0"/>
          </a:p>
          <a:p>
            <a:endParaRPr lang="en-GB" altLang="pt-BR" dirty="0"/>
          </a:p>
        </p:txBody>
      </p:sp>
    </p:spTree>
    <p:extLst>
      <p:ext uri="{BB962C8B-B14F-4D97-AF65-F5344CB8AC3E}">
        <p14:creationId xmlns:p14="http://schemas.microsoft.com/office/powerpoint/2010/main" val="764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6021288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hangingPunct="0">
              <a:buNone/>
            </a:pPr>
            <a:r>
              <a:rPr lang="en-GB" sz="1400" dirty="0"/>
              <a:t>De Gasperi, R.L.P. et al.;</a:t>
            </a:r>
            <a:r>
              <a:rPr lang="en-GB" sz="1400" i="1" dirty="0"/>
              <a:t> Pollution </a:t>
            </a:r>
            <a:r>
              <a:rPr lang="en-GB" sz="1400" i="1" dirty="0" smtClean="0"/>
              <a:t>Engineering, </a:t>
            </a:r>
            <a:r>
              <a:rPr lang="en-GB" sz="1400" b="1" dirty="0"/>
              <a:t>2014, </a:t>
            </a:r>
            <a:r>
              <a:rPr lang="en-GB" sz="1400" dirty="0"/>
              <a:t>Jan, 47</a:t>
            </a:r>
            <a:endParaRPr lang="pt-BR" sz="1400" dirty="0"/>
          </a:p>
        </p:txBody>
      </p:sp>
      <p:graphicFrame>
        <p:nvGraphicFramePr>
          <p:cNvPr id="5" name="Espaço Reservado para Conteúdo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25134951"/>
              </p:ext>
            </p:extLst>
          </p:nvPr>
        </p:nvGraphicFramePr>
        <p:xfrm>
          <a:off x="539553" y="980728"/>
          <a:ext cx="7848871" cy="4937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749"/>
                <a:gridCol w="1132049"/>
                <a:gridCol w="1212938"/>
                <a:gridCol w="1353039"/>
                <a:gridCol w="1056578"/>
                <a:gridCol w="1207518"/>
              </a:tblGrid>
              <a:tr h="600697">
                <a:tc gridSpan="6">
                  <a:txBody>
                    <a:bodyPr/>
                    <a:lstStyle/>
                    <a:p>
                      <a:r>
                        <a:rPr lang="pt-BR" dirty="0" smtClean="0"/>
                        <a:t>Resumo das características do esgoto bruto e tratado da EPAR Capivari II em 2013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600697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Parâmetro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Entrada </a:t>
                      </a:r>
                    </a:p>
                    <a:p>
                      <a:pPr algn="ctr"/>
                      <a:r>
                        <a:rPr lang="pt-BR" dirty="0" smtClean="0"/>
                        <a:t>(esgoto bruto)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Permeada </a:t>
                      </a:r>
                    </a:p>
                    <a:p>
                      <a:pPr algn="ctr"/>
                      <a:r>
                        <a:rPr lang="pt-BR" dirty="0" smtClean="0"/>
                        <a:t>(efluente tratado)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Remoção média (%)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300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Faixa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Média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Faixa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Média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928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DQO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400" baseline="0" dirty="0" smtClean="0"/>
                        <a:t>(mg/L )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480-750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636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6-28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97,5</a:t>
                      </a:r>
                      <a:endParaRPr lang="pt-BR" dirty="0"/>
                    </a:p>
                  </a:txBody>
                  <a:tcPr anchor="ctr"/>
                </a:tc>
              </a:tr>
              <a:tr h="417313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DBO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400" baseline="0" dirty="0" smtClean="0"/>
                        <a:t>(mg/L)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233-476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326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0,11-1,20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0,60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99,8</a:t>
                      </a:r>
                      <a:endParaRPr lang="pt-BR" dirty="0"/>
                    </a:p>
                  </a:txBody>
                  <a:tcPr anchor="ctr"/>
                </a:tc>
              </a:tr>
              <a:tr h="373003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NTK </a:t>
                      </a:r>
                      <a:r>
                        <a:rPr lang="pt-BR" sz="1400" dirty="0" smtClean="0"/>
                        <a:t>(mg N/L)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41-111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77,6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0,95-2,00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1,37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98,1</a:t>
                      </a:r>
                      <a:endParaRPr lang="pt-BR" dirty="0"/>
                    </a:p>
                  </a:txBody>
                  <a:tcPr anchor="ctr"/>
                </a:tc>
              </a:tr>
              <a:tr h="373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NH3 </a:t>
                      </a:r>
                      <a:r>
                        <a:rPr lang="pt-BR" sz="1400" dirty="0" smtClean="0"/>
                        <a:t>(mg N/L)</a:t>
                      </a:r>
                      <a:endParaRPr lang="pt-BR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35-77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54,4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0,01-0,32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0,11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99,8</a:t>
                      </a:r>
                      <a:endParaRPr lang="pt-BR" dirty="0"/>
                    </a:p>
                  </a:txBody>
                  <a:tcPr anchor="ctr"/>
                </a:tc>
              </a:tr>
              <a:tr h="514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NO</a:t>
                      </a:r>
                      <a:r>
                        <a:rPr lang="pt-BR" sz="1800" baseline="-25000" dirty="0" smtClean="0"/>
                        <a:t>3</a:t>
                      </a:r>
                      <a:r>
                        <a:rPr lang="pt-BR" sz="1800" baseline="30000" dirty="0" smtClean="0"/>
                        <a:t>2-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400" dirty="0" smtClean="0"/>
                        <a:t>(mg N/L)</a:t>
                      </a:r>
                    </a:p>
                    <a:p>
                      <a:endParaRPr lang="pt-BR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0,63-5,2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2,4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0,80-6,96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4,60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 anchor="ctr"/>
                </a:tc>
              </a:tr>
              <a:tr h="373003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PO</a:t>
                      </a:r>
                      <a:r>
                        <a:rPr lang="pt-BR" sz="1800" baseline="-25000" dirty="0" smtClean="0"/>
                        <a:t>3</a:t>
                      </a:r>
                      <a:r>
                        <a:rPr lang="pt-BR" sz="1800" baseline="30000" dirty="0" smtClean="0"/>
                        <a:t>2-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400" baseline="0" dirty="0" smtClean="0"/>
                        <a:t>(mg P/L)</a:t>
                      </a:r>
                      <a:endParaRPr lang="pt-BR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4,8-8,57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6,67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0,1-6,5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2,57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61,6</a:t>
                      </a:r>
                      <a:endParaRPr lang="pt-BR" dirty="0"/>
                    </a:p>
                  </a:txBody>
                  <a:tcPr anchor="ctr"/>
                </a:tc>
              </a:tr>
              <a:tr h="373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SST </a:t>
                      </a:r>
                      <a:r>
                        <a:rPr lang="pt-BR" sz="1400" baseline="0" dirty="0" smtClean="0"/>
                        <a:t>(mg/L )</a:t>
                      </a:r>
                      <a:endParaRPr lang="pt-BR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252-428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313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0,2-3,0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1,62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99,5</a:t>
                      </a:r>
                      <a:endParaRPr lang="pt-BR" dirty="0"/>
                    </a:p>
                  </a:txBody>
                  <a:tcPr anchor="ctr"/>
                </a:tc>
              </a:tr>
              <a:tr h="373003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Turbidez </a:t>
                      </a:r>
                      <a:r>
                        <a:rPr lang="pt-BR" sz="1400" dirty="0" smtClean="0"/>
                        <a:t>(NTU)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0,20-0,33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0,26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0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244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AMOSTRAGEM</a:t>
            </a:r>
            <a:endParaRPr lang="en-GB" sz="2600" b="1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92896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556792"/>
            <a:ext cx="4463083" cy="334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75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244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PREPARO DE AMOSTRAS</a:t>
            </a:r>
            <a:endParaRPr lang="en-GB" sz="2600" b="1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/>
          <a:stretch/>
        </p:blipFill>
        <p:spPr>
          <a:xfrm rot="5400000">
            <a:off x="112341" y="1452932"/>
            <a:ext cx="3844757" cy="333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48" y="1196752"/>
            <a:ext cx="3703900" cy="370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r="10941" b="13059"/>
          <a:stretch/>
        </p:blipFill>
        <p:spPr>
          <a:xfrm>
            <a:off x="2528760" y="4113195"/>
            <a:ext cx="2870791" cy="2292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78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244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ANÁLISE</a:t>
            </a:r>
            <a:endParaRPr lang="en-GB" sz="2600" b="1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7411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340768"/>
            <a:ext cx="6369050" cy="4527550"/>
          </a:xfrm>
        </p:spPr>
      </p:pic>
      <p:sp>
        <p:nvSpPr>
          <p:cNvPr id="17412" name="CaixaDeTexto 4"/>
          <p:cNvSpPr txBox="1">
            <a:spLocks noChangeArrowheads="1"/>
          </p:cNvSpPr>
          <p:nvPr/>
        </p:nvSpPr>
        <p:spPr bwMode="auto">
          <a:xfrm>
            <a:off x="3708400" y="6100763"/>
            <a:ext cx="194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LC-MS/MS</a:t>
            </a:r>
            <a:endParaRPr lang="en-GB" altLang="pt-BR" sz="1800"/>
          </a:p>
        </p:txBody>
      </p:sp>
    </p:spTree>
    <p:extLst>
      <p:ext uri="{BB962C8B-B14F-4D97-AF65-F5344CB8AC3E}">
        <p14:creationId xmlns:p14="http://schemas.microsoft.com/office/powerpoint/2010/main" val="32997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RESULTADOS: CAFEÍNA</a:t>
            </a:r>
            <a:endParaRPr lang="en-US" sz="2600" b="1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3484412"/>
              </p:ext>
            </p:extLst>
          </p:nvPr>
        </p:nvGraphicFramePr>
        <p:xfrm>
          <a:off x="755576" y="1556792"/>
          <a:ext cx="7427168" cy="413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195736" y="1196752"/>
            <a:ext cx="440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CAMPANHA SAZONAL MAR/2015 – FEV/2016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>
                <a:solidFill>
                  <a:schemeClr val="tx2"/>
                </a:solidFill>
                <a:latin typeface="Arial" charset="0"/>
                <a:cs typeface="Arial" charset="0"/>
              </a:rPr>
              <a:t>RESULTADOS: CAFEÍNA</a:t>
            </a:r>
            <a:endParaRPr lang="en-US" sz="2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24553919"/>
              </p:ext>
            </p:extLst>
          </p:nvPr>
        </p:nvGraphicFramePr>
        <p:xfrm>
          <a:off x="539552" y="157385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267744" y="1204518"/>
            <a:ext cx="32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CAMPANHA SEMANAL JUL/2015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RESULTADOS</a:t>
            </a:r>
            <a:endParaRPr lang="en-US" sz="26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78497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>
                <a:solidFill>
                  <a:schemeClr val="tx2"/>
                </a:solidFill>
                <a:latin typeface="Arial" charset="0"/>
                <a:cs typeface="Arial" charset="0"/>
              </a:rPr>
              <a:t>RESULTADOS</a:t>
            </a:r>
            <a:endParaRPr lang="en-US" sz="2600" dirty="0"/>
          </a:p>
        </p:txBody>
      </p:sp>
      <p:pic>
        <p:nvPicPr>
          <p:cNvPr id="4" name="image4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988840"/>
            <a:ext cx="8640960" cy="295232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401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CONCLUSÃO</a:t>
            </a:r>
            <a:endParaRPr lang="en-US" sz="26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992888" cy="5089776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pt-BR" sz="1800" dirty="0" smtClean="0"/>
              <a:t>Foi </a:t>
            </a:r>
            <a:r>
              <a:rPr lang="pt-BR" sz="1800" dirty="0"/>
              <a:t>possível avaliar a capacidade de remoção da cafeína na EPAR Capivari II como sendo superior a 99,9%. </a:t>
            </a:r>
            <a:endParaRPr lang="pt-BR" sz="1800" dirty="0" smtClean="0"/>
          </a:p>
          <a:p>
            <a:pPr algn="just">
              <a:buFont typeface="+mj-lt"/>
              <a:buAutoNum type="arabicPeriod"/>
            </a:pPr>
            <a:endParaRPr lang="pt-BR" sz="1800" dirty="0" smtClean="0"/>
          </a:p>
          <a:p>
            <a:pPr algn="just">
              <a:buFont typeface="+mj-lt"/>
              <a:buAutoNum type="arabicPeriod"/>
            </a:pPr>
            <a:r>
              <a:rPr lang="pt-BR" sz="1800" dirty="0" smtClean="0"/>
              <a:t>Comparação da </a:t>
            </a:r>
            <a:r>
              <a:rPr lang="pt-BR" sz="1800" dirty="0"/>
              <a:t>EPAR com outros seis sistemas convencionais de tratamento </a:t>
            </a:r>
            <a:r>
              <a:rPr lang="pt-BR" sz="1800" dirty="0" smtClean="0"/>
              <a:t>em questão da </a:t>
            </a:r>
            <a:r>
              <a:rPr lang="pt-BR" sz="1800" dirty="0"/>
              <a:t>qualidade do seu efluente frente aos compostos </a:t>
            </a:r>
            <a:r>
              <a:rPr lang="pt-BR" sz="1800" dirty="0" smtClean="0"/>
              <a:t>analisados:  </a:t>
            </a:r>
          </a:p>
          <a:p>
            <a:pPr marL="0" indent="0" algn="just">
              <a:buNone/>
            </a:pPr>
            <a:endParaRPr lang="pt-BR" sz="1800" dirty="0" smtClean="0"/>
          </a:p>
          <a:p>
            <a:pPr lvl="2" indent="-342900" algn="just"/>
            <a:r>
              <a:rPr lang="pt-BR" sz="1800" dirty="0" smtClean="0"/>
              <a:t>as </a:t>
            </a:r>
            <a:r>
              <a:rPr lang="pt-BR" sz="1800" dirty="0"/>
              <a:t>concentrações de cafeína no afluente de todas as </a:t>
            </a:r>
            <a:r>
              <a:rPr lang="pt-BR" sz="1800" dirty="0" smtClean="0"/>
              <a:t>ETE </a:t>
            </a:r>
            <a:r>
              <a:rPr lang="pt-BR" sz="1800" dirty="0"/>
              <a:t>de Campinas foram semelhantes com as da EPAR quando coletadas no mesmo </a:t>
            </a:r>
            <a:r>
              <a:rPr lang="pt-BR" sz="1800" dirty="0" smtClean="0"/>
              <a:t>período;</a:t>
            </a:r>
          </a:p>
          <a:p>
            <a:pPr lvl="2" indent="-342900" algn="just"/>
            <a:r>
              <a:rPr lang="pt-BR" sz="1800" dirty="0" smtClean="0"/>
              <a:t>considerando </a:t>
            </a:r>
            <a:r>
              <a:rPr lang="pt-BR" sz="1800" dirty="0"/>
              <a:t>o aumento observado nas concentrações de efluente das ETE Anhumas, </a:t>
            </a:r>
            <a:r>
              <a:rPr lang="pt-BR" sz="1800" dirty="0" err="1"/>
              <a:t>Piçarrão</a:t>
            </a:r>
            <a:r>
              <a:rPr lang="pt-BR" sz="1800" dirty="0"/>
              <a:t> e Samambaia quando as concentrações de cafeína eram dez vezes maiores, pode-se influir que </a:t>
            </a:r>
            <a:r>
              <a:rPr lang="pt-BR" sz="1800" dirty="0"/>
              <a:t>em períodos de estiagem, quando os esgotos são mais concentrados, somente a EPAR Capivari II e ETE Capivari I mantiveram os mesmos níveis de concentração deste contaminante em seus </a:t>
            </a:r>
            <a:r>
              <a:rPr lang="pt-BR" sz="1800" dirty="0" smtClean="0"/>
              <a:t>efluentes</a:t>
            </a:r>
            <a:r>
              <a:rPr lang="pt-BR" sz="1800" dirty="0"/>
              <a:t>;</a:t>
            </a:r>
            <a:endParaRPr lang="pt-BR" sz="1800" dirty="0" smtClean="0"/>
          </a:p>
          <a:p>
            <a:pPr lvl="2" indent="-342900" algn="just"/>
            <a:r>
              <a:rPr lang="pt-BR" sz="1800" dirty="0" smtClean="0"/>
              <a:t>em </a:t>
            </a:r>
            <a:r>
              <a:rPr lang="pt-BR" sz="1800" dirty="0"/>
              <a:t>períodos de chuvas regulares, como foi o ano de 2017, as capacidades de remoção de cafeína são semelhantes para todas as estações de tratamento </a:t>
            </a:r>
            <a:r>
              <a:rPr lang="pt-BR" sz="1800" dirty="0" smtClean="0"/>
              <a:t>estudadas.</a:t>
            </a:r>
          </a:p>
          <a:p>
            <a:pPr lvl="2" indent="-342900" algn="just"/>
            <a:endParaRPr lang="pt-BR" sz="1800" dirty="0" smtClean="0"/>
          </a:p>
          <a:p>
            <a:pPr algn="just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96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82415"/>
            <a:ext cx="72728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MUNICÍPIO DE CAMPINAS-SP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869455"/>
            <a:ext cx="828092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200" b="1" dirty="0">
                <a:solidFill>
                  <a:schemeClr val="tx2"/>
                </a:solidFill>
                <a:latin typeface="Arial" charset="0"/>
              </a:rPr>
              <a:t>Está localizado em uma região Metropolitana composta por: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7517" y="1336640"/>
            <a:ext cx="6048672" cy="55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09" y="2972745"/>
            <a:ext cx="3528159" cy="329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163103" y="4941167"/>
            <a:ext cx="3048003" cy="628286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682948" y="4617819"/>
            <a:ext cx="146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200" dirty="0">
                <a:solidFill>
                  <a:srgbClr val="000066"/>
                </a:solidFill>
              </a:rPr>
              <a:t>Estado de São Paulo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3525" y="1301820"/>
            <a:ext cx="5817318" cy="11695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tx2"/>
                </a:solidFill>
              </a:rPr>
              <a:t>20 municípios (5 </a:t>
            </a:r>
            <a:r>
              <a:rPr lang="pt-BR" dirty="0">
                <a:solidFill>
                  <a:schemeClr val="tx2"/>
                </a:solidFill>
              </a:rPr>
              <a:t>milhões </a:t>
            </a:r>
            <a:r>
              <a:rPr lang="pt-BR" dirty="0" smtClean="0">
                <a:solidFill>
                  <a:schemeClr val="tx2"/>
                </a:solidFill>
              </a:rPr>
              <a:t>habitantes)</a:t>
            </a:r>
          </a:p>
          <a:p>
            <a:pPr>
              <a:spcBef>
                <a:spcPts val="600"/>
              </a:spcBef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chemeClr val="tx2"/>
                </a:solidFill>
              </a:rPr>
              <a:t>População Campinas: 1.182.429  Hab. (IBGE 2017)</a:t>
            </a:r>
            <a:endParaRPr lang="pt-B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003232" cy="5349208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4"/>
            </a:pPr>
            <a:r>
              <a:rPr lang="pt-BR" sz="2000" dirty="0" smtClean="0"/>
              <a:t>Para </a:t>
            </a:r>
            <a:r>
              <a:rPr lang="pt-BR" sz="2000" dirty="0"/>
              <a:t>as estações oriundas do condado de Lubbock, observou-se o mesmo nível de remoção, demonstrando que desde sistemas mais simples de tratamento de esgoto, como é o disponível na estação </a:t>
            </a:r>
            <a:r>
              <a:rPr lang="pt-BR" sz="2000" dirty="0" err="1"/>
              <a:t>Ransom</a:t>
            </a:r>
            <a:r>
              <a:rPr lang="pt-BR" sz="2000" dirty="0"/>
              <a:t> </a:t>
            </a:r>
            <a:r>
              <a:rPr lang="pt-BR" sz="2000" dirty="0" err="1"/>
              <a:t>Canyom</a:t>
            </a:r>
            <a:r>
              <a:rPr lang="pt-BR" sz="2000" dirty="0"/>
              <a:t> até os tratamentos mais avançados como os das estações que produzem água de reúso do Sudeste de Lubbock e Capivari II, se observa um grande poder de remoção de cafeína quando em períodos de chuvas regulares. </a:t>
            </a:r>
            <a:endParaRPr lang="pt-BR" sz="2000" dirty="0" smtClean="0"/>
          </a:p>
          <a:p>
            <a:pPr marL="457200" indent="-457200" algn="just">
              <a:buFont typeface="+mj-lt"/>
              <a:buAutoNum type="arabicPeriod" startAt="4"/>
            </a:pPr>
            <a:endParaRPr lang="pt-BR" sz="2000" dirty="0" smtClean="0"/>
          </a:p>
          <a:p>
            <a:pPr marL="457200" indent="-457200" algn="just">
              <a:buFont typeface="+mj-lt"/>
              <a:buAutoNum type="arabicPeriod" startAt="4"/>
            </a:pPr>
            <a:r>
              <a:rPr lang="pt-BR" sz="2000" dirty="0"/>
              <a:t>Outros compostos:  não foi possível determinar suas concentrações de entrada e saída na mesma amostragem, portanto não foi possível determinar remoção dos mesmos.</a:t>
            </a:r>
          </a:p>
          <a:p>
            <a:pPr marL="457200" indent="-457200" algn="just">
              <a:buFont typeface="+mj-lt"/>
              <a:buAutoNum type="arabicPeriod" startAt="4"/>
            </a:pPr>
            <a:endParaRPr lang="pt-BR" sz="2000" dirty="0"/>
          </a:p>
          <a:p>
            <a:pPr marL="457200" indent="-457200" algn="just">
              <a:buFont typeface="+mj-lt"/>
              <a:buAutoNum type="arabicPeriod" startAt="4"/>
            </a:pPr>
            <a:r>
              <a:rPr lang="pt-BR" sz="2000" dirty="0"/>
              <a:t>As decisões acerca da qualidade desses efluentes devem, portanto, considerar o aspecto da segurança da qualidade em períodos de estiagem e as outras características físico-químicas e microbiológicas de cada um deles, o que não foi o escopo deste trabalho.</a:t>
            </a:r>
            <a:endParaRPr lang="en-US" sz="2000" dirty="0"/>
          </a:p>
          <a:p>
            <a:pPr marL="457200" indent="-457200" algn="just">
              <a:buFont typeface="+mj-lt"/>
              <a:buAutoNum type="arabicPeriod" startAt="4"/>
            </a:pPr>
            <a:endParaRPr lang="en-US" sz="2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CONCLUSÃO</a:t>
            </a:r>
            <a:endParaRPr lang="en-US" sz="26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REFERÊNCIAS</a:t>
            </a:r>
            <a:endParaRPr lang="en-US" sz="26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859216" cy="5061176"/>
          </a:xfrm>
        </p:spPr>
        <p:txBody>
          <a:bodyPr/>
          <a:lstStyle/>
          <a:p>
            <a:r>
              <a:rPr lang="en-US" sz="1400" dirty="0"/>
              <a:t>ALAEE, M.; GUERRA, P.; KIM, M.; PARSA, M.; SHAH, A.; SMITH, S. A. (2014) Removal of pharmaceuticals and personal care products in a membrane bioreactor wastewater treatment plant. Water Science &amp; Technology 2221p, 2014.</a:t>
            </a:r>
          </a:p>
          <a:p>
            <a:r>
              <a:rPr lang="en-US" sz="1400" dirty="0"/>
              <a:t>ANDRADE, J. P. M.; GASPERI, R. L. P.; LIMA, L. G. A.; ROSSETTO, R. (2014). </a:t>
            </a:r>
            <a:r>
              <a:rPr lang="pt-BR" sz="1400" dirty="0"/>
              <a:t>Partida Operacional de biorreator com membranas (MBR): EPAR Capivari II. REEC - Revista Eletrônica de Engenharia Civil, </a:t>
            </a:r>
            <a:r>
              <a:rPr lang="pt-BR" sz="1400" dirty="0" err="1"/>
              <a:t>Vol</a:t>
            </a:r>
            <a:r>
              <a:rPr lang="pt-BR" sz="1400" dirty="0"/>
              <a:t> 8 - nº 1, 2014.</a:t>
            </a:r>
            <a:endParaRPr lang="en-US" sz="1400" dirty="0"/>
          </a:p>
          <a:p>
            <a:r>
              <a:rPr lang="pt-BR" sz="1400" dirty="0"/>
              <a:t>BRASIL. Anexo XX da Portaria de Consolidação nº 5, de 28 de setembro de 2017. Dispõe sobre os procedimentos de controle e de vigilância da qualidade da água para consumo humano e seu padrão de potabilidade, </a:t>
            </a:r>
            <a:r>
              <a:rPr lang="pt-BR" sz="1400" dirty="0" err="1"/>
              <a:t>Brasília,DF</a:t>
            </a:r>
            <a:r>
              <a:rPr lang="pt-BR" sz="1400" dirty="0"/>
              <a:t>, set 2017.</a:t>
            </a:r>
            <a:endParaRPr lang="en-US" sz="1400" dirty="0"/>
          </a:p>
          <a:p>
            <a:r>
              <a:rPr lang="pt-BR" sz="1400" dirty="0"/>
              <a:t>COELHO, C. A. S.; CARDOSO, D. H. F.; FIRPO, M. A. F. (2016). A seca de 2013 a 2015 na região sudeste do Brasil - Edição Comemorativa de 30 anos do </a:t>
            </a:r>
            <a:r>
              <a:rPr lang="pt-BR" sz="1400" dirty="0" err="1"/>
              <a:t>Climanálise</a:t>
            </a:r>
            <a:endParaRPr lang="en-US" sz="1400" dirty="0"/>
          </a:p>
          <a:p>
            <a:r>
              <a:rPr lang="pt-BR" sz="1400" dirty="0"/>
              <a:t>HESPANHOL, I. (2015). Reúso potável direto e o desafio dos poluentes emergentes. Revista USP, 0(106), 79. </a:t>
            </a:r>
            <a:endParaRPr lang="en-US" sz="1400" dirty="0"/>
          </a:p>
          <a:p>
            <a:r>
              <a:rPr lang="pt-BR" sz="1400" dirty="0"/>
              <a:t>MONTAGNER, C. C.; VIDAL, C.; ACAYABA, R. D. (2017) Contaminantes emergentes em matrizes aquáticas do Brasil: cenário atual e aspectos analíticos, </a:t>
            </a:r>
            <a:r>
              <a:rPr lang="pt-BR" sz="1400" dirty="0" err="1"/>
              <a:t>ecotoxicológicos</a:t>
            </a:r>
            <a:r>
              <a:rPr lang="pt-BR" sz="1400" dirty="0"/>
              <a:t> e regulatórios. Quim. Nova, Vol. 40, No. 9, 1094-1110, (2017) </a:t>
            </a:r>
            <a:endParaRPr lang="en-US" sz="1400" dirty="0"/>
          </a:p>
          <a:p>
            <a:r>
              <a:rPr lang="pt-BR" sz="1400" dirty="0"/>
              <a:t>PESCARA, I. C. (2014). Ocorrência e remoção de contaminantes emergentes por tratamentos convencionais de água e esgoto. Campinas, SP: 2014.</a:t>
            </a:r>
            <a:endParaRPr lang="en-US" sz="1400" dirty="0"/>
          </a:p>
          <a:p>
            <a:r>
              <a:rPr lang="pt-BR" sz="1400" dirty="0"/>
              <a:t>SAMPAIO, L. “Campinas será 1ª cidade do país a usar esgoto tratado para abastecimento”, Folha de S. Paulo (30/10/ 2014) - http://www1.folha.uol.com.br/cotidiano/2014/10/1540864-campinas-sera-1-cidade-do-pais-a-usar-esgoto-tratado-para-abastecimento.shtml, acesso em 26/07/2017. 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81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AGRADECIMENTOS</a:t>
            </a:r>
            <a:endParaRPr lang="en-US" sz="26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m 3" descr="http://www.50anos.unicamp.br/images/linha_do_tempo/logo-unicamp-16061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2" r="22634"/>
          <a:stretch/>
        </p:blipFill>
        <p:spPr bwMode="auto">
          <a:xfrm>
            <a:off x="6685733" y="1817306"/>
            <a:ext cx="1630683" cy="1575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http://www.sanasa.com.br/imagens/logoWe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86" y="3378838"/>
            <a:ext cx="2715817" cy="73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http://lqa.iqm.unicamp.br/eqa3/iq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815" y="1822237"/>
            <a:ext cx="1507164" cy="1556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Lqalogofinal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1887852"/>
            <a:ext cx="1373262" cy="14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87" y="3468155"/>
            <a:ext cx="2773274" cy="68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0" y="1052736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EDILAINE DE FREITAS LIMA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Agente técnica de saneamento / Laboratório de Controle de Qualidade</a:t>
            </a:r>
            <a:endParaRPr lang="pt-BR" sz="16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(19)3348 - 5832 – edilainefreitaslima@folha.com.br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12" y="-84758"/>
            <a:ext cx="9144000" cy="6466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OBJETIVOS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9512" y="980728"/>
            <a:ext cx="8435280" cy="48736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pt-BR" altLang="pt-BR" dirty="0" smtClean="0"/>
              <a:t>Avaliar a capacidade de </a:t>
            </a:r>
            <a:r>
              <a:rPr lang="pt-BR" altLang="pt-BR" dirty="0"/>
              <a:t>remoção da estação produtora de água de reúso (EPAR) Capivari II </a:t>
            </a:r>
            <a:r>
              <a:rPr lang="pt-BR" altLang="pt-BR" dirty="0" smtClean="0"/>
              <a:t>dos contaminantes emergentes </a:t>
            </a:r>
            <a:r>
              <a:rPr lang="pt-BR" altLang="pt-BR" i="1" dirty="0" err="1" smtClean="0"/>
              <a:t>atrazina</a:t>
            </a:r>
            <a:r>
              <a:rPr lang="pt-BR" altLang="pt-BR" i="1" dirty="0" smtClean="0"/>
              <a:t>, </a:t>
            </a:r>
            <a:r>
              <a:rPr lang="pt-BR" altLang="pt-BR" i="1" dirty="0" err="1" smtClean="0"/>
              <a:t>bisfenol</a:t>
            </a:r>
            <a:r>
              <a:rPr lang="pt-BR" altLang="pt-BR" i="1" dirty="0" smtClean="0"/>
              <a:t> A, </a:t>
            </a:r>
            <a:r>
              <a:rPr lang="pt-BR" altLang="pt-BR" i="1" dirty="0" err="1" smtClean="0"/>
              <a:t>triclosan</a:t>
            </a:r>
            <a:r>
              <a:rPr lang="pt-BR" altLang="pt-BR" i="1" dirty="0" smtClean="0"/>
              <a:t>, </a:t>
            </a:r>
            <a:r>
              <a:rPr lang="pt-BR" altLang="pt-BR" i="1" dirty="0" err="1" smtClean="0"/>
              <a:t>estrona</a:t>
            </a:r>
            <a:r>
              <a:rPr lang="pt-BR" altLang="pt-BR" i="1" dirty="0" smtClean="0"/>
              <a:t>, 17</a:t>
            </a:r>
            <a:r>
              <a:rPr lang="el-GR" altLang="pt-BR" i="1" dirty="0" smtClean="0"/>
              <a:t>α</a:t>
            </a:r>
            <a:r>
              <a:rPr lang="pt-BR" altLang="pt-BR" i="1" dirty="0" smtClean="0"/>
              <a:t>- estradiol, 17</a:t>
            </a:r>
            <a:r>
              <a:rPr lang="el-GR" altLang="pt-BR" i="1" dirty="0" smtClean="0"/>
              <a:t>β</a:t>
            </a:r>
            <a:r>
              <a:rPr lang="pt-BR" altLang="pt-BR" i="1" dirty="0" smtClean="0"/>
              <a:t>- </a:t>
            </a:r>
            <a:r>
              <a:rPr lang="pt-BR" altLang="pt-BR" i="1" dirty="0" err="1" smtClean="0"/>
              <a:t>etinilestradiol</a:t>
            </a:r>
            <a:r>
              <a:rPr lang="pt-BR" altLang="pt-BR" i="1" dirty="0" smtClean="0"/>
              <a:t> </a:t>
            </a:r>
            <a:r>
              <a:rPr lang="pt-BR" altLang="pt-BR" dirty="0" smtClean="0"/>
              <a:t>e</a:t>
            </a:r>
            <a:r>
              <a:rPr lang="pt-BR" altLang="pt-BR" i="1" dirty="0" smtClean="0"/>
              <a:t> cafeína</a:t>
            </a:r>
            <a:r>
              <a:rPr lang="pt-BR" altLang="pt-BR" dirty="0" smtClean="0"/>
              <a:t> pelo sistema de tratamento </a:t>
            </a:r>
            <a:r>
              <a:rPr lang="pt-BR" altLang="pt-BR" dirty="0" smtClean="0"/>
              <a:t>MBR;</a:t>
            </a:r>
            <a:endParaRPr lang="pt-BR" altLang="pt-BR" dirty="0" smtClean="0"/>
          </a:p>
          <a:p>
            <a:pPr marL="0" indent="0" algn="just" eaLnBrk="1" hangingPunct="1">
              <a:buNone/>
            </a:pPr>
            <a:endParaRPr lang="pt-BR" altLang="pt-BR" dirty="0" smtClean="0"/>
          </a:p>
          <a:p>
            <a:pPr algn="just" eaLnBrk="1" hangingPunct="1"/>
            <a:r>
              <a:rPr lang="pt-BR" altLang="pt-BR" dirty="0" smtClean="0"/>
              <a:t>Comparar com as eficiências de tratamento de outros sistemas de tratamento.</a:t>
            </a:r>
            <a:endParaRPr lang="en-GB" altLang="pt-BR" dirty="0" smtClean="0"/>
          </a:p>
          <a:p>
            <a:pPr algn="just" eaLnBrk="1" hangingPunct="1"/>
            <a:endParaRPr lang="pt-BR" altLang="pt-BR" sz="2400" dirty="0" smtClean="0"/>
          </a:p>
          <a:p>
            <a:pPr marL="0" indent="0" algn="just" eaLnBrk="1" hangingPunct="1">
              <a:buFont typeface="Arial" charset="0"/>
              <a:buNone/>
            </a:pPr>
            <a:endParaRPr lang="en-GB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0597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412777"/>
            <a:ext cx="4968748" cy="314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1476600"/>
            <a:ext cx="2970067" cy="21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90" y="2396749"/>
            <a:ext cx="2051094" cy="344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3497705"/>
            <a:ext cx="3179719" cy="235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99" y="3786740"/>
            <a:ext cx="3214661" cy="213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51520" y="260648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MOTIVAÇÃO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39" y="1008211"/>
            <a:ext cx="624205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02" y="2427436"/>
            <a:ext cx="4481512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2"/>
          <a:stretch>
            <a:fillRect/>
          </a:stretch>
        </p:blipFill>
        <p:spPr>
          <a:xfrm>
            <a:off x="4649539" y="1014561"/>
            <a:ext cx="4098925" cy="3089275"/>
          </a:xfrm>
          <a:prstGeom prst="rect">
            <a:avLst/>
          </a:prstGeom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51520" y="333817"/>
            <a:ext cx="72728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200" b="1" dirty="0" smtClean="0">
                <a:solidFill>
                  <a:schemeClr val="tx2"/>
                </a:solidFill>
                <a:latin typeface="Arial" charset="0"/>
              </a:rPr>
              <a:t>ÁGUA DE REÚSO: UMA SOLUÇÃO PARA A CRISE?</a:t>
            </a:r>
            <a:endParaRPr lang="pt-BR" sz="22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5" y="4077072"/>
            <a:ext cx="3767708" cy="219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4" descr="http://www.revistatae.com.br/revistas/n25/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4" y="1050777"/>
            <a:ext cx="4435719" cy="302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tângulo 3"/>
          <p:cNvSpPr>
            <a:spLocks noChangeArrowheads="1"/>
          </p:cNvSpPr>
          <p:nvPr/>
        </p:nvSpPr>
        <p:spPr bwMode="auto">
          <a:xfrm>
            <a:off x="4702074" y="4941168"/>
            <a:ext cx="325430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dirty="0"/>
              <a:t>Esquema típico de um sistema MBR: 1) Biorreator; 2) Tanque de membrana; 3) Bomba de permeado e soprador de membrana; 4) Painel de Controle; </a:t>
            </a:r>
            <a:r>
              <a:rPr lang="pt-BR" altLang="pt-BR" sz="1400" dirty="0" smtClean="0"/>
              <a:t>      5</a:t>
            </a:r>
            <a:r>
              <a:rPr lang="pt-BR" altLang="pt-BR" sz="1400" dirty="0"/>
              <a:t>) Tubulações de aeração e permeado</a:t>
            </a:r>
            <a:endParaRPr lang="en-GB" altLang="pt-BR" sz="1400" dirty="0"/>
          </a:p>
        </p:txBody>
      </p:sp>
      <p:sp>
        <p:nvSpPr>
          <p:cNvPr id="13317" name="CaixaDeTexto 4"/>
          <p:cNvSpPr txBox="1">
            <a:spLocks noChangeArrowheads="1"/>
          </p:cNvSpPr>
          <p:nvPr/>
        </p:nvSpPr>
        <p:spPr bwMode="auto">
          <a:xfrm>
            <a:off x="467766" y="332656"/>
            <a:ext cx="68405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ctr" eaLnBrk="1" hangingPunct="1">
              <a:defRPr sz="22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altLang="pt-BR" dirty="0" smtClean="0"/>
              <a:t>Vista aérea da </a:t>
            </a:r>
            <a:r>
              <a:rPr lang="pt-BR" altLang="pt-BR" dirty="0"/>
              <a:t>EPAR Capivari II </a:t>
            </a:r>
          </a:p>
          <a:p>
            <a:endParaRPr lang="en-GB" altLang="pt-BR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4255541" y="2660502"/>
            <a:ext cx="1223963" cy="2873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3785641" y="1196752"/>
            <a:ext cx="1693863" cy="433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CaixaDeTexto 12"/>
          <p:cNvSpPr txBox="1">
            <a:spLocks noChangeArrowheads="1"/>
          </p:cNvSpPr>
          <p:nvPr/>
        </p:nvSpPr>
        <p:spPr bwMode="auto">
          <a:xfrm>
            <a:off x="5578674" y="838052"/>
            <a:ext cx="28368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i="1" dirty="0"/>
              <a:t>(sistema MBR) - Sistema biológico de tratamento</a:t>
            </a:r>
            <a:r>
              <a:rPr lang="pt-BR" altLang="pt-BR" sz="1800" dirty="0"/>
              <a:t> composto por arranjo de zonas anaeróbia, </a:t>
            </a:r>
            <a:r>
              <a:rPr lang="pt-BR" altLang="pt-BR" sz="1800" dirty="0" err="1"/>
              <a:t>anóxica</a:t>
            </a:r>
            <a:r>
              <a:rPr lang="pt-BR" altLang="pt-BR" sz="1800" dirty="0"/>
              <a:t> e </a:t>
            </a:r>
            <a:r>
              <a:rPr lang="pt-BR" altLang="pt-BR" sz="1800" dirty="0" smtClean="0"/>
              <a:t>aerada, </a:t>
            </a:r>
            <a:r>
              <a:rPr lang="pt-BR" altLang="pt-BR" sz="1800" dirty="0"/>
              <a:t>faz o tratamento prévio ao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i="1" dirty="0"/>
              <a:t>sistema de Membranas de </a:t>
            </a:r>
            <a:r>
              <a:rPr lang="pt-BR" altLang="pt-BR" sz="1800" i="1" dirty="0" err="1"/>
              <a:t>Ultrafiltração</a:t>
            </a:r>
            <a:r>
              <a:rPr lang="pt-BR" altLang="pt-BR" sz="1800" i="1" dirty="0"/>
              <a:t> </a:t>
            </a:r>
            <a:r>
              <a:rPr lang="pt-BR" altLang="pt-BR" sz="1800" dirty="0"/>
              <a:t>com poros de 0,04µm de diâmetro.</a:t>
            </a:r>
            <a:endParaRPr lang="en-GB" altLang="pt-BR" sz="1800" i="1" dirty="0"/>
          </a:p>
        </p:txBody>
      </p:sp>
      <p:sp>
        <p:nvSpPr>
          <p:cNvPr id="13321" name="Retângulo 14"/>
          <p:cNvSpPr>
            <a:spLocks noChangeArrowheads="1"/>
          </p:cNvSpPr>
          <p:nvPr/>
        </p:nvSpPr>
        <p:spPr bwMode="auto">
          <a:xfrm>
            <a:off x="359544" y="6237312"/>
            <a:ext cx="486052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700" u="sng" dirty="0">
                <a:hlinkClick r:id="rId4"/>
              </a:rPr>
              <a:t>http://www.revistape.com.br/artigo-tecnico/aspectos-tecnicos-e-operacionais-da-epar-capivari-ii/2206</a:t>
            </a:r>
            <a:endParaRPr lang="en-GB" altLang="pt-BR" sz="700" dirty="0"/>
          </a:p>
        </p:txBody>
      </p:sp>
      <p:sp>
        <p:nvSpPr>
          <p:cNvPr id="13322" name="Retângulo 15"/>
          <p:cNvSpPr>
            <a:spLocks noChangeArrowheads="1"/>
          </p:cNvSpPr>
          <p:nvPr/>
        </p:nvSpPr>
        <p:spPr bwMode="auto">
          <a:xfrm rot="16200000">
            <a:off x="-642022" y="2311559"/>
            <a:ext cx="242966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pt-BR" sz="700" dirty="0">
                <a:solidFill>
                  <a:srgbClr val="0070C0"/>
                </a:solidFill>
              </a:rPr>
              <a:t>http://www.revistatae.com.br/noticiaInt.asp?id=9252</a:t>
            </a:r>
          </a:p>
        </p:txBody>
      </p:sp>
    </p:spTree>
    <p:extLst>
      <p:ext uri="{BB962C8B-B14F-4D97-AF65-F5344CB8AC3E}">
        <p14:creationId xmlns:p14="http://schemas.microsoft.com/office/powerpoint/2010/main" val="141141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ratamentodeagua.com.br/wp-content/uploads/2016/02/ge-produto-bomba-zeewed-360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8" r="5302"/>
          <a:stretch/>
        </p:blipFill>
        <p:spPr bwMode="auto">
          <a:xfrm>
            <a:off x="539552" y="1898426"/>
            <a:ext cx="3070705" cy="300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 rot="16200000">
            <a:off x="-1925159" y="3253918"/>
            <a:ext cx="45699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http://tratamentodeagua.com.br/wp-content/uploads/2016/02/ge-produto-bomba-zeewed-360x300.jpg</a:t>
            </a:r>
          </a:p>
        </p:txBody>
      </p:sp>
      <p:pic>
        <p:nvPicPr>
          <p:cNvPr id="2052" name="Picture 4" descr="http://65.media.tumblr.com/0c63c91d7083e03dbee6e5d760324413/tumblr_inline_ntp32rM6aw1t00dcx_54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75" y="1988840"/>
            <a:ext cx="4929281" cy="27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89255" y="6446948"/>
            <a:ext cx="66243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FONTE: GE Waters  </a:t>
            </a:r>
            <a:r>
              <a:rPr lang="en-GB" sz="800" dirty="0" err="1" smtClean="0"/>
              <a:t>Brasil</a:t>
            </a:r>
            <a:r>
              <a:rPr lang="en-GB" sz="800" dirty="0" smtClean="0"/>
              <a:t>  http</a:t>
            </a:r>
            <a:r>
              <a:rPr lang="en-GB" sz="800" dirty="0"/>
              <a:t>://65.media.tumblr.com/0c63c91d7083e03dbee6e5d760324413/tumblr_inline_ntp32rM6aw1t00dcx_540.gif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7367" y="260648"/>
            <a:ext cx="45028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ctr" eaLnBrk="1" hangingPunct="1">
              <a:defRPr sz="22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sz="2600" dirty="0"/>
              <a:t>AS MEMBRANAS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2898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412776"/>
            <a:ext cx="78488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pt-BR" altLang="pt-BR" sz="2400" dirty="0" smtClean="0"/>
          </a:p>
          <a:p>
            <a:pPr eaLnBrk="1" hangingPunct="1">
              <a:lnSpc>
                <a:spcPct val="150000"/>
              </a:lnSpc>
            </a:pPr>
            <a:r>
              <a:rPr lang="pt-BR" altLang="pt-BR" sz="2400" dirty="0" smtClean="0"/>
              <a:t>Foram determinadas as </a:t>
            </a:r>
            <a:r>
              <a:rPr lang="pt-BR" altLang="pt-BR" sz="2400" dirty="0"/>
              <a:t>concentração </a:t>
            </a:r>
            <a:r>
              <a:rPr lang="pt-BR" altLang="pt-BR" sz="2400" dirty="0" smtClean="0"/>
              <a:t>dos compostos em:</a:t>
            </a: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 smtClean="0"/>
              <a:t>afluente </a:t>
            </a:r>
            <a:r>
              <a:rPr lang="pt-BR" altLang="pt-BR" sz="2400" dirty="0"/>
              <a:t>bruto da </a:t>
            </a:r>
            <a:r>
              <a:rPr lang="pt-BR" altLang="pt-BR" sz="2400" dirty="0" smtClean="0"/>
              <a:t>EPAR e outras estações;</a:t>
            </a:r>
            <a:endParaRPr lang="pt-BR" altLang="pt-BR" sz="2400" dirty="0"/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/>
              <a:t>após tratamento </a:t>
            </a:r>
            <a:r>
              <a:rPr lang="pt-BR" altLang="pt-BR" sz="2400" dirty="0" err="1" smtClean="0"/>
              <a:t>pré</a:t>
            </a:r>
            <a:r>
              <a:rPr lang="pt-BR" altLang="pt-BR" sz="2400" dirty="0" smtClean="0"/>
              <a:t>-membrana</a:t>
            </a:r>
            <a:r>
              <a:rPr lang="pt-BR" altLang="pt-BR" sz="2400" dirty="0"/>
              <a:t>;</a:t>
            </a: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 smtClean="0"/>
              <a:t>efluente </a:t>
            </a:r>
            <a:r>
              <a:rPr lang="pt-BR" altLang="pt-BR" sz="2400" dirty="0"/>
              <a:t>tratado </a:t>
            </a:r>
            <a:r>
              <a:rPr lang="pt-BR" altLang="pt-BR" sz="2400" dirty="0" smtClean="0"/>
              <a:t>da EPAR</a:t>
            </a:r>
            <a:r>
              <a:rPr lang="pt-BR" altLang="pt-BR" sz="2400" dirty="0"/>
              <a:t> </a:t>
            </a:r>
            <a:r>
              <a:rPr lang="pt-BR" altLang="pt-BR" sz="2400" dirty="0" smtClean="0"/>
              <a:t>e outras estações.</a:t>
            </a:r>
            <a:endParaRPr lang="pt-BR" altLang="pt-BR" sz="2400" dirty="0"/>
          </a:p>
          <a:p>
            <a:pPr marL="366713" lvl="1" indent="0" eaLnBrk="1" hangingPunct="1">
              <a:buFont typeface="Arial" charset="0"/>
              <a:buNone/>
            </a:pPr>
            <a:endParaRPr lang="pt-BR" altLang="pt-BR" sz="2400" dirty="0"/>
          </a:p>
          <a:p>
            <a:pPr marL="366713" lvl="1" indent="-366713" eaLnBrk="1" hangingPunct="1">
              <a:buFont typeface="Arial" charset="0"/>
              <a:buNone/>
            </a:pPr>
            <a:r>
              <a:rPr lang="pt-BR" altLang="pt-BR" sz="2400" dirty="0"/>
              <a:t>As amostras foram coletadas entre Mar/2015 e </a:t>
            </a:r>
            <a:r>
              <a:rPr lang="pt-BR" altLang="pt-BR" sz="2400" dirty="0" err="1" smtClean="0"/>
              <a:t>Nov</a:t>
            </a:r>
            <a:r>
              <a:rPr lang="pt-BR" altLang="pt-BR" sz="2400" dirty="0" smtClean="0"/>
              <a:t>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1279</Words>
  <Application>Microsoft Office PowerPoint</Application>
  <PresentationFormat>Apresentação na tela (4:3)</PresentationFormat>
  <Paragraphs>171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1_Personalizar design</vt:lpstr>
      <vt:lpstr>Personalizar design</vt:lpstr>
      <vt:lpstr>3_Personalizar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AMOSTRAGEM</vt:lpstr>
      <vt:lpstr>PREPARO DE AMOSTRAS</vt:lpstr>
      <vt:lpstr>ANÁLISE</vt:lpstr>
      <vt:lpstr>RESULTADOS: CAFEÍNA</vt:lpstr>
      <vt:lpstr>RESULTADOS: CAFEÍNA</vt:lpstr>
      <vt:lpstr>RESULTADOS</vt:lpstr>
      <vt:lpstr>RESULTADOS</vt:lpstr>
      <vt:lpstr>CONCLUSÃO</vt:lpstr>
      <vt:lpstr>CONCLUSÃO</vt:lpstr>
      <vt:lpstr>REFERÊNCIAS</vt:lpstr>
      <vt:lpstr>AGRADECIMENTOS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Arvaldo</cp:lastModifiedBy>
  <cp:revision>71</cp:revision>
  <cp:lastPrinted>2013-03-06T14:17:17Z</cp:lastPrinted>
  <dcterms:created xsi:type="dcterms:W3CDTF">2013-01-21T13:05:03Z</dcterms:created>
  <dcterms:modified xsi:type="dcterms:W3CDTF">2018-05-27T22:47:09Z</dcterms:modified>
</cp:coreProperties>
</file>