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81" r:id="rId12"/>
    <p:sldId id="271" r:id="rId13"/>
    <p:sldId id="272" r:id="rId14"/>
    <p:sldId id="273" r:id="rId15"/>
    <p:sldId id="287" r:id="rId16"/>
    <p:sldId id="274" r:id="rId17"/>
    <p:sldId id="275" r:id="rId18"/>
    <p:sldId id="276" r:id="rId19"/>
    <p:sldId id="277" r:id="rId20"/>
    <p:sldId id="282" r:id="rId21"/>
    <p:sldId id="283" r:id="rId22"/>
    <p:sldId id="279" r:id="rId23"/>
    <p:sldId id="284" r:id="rId24"/>
    <p:sldId id="285" r:id="rId25"/>
    <p:sldId id="280" r:id="rId26"/>
    <p:sldId id="28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81" y="477500"/>
            <a:ext cx="1599061" cy="5752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33" y="463879"/>
            <a:ext cx="2243518" cy="58885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3" y="523057"/>
            <a:ext cx="2111596" cy="4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06/05/19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7/Decreto/D9254.htm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ndias@ifba.edu.br" TargetMode="External"/><Relationship Id="rId2" Type="http://schemas.openxmlformats.org/officeDocument/2006/relationships/hyperlink" Target="mailto:Pisa.ssa@ifba.edu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401440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100" b="1" dirty="0"/>
              <a:t>A EXPERIÊNCIA DO INSTITUTO FEDERAL DE EDUCAÇÃO, CIÊNCIA E TECNOLOGIA DA BAHIA NA ELABORAÇÃO DE PLANOS MUNICIPAIS DE SANEAMENTO BÁSICO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11560" y="3933478"/>
            <a:ext cx="7776864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dirty="0" smtClean="0"/>
              <a:t>Marion </a:t>
            </a:r>
            <a:r>
              <a:rPr lang="pt-BR" sz="2600" b="1" dirty="0"/>
              <a:t>Cunha Dias </a:t>
            </a:r>
            <a:r>
              <a:rPr lang="pt-BR" sz="2600" b="1" dirty="0" smtClean="0"/>
              <a:t>Ferreira * </a:t>
            </a:r>
            <a:endParaRPr lang="pt-BR" sz="2600" b="1" dirty="0"/>
          </a:p>
          <a:p>
            <a:pPr marL="0" indent="0">
              <a:buNone/>
            </a:pPr>
            <a:r>
              <a:rPr lang="pt-BR" sz="2600" b="1" dirty="0" smtClean="0"/>
              <a:t>Cléa </a:t>
            </a:r>
            <a:r>
              <a:rPr lang="pt-BR" sz="2600" b="1" dirty="0"/>
              <a:t>Teresa Queiroz</a:t>
            </a:r>
          </a:p>
          <a:p>
            <a:pPr marL="0" indent="0">
              <a:buNone/>
            </a:pPr>
            <a:r>
              <a:rPr lang="pt-BR" sz="2600" b="1" dirty="0"/>
              <a:t>Bruno Lopes de Assis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53407" y="1207874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b="1" dirty="0" smtClean="0"/>
              <a:t>METODOLOGIA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O </a:t>
            </a:r>
            <a:r>
              <a:rPr lang="pt-BR" sz="2300" dirty="0"/>
              <a:t>IFBA cria o Programa IFBA Saneando a Bahia (PISA</a:t>
            </a:r>
            <a:r>
              <a:rPr lang="pt-BR" sz="2300" dirty="0" smtClean="0"/>
              <a:t>).</a:t>
            </a:r>
            <a:br>
              <a:rPr lang="pt-BR" sz="2300" dirty="0" smtClean="0"/>
            </a:b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2300" b="1" dirty="0" smtClean="0"/>
              <a:t>Objetivo geral</a:t>
            </a:r>
            <a:r>
              <a:rPr lang="pt-BR" sz="2300" dirty="0" smtClean="0"/>
              <a:t>:</a:t>
            </a:r>
            <a:br>
              <a:rPr lang="pt-BR" sz="23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2300" dirty="0" smtClean="0"/>
              <a:t>a </a:t>
            </a:r>
            <a:r>
              <a:rPr lang="pt-BR" sz="2300" dirty="0"/>
              <a:t>capacitação por meio de módulos construídos durante a execução do Programa, conforme Termo </a:t>
            </a:r>
            <a:r>
              <a:rPr lang="pt-BR" sz="2300" dirty="0" smtClean="0"/>
              <a:t>de </a:t>
            </a:r>
            <a:r>
              <a:rPr lang="pt-BR" sz="2300" dirty="0"/>
              <a:t>Referência da Funasa (</a:t>
            </a:r>
            <a:r>
              <a:rPr lang="pt-BR" sz="2300" dirty="0" smtClean="0"/>
              <a:t>2012/2018), </a:t>
            </a:r>
            <a:r>
              <a:rPr lang="pt-BR" sz="2300" dirty="0"/>
              <a:t>para que os municípios selecionados possam elaborar os seus PMSB, com a participação de todos os </a:t>
            </a:r>
            <a:r>
              <a:rPr lang="pt-BR" sz="2300" dirty="0" smtClean="0"/>
              <a:t>atores</a:t>
            </a:r>
            <a:r>
              <a:rPr lang="pt-BR" sz="2300" dirty="0"/>
              <a:t>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90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36219"/>
            <a:ext cx="5592093" cy="47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1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7705" y="1282615"/>
            <a:ext cx="7956376" cy="3672408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dirty="0"/>
              <a:t>O PISA tem como objetivos específicos: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a</a:t>
            </a:r>
            <a:r>
              <a:rPr lang="pt-BR" sz="2300" dirty="0"/>
              <a:t>) Mobilizar, sensibilizar e capacitar gestores e técnicos municipais para a importância e a necessidade de elaboração dos PMSB;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>b</a:t>
            </a:r>
            <a:r>
              <a:rPr lang="pt-BR" sz="2300" dirty="0"/>
              <a:t>) Dar suporte técnico para a elaboração dos produtos definidos pela Funasa, resultando na minuta dos 50 PMSB, por meio de assistência técnica especializada presencial e </a:t>
            </a:r>
            <a:r>
              <a:rPr lang="pt-BR" sz="2300" dirty="0" smtClean="0"/>
              <a:t>remota</a:t>
            </a:r>
            <a:r>
              <a:rPr lang="pt-BR" sz="2300" dirty="0"/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6060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a 50 municip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5" y="1221318"/>
            <a:ext cx="8109185" cy="573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3255" y="1187460"/>
            <a:ext cx="81091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/>
              <a:t>O grande desafio desse </a:t>
            </a:r>
            <a:r>
              <a:rPr lang="pt-BR" b="1" dirty="0" smtClean="0"/>
              <a:t>programa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682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62209" y="1196752"/>
            <a:ext cx="7956376" cy="432048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2300" dirty="0"/>
              <a:t>Uma fase </a:t>
            </a:r>
            <a:r>
              <a:rPr lang="pt-BR" sz="2300" dirty="0" smtClean="0"/>
              <a:t>preliminar: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a</a:t>
            </a:r>
            <a:r>
              <a:rPr lang="pt-BR" sz="2300" dirty="0"/>
              <a:t>) Reunião com os prefeitos para apresentação da proposta de trabalho e assinatura do “Termo de Compromisso”; </a:t>
            </a: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>b</a:t>
            </a:r>
            <a:r>
              <a:rPr lang="pt-BR" sz="2300" dirty="0"/>
              <a:t>) Seleção da equipe do Programa composta por dois grupos: os profissionais de educação e os profissionais técnicos;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c</a:t>
            </a:r>
            <a:r>
              <a:rPr lang="pt-BR" sz="2300" dirty="0"/>
              <a:t>) Realização de Processos licitatórios para a contratação dos serviços necessários do Programa;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d</a:t>
            </a:r>
            <a:r>
              <a:rPr lang="pt-BR" sz="2300" dirty="0"/>
              <a:t>) Reuniões de planejamento IFBA/FUNASA;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e</a:t>
            </a:r>
            <a:r>
              <a:rPr lang="pt-BR" sz="2300" dirty="0"/>
              <a:t>) Capacitação da equipe do Programa</a:t>
            </a:r>
            <a:r>
              <a:rPr lang="pt-BR" sz="2300" dirty="0" smtClean="0"/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9735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62209" y="1340768"/>
            <a:ext cx="7956376" cy="432048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900" dirty="0" smtClean="0"/>
              <a:t>Revisão TR 2012 </a:t>
            </a:r>
            <a:r>
              <a:rPr lang="pt-BR" sz="2900" dirty="0" smtClean="0">
                <a:sym typeface="Wingdings" panose="05000000000000000000" pitchFamily="2" charset="2"/>
              </a:rPr>
              <a:t> TR 2018</a:t>
            </a: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/>
              <a:t/>
            </a:r>
            <a:br>
              <a:rPr lang="pt-BR" sz="2900" dirty="0"/>
            </a:br>
            <a:r>
              <a:rPr lang="pt-BR" sz="2900" dirty="0" smtClean="0"/>
              <a:t>Os </a:t>
            </a:r>
            <a:r>
              <a:rPr lang="pt-BR" sz="2900" dirty="0"/>
              <a:t>Produtos a serem construídos segundo o </a:t>
            </a:r>
            <a:r>
              <a:rPr lang="pt-BR" sz="2900" dirty="0" smtClean="0"/>
              <a:t>TR/2012/2018 </a:t>
            </a:r>
            <a:r>
              <a:rPr lang="pt-BR" sz="2900" dirty="0"/>
              <a:t>da </a:t>
            </a:r>
            <a:r>
              <a:rPr lang="pt-BR" sz="2900" dirty="0" smtClean="0"/>
              <a:t>Funasa </a:t>
            </a:r>
            <a:r>
              <a:rPr lang="pt-BR" sz="2900" dirty="0"/>
              <a:t>são apresentadas, a </a:t>
            </a:r>
            <a:r>
              <a:rPr lang="pt-BR" sz="2900" dirty="0" smtClean="0"/>
              <a:t>seguir.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30399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6202" t="24407" r="17901" b="12594"/>
          <a:stretch/>
        </p:blipFill>
        <p:spPr>
          <a:xfrm>
            <a:off x="971600" y="1196752"/>
            <a:ext cx="727280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649" t="26375" r="17901" b="17516"/>
          <a:stretch/>
        </p:blipFill>
        <p:spPr>
          <a:xfrm>
            <a:off x="755576" y="1268760"/>
            <a:ext cx="773138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39552" y="1196752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b="1" dirty="0"/>
              <a:t>RESULTADOS/DISCUSSÃO</a:t>
            </a:r>
            <a:r>
              <a:rPr lang="pt-BR" sz="2300" dirty="0"/>
              <a:t/>
            </a:r>
            <a:br>
              <a:rPr lang="pt-BR" sz="2300" dirty="0"/>
            </a:br>
            <a:r>
              <a:rPr lang="pt-BR" sz="1100" dirty="0"/>
              <a:t> </a:t>
            </a: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Início </a:t>
            </a:r>
            <a:r>
              <a:rPr lang="pt-BR" sz="2300" dirty="0"/>
              <a:t>em </a:t>
            </a:r>
            <a:r>
              <a:rPr lang="pt-BR" sz="2300" dirty="0" smtClean="0"/>
              <a:t>janeiro/2018 - </a:t>
            </a:r>
            <a:r>
              <a:rPr lang="pt-BR" sz="2300" dirty="0"/>
              <a:t>evento de assinatura do termo de Compromisso </a:t>
            </a:r>
            <a:r>
              <a:rPr lang="pt-BR" sz="2300" dirty="0" smtClean="0"/>
              <a:t>– 34 </a:t>
            </a:r>
            <a:r>
              <a:rPr lang="pt-BR" sz="2300" dirty="0"/>
              <a:t>prefeitos e </a:t>
            </a:r>
            <a:r>
              <a:rPr lang="pt-BR" sz="2300" dirty="0" smtClean="0"/>
              <a:t>16 representações. </a:t>
            </a:r>
            <a:br>
              <a:rPr lang="pt-BR" sz="23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2300" dirty="0" smtClean="0"/>
              <a:t>Experimentar </a:t>
            </a:r>
            <a:r>
              <a:rPr lang="pt-BR" sz="2300" dirty="0"/>
              <a:t>a metodologia proposta </a:t>
            </a:r>
            <a:r>
              <a:rPr lang="pt-BR" sz="2300" dirty="0" smtClean="0"/>
              <a:t>- a </a:t>
            </a:r>
            <a:r>
              <a:rPr lang="pt-BR" sz="2300" dirty="0"/>
              <a:t>adoção de um município como </a:t>
            </a:r>
            <a:r>
              <a:rPr lang="pt-BR" sz="2300" dirty="0" smtClean="0"/>
              <a:t>piloto (Ouriçangas).</a:t>
            </a:r>
            <a:br>
              <a:rPr lang="pt-BR" sz="23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2300" dirty="0" smtClean="0"/>
              <a:t>Desse </a:t>
            </a:r>
            <a:r>
              <a:rPr lang="pt-BR" sz="2300" dirty="0"/>
              <a:t>modo os </a:t>
            </a:r>
            <a:r>
              <a:rPr lang="pt-BR" sz="2300" dirty="0" smtClean="0"/>
              <a:t>Decreto, PMS </a:t>
            </a:r>
            <a:r>
              <a:rPr lang="pt-BR" sz="2300" dirty="0"/>
              <a:t>e DTP foram confeccionados e aprovados pela Funasa e a partir daí utilizado como </a:t>
            </a:r>
            <a:r>
              <a:rPr lang="pt-BR" sz="2300" dirty="0" smtClean="0"/>
              <a:t>modelo.</a:t>
            </a:r>
            <a:r>
              <a:rPr lang="pt-BR" sz="2300" dirty="0"/>
              <a:t/>
            </a:r>
            <a:br>
              <a:rPr lang="pt-BR" sz="2300" dirty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2300" dirty="0" smtClean="0"/>
              <a:t>Abril/2018 - reuniões preparatórias 50 municípios: capacitação </a:t>
            </a:r>
            <a:r>
              <a:rPr lang="pt-BR" sz="2300" dirty="0"/>
              <a:t>para a formação dos comitês de coordenaçao e </a:t>
            </a:r>
            <a:r>
              <a:rPr lang="pt-BR" sz="2300" dirty="0" smtClean="0"/>
              <a:t>executivo e levantamento </a:t>
            </a:r>
            <a:r>
              <a:rPr lang="pt-BR" sz="2300" dirty="0"/>
              <a:t>de dados sociais e de </a:t>
            </a:r>
            <a:r>
              <a:rPr lang="pt-BR" sz="2300" dirty="0" smtClean="0"/>
              <a:t>saneamento.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334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7705" y="1196752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dirty="0" smtClean="0"/>
              <a:t>Contratação equipe: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Profissionais </a:t>
            </a:r>
            <a:r>
              <a:rPr lang="pt-BR" sz="2300" dirty="0"/>
              <a:t>da educação </a:t>
            </a:r>
            <a:r>
              <a:rPr lang="pt-BR" sz="2300" dirty="0" smtClean="0"/>
              <a:t>- o </a:t>
            </a:r>
            <a:r>
              <a:rPr lang="pt-BR" sz="2300" dirty="0"/>
              <a:t>IFBA </a:t>
            </a:r>
            <a:r>
              <a:rPr lang="pt-BR" sz="2300" dirty="0" smtClean="0"/>
              <a:t>não </a:t>
            </a:r>
            <a:r>
              <a:rPr lang="pt-BR" sz="2300" dirty="0"/>
              <a:t>possuía servidores com formação social e de engenharia suficientes para atuarem de forma </a:t>
            </a:r>
            <a:r>
              <a:rPr lang="pt-BR" sz="2300" dirty="0" smtClean="0"/>
              <a:t>abrangente;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Equipe </a:t>
            </a:r>
            <a:r>
              <a:rPr lang="pt-BR" sz="2300" dirty="0"/>
              <a:t>de campo </a:t>
            </a:r>
            <a:r>
              <a:rPr lang="pt-BR" sz="2300" dirty="0" smtClean="0"/>
              <a:t>– convênio com fundação de apoio.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Divisão de trabalhos: 	1ª etapa – 30 municípios</a:t>
            </a:r>
            <a:br>
              <a:rPr lang="pt-BR" sz="2300" dirty="0" smtClean="0"/>
            </a:br>
            <a:r>
              <a:rPr lang="pt-BR" sz="2300" dirty="0"/>
              <a:t>	</a:t>
            </a:r>
            <a:r>
              <a:rPr lang="pt-BR" sz="2300" dirty="0" smtClean="0"/>
              <a:t>		2ª etapa – 20 municípios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9357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4320480"/>
          </a:xfrm>
        </p:spPr>
        <p:txBody>
          <a:bodyPr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900" dirty="0" smtClean="0"/>
              <a:t>Lei </a:t>
            </a:r>
            <a:r>
              <a:rPr lang="pt-BR" sz="2900" dirty="0"/>
              <a:t>nº 11.445, de 5 de janeiro de </a:t>
            </a:r>
            <a:r>
              <a:rPr lang="pt-BR" sz="2900" dirty="0" smtClean="0"/>
              <a:t>2007</a:t>
            </a:r>
            <a:br>
              <a:rPr lang="pt-BR" sz="2900" dirty="0" smtClean="0"/>
            </a:br>
            <a:r>
              <a:rPr lang="pt-BR" sz="1600" dirty="0" smtClean="0"/>
              <a:t> </a:t>
            </a: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>          Decreto </a:t>
            </a:r>
            <a:r>
              <a:rPr lang="pt-BR" sz="2900" dirty="0"/>
              <a:t>nº 7.217, de 21 de junho de </a:t>
            </a:r>
            <a:r>
              <a:rPr lang="pt-BR" sz="2900" dirty="0" smtClean="0"/>
              <a:t>2010</a:t>
            </a:r>
            <a:br>
              <a:rPr lang="pt-BR" sz="2900" dirty="0" smtClean="0"/>
            </a:br>
            <a:r>
              <a:rPr lang="pt-BR" sz="1600" dirty="0" smtClean="0"/>
              <a:t> </a:t>
            </a: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>			</a:t>
            </a:r>
            <a:r>
              <a:rPr lang="pt-BR" sz="2900" b="1" dirty="0" smtClean="0">
                <a:solidFill>
                  <a:schemeClr val="tx2"/>
                </a:solidFill>
              </a:rPr>
              <a:t>MUNICÍPIO</a:t>
            </a:r>
            <a:r>
              <a:rPr lang="pt-BR" sz="2900" dirty="0" smtClean="0"/>
              <a:t> - </a:t>
            </a:r>
            <a:r>
              <a:rPr lang="pt-BR" sz="2900" dirty="0"/>
              <a:t>titular dos serviços </a:t>
            </a:r>
            <a:r>
              <a:rPr lang="pt-BR" sz="2900" dirty="0" smtClean="0"/>
              <a:t>			de </a:t>
            </a:r>
            <a:r>
              <a:rPr lang="pt-BR" sz="2900" dirty="0"/>
              <a:t>saneamento </a:t>
            </a:r>
            <a:r>
              <a:rPr lang="pt-BR" sz="2900" dirty="0" smtClean="0"/>
              <a:t>básico.</a:t>
            </a:r>
            <a:br>
              <a:rPr lang="pt-BR" sz="2900" dirty="0" smtClean="0"/>
            </a:br>
            <a:r>
              <a:rPr lang="pt-BR" sz="2500" dirty="0"/>
              <a:t>	</a:t>
            </a:r>
            <a:r>
              <a:rPr lang="pt-BR" sz="2500" dirty="0" smtClean="0"/>
              <a:t>		</a:t>
            </a:r>
            <a:br>
              <a:rPr lang="pt-BR" sz="2500" dirty="0" smtClean="0"/>
            </a:br>
            <a:r>
              <a:rPr lang="pt-BR" sz="2900" dirty="0" smtClean="0"/>
              <a:t>       </a:t>
            </a:r>
            <a:r>
              <a:rPr lang="pt-BR" sz="2600" dirty="0" smtClean="0"/>
              <a:t>- </a:t>
            </a:r>
            <a:r>
              <a:rPr lang="pt-BR" sz="2600" dirty="0" smtClean="0"/>
              <a:t>Formular </a:t>
            </a:r>
            <a:r>
              <a:rPr lang="pt-BR" sz="2600" dirty="0"/>
              <a:t>a </a:t>
            </a:r>
            <a:r>
              <a:rPr lang="pt-BR" sz="2600" dirty="0" smtClean="0"/>
              <a:t>política </a:t>
            </a:r>
            <a:r>
              <a:rPr lang="pt-BR" sz="2600" dirty="0"/>
              <a:t>pública </a:t>
            </a:r>
            <a:r>
              <a:rPr lang="pt-BR" sz="2600" dirty="0" smtClean="0"/>
              <a:t>de saneamento básico; </a:t>
            </a:r>
            <a:br>
              <a:rPr lang="pt-BR" sz="2600" dirty="0" smtClean="0"/>
            </a:br>
            <a:r>
              <a:rPr lang="pt-BR" sz="2600" dirty="0" smtClean="0"/>
              <a:t>        - Elaborar o PMSB</a:t>
            </a:r>
            <a:br>
              <a:rPr lang="pt-BR" sz="2600" dirty="0" smtClean="0"/>
            </a:br>
            <a:r>
              <a:rPr lang="pt-BR" sz="2600" dirty="0" smtClean="0"/>
              <a:t> 		</a:t>
            </a:r>
            <a:r>
              <a:rPr lang="pt-BR" sz="2200" dirty="0" smtClean="0"/>
              <a:t>Condição </a:t>
            </a:r>
            <a:r>
              <a:rPr lang="pt-BR" sz="2200" dirty="0"/>
              <a:t>de validade dos contratos </a:t>
            </a:r>
            <a:r>
              <a:rPr lang="pt-BR" sz="2200" dirty="0" smtClean="0"/>
              <a:t>de prestação 		de serviços </a:t>
            </a:r>
            <a:r>
              <a:rPr lang="pt-BR" sz="2200" dirty="0"/>
              <a:t>públicos </a:t>
            </a:r>
            <a:r>
              <a:rPr lang="pt-BR" sz="2200" dirty="0" smtClean="0"/>
              <a:t>de saneamento básico;</a:t>
            </a:r>
            <a:br>
              <a:rPr lang="pt-BR" sz="2200" dirty="0" smtClean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2200" dirty="0" smtClean="0"/>
              <a:t>		Requisito </a:t>
            </a:r>
            <a:r>
              <a:rPr lang="pt-BR" sz="2200" dirty="0"/>
              <a:t>para alocação de recursos </a:t>
            </a:r>
            <a:r>
              <a:rPr lang="pt-BR" sz="2200" dirty="0" smtClean="0"/>
              <a:t>públicos.</a:t>
            </a:r>
            <a:endParaRPr lang="pt-BR" sz="2200" dirty="0"/>
          </a:p>
        </p:txBody>
      </p:sp>
      <p:sp>
        <p:nvSpPr>
          <p:cNvPr id="2" name="Seta em Curva para a Direita 1"/>
          <p:cNvSpPr/>
          <p:nvPr/>
        </p:nvSpPr>
        <p:spPr>
          <a:xfrm>
            <a:off x="1187624" y="1628800"/>
            <a:ext cx="360040" cy="576064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8"/>
          <a:stretch/>
        </p:blipFill>
        <p:spPr bwMode="auto">
          <a:xfrm>
            <a:off x="461789" y="2276872"/>
            <a:ext cx="2886075" cy="13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em Curva para a Direita 7"/>
          <p:cNvSpPr/>
          <p:nvPr/>
        </p:nvSpPr>
        <p:spPr>
          <a:xfrm>
            <a:off x="1619672" y="4725144"/>
            <a:ext cx="864096" cy="1080120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a Direita 8"/>
          <p:cNvSpPr/>
          <p:nvPr/>
        </p:nvSpPr>
        <p:spPr>
          <a:xfrm>
            <a:off x="1979712" y="4725144"/>
            <a:ext cx="504056" cy="504056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1681" y="3617314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Município de Ouriçangas/BA.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7705" y="980728"/>
            <a:ext cx="7956376" cy="4320480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300" b="1" dirty="0" smtClean="0"/>
              <a:t>Equipe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>Professores coordenadores: 4</a:t>
            </a:r>
            <a:br>
              <a:rPr lang="pt-BR" sz="2300" dirty="0" smtClean="0"/>
            </a:br>
            <a:r>
              <a:rPr lang="pt-BR" sz="2300" dirty="0" smtClean="0"/>
              <a:t>Profissionais da educação: 8</a:t>
            </a:r>
            <a:br>
              <a:rPr lang="pt-BR" sz="2300" dirty="0" smtClean="0"/>
            </a:br>
            <a:r>
              <a:rPr lang="pt-BR" sz="2300" dirty="0" smtClean="0"/>
              <a:t>Coordenadores de engenharia: 2</a:t>
            </a:r>
            <a:br>
              <a:rPr lang="pt-BR" sz="2300" dirty="0" smtClean="0"/>
            </a:br>
            <a:r>
              <a:rPr lang="pt-BR" sz="2300" dirty="0" smtClean="0"/>
              <a:t>Coordenação social: 1</a:t>
            </a:r>
            <a:br>
              <a:rPr lang="pt-BR" sz="2300" dirty="0" smtClean="0"/>
            </a:br>
            <a:r>
              <a:rPr lang="pt-BR" sz="2300" dirty="0" smtClean="0"/>
              <a:t>Engenheiros de campo (Empresas e bolsists): 16</a:t>
            </a:r>
            <a:br>
              <a:rPr lang="pt-BR" sz="2300" dirty="0" smtClean="0"/>
            </a:br>
            <a:r>
              <a:rPr lang="pt-BR" sz="2300" dirty="0" smtClean="0"/>
              <a:t>Tecnicos sociais: 12</a:t>
            </a:r>
            <a:br>
              <a:rPr lang="pt-BR" sz="2300" dirty="0" smtClean="0"/>
            </a:br>
            <a:r>
              <a:rPr lang="pt-BR" sz="2300" dirty="0" smtClean="0"/>
              <a:t>Estudantes e apoio administrativo e financeiro: 9</a:t>
            </a:r>
            <a:br>
              <a:rPr lang="pt-BR" sz="2300" dirty="0" smtClean="0"/>
            </a:br>
            <a:r>
              <a:rPr lang="pt-BR" sz="2300" dirty="0" smtClean="0"/>
              <a:t>Campus: 9</a:t>
            </a:r>
            <a:r>
              <a:rPr lang="pt-BR" sz="2300" dirty="0"/>
              <a:t/>
            </a:r>
            <a:br>
              <a:rPr lang="pt-BR" sz="2300" dirty="0"/>
            </a:b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41227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7705" y="1196752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dirty="0" smtClean="0"/>
              <a:t>Situação atual do Programa: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Aprovação </a:t>
            </a:r>
            <a:r>
              <a:rPr lang="pt-BR" sz="2300" dirty="0"/>
              <a:t>100% do Produto A </a:t>
            </a:r>
            <a:r>
              <a:rPr lang="pt-BR" sz="2300" dirty="0" smtClean="0"/>
              <a:t>(Decreto)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Aprovação 80% Produto B (PMS)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Até final de maio 60% do </a:t>
            </a:r>
            <a:r>
              <a:rPr lang="pt-BR" sz="2300" dirty="0"/>
              <a:t>Produto C </a:t>
            </a:r>
            <a:r>
              <a:rPr lang="pt-BR" sz="2300" dirty="0" smtClean="0"/>
              <a:t>entregues à Funasa.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Estes </a:t>
            </a:r>
            <a:r>
              <a:rPr lang="pt-BR" sz="2300" dirty="0"/>
              <a:t>resultados refletem o sucesso da metodologia proposta e corrobora com a hipótese que uma equipe contratada em número suficiente </a:t>
            </a:r>
            <a:r>
              <a:rPr lang="pt-BR" sz="2300" dirty="0" smtClean="0"/>
              <a:t>permite </a:t>
            </a:r>
            <a:r>
              <a:rPr lang="pt-BR" sz="2300" dirty="0"/>
              <a:t>o desenvolvimento do trabalho</a:t>
            </a:r>
            <a:r>
              <a:rPr lang="pt-BR" sz="2300" dirty="0" smtClean="0"/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7895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67262" y="1124744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b="1" dirty="0" smtClean="0"/>
              <a:t>CONCLUSÃO</a:t>
            </a: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/>
              <a:t> </a:t>
            </a:r>
            <a:br>
              <a:rPr lang="pt-BR" sz="2300" dirty="0"/>
            </a:br>
            <a:r>
              <a:rPr lang="pt-BR" sz="2300" dirty="0"/>
              <a:t>A proposta do PISA </a:t>
            </a:r>
            <a:r>
              <a:rPr lang="pt-BR" sz="2300" dirty="0" smtClean="0"/>
              <a:t>está </a:t>
            </a:r>
            <a:r>
              <a:rPr lang="pt-BR" sz="2300" dirty="0"/>
              <a:t>trazendo resultados </a:t>
            </a:r>
            <a:r>
              <a:rPr lang="pt-BR" sz="2300" dirty="0" smtClean="0"/>
              <a:t>positivos.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A metodologia </a:t>
            </a:r>
            <a:r>
              <a:rPr lang="pt-BR" sz="2300" dirty="0"/>
              <a:t>proposta se aplica bem à elaboração dos PMSB e corrobora com a hipótese que uma equipe contratada em número suficiente </a:t>
            </a:r>
            <a:r>
              <a:rPr lang="pt-BR" sz="2300" dirty="0" smtClean="0"/>
              <a:t>permite </a:t>
            </a:r>
            <a:r>
              <a:rPr lang="pt-BR" sz="2300" dirty="0"/>
              <a:t>o desenvolvimento do trabalho.</a:t>
            </a:r>
            <a:br>
              <a:rPr lang="pt-BR" sz="2300" dirty="0"/>
            </a:b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>9 </a:t>
            </a:r>
            <a:r>
              <a:rPr lang="pt-BR" sz="2300" dirty="0"/>
              <a:t>campus </a:t>
            </a:r>
            <a:r>
              <a:rPr lang="pt-BR" sz="2300" dirty="0" smtClean="0"/>
              <a:t>possuem </a:t>
            </a:r>
            <a:r>
              <a:rPr lang="pt-BR" sz="2300" dirty="0"/>
              <a:t>profissionais da área social e de engenharia, isso favoreceu a atuação dos mesmos nas diversas etapas do processo, além da estrutura do IFBA possuir um conceito e credibilidade entre os municipios e população permitindo uma permeabilidade efetiva do programa</a:t>
            </a:r>
            <a:r>
              <a:rPr lang="pt-BR" sz="2300" dirty="0" smtClean="0"/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1218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67262" y="1196752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dirty="0"/>
              <a:t>Embora cheia de desafios, a metodologia apresenta-se bastante dinâmica, superando inclusive as diferenças encontradas na resposta de alguns municípios sendo possível adaptá-la ás condições oferecidas e demandadas pelos mesmos.</a:t>
            </a:r>
            <a:br>
              <a:rPr lang="pt-BR" sz="2300" dirty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/>
              <a:t>Ve-se claramente uma contribuição com a organização dos serviços de saneamento básico do município, através do instrumento de planejamento para oportunizar sua efetiva regulamentação e fiscalização, definindo o plano de execução dos programas, projetos e ações para a universalização dos serviços</a:t>
            </a:r>
            <a:r>
              <a:rPr lang="pt-BR" sz="2300" dirty="0" smtClean="0"/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0651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67262" y="1268760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dirty="0" smtClean="0"/>
              <a:t>O </a:t>
            </a:r>
            <a:r>
              <a:rPr lang="pt-BR" sz="2300" dirty="0"/>
              <a:t>método utilizado pode ser aplicado a outros programas de elaboração de PMSB, com a participação de instituições de ensino, desde que sejam mantidas as carcteristicas do mesmo</a:t>
            </a:r>
            <a:br>
              <a:rPr lang="pt-BR" sz="2300" dirty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/>
              <a:t>Assim, a proposta apresentada para este TED firmado entre a Funasa e o IFBA vem proporcionando fortalecimento da gestão, desenvolvimento institucional e implementação das ações de saneamento nos municípios do estado da Bahia, resultando na promoção da qualidade de vida, na sustentabilidade ambiental e na saúde pública da </a:t>
            </a:r>
            <a:r>
              <a:rPr lang="pt-BR" sz="2300" dirty="0" smtClean="0"/>
              <a:t>população.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8084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32048" y="1268760"/>
            <a:ext cx="8244408" cy="4320480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1500" b="1" dirty="0"/>
              <a:t>REFERÊNCIAS</a:t>
            </a:r>
            <a:r>
              <a:rPr lang="pt-BR" sz="1500" dirty="0"/>
              <a:t/>
            </a:r>
            <a:br>
              <a:rPr lang="pt-BR" sz="1500" dirty="0"/>
            </a:br>
            <a:r>
              <a:rPr lang="pt-BR" sz="1500" dirty="0"/>
              <a:t> </a:t>
            </a:r>
            <a:br>
              <a:rPr lang="pt-BR" sz="1500" dirty="0"/>
            </a:br>
            <a:r>
              <a:rPr lang="pt-BR" sz="1500" dirty="0"/>
              <a:t>BRASIL (2007). </a:t>
            </a:r>
            <a:r>
              <a:rPr lang="pt-BR" sz="1500" b="1" dirty="0"/>
              <a:t>Lei nº 11.445, de 05 de janeiro de 2007</a:t>
            </a:r>
            <a:r>
              <a:rPr lang="pt-BR" sz="1500" dirty="0"/>
              <a:t>. Estabelece diretrizes nacionais para o saneamento </a:t>
            </a:r>
            <a:r>
              <a:rPr lang="pt-BR" sz="1500" dirty="0" smtClean="0"/>
              <a:t>básico e </a:t>
            </a:r>
            <a:r>
              <a:rPr lang="pt-BR" sz="1500" dirty="0"/>
              <a:t>dá outras providências. Disponível em: &lt;http://www.planalto.gov.br/ccivil_03/_ato2007-2010/2007/lei/l11445.htm&gt;. Acesso em: 19 jan. 2019.</a:t>
            </a:r>
            <a:br>
              <a:rPr lang="pt-BR" sz="1500" dirty="0"/>
            </a:br>
            <a:r>
              <a:rPr lang="pt-BR" sz="1500" dirty="0"/>
              <a:t>BRASIL (2010). </a:t>
            </a:r>
            <a:r>
              <a:rPr lang="pt-BR" sz="1500" b="1" dirty="0"/>
              <a:t>Decreto nº 7.217, de 21 de junho de 2010</a:t>
            </a:r>
            <a:r>
              <a:rPr lang="pt-BR" sz="1500" dirty="0"/>
              <a:t>. Regulamenta a Lei no 11.445, de 5 de janeiro de 2007, que estabelece diretrizes nacionais para o saneamento básico, e dá outras providências. Disponível em: &lt;https://www.planalto.gov.br/ccivil_03/_ato2007-2010/2010/decreto/d7217.htm&gt;. Acesso em: 19 jan. 2019.</a:t>
            </a:r>
            <a:br>
              <a:rPr lang="pt-BR" sz="1500" dirty="0"/>
            </a:br>
            <a:r>
              <a:rPr lang="pt-BR" sz="1500" dirty="0"/>
              <a:t>BRASIL. Fundação Nacional da Saúde (2012). </a:t>
            </a:r>
            <a:r>
              <a:rPr lang="pt-BR" sz="1500" b="1" dirty="0"/>
              <a:t>Termo de Referência para elaboração de Planos Municipais de Saneamento Básico</a:t>
            </a:r>
            <a:r>
              <a:rPr lang="pt-BR" sz="1500" dirty="0"/>
              <a:t>. Brasília, 2012. Disponível em: &lt;http://www.funasa.gov.br/site/wp-content/uploads/2012/04/2b_TR_PMSB_V2012.pdf&gt;. Acesso em: 19 jan. 2019.</a:t>
            </a:r>
            <a:br>
              <a:rPr lang="pt-BR" sz="1500" dirty="0"/>
            </a:br>
            <a:r>
              <a:rPr lang="pt-BR" sz="1500" dirty="0"/>
              <a:t>BRASIL (2017).</a:t>
            </a:r>
            <a:r>
              <a:rPr lang="pt-BR" sz="1500" b="1" dirty="0"/>
              <a:t> Decreto nº 9.254, de 29 de dezembro de 2017</a:t>
            </a:r>
            <a:r>
              <a:rPr lang="pt-BR" sz="1500" dirty="0"/>
              <a:t>. Altera o Decreto nº 7.217, de 21 de junho de 2010, que regulamenta a Lei nº 11.445, de 5 de janeiro de 2007, que estabelece diretrizes nacionais para o saneamento básico. Disponível em: &lt; </a:t>
            </a:r>
            <a:r>
              <a:rPr lang="pt-BR" sz="1500" dirty="0">
                <a:hlinkClick r:id="rId2"/>
              </a:rPr>
              <a:t>http://www.planalto.gov.br/ccivil_03/_Ato2015-2018/2017/Decreto/D9254.htm</a:t>
            </a:r>
            <a:r>
              <a:rPr lang="pt-BR" sz="1500" dirty="0"/>
              <a:t>&gt;. Acesso em: 19 jan. 2019.</a:t>
            </a:r>
            <a:br>
              <a:rPr lang="pt-BR" sz="1500" dirty="0"/>
            </a:br>
            <a:r>
              <a:rPr lang="pt-BR" sz="1500" dirty="0"/>
              <a:t>NASCIMENTO. Vângela Maria Lima do (2017). </a:t>
            </a:r>
            <a:r>
              <a:rPr lang="pt-BR" sz="1500" b="1" dirty="0"/>
              <a:t>Cidades Saneadas – Catalização dos Planos Municipais de Saneamento Básico no Estado do Acre</a:t>
            </a:r>
            <a:r>
              <a:rPr lang="pt-BR" sz="1500" dirty="0"/>
              <a:t>. Campinas, 2017. 47 Congresso Nacional de Saneamento da Assemae. Anais, p. 1118-1129, 2017.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4608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67262" y="112474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2300" dirty="0" smtClean="0">
                <a:hlinkClick r:id="rId2"/>
              </a:rPr>
              <a:t/>
            </a:r>
            <a:br>
              <a:rPr lang="pt-BR" sz="2300" dirty="0" smtClean="0">
                <a:hlinkClick r:id="rId2"/>
              </a:rPr>
            </a:br>
            <a:r>
              <a:rPr lang="pt-BR" sz="2300" dirty="0" smtClean="0">
                <a:hlinkClick r:id="rId2"/>
              </a:rPr>
              <a:t/>
            </a:r>
            <a:br>
              <a:rPr lang="pt-BR" sz="2300" dirty="0" smtClean="0">
                <a:hlinkClick r:id="rId2"/>
              </a:rPr>
            </a:br>
            <a:r>
              <a:rPr lang="pt-BR" sz="2300" dirty="0" smtClean="0">
                <a:hlinkClick r:id="rId2"/>
              </a:rPr>
              <a:t>Obrigada!</a:t>
            </a:r>
            <a:br>
              <a:rPr lang="pt-BR" sz="2300" dirty="0" smtClean="0">
                <a:hlinkClick r:id="rId2"/>
              </a:rPr>
            </a:br>
            <a:r>
              <a:rPr lang="pt-BR" sz="2300" dirty="0">
                <a:hlinkClick r:id="rId2"/>
              </a:rPr>
              <a:t/>
            </a:r>
            <a:br>
              <a:rPr lang="pt-BR" sz="2300" dirty="0">
                <a:hlinkClick r:id="rId2"/>
              </a:rPr>
            </a:br>
            <a:r>
              <a:rPr lang="pt-BR" sz="2300" dirty="0" smtClean="0">
                <a:hlinkClick r:id="rId2"/>
              </a:rPr>
              <a:t>pisa.ssa@ifba.edu.br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>
                <a:hlinkClick r:id="rId3"/>
              </a:rPr>
              <a:t>mariondias@ifba.edu.br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(71) 2102-9422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441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11560" y="1268760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b="1" dirty="0" smtClean="0"/>
              <a:t>Prazos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Sucessivos D</a:t>
            </a:r>
            <a:r>
              <a:rPr lang="pt-BR" sz="3200" dirty="0" smtClean="0"/>
              <a:t>ecretos </a:t>
            </a:r>
            <a:r>
              <a:rPr lang="pt-BR" sz="3200" dirty="0"/>
              <a:t>para a elaboração e conclusão do </a:t>
            </a:r>
            <a:r>
              <a:rPr lang="pt-BR" sz="3200" dirty="0" smtClean="0"/>
              <a:t>PMSB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O atual </a:t>
            </a:r>
            <a:r>
              <a:rPr lang="pt-BR" sz="3200" dirty="0" smtClean="0">
                <a:sym typeface="Wingdings" panose="05000000000000000000" pitchFamily="2" charset="2"/>
              </a:rPr>
              <a:t></a:t>
            </a:r>
            <a:r>
              <a:rPr lang="pt-BR" sz="3200" dirty="0" smtClean="0"/>
              <a:t> </a:t>
            </a:r>
            <a:r>
              <a:rPr lang="pt-BR" sz="3200" dirty="0"/>
              <a:t>Decreto nº 9.254, de 31 de dezembro de 2017, que prorroga até </a:t>
            </a:r>
            <a:r>
              <a:rPr lang="pt-BR" sz="3200" b="1" dirty="0">
                <a:solidFill>
                  <a:srgbClr val="FF0000"/>
                </a:solidFill>
              </a:rPr>
              <a:t>31/12/2019</a:t>
            </a:r>
            <a:r>
              <a:rPr lang="pt-BR" sz="3200" dirty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52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200" dirty="0" smtClean="0"/>
              <a:t>Várias </a:t>
            </a:r>
            <a:r>
              <a:rPr lang="pt-BR" sz="2200" dirty="0"/>
              <a:t>as formas de iniciativas para elaboração dos PMSB por parte dos </a:t>
            </a:r>
            <a:r>
              <a:rPr lang="pt-BR" sz="2200" dirty="0" smtClean="0"/>
              <a:t>municípios:</a:t>
            </a:r>
            <a:br>
              <a:rPr lang="pt-BR" sz="22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2200" dirty="0" smtClean="0"/>
              <a:t>- recursos próprios (equipe servidores, empresas);</a:t>
            </a:r>
            <a:br>
              <a:rPr lang="pt-BR" sz="2200" dirty="0" smtClean="0"/>
            </a:br>
            <a:r>
              <a:rPr lang="pt-BR" sz="2200" dirty="0" smtClean="0"/>
              <a:t>- recursos </a:t>
            </a:r>
            <a:r>
              <a:rPr lang="pt-BR" sz="2200" dirty="0"/>
              <a:t>do poder público federal por meio de convênios a fundo </a:t>
            </a:r>
            <a:r>
              <a:rPr lang="pt-BR" sz="2200" dirty="0" smtClean="0"/>
              <a:t>perdido (Funasa, MCID).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			</a:t>
            </a:r>
            <a:br>
              <a:rPr lang="pt-BR" sz="1600" dirty="0" smtClean="0"/>
            </a:br>
            <a:r>
              <a:rPr lang="pt-BR" sz="1600" dirty="0"/>
              <a:t>	</a:t>
            </a:r>
            <a:r>
              <a:rPr lang="pt-BR" sz="1600" dirty="0" smtClean="0"/>
              <a:t>		</a:t>
            </a:r>
            <a:r>
              <a:rPr lang="pt-BR" sz="2200" b="1" dirty="0" smtClean="0"/>
              <a:t>Experiências frustradas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1600" dirty="0" smtClean="0"/>
              <a:t>		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>		</a:t>
            </a:r>
            <a:r>
              <a:rPr lang="pt-BR" sz="2200" dirty="0" smtClean="0"/>
              <a:t>	Reflexão </a:t>
            </a:r>
            <a:r>
              <a:rPr lang="pt-BR" sz="2200" dirty="0"/>
              <a:t>sobre as razões </a:t>
            </a:r>
            <a:r>
              <a:rPr lang="pt-BR" sz="2200" dirty="0" smtClean="0"/>
              <a:t>que					proporcionaram </a:t>
            </a:r>
            <a:r>
              <a:rPr lang="pt-BR" sz="2200" dirty="0"/>
              <a:t>à maioria dos municípios </a:t>
            </a:r>
            <a:r>
              <a:rPr lang="pt-BR" sz="2200" dirty="0" smtClean="0"/>
              <a:t>			brasileiros </a:t>
            </a:r>
            <a:r>
              <a:rPr lang="pt-BR" sz="2200" dirty="0"/>
              <a:t>o não cumprimento destes </a:t>
            </a:r>
            <a:r>
              <a:rPr lang="pt-BR" sz="2200" dirty="0" smtClean="0"/>
              <a:t>				prazos.</a:t>
            </a:r>
            <a:br>
              <a:rPr lang="pt-BR" sz="2200" dirty="0" smtClean="0"/>
            </a:br>
            <a:r>
              <a:rPr lang="pt-BR" sz="2200" dirty="0"/>
              <a:t/>
            </a:r>
            <a:br>
              <a:rPr lang="pt-BR" sz="2200" dirty="0"/>
            </a:br>
            <a:endParaRPr lang="pt-BR" sz="2200" dirty="0"/>
          </a:p>
        </p:txBody>
      </p:sp>
      <p:pic>
        <p:nvPicPr>
          <p:cNvPr id="1028" name="Picture 4" descr="Resultado de imagem para reflexÃ£o homem desenh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r="5257" b="8887"/>
          <a:stretch/>
        </p:blipFill>
        <p:spPr bwMode="auto">
          <a:xfrm>
            <a:off x="971600" y="3645024"/>
            <a:ext cx="2340930" cy="18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7705" y="1052736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3200" b="1" dirty="0" smtClean="0"/>
              <a:t>Respostas</a:t>
            </a: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2200" dirty="0" smtClean="0"/>
              <a:t>Pesquisas revelam causas que levaram municípios ao insucesso na elaboração de seus PMSB. </a:t>
            </a:r>
            <a:br>
              <a:rPr lang="pt-BR" sz="22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2200" dirty="0" smtClean="0"/>
              <a:t>Nascimento </a:t>
            </a:r>
            <a:r>
              <a:rPr lang="pt-BR" sz="2200" dirty="0"/>
              <a:t>(2017</a:t>
            </a:r>
            <a:r>
              <a:rPr lang="pt-BR" sz="2200" dirty="0" smtClean="0"/>
              <a:t>) - </a:t>
            </a:r>
            <a:r>
              <a:rPr lang="pt-BR" sz="2200" dirty="0"/>
              <a:t>Programa Cidades </a:t>
            </a:r>
            <a:r>
              <a:rPr lang="pt-BR" sz="2200" dirty="0" smtClean="0"/>
              <a:t>Saneadas: 21 </a:t>
            </a:r>
            <a:r>
              <a:rPr lang="pt-BR" sz="2200" dirty="0"/>
              <a:t>PMSB </a:t>
            </a:r>
            <a:r>
              <a:rPr lang="pt-BR" sz="2200" dirty="0" smtClean="0"/>
              <a:t>no estado do Acre – municípios terceirizaram </a:t>
            </a:r>
            <a:r>
              <a:rPr lang="pt-BR" sz="2200" dirty="0"/>
              <a:t>os serviços de elaboração dos </a:t>
            </a:r>
            <a:r>
              <a:rPr lang="pt-BR" sz="2200" dirty="0" smtClean="0"/>
              <a:t>PMSB e </a:t>
            </a:r>
            <a:r>
              <a:rPr lang="pt-BR" sz="2200" dirty="0"/>
              <a:t>se eximiram de conduzir o </a:t>
            </a:r>
            <a:r>
              <a:rPr lang="pt-BR" sz="2200" dirty="0" smtClean="0"/>
              <a:t>processo; </a:t>
            </a:r>
            <a:br>
              <a:rPr lang="pt-BR" sz="22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2200" dirty="0" smtClean="0"/>
              <a:t>- anos anteriores, </a:t>
            </a:r>
            <a:r>
              <a:rPr lang="pt-BR" sz="2200" dirty="0"/>
              <a:t>onde as ações eram individualizadas por </a:t>
            </a:r>
            <a:r>
              <a:rPr lang="pt-BR" sz="2200" dirty="0" smtClean="0"/>
              <a:t>município, o </a:t>
            </a:r>
            <a:r>
              <a:rPr lang="pt-BR" sz="2200" dirty="0"/>
              <a:t>processo de mobilização e participação da população </a:t>
            </a:r>
            <a:r>
              <a:rPr lang="pt-BR" sz="2200" dirty="0" smtClean="0"/>
              <a:t>era frágil e </a:t>
            </a:r>
            <a:r>
              <a:rPr lang="pt-BR" sz="2200" dirty="0"/>
              <a:t>inclusive dificultando o levantamento de </a:t>
            </a:r>
            <a:r>
              <a:rPr lang="pt-BR" sz="2200" dirty="0" smtClean="0"/>
              <a:t>informações;</a:t>
            </a:r>
            <a:br>
              <a:rPr lang="pt-BR" sz="22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2200" dirty="0" smtClean="0"/>
              <a:t>- baixos recursos.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104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412776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200" dirty="0" smtClean="0"/>
              <a:t>A </a:t>
            </a:r>
            <a:r>
              <a:rPr lang="pt-BR" sz="2200" dirty="0"/>
              <a:t>Funasa adotou um nova </a:t>
            </a:r>
            <a:r>
              <a:rPr lang="pt-BR" sz="2200" dirty="0" smtClean="0"/>
              <a:t>estratégia:</a:t>
            </a:r>
            <a:br>
              <a:rPr lang="pt-BR" sz="2200" dirty="0" smtClean="0"/>
            </a:br>
            <a:r>
              <a:rPr lang="pt-BR" sz="1100" dirty="0" smtClean="0"/>
              <a:t>	</a:t>
            </a:r>
            <a:br>
              <a:rPr lang="pt-BR" sz="1100" dirty="0" smtClean="0"/>
            </a:br>
            <a:r>
              <a:rPr lang="pt-BR" sz="2200" dirty="0"/>
              <a:t>	</a:t>
            </a:r>
            <a:r>
              <a:rPr lang="pt-BR" sz="2200" dirty="0" smtClean="0"/>
              <a:t>conveniar </a:t>
            </a:r>
            <a:r>
              <a:rPr lang="pt-BR" sz="2200" dirty="0"/>
              <a:t>diretamente com instituições de ensino dando </a:t>
            </a:r>
            <a:r>
              <a:rPr lang="pt-BR" sz="2200" dirty="0" smtClean="0"/>
              <a:t>	a </a:t>
            </a:r>
            <a:r>
              <a:rPr lang="pt-BR" sz="2200" dirty="0"/>
              <a:t>estas a missão de capacitar os municípios para a </a:t>
            </a:r>
            <a:r>
              <a:rPr lang="pt-BR" sz="2200" dirty="0" smtClean="0"/>
              <a:t>	elaboração </a:t>
            </a:r>
            <a:r>
              <a:rPr lang="pt-BR" sz="2200" dirty="0"/>
              <a:t>dos seus PMSB</a:t>
            </a:r>
            <a:r>
              <a:rPr lang="pt-BR" sz="2200" dirty="0" smtClean="0"/>
              <a:t>.</a:t>
            </a:r>
            <a:br>
              <a:rPr lang="pt-BR" sz="22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2200" dirty="0" smtClean="0"/>
              <a:t>Funasa/Bahia </a:t>
            </a:r>
            <a:r>
              <a:rPr lang="pt-BR" sz="2200" dirty="0"/>
              <a:t>firmou com o </a:t>
            </a:r>
            <a:r>
              <a:rPr lang="pt-BR" sz="2200" b="1" dirty="0" smtClean="0"/>
              <a:t>IFBA</a:t>
            </a:r>
            <a:r>
              <a:rPr lang="pt-BR" sz="2200" dirty="0" smtClean="0"/>
              <a:t> </a:t>
            </a:r>
            <a:r>
              <a:rPr lang="pt-BR" sz="2200" dirty="0"/>
              <a:t>um Termo de Execução Descentralizada (TED) </a:t>
            </a:r>
            <a:r>
              <a:rPr lang="pt-BR" sz="2200" dirty="0" smtClean="0"/>
              <a:t>para:</a:t>
            </a:r>
            <a:br>
              <a:rPr lang="pt-BR" sz="2200" dirty="0" smtClean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2200" b="1" dirty="0" smtClean="0">
                <a:solidFill>
                  <a:srgbClr val="0070C0"/>
                </a:solidFill>
              </a:rPr>
              <a:t>desenvolver </a:t>
            </a:r>
            <a:r>
              <a:rPr lang="pt-BR" sz="2200" b="1" dirty="0">
                <a:solidFill>
                  <a:srgbClr val="0070C0"/>
                </a:solidFill>
              </a:rPr>
              <a:t>módulos para capacitação e apoio técnico à elaboração de minuta de PMSB, de 50 municípios </a:t>
            </a:r>
            <a:r>
              <a:rPr lang="pt-BR" sz="2200" b="1" dirty="0" smtClean="0">
                <a:solidFill>
                  <a:srgbClr val="0070C0"/>
                </a:solidFill>
              </a:rPr>
              <a:t>baianos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1100" b="1" dirty="0"/>
              <a:t/>
            </a:r>
            <a:br>
              <a:rPr lang="pt-BR" sz="1100" b="1" dirty="0"/>
            </a:br>
            <a:r>
              <a:rPr lang="pt-BR" sz="2200" dirty="0" smtClean="0"/>
              <a:t>Seleção dos municípios - pesquisa </a:t>
            </a:r>
            <a:r>
              <a:rPr lang="pt-BR" sz="2200" dirty="0"/>
              <a:t>de perfil e diagnóstico socioeconômico e sanitário </a:t>
            </a:r>
            <a:r>
              <a:rPr lang="pt-BR" sz="2200" dirty="0" smtClean="0"/>
              <a:t>municipal.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168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11560" y="1268760"/>
            <a:ext cx="7956376" cy="3744416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300" dirty="0" smtClean="0"/>
              <a:t>Porque o IFBA????</a:t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Figura </a:t>
            </a:r>
            <a:r>
              <a:rPr lang="pt-BR" sz="2300" dirty="0"/>
              <a:t>com educação superior, básica e profissional, pluricurricular e multicampi, especializada na oferta da educação profissional e tecnológica em diferentes níveis e modalidades de ensino.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Está </a:t>
            </a:r>
            <a:r>
              <a:rPr lang="pt-BR" sz="2300" dirty="0"/>
              <a:t>presente em 24 municípios do Estado, o que permite uma maior ação da pesquisa e das atividades de extensão, dinamizando em muito o desenvolvimento do PISA</a:t>
            </a:r>
            <a:r>
              <a:rPr lang="pt-BR" sz="2300" dirty="0" smtClean="0"/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1789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pa campus if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3"/>
          <a:stretch>
            <a:fillRect/>
          </a:stretch>
        </p:blipFill>
        <p:spPr bwMode="auto">
          <a:xfrm>
            <a:off x="1689645" y="1124745"/>
            <a:ext cx="5652760" cy="46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11560" y="1196752"/>
            <a:ext cx="7956376" cy="4320480"/>
          </a:xfrm>
        </p:spPr>
        <p:txBody>
          <a:bodyPr anchor="ctr" anchorCtr="0">
            <a:normAutofit fontScale="90000"/>
          </a:bodyPr>
          <a:lstStyle/>
          <a:p>
            <a:pPr algn="l"/>
            <a:r>
              <a:rPr lang="pt-BR" sz="2300" dirty="0"/>
              <a:t>Tem-se como hipóteses que: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i</a:t>
            </a:r>
            <a:r>
              <a:rPr lang="pt-BR" sz="2300" dirty="0"/>
              <a:t>) a contratação da equipe de campo em quantidade que atenda ao número de municípios, proporcionará mais chances de sucesso na construção dos planos; 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/>
              <a:t/>
            </a:r>
            <a:br>
              <a:rPr lang="pt-BR" sz="2300" dirty="0"/>
            </a:br>
            <a:r>
              <a:rPr lang="pt-BR" sz="2300" dirty="0" smtClean="0"/>
              <a:t>ii</a:t>
            </a:r>
            <a:r>
              <a:rPr lang="pt-BR" sz="2300" dirty="0"/>
              <a:t>) além disso, a permeabilidade que o IFBA possui por meio do 24 campus distribuídos em municípios que fazem parte da região de abrangencia do programa, favorece a atuação de profissionais da educação nas diversas etapas do processo.</a:t>
            </a:r>
            <a:br>
              <a:rPr lang="pt-BR" sz="2300" dirty="0"/>
            </a:b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>Dessa </a:t>
            </a:r>
            <a:r>
              <a:rPr lang="pt-BR" sz="2300" dirty="0"/>
              <a:t>forma, busca-se nesse </a:t>
            </a:r>
            <a:r>
              <a:rPr lang="pt-BR" sz="2300" dirty="0" smtClean="0"/>
              <a:t>trabalho </a:t>
            </a:r>
            <a:r>
              <a:rPr lang="pt-BR" sz="2300" dirty="0"/>
              <a:t>publicizar a metodologia de trabalho desenvolvida pelo IFBA que de forma positiva vem trazendo o resultado esperado, construir 50 PMSB</a:t>
            </a:r>
            <a:r>
              <a:rPr lang="pt-BR" sz="2300" dirty="0" smtClean="0"/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3905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176</Words>
  <Application>Microsoft Office PowerPoint</Application>
  <PresentationFormat>Apresentação na tela (4:3)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Tema do Office</vt:lpstr>
      <vt:lpstr>A EXPERIÊNCIA DO INSTITUTO FEDERAL DE EDUCAÇÃO, CIÊNCIA E TECNOLOGIA DA BAHIA NA ELABORAÇÃO DE PLANOS MUNICIPAIS DE SANEAMENTO BÁSICO</vt:lpstr>
      <vt:lpstr>Lei nº 11.445, de 5 de janeiro de 2007             Decreto nº 7.217, de 21 de junho de 2010      MUNICÍPIO - titular dos serviços    de saneamento básico.            - Formular a política pública de saneamento básico;          - Elaborar o PMSB    Condição de validade dos contratos de prestação   de serviços públicos de saneamento básico;    Requisito para alocação de recursos públicos.</vt:lpstr>
      <vt:lpstr>Prazos  Sucessivos Decretos para a elaboração e conclusão do PMSB  O atual  Decreto nº 9.254, de 31 de dezembro de 2017, que prorroga até 31/12/2019.</vt:lpstr>
      <vt:lpstr>Várias as formas de iniciativas para elaboração dos PMSB por parte dos municípios:  - recursos próprios (equipe servidores, empresas); - recursos do poder público federal por meio de convênios a fundo perdido (Funasa, MCID).        Experiências frustradas        Reflexão sobre as razões que     proporcionaram à maioria dos municípios    brasileiros o não cumprimento destes     prazos.  </vt:lpstr>
      <vt:lpstr>Respostas  Pesquisas revelam causas que levaram municípios ao insucesso na elaboração de seus PMSB.   Nascimento (2017) - Programa Cidades Saneadas: 21 PMSB no estado do Acre – municípios terceirizaram os serviços de elaboração dos PMSB e se eximiram de conduzir o processo;   - anos anteriores, onde as ações eram individualizadas por município, o processo de mobilização e participação da população era frágil e inclusive dificultando o levantamento de informações;  - baixos recursos.</vt:lpstr>
      <vt:lpstr>A Funasa adotou um nova estratégia:    conveniar diretamente com instituições de ensino dando  a estas a missão de capacitar os municípios para a  elaboração dos seus PMSB.  Funasa/Bahia firmou com o IFBA um Termo de Execução Descentralizada (TED) para:  desenvolver módulos para capacitação e apoio técnico à elaboração de minuta de PMSB, de 50 municípios baianos  Seleção dos municípios - pesquisa de perfil e diagnóstico socioeconômico e sanitário municipal.</vt:lpstr>
      <vt:lpstr>Porque o IFBA????  Figura com educação superior, básica e profissional, pluricurricular e multicampi, especializada na oferta da educação profissional e tecnológica em diferentes níveis e modalidades de ensino.   Está presente em 24 municípios do Estado, o que permite uma maior ação da pesquisa e das atividades de extensão, dinamizando em muito o desenvolvimento do PISA.</vt:lpstr>
      <vt:lpstr>Apresentação do PowerPoint</vt:lpstr>
      <vt:lpstr>Tem-se como hipóteses que:   i) a contratação da equipe de campo em quantidade que atenda ao número de municípios, proporcionará mais chances de sucesso na construção dos planos;   ii) além disso, a permeabilidade que o IFBA possui por meio do 24 campus distribuídos em municípios que fazem parte da região de abrangencia do programa, favorece a atuação de profissionais da educação nas diversas etapas do processo.  Dessa forma, busca-se nesse trabalho publicizar a metodologia de trabalho desenvolvida pelo IFBA que de forma positiva vem trazendo o resultado esperado, construir 50 PMSB.</vt:lpstr>
      <vt:lpstr>METODOLOGIA  O IFBA cria o Programa IFBA Saneando a Bahia (PISA).   Objetivo geral:  a capacitação por meio de módulos construídos durante a execução do Programa, conforme Termo de Referência da Funasa (2012/2018), para que os municípios selecionados possam elaborar os seus PMSB, com a participação de todos os atores.</vt:lpstr>
      <vt:lpstr>Apresentação do PowerPoint</vt:lpstr>
      <vt:lpstr>O PISA tem como objetivos específicos:   a) Mobilizar, sensibilizar e capacitar gestores e técnicos municipais para a importância e a necessidade de elaboração dos PMSB;   b) Dar suporte técnico para a elaboração dos produtos definidos pela Funasa, resultando na minuta dos 50 PMSB, por meio de assistência técnica especializada presencial e remota.</vt:lpstr>
      <vt:lpstr>Apresentação do PowerPoint</vt:lpstr>
      <vt:lpstr>Uma fase preliminar:  a) Reunião com os prefeitos para apresentação da proposta de trabalho e assinatura do “Termo de Compromisso”;   b) Seleção da equipe do Programa composta por dois grupos: os profissionais de educação e os profissionais técnicos;   c) Realização de Processos licitatórios para a contratação dos serviços necessários do Programa;   d) Reuniões de planejamento IFBA/FUNASA;   e) Capacitação da equipe do Programa.</vt:lpstr>
      <vt:lpstr>Revisão TR 2012  TR 2018  Os Produtos a serem construídos segundo o TR/2012/2018 da Funasa são apresentadas, a seguir.</vt:lpstr>
      <vt:lpstr>Apresentação do PowerPoint</vt:lpstr>
      <vt:lpstr>Apresentação do PowerPoint</vt:lpstr>
      <vt:lpstr>RESULTADOS/DISCUSSÃO   Início em janeiro/2018 - evento de assinatura do termo de Compromisso – 34 prefeitos e 16 representações.   Experimentar a metodologia proposta - a adoção de um município como piloto (Ouriçangas).  Desse modo os Decreto, PMS e DTP foram confeccionados e aprovados pela Funasa e a partir daí utilizado como modelo.  Abril/2018 - reuniões preparatórias 50 municípios: capacitação para a formação dos comitês de coordenaçao e executivo e levantamento de dados sociais e de saneamento.</vt:lpstr>
      <vt:lpstr>Contratação equipe:  Profissionais da educação - o IFBA não possuía servidores com formação social e de engenharia suficientes para atuarem de forma abrangente;  Equipe de campo – convênio com fundação de apoio.  Divisão de trabalhos:  1ª etapa – 30 municípios    2ª etapa – 20 municípios</vt:lpstr>
      <vt:lpstr>Equipe Professores coordenadores: 4 Profissionais da educação: 8 Coordenadores de engenharia: 2 Coordenação social: 1 Engenheiros de campo (Empresas e bolsists): 16 Tecnicos sociais: 12 Estudantes e apoio administrativo e financeiro: 9 Campus: 9 </vt:lpstr>
      <vt:lpstr>Situação atual do Programa:  Aprovação 100% do Produto A (Decreto)  Aprovação 80% Produto B (PMS)  Até final de maio 60% do Produto C entregues à Funasa.  Estes resultados refletem o sucesso da metodologia proposta e corrobora com a hipótese que uma equipe contratada em número suficiente permite o desenvolvimento do trabalho.</vt:lpstr>
      <vt:lpstr>CONCLUSÃO   A proposta do PISA está trazendo resultados positivos.  A metodologia proposta se aplica bem à elaboração dos PMSB e corrobora com a hipótese que uma equipe contratada em número suficiente permite o desenvolvimento do trabalho.  9 campus possuem profissionais da área social e de engenharia, isso favoreceu a atuação dos mesmos nas diversas etapas do processo, além da estrutura do IFBA possuir um conceito e credibilidade entre os municipios e população permitindo uma permeabilidade efetiva do programa.</vt:lpstr>
      <vt:lpstr>Embora cheia de desafios, a metodologia apresenta-se bastante dinâmica, superando inclusive as diferenças encontradas na resposta de alguns municípios sendo possível adaptá-la ás condições oferecidas e demandadas pelos mesmos.  Ve-se claramente uma contribuição com a organização dos serviços de saneamento básico do município, através do instrumento de planejamento para oportunizar sua efetiva regulamentação e fiscalização, definindo o plano de execução dos programas, projetos e ações para a universalização dos serviços.</vt:lpstr>
      <vt:lpstr>O método utilizado pode ser aplicado a outros programas de elaboração de PMSB, com a participação de instituições de ensino, desde que sejam mantidas as carcteristicas do mesmo  Assim, a proposta apresentada para este TED firmado entre a Funasa e o IFBA vem proporcionando fortalecimento da gestão, desenvolvimento institucional e implementação das ações de saneamento nos municípios do estado da Bahia, resultando na promoção da qualidade de vida, na sustentabilidade ambiental e na saúde pública da população.</vt:lpstr>
      <vt:lpstr>REFERÊNCIAS   BRASIL (2007). Lei nº 11.445, de 05 de janeiro de 2007. Estabelece diretrizes nacionais para o saneamento básico e dá outras providências. Disponível em: &lt;http://www.planalto.gov.br/ccivil_03/_ato2007-2010/2007/lei/l11445.htm&gt;. Acesso em: 19 jan. 2019. BRASIL (2010). Decreto nº 7.217, de 21 de junho de 2010. Regulamenta a Lei no 11.445, de 5 de janeiro de 2007, que estabelece diretrizes nacionais para o saneamento básico, e dá outras providências. Disponível em: &lt;https://www.planalto.gov.br/ccivil_03/_ato2007-2010/2010/decreto/d7217.htm&gt;. Acesso em: 19 jan. 2019. BRASIL. Fundação Nacional da Saúde (2012). Termo de Referência para elaboração de Planos Municipais de Saneamento Básico. Brasília, 2012. Disponível em: &lt;http://www.funasa.gov.br/site/wp-content/uploads/2012/04/2b_TR_PMSB_V2012.pdf&gt;. Acesso em: 19 jan. 2019. BRASIL (2017). Decreto nº 9.254, de 29 de dezembro de 2017. Altera o Decreto nº 7.217, de 21 de junho de 2010, que regulamenta a Lei nº 11.445, de 5 de janeiro de 2007, que estabelece diretrizes nacionais para o saneamento básico. Disponível em: &lt; http://www.planalto.gov.br/ccivil_03/_Ato2015-2018/2017/Decreto/D9254.htm&gt;. Acesso em: 19 jan. 2019. NASCIMENTO. Vângela Maria Lima do (2017). Cidades Saneadas – Catalização dos Planos Municipais de Saneamento Básico no Estado do Acre. Campinas, 2017. 47 Congresso Nacional de Saneamento da Assemae. Anais, p. 1118-1129, 2017.</vt:lpstr>
      <vt:lpstr>  Obrigada!  pisa.ssa@ifba.edu.br  mariondias@ifba.edu.br  (71) 2102-9422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Marion</cp:lastModifiedBy>
  <cp:revision>81</cp:revision>
  <dcterms:created xsi:type="dcterms:W3CDTF">2018-05-02T19:43:05Z</dcterms:created>
  <dcterms:modified xsi:type="dcterms:W3CDTF">2019-05-08T11:06:17Z</dcterms:modified>
</cp:coreProperties>
</file>