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312" r:id="rId3"/>
    <p:sldId id="311" r:id="rId4"/>
    <p:sldId id="310" r:id="rId5"/>
    <p:sldId id="296" r:id="rId6"/>
    <p:sldId id="299" r:id="rId7"/>
    <p:sldId id="316" r:id="rId8"/>
    <p:sldId id="315" r:id="rId9"/>
    <p:sldId id="314" r:id="rId10"/>
    <p:sldId id="319" r:id="rId11"/>
    <p:sldId id="318" r:id="rId12"/>
    <p:sldId id="30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-127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pt-BR" sz="1600"/>
              <a:t>Acometimentos</a:t>
            </a:r>
            <a:r>
              <a:rPr lang="pt-BR" sz="1600" baseline="0"/>
              <a:t> de Saúde dos Reabilitados de 2002 a 2021</a:t>
            </a:r>
            <a:endParaRPr lang="pt-BR" sz="160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Gráficos!$A$40:$A$46</c:f>
              <c:strCache>
                <c:ptCount val="7"/>
                <c:pt idx="0">
                  <c:v>Traumato ortopédicas</c:v>
                </c:pt>
                <c:pt idx="1">
                  <c:v>Neurológicas</c:v>
                </c:pt>
                <c:pt idx="2">
                  <c:v>Clínicas</c:v>
                </c:pt>
                <c:pt idx="3">
                  <c:v>Cardiológicas</c:v>
                </c:pt>
                <c:pt idx="4">
                  <c:v>Saúde Mental</c:v>
                </c:pt>
                <c:pt idx="5">
                  <c:v>Oftálmicas</c:v>
                </c:pt>
                <c:pt idx="6">
                  <c:v>Dermatológicas</c:v>
                </c:pt>
              </c:strCache>
            </c:strRef>
          </c:cat>
          <c:val>
            <c:numRef>
              <c:f>Gráficos!$B$40:$B$46</c:f>
              <c:numCache>
                <c:formatCode>General</c:formatCode>
                <c:ptCount val="7"/>
                <c:pt idx="0">
                  <c:v>109</c:v>
                </c:pt>
                <c:pt idx="1">
                  <c:v>6</c:v>
                </c:pt>
                <c:pt idx="2">
                  <c:v>5</c:v>
                </c:pt>
                <c:pt idx="3">
                  <c:v>4</c:v>
                </c:pt>
                <c:pt idx="4">
                  <c:v>10</c:v>
                </c:pt>
                <c:pt idx="5">
                  <c:v>6</c:v>
                </c:pt>
                <c:pt idx="6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C6D483-F6EA-471D-AC93-7435057307D6}" type="doc">
      <dgm:prSet loTypeId="urn:microsoft.com/office/officeart/2005/8/layout/radial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FD4DF9FA-0D3D-4C72-9330-D9F23D276081}">
      <dgm:prSet phldrT="[Texto]"/>
      <dgm:spPr/>
      <dgm:t>
        <a:bodyPr/>
        <a:lstStyle/>
        <a:p>
          <a:r>
            <a:rPr lang="pt-BR" dirty="0" smtClean="0"/>
            <a:t>Programa Reabilitação  Profissional PHA</a:t>
          </a:r>
          <a:endParaRPr lang="pt-BR" dirty="0"/>
        </a:p>
      </dgm:t>
    </dgm:pt>
    <dgm:pt modelId="{0C03AFFF-3E95-4B8E-A892-8079B993DF3C}" type="parTrans" cxnId="{94E227CD-370C-41AE-BE52-59664C5D4E39}">
      <dgm:prSet/>
      <dgm:spPr/>
      <dgm:t>
        <a:bodyPr/>
        <a:lstStyle/>
        <a:p>
          <a:endParaRPr lang="pt-BR"/>
        </a:p>
      </dgm:t>
    </dgm:pt>
    <dgm:pt modelId="{1A8F3DE2-9E39-4EC3-8333-94C9D47CBA39}" type="sibTrans" cxnId="{94E227CD-370C-41AE-BE52-59664C5D4E39}">
      <dgm:prSet/>
      <dgm:spPr/>
      <dgm:t>
        <a:bodyPr/>
        <a:lstStyle/>
        <a:p>
          <a:endParaRPr lang="pt-BR"/>
        </a:p>
      </dgm:t>
    </dgm:pt>
    <dgm:pt modelId="{3521D7D7-00D7-4C47-AD45-341666976549}">
      <dgm:prSet phldrT="[Texto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dirty="0" smtClean="0"/>
            <a:t>Empregado</a:t>
          </a: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dirty="0" smtClean="0"/>
            <a:t>reabilitando</a:t>
          </a:r>
          <a:endParaRPr lang="pt-BR" dirty="0"/>
        </a:p>
      </dgm:t>
    </dgm:pt>
    <dgm:pt modelId="{AEB600E1-8F13-46BD-BB73-ECCD1ACAB77C}" type="parTrans" cxnId="{5C925086-BF6C-404B-BC20-38617E601DEE}">
      <dgm:prSet/>
      <dgm:spPr/>
      <dgm:t>
        <a:bodyPr/>
        <a:lstStyle/>
        <a:p>
          <a:endParaRPr lang="pt-BR"/>
        </a:p>
      </dgm:t>
    </dgm:pt>
    <dgm:pt modelId="{EB469003-AA75-4960-9DBB-1C002C99AF20}" type="sibTrans" cxnId="{5C925086-BF6C-404B-BC20-38617E601DEE}">
      <dgm:prSet/>
      <dgm:spPr/>
      <dgm:t>
        <a:bodyPr/>
        <a:lstStyle/>
        <a:p>
          <a:endParaRPr lang="pt-BR"/>
        </a:p>
      </dgm:t>
    </dgm:pt>
    <dgm:pt modelId="{02E7338E-2FEC-49EB-9AF5-876A2C6389B1}">
      <dgm:prSet phldrT="[Texto]"/>
      <dgm:spPr/>
      <dgm:t>
        <a:bodyPr/>
        <a:lstStyle/>
        <a:p>
          <a:r>
            <a:rPr lang="pt-BR" dirty="0" smtClean="0"/>
            <a:t>PHO</a:t>
          </a:r>
          <a:endParaRPr lang="pt-BR" dirty="0"/>
        </a:p>
      </dgm:t>
    </dgm:pt>
    <dgm:pt modelId="{8741F145-47EE-4B29-9F3A-36AD04412FB8}" type="parTrans" cxnId="{FE44F842-8881-4E23-87DD-3369210F1C73}">
      <dgm:prSet/>
      <dgm:spPr/>
      <dgm:t>
        <a:bodyPr/>
        <a:lstStyle/>
        <a:p>
          <a:endParaRPr lang="pt-BR"/>
        </a:p>
      </dgm:t>
    </dgm:pt>
    <dgm:pt modelId="{0F797DCF-CED3-43BC-9321-E5BCDC47ADD4}" type="sibTrans" cxnId="{FE44F842-8881-4E23-87DD-3369210F1C73}">
      <dgm:prSet/>
      <dgm:spPr/>
      <dgm:t>
        <a:bodyPr/>
        <a:lstStyle/>
        <a:p>
          <a:endParaRPr lang="pt-BR"/>
        </a:p>
      </dgm:t>
    </dgm:pt>
    <dgm:pt modelId="{EBC20B10-1397-4713-AC1F-600A43A19FF4}">
      <dgm:prSet phldrT="[Texto]"/>
      <dgm:spPr/>
      <dgm:t>
        <a:bodyPr/>
        <a:lstStyle/>
        <a:p>
          <a:r>
            <a:rPr lang="pt-BR" dirty="0" smtClean="0"/>
            <a:t>PHD</a:t>
          </a:r>
          <a:endParaRPr lang="pt-BR" dirty="0"/>
        </a:p>
      </dgm:t>
    </dgm:pt>
    <dgm:pt modelId="{9222378C-41A4-48C1-A2F9-61DF10E1CC46}" type="parTrans" cxnId="{A07EB259-58D7-4308-9F30-795C99D46028}">
      <dgm:prSet/>
      <dgm:spPr/>
      <dgm:t>
        <a:bodyPr/>
        <a:lstStyle/>
        <a:p>
          <a:endParaRPr lang="pt-BR"/>
        </a:p>
      </dgm:t>
    </dgm:pt>
    <dgm:pt modelId="{051801C3-EAA0-4B55-81E0-C030A5F44A54}" type="sibTrans" cxnId="{A07EB259-58D7-4308-9F30-795C99D46028}">
      <dgm:prSet/>
      <dgm:spPr/>
      <dgm:t>
        <a:bodyPr/>
        <a:lstStyle/>
        <a:p>
          <a:endParaRPr lang="pt-BR"/>
        </a:p>
      </dgm:t>
    </dgm:pt>
    <dgm:pt modelId="{EDA59FD8-B2C8-4C5A-8345-90D78413D253}">
      <dgm:prSet phldrT="[Texto]"/>
      <dgm:spPr/>
      <dgm:t>
        <a:bodyPr/>
        <a:lstStyle/>
        <a:p>
          <a:r>
            <a:rPr lang="pt-BR" dirty="0" smtClean="0"/>
            <a:t>PHP</a:t>
          </a:r>
          <a:endParaRPr lang="pt-BR" dirty="0"/>
        </a:p>
      </dgm:t>
    </dgm:pt>
    <dgm:pt modelId="{558D7D46-642C-49C2-B401-C1EDAD933F3D}" type="parTrans" cxnId="{DD5297A7-34C5-4E97-B4FE-9B3797702F33}">
      <dgm:prSet/>
      <dgm:spPr/>
      <dgm:t>
        <a:bodyPr/>
        <a:lstStyle/>
        <a:p>
          <a:endParaRPr lang="pt-BR"/>
        </a:p>
      </dgm:t>
    </dgm:pt>
    <dgm:pt modelId="{E30C5AF2-4FCF-481A-9166-7215FC72D08B}" type="sibTrans" cxnId="{DD5297A7-34C5-4E97-B4FE-9B3797702F33}">
      <dgm:prSet/>
      <dgm:spPr/>
      <dgm:t>
        <a:bodyPr/>
        <a:lstStyle/>
        <a:p>
          <a:endParaRPr lang="pt-BR"/>
        </a:p>
      </dgm:t>
    </dgm:pt>
    <dgm:pt modelId="{338810FA-DCAA-4C3E-92D6-683F7F2D02ED}">
      <dgm:prSet/>
      <dgm:spPr/>
      <dgm:t>
        <a:bodyPr/>
        <a:lstStyle/>
        <a:p>
          <a:r>
            <a:rPr lang="pt-BR" dirty="0" smtClean="0"/>
            <a:t>PRP/INSS</a:t>
          </a:r>
        </a:p>
      </dgm:t>
    </dgm:pt>
    <dgm:pt modelId="{AAE3990A-BF3E-48A3-9656-AC05FE825AA7}" type="parTrans" cxnId="{CC7EA553-9654-46BD-9256-F7FEA3F909E0}">
      <dgm:prSet/>
      <dgm:spPr/>
      <dgm:t>
        <a:bodyPr/>
        <a:lstStyle/>
        <a:p>
          <a:endParaRPr lang="pt-BR"/>
        </a:p>
      </dgm:t>
    </dgm:pt>
    <dgm:pt modelId="{7BEB0A3B-596C-419E-B5B1-4BCE463F6EC2}" type="sibTrans" cxnId="{CC7EA553-9654-46BD-9256-F7FEA3F909E0}">
      <dgm:prSet/>
      <dgm:spPr/>
      <dgm:t>
        <a:bodyPr/>
        <a:lstStyle/>
        <a:p>
          <a:endParaRPr lang="pt-BR"/>
        </a:p>
      </dgm:t>
    </dgm:pt>
    <dgm:pt modelId="{F1D27EC4-A61E-4D5D-AED2-7BEFA61551CA}">
      <dgm:prSet phldrT="[Texto]"/>
      <dgm:spPr/>
      <dgm:t>
        <a:bodyPr/>
        <a:lstStyle/>
        <a:p>
          <a:r>
            <a:rPr lang="pt-BR" dirty="0" smtClean="0"/>
            <a:t>Setores envolvidos</a:t>
          </a:r>
          <a:endParaRPr lang="pt-BR" dirty="0"/>
        </a:p>
      </dgm:t>
    </dgm:pt>
    <dgm:pt modelId="{F1626087-DC97-47D7-BE07-EC011C40C505}" type="parTrans" cxnId="{D6634023-75A7-4BE8-AC41-BC0368C7855D}">
      <dgm:prSet/>
      <dgm:spPr/>
      <dgm:t>
        <a:bodyPr/>
        <a:lstStyle/>
        <a:p>
          <a:endParaRPr lang="pt-BR"/>
        </a:p>
      </dgm:t>
    </dgm:pt>
    <dgm:pt modelId="{CB891C8E-822E-45FB-A31E-8E48A5DD409D}" type="sibTrans" cxnId="{D6634023-75A7-4BE8-AC41-BC0368C7855D}">
      <dgm:prSet/>
      <dgm:spPr/>
      <dgm:t>
        <a:bodyPr/>
        <a:lstStyle/>
        <a:p>
          <a:endParaRPr lang="pt-BR"/>
        </a:p>
      </dgm:t>
    </dgm:pt>
    <dgm:pt modelId="{23E5E86C-E431-4E53-A33B-D63F135030D8}" type="pres">
      <dgm:prSet presAssocID="{E4C6D483-F6EA-471D-AC93-7435057307D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84CDA74B-05B4-400B-85AE-F094DE486565}" type="pres">
      <dgm:prSet presAssocID="{FD4DF9FA-0D3D-4C72-9330-D9F23D276081}" presName="centerShape" presStyleLbl="node0" presStyleIdx="0" presStyleCnt="1"/>
      <dgm:spPr/>
      <dgm:t>
        <a:bodyPr/>
        <a:lstStyle/>
        <a:p>
          <a:endParaRPr lang="pt-BR"/>
        </a:p>
      </dgm:t>
    </dgm:pt>
    <dgm:pt modelId="{52982231-1FAF-4708-BC29-3085DBC95F34}" type="pres">
      <dgm:prSet presAssocID="{AEB600E1-8F13-46BD-BB73-ECCD1ACAB77C}" presName="Name9" presStyleLbl="parChTrans1D2" presStyleIdx="0" presStyleCnt="6"/>
      <dgm:spPr/>
      <dgm:t>
        <a:bodyPr/>
        <a:lstStyle/>
        <a:p>
          <a:endParaRPr lang="pt-BR"/>
        </a:p>
      </dgm:t>
    </dgm:pt>
    <dgm:pt modelId="{64664D3D-86BF-47B3-9E9A-2D58CBAA524A}" type="pres">
      <dgm:prSet presAssocID="{AEB600E1-8F13-46BD-BB73-ECCD1ACAB77C}" presName="connTx" presStyleLbl="parChTrans1D2" presStyleIdx="0" presStyleCnt="6"/>
      <dgm:spPr/>
      <dgm:t>
        <a:bodyPr/>
        <a:lstStyle/>
        <a:p>
          <a:endParaRPr lang="pt-BR"/>
        </a:p>
      </dgm:t>
    </dgm:pt>
    <dgm:pt modelId="{A3483C51-30A6-409C-B953-26986A628254}" type="pres">
      <dgm:prSet presAssocID="{3521D7D7-00D7-4C47-AD45-341666976549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8CB96FF-4971-4501-9F6D-6B2692A82ECA}" type="pres">
      <dgm:prSet presAssocID="{8741F145-47EE-4B29-9F3A-36AD04412FB8}" presName="Name9" presStyleLbl="parChTrans1D2" presStyleIdx="1" presStyleCnt="6"/>
      <dgm:spPr/>
      <dgm:t>
        <a:bodyPr/>
        <a:lstStyle/>
        <a:p>
          <a:endParaRPr lang="pt-BR"/>
        </a:p>
      </dgm:t>
    </dgm:pt>
    <dgm:pt modelId="{BB10B15F-529E-44A9-BF78-45B12D8DEA66}" type="pres">
      <dgm:prSet presAssocID="{8741F145-47EE-4B29-9F3A-36AD04412FB8}" presName="connTx" presStyleLbl="parChTrans1D2" presStyleIdx="1" presStyleCnt="6"/>
      <dgm:spPr/>
      <dgm:t>
        <a:bodyPr/>
        <a:lstStyle/>
        <a:p>
          <a:endParaRPr lang="pt-BR"/>
        </a:p>
      </dgm:t>
    </dgm:pt>
    <dgm:pt modelId="{AED53AF1-9DC7-4A1D-B913-C9BF142622B7}" type="pres">
      <dgm:prSet presAssocID="{02E7338E-2FEC-49EB-9AF5-876A2C6389B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C3880E3-A78A-4D05-A4E2-E09F9DFE1DBE}" type="pres">
      <dgm:prSet presAssocID="{9222378C-41A4-48C1-A2F9-61DF10E1CC46}" presName="Name9" presStyleLbl="parChTrans1D2" presStyleIdx="2" presStyleCnt="6"/>
      <dgm:spPr/>
      <dgm:t>
        <a:bodyPr/>
        <a:lstStyle/>
        <a:p>
          <a:endParaRPr lang="pt-BR"/>
        </a:p>
      </dgm:t>
    </dgm:pt>
    <dgm:pt modelId="{B9B3347D-438E-496A-9BCB-0E372C0F4A59}" type="pres">
      <dgm:prSet presAssocID="{9222378C-41A4-48C1-A2F9-61DF10E1CC46}" presName="connTx" presStyleLbl="parChTrans1D2" presStyleIdx="2" presStyleCnt="6"/>
      <dgm:spPr/>
      <dgm:t>
        <a:bodyPr/>
        <a:lstStyle/>
        <a:p>
          <a:endParaRPr lang="pt-BR"/>
        </a:p>
      </dgm:t>
    </dgm:pt>
    <dgm:pt modelId="{C65E4201-F04D-4637-80CE-646334A3FDC6}" type="pres">
      <dgm:prSet presAssocID="{EBC20B10-1397-4713-AC1F-600A43A19FF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8D03C40-B973-4EBC-9C6A-3D1BDF791D8E}" type="pres">
      <dgm:prSet presAssocID="{AAE3990A-BF3E-48A3-9656-AC05FE825AA7}" presName="Name9" presStyleLbl="parChTrans1D2" presStyleIdx="3" presStyleCnt="6"/>
      <dgm:spPr/>
      <dgm:t>
        <a:bodyPr/>
        <a:lstStyle/>
        <a:p>
          <a:endParaRPr lang="pt-BR"/>
        </a:p>
      </dgm:t>
    </dgm:pt>
    <dgm:pt modelId="{76564AEC-FCAC-4DE4-A2AD-CA9E3A0C1E80}" type="pres">
      <dgm:prSet presAssocID="{AAE3990A-BF3E-48A3-9656-AC05FE825AA7}" presName="connTx" presStyleLbl="parChTrans1D2" presStyleIdx="3" presStyleCnt="6"/>
      <dgm:spPr/>
      <dgm:t>
        <a:bodyPr/>
        <a:lstStyle/>
        <a:p>
          <a:endParaRPr lang="pt-BR"/>
        </a:p>
      </dgm:t>
    </dgm:pt>
    <dgm:pt modelId="{759093CD-936C-499D-8A38-DF5B8FE911EC}" type="pres">
      <dgm:prSet presAssocID="{338810FA-DCAA-4C3E-92D6-683F7F2D02ED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5F4F4C0-0689-470A-B266-8C2EDB18F104}" type="pres">
      <dgm:prSet presAssocID="{558D7D46-642C-49C2-B401-C1EDAD933F3D}" presName="Name9" presStyleLbl="parChTrans1D2" presStyleIdx="4" presStyleCnt="6"/>
      <dgm:spPr/>
      <dgm:t>
        <a:bodyPr/>
        <a:lstStyle/>
        <a:p>
          <a:endParaRPr lang="pt-BR"/>
        </a:p>
      </dgm:t>
    </dgm:pt>
    <dgm:pt modelId="{44445BB7-4C86-4FAA-BA9C-E7E1145ACB3C}" type="pres">
      <dgm:prSet presAssocID="{558D7D46-642C-49C2-B401-C1EDAD933F3D}" presName="connTx" presStyleLbl="parChTrans1D2" presStyleIdx="4" presStyleCnt="6"/>
      <dgm:spPr/>
      <dgm:t>
        <a:bodyPr/>
        <a:lstStyle/>
        <a:p>
          <a:endParaRPr lang="pt-BR"/>
        </a:p>
      </dgm:t>
    </dgm:pt>
    <dgm:pt modelId="{423BD321-52A7-47E1-BEC1-BEE38BA32FD9}" type="pres">
      <dgm:prSet presAssocID="{EDA59FD8-B2C8-4C5A-8345-90D78413D253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6A37F10-24CF-4F8D-91FD-95E6A44F4BDF}" type="pres">
      <dgm:prSet presAssocID="{F1626087-DC97-47D7-BE07-EC011C40C505}" presName="Name9" presStyleLbl="parChTrans1D2" presStyleIdx="5" presStyleCnt="6"/>
      <dgm:spPr/>
      <dgm:t>
        <a:bodyPr/>
        <a:lstStyle/>
        <a:p>
          <a:endParaRPr lang="pt-BR"/>
        </a:p>
      </dgm:t>
    </dgm:pt>
    <dgm:pt modelId="{122F8C5C-4CC9-45B7-B026-190EF5CF6C05}" type="pres">
      <dgm:prSet presAssocID="{F1626087-DC97-47D7-BE07-EC011C40C505}" presName="connTx" presStyleLbl="parChTrans1D2" presStyleIdx="5" presStyleCnt="6"/>
      <dgm:spPr/>
      <dgm:t>
        <a:bodyPr/>
        <a:lstStyle/>
        <a:p>
          <a:endParaRPr lang="pt-BR"/>
        </a:p>
      </dgm:t>
    </dgm:pt>
    <dgm:pt modelId="{97EB3F9A-301E-45A6-A318-967D67C13494}" type="pres">
      <dgm:prSet presAssocID="{F1D27EC4-A61E-4D5D-AED2-7BEFA61551C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868DA5B-2981-4D63-9089-8244AB5A6551}" type="presOf" srcId="{F1D27EC4-A61E-4D5D-AED2-7BEFA61551CA}" destId="{97EB3F9A-301E-45A6-A318-967D67C13494}" srcOrd="0" destOrd="0" presId="urn:microsoft.com/office/officeart/2005/8/layout/radial1"/>
    <dgm:cxn modelId="{BE2F536F-159D-489A-9979-5663EBF85865}" type="presOf" srcId="{8741F145-47EE-4B29-9F3A-36AD04412FB8}" destId="{C8CB96FF-4971-4501-9F6D-6B2692A82ECA}" srcOrd="0" destOrd="0" presId="urn:microsoft.com/office/officeart/2005/8/layout/radial1"/>
    <dgm:cxn modelId="{CC7EA553-9654-46BD-9256-F7FEA3F909E0}" srcId="{FD4DF9FA-0D3D-4C72-9330-D9F23D276081}" destId="{338810FA-DCAA-4C3E-92D6-683F7F2D02ED}" srcOrd="3" destOrd="0" parTransId="{AAE3990A-BF3E-48A3-9656-AC05FE825AA7}" sibTransId="{7BEB0A3B-596C-419E-B5B1-4BCE463F6EC2}"/>
    <dgm:cxn modelId="{A07EB259-58D7-4308-9F30-795C99D46028}" srcId="{FD4DF9FA-0D3D-4C72-9330-D9F23D276081}" destId="{EBC20B10-1397-4713-AC1F-600A43A19FF4}" srcOrd="2" destOrd="0" parTransId="{9222378C-41A4-48C1-A2F9-61DF10E1CC46}" sibTransId="{051801C3-EAA0-4B55-81E0-C030A5F44A54}"/>
    <dgm:cxn modelId="{62852F48-7246-4D27-A0A1-AF176D153AA6}" type="presOf" srcId="{F1626087-DC97-47D7-BE07-EC011C40C505}" destId="{26A37F10-24CF-4F8D-91FD-95E6A44F4BDF}" srcOrd="0" destOrd="0" presId="urn:microsoft.com/office/officeart/2005/8/layout/radial1"/>
    <dgm:cxn modelId="{059F6E39-87D4-4794-9117-D50E83D2D43D}" type="presOf" srcId="{EBC20B10-1397-4713-AC1F-600A43A19FF4}" destId="{C65E4201-F04D-4637-80CE-646334A3FDC6}" srcOrd="0" destOrd="0" presId="urn:microsoft.com/office/officeart/2005/8/layout/radial1"/>
    <dgm:cxn modelId="{AF8EB603-6150-48A0-B701-D31279C7AAAC}" type="presOf" srcId="{AAE3990A-BF3E-48A3-9656-AC05FE825AA7}" destId="{48D03C40-B973-4EBC-9C6A-3D1BDF791D8E}" srcOrd="0" destOrd="0" presId="urn:microsoft.com/office/officeart/2005/8/layout/radial1"/>
    <dgm:cxn modelId="{D6634023-75A7-4BE8-AC41-BC0368C7855D}" srcId="{FD4DF9FA-0D3D-4C72-9330-D9F23D276081}" destId="{F1D27EC4-A61E-4D5D-AED2-7BEFA61551CA}" srcOrd="5" destOrd="0" parTransId="{F1626087-DC97-47D7-BE07-EC011C40C505}" sibTransId="{CB891C8E-822E-45FB-A31E-8E48A5DD409D}"/>
    <dgm:cxn modelId="{5ED490EB-4DA0-495C-B6E6-FA6F5697237D}" type="presOf" srcId="{558D7D46-642C-49C2-B401-C1EDAD933F3D}" destId="{44445BB7-4C86-4FAA-BA9C-E7E1145ACB3C}" srcOrd="1" destOrd="0" presId="urn:microsoft.com/office/officeart/2005/8/layout/radial1"/>
    <dgm:cxn modelId="{AFA71073-3C6B-42A1-A69A-981856C1D362}" type="presOf" srcId="{9222378C-41A4-48C1-A2F9-61DF10E1CC46}" destId="{B9B3347D-438E-496A-9BCB-0E372C0F4A59}" srcOrd="1" destOrd="0" presId="urn:microsoft.com/office/officeart/2005/8/layout/radial1"/>
    <dgm:cxn modelId="{F41D8632-71AA-49D6-B57E-F94ED35179DC}" type="presOf" srcId="{02E7338E-2FEC-49EB-9AF5-876A2C6389B1}" destId="{AED53AF1-9DC7-4A1D-B913-C9BF142622B7}" srcOrd="0" destOrd="0" presId="urn:microsoft.com/office/officeart/2005/8/layout/radial1"/>
    <dgm:cxn modelId="{7A23D93F-52CA-45ED-85D6-8A2FD3EFC9DA}" type="presOf" srcId="{3521D7D7-00D7-4C47-AD45-341666976549}" destId="{A3483C51-30A6-409C-B953-26986A628254}" srcOrd="0" destOrd="0" presId="urn:microsoft.com/office/officeart/2005/8/layout/radial1"/>
    <dgm:cxn modelId="{FE44F842-8881-4E23-87DD-3369210F1C73}" srcId="{FD4DF9FA-0D3D-4C72-9330-D9F23D276081}" destId="{02E7338E-2FEC-49EB-9AF5-876A2C6389B1}" srcOrd="1" destOrd="0" parTransId="{8741F145-47EE-4B29-9F3A-36AD04412FB8}" sibTransId="{0F797DCF-CED3-43BC-9321-E5BCDC47ADD4}"/>
    <dgm:cxn modelId="{D181BE58-DA53-4D6A-A0F7-2568F2A8EB91}" type="presOf" srcId="{558D7D46-642C-49C2-B401-C1EDAD933F3D}" destId="{95F4F4C0-0689-470A-B266-8C2EDB18F104}" srcOrd="0" destOrd="0" presId="urn:microsoft.com/office/officeart/2005/8/layout/radial1"/>
    <dgm:cxn modelId="{EBD4710D-C92D-4A09-8DBA-82D19A54E9CB}" type="presOf" srcId="{338810FA-DCAA-4C3E-92D6-683F7F2D02ED}" destId="{759093CD-936C-499D-8A38-DF5B8FE911EC}" srcOrd="0" destOrd="0" presId="urn:microsoft.com/office/officeart/2005/8/layout/radial1"/>
    <dgm:cxn modelId="{D3518DF1-04BC-41A6-A101-03DDA0E5F0DB}" type="presOf" srcId="{E4C6D483-F6EA-471D-AC93-7435057307D6}" destId="{23E5E86C-E431-4E53-A33B-D63F135030D8}" srcOrd="0" destOrd="0" presId="urn:microsoft.com/office/officeart/2005/8/layout/radial1"/>
    <dgm:cxn modelId="{A22AEB0B-DB8B-46A3-A2A9-0088ECE9C7D6}" type="presOf" srcId="{AAE3990A-BF3E-48A3-9656-AC05FE825AA7}" destId="{76564AEC-FCAC-4DE4-A2AD-CA9E3A0C1E80}" srcOrd="1" destOrd="0" presId="urn:microsoft.com/office/officeart/2005/8/layout/radial1"/>
    <dgm:cxn modelId="{64DCEDDB-B314-41CA-9AB4-9115C97CB668}" type="presOf" srcId="{9222378C-41A4-48C1-A2F9-61DF10E1CC46}" destId="{EC3880E3-A78A-4D05-A4E2-E09F9DFE1DBE}" srcOrd="0" destOrd="0" presId="urn:microsoft.com/office/officeart/2005/8/layout/radial1"/>
    <dgm:cxn modelId="{2D440FCE-290F-43A8-A6F8-1D18C3EC2282}" type="presOf" srcId="{AEB600E1-8F13-46BD-BB73-ECCD1ACAB77C}" destId="{52982231-1FAF-4708-BC29-3085DBC95F34}" srcOrd="0" destOrd="0" presId="urn:microsoft.com/office/officeart/2005/8/layout/radial1"/>
    <dgm:cxn modelId="{5C925086-BF6C-404B-BC20-38617E601DEE}" srcId="{FD4DF9FA-0D3D-4C72-9330-D9F23D276081}" destId="{3521D7D7-00D7-4C47-AD45-341666976549}" srcOrd="0" destOrd="0" parTransId="{AEB600E1-8F13-46BD-BB73-ECCD1ACAB77C}" sibTransId="{EB469003-AA75-4960-9DBB-1C002C99AF20}"/>
    <dgm:cxn modelId="{7F8C28CB-7828-4E36-BDAC-760A37262CE3}" type="presOf" srcId="{EDA59FD8-B2C8-4C5A-8345-90D78413D253}" destId="{423BD321-52A7-47E1-BEC1-BEE38BA32FD9}" srcOrd="0" destOrd="0" presId="urn:microsoft.com/office/officeart/2005/8/layout/radial1"/>
    <dgm:cxn modelId="{DD5297A7-34C5-4E97-B4FE-9B3797702F33}" srcId="{FD4DF9FA-0D3D-4C72-9330-D9F23D276081}" destId="{EDA59FD8-B2C8-4C5A-8345-90D78413D253}" srcOrd="4" destOrd="0" parTransId="{558D7D46-642C-49C2-B401-C1EDAD933F3D}" sibTransId="{E30C5AF2-4FCF-481A-9166-7215FC72D08B}"/>
    <dgm:cxn modelId="{407DD324-A246-46BB-9C27-A399041B7E82}" type="presOf" srcId="{F1626087-DC97-47D7-BE07-EC011C40C505}" destId="{122F8C5C-4CC9-45B7-B026-190EF5CF6C05}" srcOrd="1" destOrd="0" presId="urn:microsoft.com/office/officeart/2005/8/layout/radial1"/>
    <dgm:cxn modelId="{51CE0BED-D6AA-4CAD-9D44-208EDBC795B2}" type="presOf" srcId="{AEB600E1-8F13-46BD-BB73-ECCD1ACAB77C}" destId="{64664D3D-86BF-47B3-9E9A-2D58CBAA524A}" srcOrd="1" destOrd="0" presId="urn:microsoft.com/office/officeart/2005/8/layout/radial1"/>
    <dgm:cxn modelId="{94E227CD-370C-41AE-BE52-59664C5D4E39}" srcId="{E4C6D483-F6EA-471D-AC93-7435057307D6}" destId="{FD4DF9FA-0D3D-4C72-9330-D9F23D276081}" srcOrd="0" destOrd="0" parTransId="{0C03AFFF-3E95-4B8E-A892-8079B993DF3C}" sibTransId="{1A8F3DE2-9E39-4EC3-8333-94C9D47CBA39}"/>
    <dgm:cxn modelId="{4DB2F245-7338-4F11-9EC1-21D264BD08B6}" type="presOf" srcId="{8741F145-47EE-4B29-9F3A-36AD04412FB8}" destId="{BB10B15F-529E-44A9-BF78-45B12D8DEA66}" srcOrd="1" destOrd="0" presId="urn:microsoft.com/office/officeart/2005/8/layout/radial1"/>
    <dgm:cxn modelId="{8CB007D1-5070-4DBD-B448-98CB3D630803}" type="presOf" srcId="{FD4DF9FA-0D3D-4C72-9330-D9F23D276081}" destId="{84CDA74B-05B4-400B-85AE-F094DE486565}" srcOrd="0" destOrd="0" presId="urn:microsoft.com/office/officeart/2005/8/layout/radial1"/>
    <dgm:cxn modelId="{3FFD3896-A733-4655-A971-116D32FE90FC}" type="presParOf" srcId="{23E5E86C-E431-4E53-A33B-D63F135030D8}" destId="{84CDA74B-05B4-400B-85AE-F094DE486565}" srcOrd="0" destOrd="0" presId="urn:microsoft.com/office/officeart/2005/8/layout/radial1"/>
    <dgm:cxn modelId="{B39FC42F-D299-43B8-9F15-324A62C2FD02}" type="presParOf" srcId="{23E5E86C-E431-4E53-A33B-D63F135030D8}" destId="{52982231-1FAF-4708-BC29-3085DBC95F34}" srcOrd="1" destOrd="0" presId="urn:microsoft.com/office/officeart/2005/8/layout/radial1"/>
    <dgm:cxn modelId="{B089BF3C-187F-4275-8C90-50A417E1466E}" type="presParOf" srcId="{52982231-1FAF-4708-BC29-3085DBC95F34}" destId="{64664D3D-86BF-47B3-9E9A-2D58CBAA524A}" srcOrd="0" destOrd="0" presId="urn:microsoft.com/office/officeart/2005/8/layout/radial1"/>
    <dgm:cxn modelId="{E41DF161-69C6-4075-A826-2C283162C4B0}" type="presParOf" srcId="{23E5E86C-E431-4E53-A33B-D63F135030D8}" destId="{A3483C51-30A6-409C-B953-26986A628254}" srcOrd="2" destOrd="0" presId="urn:microsoft.com/office/officeart/2005/8/layout/radial1"/>
    <dgm:cxn modelId="{F63EC158-7FE3-4B4D-906C-E0B858E22F82}" type="presParOf" srcId="{23E5E86C-E431-4E53-A33B-D63F135030D8}" destId="{C8CB96FF-4971-4501-9F6D-6B2692A82ECA}" srcOrd="3" destOrd="0" presId="urn:microsoft.com/office/officeart/2005/8/layout/radial1"/>
    <dgm:cxn modelId="{5A787FD6-F353-4E18-B70B-CFE60BF0FC5E}" type="presParOf" srcId="{C8CB96FF-4971-4501-9F6D-6B2692A82ECA}" destId="{BB10B15F-529E-44A9-BF78-45B12D8DEA66}" srcOrd="0" destOrd="0" presId="urn:microsoft.com/office/officeart/2005/8/layout/radial1"/>
    <dgm:cxn modelId="{992F00A9-B6F9-4829-9B05-94BAC8E6D705}" type="presParOf" srcId="{23E5E86C-E431-4E53-A33B-D63F135030D8}" destId="{AED53AF1-9DC7-4A1D-B913-C9BF142622B7}" srcOrd="4" destOrd="0" presId="urn:microsoft.com/office/officeart/2005/8/layout/radial1"/>
    <dgm:cxn modelId="{E807793A-ECCA-43B5-B273-5BE8DFA4E14E}" type="presParOf" srcId="{23E5E86C-E431-4E53-A33B-D63F135030D8}" destId="{EC3880E3-A78A-4D05-A4E2-E09F9DFE1DBE}" srcOrd="5" destOrd="0" presId="urn:microsoft.com/office/officeart/2005/8/layout/radial1"/>
    <dgm:cxn modelId="{54F95946-2CEB-4E89-A9A9-B97BF1AAC229}" type="presParOf" srcId="{EC3880E3-A78A-4D05-A4E2-E09F9DFE1DBE}" destId="{B9B3347D-438E-496A-9BCB-0E372C0F4A59}" srcOrd="0" destOrd="0" presId="urn:microsoft.com/office/officeart/2005/8/layout/radial1"/>
    <dgm:cxn modelId="{416B7CA6-4A3B-41E7-B11B-AF3DB7F7E0EC}" type="presParOf" srcId="{23E5E86C-E431-4E53-A33B-D63F135030D8}" destId="{C65E4201-F04D-4637-80CE-646334A3FDC6}" srcOrd="6" destOrd="0" presId="urn:microsoft.com/office/officeart/2005/8/layout/radial1"/>
    <dgm:cxn modelId="{9F2A0777-5B6A-4183-AFF4-1A827251D9E8}" type="presParOf" srcId="{23E5E86C-E431-4E53-A33B-D63F135030D8}" destId="{48D03C40-B973-4EBC-9C6A-3D1BDF791D8E}" srcOrd="7" destOrd="0" presId="urn:microsoft.com/office/officeart/2005/8/layout/radial1"/>
    <dgm:cxn modelId="{EE238CB1-BFD8-4D89-9ACF-EB3942FC62C0}" type="presParOf" srcId="{48D03C40-B973-4EBC-9C6A-3D1BDF791D8E}" destId="{76564AEC-FCAC-4DE4-A2AD-CA9E3A0C1E80}" srcOrd="0" destOrd="0" presId="urn:microsoft.com/office/officeart/2005/8/layout/radial1"/>
    <dgm:cxn modelId="{114DD3FD-8515-4A33-8AFA-A2293A897993}" type="presParOf" srcId="{23E5E86C-E431-4E53-A33B-D63F135030D8}" destId="{759093CD-936C-499D-8A38-DF5B8FE911EC}" srcOrd="8" destOrd="0" presId="urn:microsoft.com/office/officeart/2005/8/layout/radial1"/>
    <dgm:cxn modelId="{D551BA20-4745-4DCD-B539-EE0ECBDF2B5F}" type="presParOf" srcId="{23E5E86C-E431-4E53-A33B-D63F135030D8}" destId="{95F4F4C0-0689-470A-B266-8C2EDB18F104}" srcOrd="9" destOrd="0" presId="urn:microsoft.com/office/officeart/2005/8/layout/radial1"/>
    <dgm:cxn modelId="{A9CDA9EC-18DD-4483-85B9-4AD95CD47EAA}" type="presParOf" srcId="{95F4F4C0-0689-470A-B266-8C2EDB18F104}" destId="{44445BB7-4C86-4FAA-BA9C-E7E1145ACB3C}" srcOrd="0" destOrd="0" presId="urn:microsoft.com/office/officeart/2005/8/layout/radial1"/>
    <dgm:cxn modelId="{A7A9C499-EF77-43D7-A04E-1F7977AB437F}" type="presParOf" srcId="{23E5E86C-E431-4E53-A33B-D63F135030D8}" destId="{423BD321-52A7-47E1-BEC1-BEE38BA32FD9}" srcOrd="10" destOrd="0" presId="urn:microsoft.com/office/officeart/2005/8/layout/radial1"/>
    <dgm:cxn modelId="{43570732-91D2-4DA9-B8F2-E1B4877CC4BD}" type="presParOf" srcId="{23E5E86C-E431-4E53-A33B-D63F135030D8}" destId="{26A37F10-24CF-4F8D-91FD-95E6A44F4BDF}" srcOrd="11" destOrd="0" presId="urn:microsoft.com/office/officeart/2005/8/layout/radial1"/>
    <dgm:cxn modelId="{86AE60DD-8493-41B3-8619-6E92A6005611}" type="presParOf" srcId="{26A37F10-24CF-4F8D-91FD-95E6A44F4BDF}" destId="{122F8C5C-4CC9-45B7-B026-190EF5CF6C05}" srcOrd="0" destOrd="0" presId="urn:microsoft.com/office/officeart/2005/8/layout/radial1"/>
    <dgm:cxn modelId="{0EBDDFDD-9C54-4686-9A1C-6D86DD2D5DB7}" type="presParOf" srcId="{23E5E86C-E431-4E53-A33B-D63F135030D8}" destId="{97EB3F9A-301E-45A6-A318-967D67C13494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CDA74B-05B4-400B-85AE-F094DE486565}">
      <dsp:nvSpPr>
        <dsp:cNvPr id="0" name=""/>
        <dsp:cNvSpPr/>
      </dsp:nvSpPr>
      <dsp:spPr>
        <a:xfrm>
          <a:off x="2557158" y="1571434"/>
          <a:ext cx="1206818" cy="12068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Programa Reabilitação  Profissional PHA</a:t>
          </a:r>
          <a:endParaRPr lang="pt-BR" sz="1300" kern="1200" dirty="0"/>
        </a:p>
      </dsp:txBody>
      <dsp:txXfrm>
        <a:off x="2733892" y="1748168"/>
        <a:ext cx="853350" cy="853350"/>
      </dsp:txXfrm>
    </dsp:sp>
    <dsp:sp modelId="{52982231-1FAF-4708-BC29-3085DBC95F34}">
      <dsp:nvSpPr>
        <dsp:cNvPr id="0" name=""/>
        <dsp:cNvSpPr/>
      </dsp:nvSpPr>
      <dsp:spPr>
        <a:xfrm rot="16200000">
          <a:off x="2979384" y="1373067"/>
          <a:ext cx="362367" cy="34365"/>
        </a:xfrm>
        <a:custGeom>
          <a:avLst/>
          <a:gdLst/>
          <a:ahLst/>
          <a:cxnLst/>
          <a:rect l="0" t="0" r="0" b="0"/>
          <a:pathLst>
            <a:path>
              <a:moveTo>
                <a:pt x="0" y="17182"/>
              </a:moveTo>
              <a:lnTo>
                <a:pt x="362367" y="1718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3151508" y="1381191"/>
        <a:ext cx="18118" cy="18118"/>
      </dsp:txXfrm>
    </dsp:sp>
    <dsp:sp modelId="{A3483C51-30A6-409C-B953-26986A628254}">
      <dsp:nvSpPr>
        <dsp:cNvPr id="0" name=""/>
        <dsp:cNvSpPr/>
      </dsp:nvSpPr>
      <dsp:spPr>
        <a:xfrm>
          <a:off x="2557158" y="2248"/>
          <a:ext cx="1206818" cy="120681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1300" kern="1200" dirty="0" smtClean="0"/>
            <a:t>Empregado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reabilitando</a:t>
          </a:r>
          <a:endParaRPr lang="pt-BR" sz="1300" kern="1200" dirty="0"/>
        </a:p>
      </dsp:txBody>
      <dsp:txXfrm>
        <a:off x="2733892" y="178982"/>
        <a:ext cx="853350" cy="853350"/>
      </dsp:txXfrm>
    </dsp:sp>
    <dsp:sp modelId="{C8CB96FF-4971-4501-9F6D-6B2692A82ECA}">
      <dsp:nvSpPr>
        <dsp:cNvPr id="0" name=""/>
        <dsp:cNvSpPr/>
      </dsp:nvSpPr>
      <dsp:spPr>
        <a:xfrm rot="19800000">
          <a:off x="3658861" y="1765364"/>
          <a:ext cx="362367" cy="34365"/>
        </a:xfrm>
        <a:custGeom>
          <a:avLst/>
          <a:gdLst/>
          <a:ahLst/>
          <a:cxnLst/>
          <a:rect l="0" t="0" r="0" b="0"/>
          <a:pathLst>
            <a:path>
              <a:moveTo>
                <a:pt x="0" y="17182"/>
              </a:moveTo>
              <a:lnTo>
                <a:pt x="362367" y="1718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3830986" y="1773487"/>
        <a:ext cx="18118" cy="18118"/>
      </dsp:txXfrm>
    </dsp:sp>
    <dsp:sp modelId="{AED53AF1-9DC7-4A1D-B913-C9BF142622B7}">
      <dsp:nvSpPr>
        <dsp:cNvPr id="0" name=""/>
        <dsp:cNvSpPr/>
      </dsp:nvSpPr>
      <dsp:spPr>
        <a:xfrm>
          <a:off x="3916113" y="786841"/>
          <a:ext cx="1206818" cy="120681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PHO</a:t>
          </a:r>
          <a:endParaRPr lang="pt-BR" sz="1300" kern="1200" dirty="0"/>
        </a:p>
      </dsp:txBody>
      <dsp:txXfrm>
        <a:off x="4092847" y="963575"/>
        <a:ext cx="853350" cy="853350"/>
      </dsp:txXfrm>
    </dsp:sp>
    <dsp:sp modelId="{EC3880E3-A78A-4D05-A4E2-E09F9DFE1DBE}">
      <dsp:nvSpPr>
        <dsp:cNvPr id="0" name=""/>
        <dsp:cNvSpPr/>
      </dsp:nvSpPr>
      <dsp:spPr>
        <a:xfrm rot="1800000">
          <a:off x="3658861" y="2549957"/>
          <a:ext cx="362367" cy="34365"/>
        </a:xfrm>
        <a:custGeom>
          <a:avLst/>
          <a:gdLst/>
          <a:ahLst/>
          <a:cxnLst/>
          <a:rect l="0" t="0" r="0" b="0"/>
          <a:pathLst>
            <a:path>
              <a:moveTo>
                <a:pt x="0" y="17182"/>
              </a:moveTo>
              <a:lnTo>
                <a:pt x="362367" y="1718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3830986" y="2558080"/>
        <a:ext cx="18118" cy="18118"/>
      </dsp:txXfrm>
    </dsp:sp>
    <dsp:sp modelId="{C65E4201-F04D-4637-80CE-646334A3FDC6}">
      <dsp:nvSpPr>
        <dsp:cNvPr id="0" name=""/>
        <dsp:cNvSpPr/>
      </dsp:nvSpPr>
      <dsp:spPr>
        <a:xfrm>
          <a:off x="3916113" y="2356027"/>
          <a:ext cx="1206818" cy="120681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PHD</a:t>
          </a:r>
          <a:endParaRPr lang="pt-BR" sz="1300" kern="1200" dirty="0"/>
        </a:p>
      </dsp:txBody>
      <dsp:txXfrm>
        <a:off x="4092847" y="2532761"/>
        <a:ext cx="853350" cy="853350"/>
      </dsp:txXfrm>
    </dsp:sp>
    <dsp:sp modelId="{48D03C40-B973-4EBC-9C6A-3D1BDF791D8E}">
      <dsp:nvSpPr>
        <dsp:cNvPr id="0" name=""/>
        <dsp:cNvSpPr/>
      </dsp:nvSpPr>
      <dsp:spPr>
        <a:xfrm rot="5400000">
          <a:off x="2979384" y="2942253"/>
          <a:ext cx="362367" cy="34365"/>
        </a:xfrm>
        <a:custGeom>
          <a:avLst/>
          <a:gdLst/>
          <a:ahLst/>
          <a:cxnLst/>
          <a:rect l="0" t="0" r="0" b="0"/>
          <a:pathLst>
            <a:path>
              <a:moveTo>
                <a:pt x="0" y="17182"/>
              </a:moveTo>
              <a:lnTo>
                <a:pt x="362367" y="1718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3151508" y="2950377"/>
        <a:ext cx="18118" cy="18118"/>
      </dsp:txXfrm>
    </dsp:sp>
    <dsp:sp modelId="{759093CD-936C-499D-8A38-DF5B8FE911EC}">
      <dsp:nvSpPr>
        <dsp:cNvPr id="0" name=""/>
        <dsp:cNvSpPr/>
      </dsp:nvSpPr>
      <dsp:spPr>
        <a:xfrm>
          <a:off x="2557158" y="3140620"/>
          <a:ext cx="1206818" cy="120681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PRP/INSS</a:t>
          </a:r>
        </a:p>
      </dsp:txBody>
      <dsp:txXfrm>
        <a:off x="2733892" y="3317354"/>
        <a:ext cx="853350" cy="853350"/>
      </dsp:txXfrm>
    </dsp:sp>
    <dsp:sp modelId="{95F4F4C0-0689-470A-B266-8C2EDB18F104}">
      <dsp:nvSpPr>
        <dsp:cNvPr id="0" name=""/>
        <dsp:cNvSpPr/>
      </dsp:nvSpPr>
      <dsp:spPr>
        <a:xfrm rot="9000000">
          <a:off x="2299906" y="2549957"/>
          <a:ext cx="362367" cy="34365"/>
        </a:xfrm>
        <a:custGeom>
          <a:avLst/>
          <a:gdLst/>
          <a:ahLst/>
          <a:cxnLst/>
          <a:rect l="0" t="0" r="0" b="0"/>
          <a:pathLst>
            <a:path>
              <a:moveTo>
                <a:pt x="0" y="17182"/>
              </a:moveTo>
              <a:lnTo>
                <a:pt x="362367" y="1718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 rot="10800000">
        <a:off x="2472031" y="2558080"/>
        <a:ext cx="18118" cy="18118"/>
      </dsp:txXfrm>
    </dsp:sp>
    <dsp:sp modelId="{423BD321-52A7-47E1-BEC1-BEE38BA32FD9}">
      <dsp:nvSpPr>
        <dsp:cNvPr id="0" name=""/>
        <dsp:cNvSpPr/>
      </dsp:nvSpPr>
      <dsp:spPr>
        <a:xfrm>
          <a:off x="1198203" y="2356027"/>
          <a:ext cx="1206818" cy="120681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PHP</a:t>
          </a:r>
          <a:endParaRPr lang="pt-BR" sz="1300" kern="1200" dirty="0"/>
        </a:p>
      </dsp:txBody>
      <dsp:txXfrm>
        <a:off x="1374937" y="2532761"/>
        <a:ext cx="853350" cy="853350"/>
      </dsp:txXfrm>
    </dsp:sp>
    <dsp:sp modelId="{26A37F10-24CF-4F8D-91FD-95E6A44F4BDF}">
      <dsp:nvSpPr>
        <dsp:cNvPr id="0" name=""/>
        <dsp:cNvSpPr/>
      </dsp:nvSpPr>
      <dsp:spPr>
        <a:xfrm rot="12600000">
          <a:off x="2299906" y="1765364"/>
          <a:ext cx="362367" cy="34365"/>
        </a:xfrm>
        <a:custGeom>
          <a:avLst/>
          <a:gdLst/>
          <a:ahLst/>
          <a:cxnLst/>
          <a:rect l="0" t="0" r="0" b="0"/>
          <a:pathLst>
            <a:path>
              <a:moveTo>
                <a:pt x="0" y="17182"/>
              </a:moveTo>
              <a:lnTo>
                <a:pt x="362367" y="1718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 rot="10800000">
        <a:off x="2472031" y="1773487"/>
        <a:ext cx="18118" cy="18118"/>
      </dsp:txXfrm>
    </dsp:sp>
    <dsp:sp modelId="{97EB3F9A-301E-45A6-A318-967D67C13494}">
      <dsp:nvSpPr>
        <dsp:cNvPr id="0" name=""/>
        <dsp:cNvSpPr/>
      </dsp:nvSpPr>
      <dsp:spPr>
        <a:xfrm>
          <a:off x="1198203" y="786841"/>
          <a:ext cx="1206818" cy="120681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Setores envolvidos</a:t>
          </a:r>
          <a:endParaRPr lang="pt-BR" sz="1300" kern="1200" dirty="0"/>
        </a:p>
      </dsp:txBody>
      <dsp:txXfrm>
        <a:off x="1374937" y="963575"/>
        <a:ext cx="853350" cy="8533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06/05/2022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8422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06/05/2022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1693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06/05/2022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1518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06/05/2022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829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06/05/2022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110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06/05/2022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535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06/05/2022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7206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06/05/2022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6444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06/05/2022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6556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06/05/2022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3331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A28E-8AF8-43EA-AF7C-EFAC1E0B5B94}" type="datetimeFigureOut">
              <a:rPr lang="pt-BR" smtClean="0"/>
              <a:t>06/05/2022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31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9A28E-8AF8-43EA-AF7C-EFAC1E0B5B94}" type="datetimeFigureOut">
              <a:rPr lang="pt-BR" smtClean="0"/>
              <a:t>06/05/2022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FC3E5-AACB-4103-AE59-21FFE13A57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601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/>
          </p:nvPr>
        </p:nvSpPr>
        <p:spPr>
          <a:xfrm>
            <a:off x="522786" y="2559462"/>
            <a:ext cx="7772400" cy="1051560"/>
          </a:xfrm>
        </p:spPr>
        <p:txBody>
          <a:bodyPr>
            <a:noAutofit/>
          </a:bodyPr>
          <a:lstStyle/>
          <a:p>
            <a:r>
              <a:rPr lang="pt-BR" sz="4000" dirty="0" smtClean="0">
                <a:latin typeface="+mn-lt"/>
              </a:rPr>
              <a:t>Programa de Readaptação e Reabilitação Profissional em uma Empresa de Saneamento no Município de Campinas</a:t>
            </a:r>
            <a:endParaRPr lang="pt-BR" sz="4000" dirty="0">
              <a:latin typeface="+mn-lt"/>
            </a:endParaRPr>
          </a:p>
        </p:txBody>
      </p:sp>
      <p:sp>
        <p:nvSpPr>
          <p:cNvPr id="4" name="Subtítulo 2"/>
          <p:cNvSpPr>
            <a:spLocks noGrp="1"/>
          </p:cNvSpPr>
          <p:nvPr>
            <p:ph type="subTitle" idx="1"/>
          </p:nvPr>
        </p:nvSpPr>
        <p:spPr>
          <a:xfrm>
            <a:off x="280067" y="4158475"/>
            <a:ext cx="8382531" cy="1655762"/>
          </a:xfrm>
        </p:spPr>
        <p:txBody>
          <a:bodyPr/>
          <a:lstStyle/>
          <a:p>
            <a:pPr algn="l"/>
            <a:r>
              <a:rPr lang="pt-BR" dirty="0"/>
              <a:t>Autores</a:t>
            </a:r>
            <a:r>
              <a:rPr lang="pt-BR" dirty="0" smtClean="0"/>
              <a:t>: Cláudia Cristina Augusto</a:t>
            </a:r>
          </a:p>
          <a:p>
            <a:pPr algn="l"/>
            <a:r>
              <a:rPr lang="pt-BR" dirty="0" smtClean="0"/>
              <a:t>Carolina </a:t>
            </a:r>
            <a:r>
              <a:rPr lang="pt-BR" dirty="0" err="1" smtClean="0"/>
              <a:t>Con</a:t>
            </a:r>
            <a:r>
              <a:rPr lang="pt-BR" dirty="0" smtClean="0"/>
              <a:t> Andrades Luiz</a:t>
            </a:r>
            <a:endParaRPr lang="pt-BR" dirty="0"/>
          </a:p>
          <a:p>
            <a:pPr algn="l"/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3411" t="90961"/>
          <a:stretch/>
        </p:blipFill>
        <p:spPr>
          <a:xfrm>
            <a:off x="5602147" y="5946186"/>
            <a:ext cx="3442745" cy="42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571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3932" y="1380018"/>
            <a:ext cx="7776864" cy="4752528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pt-BR" b="1" dirty="0" smtClean="0">
                <a:solidFill>
                  <a:schemeClr val="tx1"/>
                </a:solidFill>
              </a:rPr>
              <a:t>Resultados – Período de 2002 a </a:t>
            </a:r>
            <a:r>
              <a:rPr lang="pt-BR" b="1" dirty="0" smtClean="0">
                <a:solidFill>
                  <a:schemeClr val="tx1"/>
                </a:solidFill>
              </a:rPr>
              <a:t>2021</a:t>
            </a:r>
            <a:endParaRPr lang="pt-BR" b="1" dirty="0">
              <a:solidFill>
                <a:schemeClr val="tx1"/>
              </a:solidFill>
            </a:endParaRPr>
          </a:p>
          <a:p>
            <a:pPr algn="l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36755" y="2040725"/>
            <a:ext cx="787562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spc="-150" dirty="0"/>
              <a:t>N</a:t>
            </a:r>
            <a:r>
              <a:rPr lang="pt-BR" sz="2000" spc="-150" dirty="0" smtClean="0"/>
              <a:t>o </a:t>
            </a:r>
            <a:r>
              <a:rPr lang="pt-BR" sz="2000" spc="-150" dirty="0"/>
              <a:t>período de </a:t>
            </a:r>
            <a:r>
              <a:rPr lang="pt-BR" sz="2000" b="1" spc="-150" dirty="0"/>
              <a:t>2002 a </a:t>
            </a:r>
            <a:r>
              <a:rPr lang="pt-BR" sz="2000" b="1" spc="-150" dirty="0" smtClean="0"/>
              <a:t>2021 </a:t>
            </a:r>
            <a:r>
              <a:rPr lang="pt-BR" sz="2000" spc="-150" dirty="0" smtClean="0"/>
              <a:t>: 142 trabalhadores reabilitados;</a:t>
            </a:r>
          </a:p>
          <a:p>
            <a:pPr>
              <a:spcBef>
                <a:spcPct val="50000"/>
              </a:spcBef>
            </a:pPr>
            <a:r>
              <a:rPr lang="pt-BR" sz="2000" b="1" spc="-150" dirty="0" smtClean="0"/>
              <a:t>109 - Questões </a:t>
            </a:r>
            <a:r>
              <a:rPr lang="pt-BR" sz="2000" b="1" spc="-150" dirty="0" err="1" smtClean="0"/>
              <a:t>traumato</a:t>
            </a:r>
            <a:r>
              <a:rPr lang="pt-BR" sz="2000" b="1" spc="-150" dirty="0" smtClean="0"/>
              <a:t> ortopédicas </a:t>
            </a:r>
            <a:r>
              <a:rPr lang="pt-BR" sz="2000" spc="-150" dirty="0"/>
              <a:t>(relacionadas principalmente a : Coluna, Membro superior, Membro inferior, Mão, Pé, Joelho, Ombro), </a:t>
            </a:r>
            <a:endParaRPr lang="pt-BR" sz="2000" spc="-150" dirty="0" smtClean="0"/>
          </a:p>
          <a:p>
            <a:pPr>
              <a:spcBef>
                <a:spcPct val="50000"/>
              </a:spcBef>
            </a:pPr>
            <a:r>
              <a:rPr lang="pt-BR" sz="2000" spc="-150" dirty="0" smtClean="0"/>
              <a:t>06- Questões </a:t>
            </a:r>
            <a:r>
              <a:rPr lang="pt-BR" sz="2000" spc="-150" dirty="0"/>
              <a:t>neurológicas</a:t>
            </a:r>
            <a:r>
              <a:rPr lang="pt-BR" sz="2000" spc="-150" dirty="0" smtClean="0"/>
              <a:t>,</a:t>
            </a:r>
          </a:p>
          <a:p>
            <a:pPr>
              <a:spcBef>
                <a:spcPct val="50000"/>
              </a:spcBef>
            </a:pPr>
            <a:r>
              <a:rPr lang="pt-BR" sz="2000" spc="-150" dirty="0" smtClean="0"/>
              <a:t> </a:t>
            </a:r>
            <a:r>
              <a:rPr lang="pt-BR" sz="2000" spc="-150" dirty="0"/>
              <a:t>05 </a:t>
            </a:r>
            <a:r>
              <a:rPr lang="pt-BR" sz="2000" spc="-150" dirty="0" smtClean="0"/>
              <a:t>- Questões </a:t>
            </a:r>
            <a:r>
              <a:rPr lang="pt-BR" sz="2000" spc="-150" dirty="0"/>
              <a:t>clínicas (relacionadas a: diabetes, questões </a:t>
            </a:r>
            <a:r>
              <a:rPr lang="pt-BR" sz="2000" spc="-150" dirty="0" smtClean="0"/>
              <a:t>gastrointestinais, </a:t>
            </a:r>
            <a:r>
              <a:rPr lang="pt-BR" sz="2000" spc="-150" dirty="0"/>
              <a:t>câncer, obesidade mórbida, entre outras</a:t>
            </a:r>
            <a:r>
              <a:rPr lang="pt-BR" sz="2000" spc="-150" dirty="0" smtClean="0"/>
              <a:t>) </a:t>
            </a:r>
          </a:p>
          <a:p>
            <a:pPr>
              <a:spcBef>
                <a:spcPct val="50000"/>
              </a:spcBef>
            </a:pPr>
            <a:r>
              <a:rPr lang="pt-BR" sz="2000" spc="-150" dirty="0" smtClean="0"/>
              <a:t>04 - Questões cardiológicas</a:t>
            </a:r>
          </a:p>
          <a:p>
            <a:pPr>
              <a:spcBef>
                <a:spcPct val="50000"/>
              </a:spcBef>
            </a:pPr>
            <a:r>
              <a:rPr lang="pt-BR" sz="2000" spc="-150" dirty="0" smtClean="0"/>
              <a:t>10 - Questões </a:t>
            </a:r>
            <a:r>
              <a:rPr lang="pt-BR" sz="2000" spc="-150" dirty="0"/>
              <a:t>de saúde mental, </a:t>
            </a:r>
            <a:endParaRPr lang="pt-BR" sz="2000" spc="-150" dirty="0" smtClean="0"/>
          </a:p>
          <a:p>
            <a:pPr>
              <a:spcBef>
                <a:spcPct val="50000"/>
              </a:spcBef>
            </a:pPr>
            <a:r>
              <a:rPr lang="pt-BR" sz="2000" spc="-150" dirty="0" smtClean="0"/>
              <a:t>06 - Questões </a:t>
            </a:r>
            <a:r>
              <a:rPr lang="pt-BR" sz="2000" spc="-150" dirty="0"/>
              <a:t>oftálmicas, </a:t>
            </a:r>
            <a:endParaRPr lang="pt-BR" sz="2000" spc="-150" dirty="0" smtClean="0"/>
          </a:p>
          <a:p>
            <a:pPr>
              <a:spcBef>
                <a:spcPct val="50000"/>
              </a:spcBef>
            </a:pPr>
            <a:r>
              <a:rPr lang="pt-BR" sz="2000" spc="-150" dirty="0" smtClean="0"/>
              <a:t>02 - Questões </a:t>
            </a:r>
            <a:r>
              <a:rPr lang="pt-BR" sz="2000" spc="-150" dirty="0"/>
              <a:t>dermatológicas, </a:t>
            </a:r>
            <a:endParaRPr lang="pt-BR" altLang="pt-BR" sz="2000" dirty="0"/>
          </a:p>
        </p:txBody>
      </p:sp>
    </p:spTree>
    <p:extLst>
      <p:ext uri="{BB962C8B-B14F-4D97-AF65-F5344CB8AC3E}">
        <p14:creationId xmlns:p14="http://schemas.microsoft.com/office/powerpoint/2010/main" val="11150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3932" y="1380018"/>
            <a:ext cx="7776864" cy="4752528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pt-BR" b="1" dirty="0"/>
              <a:t>Resultados – Período de 2002 a </a:t>
            </a:r>
            <a:r>
              <a:rPr lang="pt-BR" b="1" dirty="0" smtClean="0"/>
              <a:t>2021</a:t>
            </a:r>
            <a:endParaRPr lang="pt-BR" b="1" dirty="0"/>
          </a:p>
          <a:p>
            <a:pPr algn="l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521855" y="5951758"/>
            <a:ext cx="65000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Figura 1: Acometimentos de saúde dos </a:t>
            </a:r>
            <a:r>
              <a:rPr lang="pt-BR" dirty="0" smtClean="0"/>
              <a:t>reabilitados</a:t>
            </a:r>
            <a:r>
              <a:rPr lang="pt-BR" dirty="0"/>
              <a:t>. </a:t>
            </a: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0584614"/>
              </p:ext>
            </p:extLst>
          </p:nvPr>
        </p:nvGraphicFramePr>
        <p:xfrm>
          <a:off x="397164" y="1895475"/>
          <a:ext cx="8009081" cy="3829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022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5"/>
          <p:cNvSpPr txBox="1">
            <a:spLocks noChangeArrowheads="1"/>
          </p:cNvSpPr>
          <p:nvPr/>
        </p:nvSpPr>
        <p:spPr bwMode="auto">
          <a:xfrm>
            <a:off x="348987" y="3349716"/>
            <a:ext cx="8353425" cy="297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44000" algn="ctr">
              <a:spcBef>
                <a:spcPts val="300"/>
              </a:spcBef>
              <a:spcAft>
                <a:spcPts val="300"/>
              </a:spcAft>
              <a:buSzPct val="95000"/>
              <a:defRPr/>
            </a:pPr>
            <a:r>
              <a:rPr lang="pt-BR" sz="1600" b="1" dirty="0" smtClean="0">
                <a:solidFill>
                  <a:schemeClr val="accent1">
                    <a:lumMod val="50000"/>
                  </a:schemeClr>
                </a:solidFill>
              </a:rPr>
              <a:t>DIRETORIA EXECUTIVA DA SANASA</a:t>
            </a:r>
            <a:endParaRPr lang="pt-BR" sz="1600" b="1" kern="1200" dirty="0" smtClean="0">
              <a:solidFill>
                <a:schemeClr val="accent1">
                  <a:lumMod val="50000"/>
                </a:schemeClr>
              </a:solidFill>
              <a:ea typeface="MS PGothic" charset="0"/>
              <a:cs typeface="MS PGothic" charset="0"/>
            </a:endParaRPr>
          </a:p>
          <a:p>
            <a:pPr marL="144000" algn="ctr" eaLnBrk="1" hangingPunct="1">
              <a:spcBef>
                <a:spcPts val="300"/>
              </a:spcBef>
              <a:spcAft>
                <a:spcPts val="300"/>
              </a:spcAft>
            </a:pPr>
            <a:r>
              <a:rPr lang="pt-BR" sz="1400" b="1" kern="12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Diretor Presidente  </a:t>
            </a:r>
            <a:r>
              <a:rPr lang="pt-BR" sz="1400" kern="12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- </a:t>
            </a:r>
            <a:r>
              <a:rPr lang="pt-BR" sz="1400" kern="1200" dirty="0" err="1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Manuelito</a:t>
            </a:r>
            <a:r>
              <a:rPr lang="pt-BR" sz="1400" kern="12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 P. Magalhães Júnior</a:t>
            </a:r>
          </a:p>
          <a:p>
            <a:pPr marL="144000" algn="ctr" eaLnBrk="1" hangingPunct="1">
              <a:spcBef>
                <a:spcPts val="300"/>
              </a:spcBef>
              <a:spcAft>
                <a:spcPts val="300"/>
              </a:spcAft>
            </a:pPr>
            <a:r>
              <a:rPr lang="pt-BR" sz="1400" b="1" kern="12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Procurador Geral </a:t>
            </a:r>
            <a:r>
              <a:rPr lang="pt-BR" sz="1400" kern="12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– </a:t>
            </a:r>
            <a:r>
              <a:rPr lang="pt-BR" sz="1400" dirty="0" err="1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Rander</a:t>
            </a:r>
            <a:r>
              <a:rPr lang="pt-BR" sz="14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 Augusto Andrade</a:t>
            </a:r>
          </a:p>
          <a:p>
            <a:pPr marL="144000" algn="ctr" eaLnBrk="1" hangingPunct="1">
              <a:spcBef>
                <a:spcPts val="300"/>
              </a:spcBef>
              <a:spcAft>
                <a:spcPts val="300"/>
              </a:spcAft>
            </a:pPr>
            <a:r>
              <a:rPr lang="pt-BR" sz="1400" b="1" kern="12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Chefe de Gabinete </a:t>
            </a:r>
            <a:r>
              <a:rPr lang="pt-BR" sz="1400" kern="12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– </a:t>
            </a:r>
            <a:r>
              <a:rPr lang="pt-BR" sz="14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Eduardo </a:t>
            </a:r>
            <a:r>
              <a:rPr lang="pt-BR" sz="1400" dirty="0" err="1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Betenjane</a:t>
            </a:r>
            <a:r>
              <a:rPr lang="pt-BR" sz="14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 Romano</a:t>
            </a:r>
            <a:endParaRPr lang="pt-BR" sz="1400" b="1" kern="1200" dirty="0" smtClean="0">
              <a:solidFill>
                <a:schemeClr val="accent1">
                  <a:lumMod val="50000"/>
                </a:schemeClr>
              </a:solidFill>
              <a:ea typeface="MS PGothic" charset="0"/>
              <a:cs typeface="MS PGothic" charset="0"/>
            </a:endParaRPr>
          </a:p>
          <a:p>
            <a:pPr marL="144000" algn="ctr" eaLnBrk="1" hangingPunct="1">
              <a:spcBef>
                <a:spcPts val="300"/>
              </a:spcBef>
              <a:spcAft>
                <a:spcPts val="300"/>
              </a:spcAft>
            </a:pPr>
            <a:r>
              <a:rPr lang="pt-BR" sz="1400" b="1" kern="12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Diretor Administrativo </a:t>
            </a:r>
            <a:r>
              <a:rPr lang="pt-BR" sz="1400" kern="12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– Paulo Jorge Zeraik</a:t>
            </a:r>
            <a:endParaRPr lang="pt-BR" sz="1400" b="1" kern="1200" dirty="0" smtClean="0">
              <a:solidFill>
                <a:schemeClr val="accent1">
                  <a:lumMod val="50000"/>
                </a:schemeClr>
              </a:solidFill>
              <a:ea typeface="MS PGothic" charset="0"/>
              <a:cs typeface="MS PGothic" charset="0"/>
            </a:endParaRPr>
          </a:p>
          <a:p>
            <a:pPr marL="14400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pt-BR" sz="1400" b="1" kern="12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Diretor Financeiro e de Rel. com Investidores</a:t>
            </a:r>
            <a:r>
              <a:rPr lang="pt-BR" sz="1400" b="1" kern="1200" baseline="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 </a:t>
            </a:r>
            <a:r>
              <a:rPr lang="pt-BR" sz="1400" b="0" kern="1200" baseline="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–</a:t>
            </a:r>
            <a:r>
              <a:rPr lang="pt-BR" sz="1400" b="1" kern="1200" baseline="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 </a:t>
            </a:r>
            <a:r>
              <a:rPr lang="pt-BR" sz="1400" kern="12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Pedro Cláudio da Silva</a:t>
            </a:r>
          </a:p>
          <a:p>
            <a:pPr marL="14400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pt-BR" sz="1400" b="1" kern="12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Diretor Comercial </a:t>
            </a:r>
            <a:r>
              <a:rPr lang="pt-BR" sz="1400" kern="12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– Fernando Sérgio </a:t>
            </a:r>
            <a:r>
              <a:rPr lang="pt-BR" sz="1400" kern="1200" dirty="0" err="1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Mancilha</a:t>
            </a:r>
            <a:r>
              <a:rPr lang="pt-BR" sz="1400" kern="12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 Neves</a:t>
            </a:r>
          </a:p>
          <a:p>
            <a:pPr marL="14400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pt-BR" sz="1400" b="1" kern="12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Diretor Técnico </a:t>
            </a:r>
            <a:r>
              <a:rPr lang="pt-BR" sz="1400" kern="12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– Marco Antônio dos Santos</a:t>
            </a:r>
          </a:p>
          <a:p>
            <a:pPr marL="144000" algn="ctr" eaLnBrk="1" hangingPunct="1">
              <a:spcBef>
                <a:spcPts val="300"/>
              </a:spcBef>
              <a:spcAft>
                <a:spcPts val="300"/>
              </a:spcAft>
            </a:pPr>
            <a:endParaRPr lang="pt-BR" sz="1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144000" algn="ctr">
              <a:spcBef>
                <a:spcPts val="300"/>
              </a:spcBef>
              <a:spcAft>
                <a:spcPts val="300"/>
              </a:spcAft>
              <a:buSzPct val="95000"/>
              <a:defRPr/>
            </a:pPr>
            <a:r>
              <a:rPr lang="pt-BR" sz="1600" b="1" dirty="0" smtClean="0">
                <a:solidFill>
                  <a:schemeClr val="accent1">
                    <a:lumMod val="50000"/>
                  </a:schemeClr>
                </a:solidFill>
              </a:rPr>
              <a:t>www.sanasa.com.br    3735 5000</a:t>
            </a:r>
            <a:endParaRPr lang="pt-BR" sz="16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Rectangle 2"/>
          <p:cNvSpPr txBox="1">
            <a:spLocks/>
          </p:cNvSpPr>
          <p:nvPr/>
        </p:nvSpPr>
        <p:spPr bwMode="auto">
          <a:xfrm>
            <a:off x="162043" y="1392604"/>
            <a:ext cx="8727312" cy="991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/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lvl="0" indent="0" algn="ctr" eaLnBrk="1" hangingPunct="1">
              <a:buSzPct val="95000"/>
            </a:pPr>
            <a:r>
              <a:rPr lang="pt-BR" sz="2400" b="1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  <a:cs typeface="+mn-cs"/>
              </a:rPr>
              <a:t>Cláudia Cristina Augusto</a:t>
            </a:r>
          </a:p>
          <a:p>
            <a:pPr marL="0" lvl="0" indent="0" algn="ctr" eaLnBrk="1" hangingPunct="1">
              <a:buSzPct val="95000"/>
            </a:pPr>
            <a:r>
              <a:rPr lang="pt-BR" sz="1600" b="1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  <a:cs typeface="+mn-cs"/>
              </a:rPr>
              <a:t>Coordenadora de Apoio ao Empregado</a:t>
            </a:r>
          </a:p>
          <a:p>
            <a:pPr marL="0" lvl="0" indent="0" algn="ctr" eaLnBrk="1" hangingPunct="1">
              <a:buSzPct val="95000"/>
            </a:pPr>
            <a:r>
              <a:rPr lang="pt-BR" sz="1600" b="1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  <a:cs typeface="+mn-cs"/>
              </a:rPr>
              <a:t>claudia.augusto@sanasa.com.br</a:t>
            </a:r>
          </a:p>
        </p:txBody>
      </p:sp>
    </p:spTree>
    <p:extLst>
      <p:ext uri="{BB962C8B-B14F-4D97-AF65-F5344CB8AC3E}">
        <p14:creationId xmlns:p14="http://schemas.microsoft.com/office/powerpoint/2010/main" val="354291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74413" y="1234548"/>
            <a:ext cx="7776864" cy="4752528"/>
          </a:xfrm>
        </p:spPr>
        <p:txBody>
          <a:bodyPr>
            <a:noAutofit/>
          </a:bodyPr>
          <a:lstStyle/>
          <a:p>
            <a:pPr algn="l"/>
            <a:r>
              <a:rPr lang="pt-BR" b="1" dirty="0" smtClean="0">
                <a:solidFill>
                  <a:schemeClr val="tx1"/>
                </a:solidFill>
              </a:rPr>
              <a:t>Introdução - Contextualização</a:t>
            </a:r>
          </a:p>
          <a:p>
            <a:pPr algn="l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74413" y="1708217"/>
            <a:ext cx="813574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1" spc="-150" dirty="0"/>
              <a:t>N</a:t>
            </a:r>
            <a:r>
              <a:rPr lang="pt-BR" sz="2400" b="1" spc="-150" dirty="0" smtClean="0"/>
              <a:t>a década de 80 </a:t>
            </a:r>
            <a:r>
              <a:rPr lang="pt-BR" sz="2400" spc="-150" dirty="0" smtClean="0"/>
              <a:t>- Empresa  identificou a necessidade </a:t>
            </a:r>
            <a:r>
              <a:rPr lang="pt-BR" sz="2400" spc="-150" dirty="0"/>
              <a:t>de pensar na readaptação/reabilitação profissional de seus </a:t>
            </a:r>
            <a:r>
              <a:rPr lang="pt-BR" sz="2400" spc="-150" dirty="0" smtClean="0"/>
              <a:t>empregados: </a:t>
            </a: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pt-BR" sz="2400" spc="-150" dirty="0" smtClean="0"/>
              <a:t>Dificuldades enfrentadas pelos empregados </a:t>
            </a:r>
            <a:r>
              <a:rPr lang="pt-BR" sz="2400" spc="-150" dirty="0"/>
              <a:t>após </a:t>
            </a:r>
            <a:r>
              <a:rPr lang="pt-BR" sz="2400" spc="-150" dirty="0" smtClean="0"/>
              <a:t>adoecimento, </a:t>
            </a:r>
            <a:r>
              <a:rPr lang="pt-BR" sz="2400" spc="-150" dirty="0"/>
              <a:t>de exercer suas atividades/funções habituais inerentes a seu cargo, o que gerava muitas vezes desconforto e </a:t>
            </a:r>
            <a:r>
              <a:rPr lang="pt-BR" sz="2400" spc="-150" dirty="0" smtClean="0"/>
              <a:t>insatisfação.</a:t>
            </a: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pt-BR" sz="2400" spc="-150" dirty="0" smtClean="0"/>
              <a:t>Funções, “carreiras isoladas”, muito específicas, </a:t>
            </a:r>
            <a:r>
              <a:rPr lang="pt-BR" sz="2400" spc="-150" dirty="0"/>
              <a:t>que quando o empregado não conseguia mais desempenhá-las, dificultava sua mobilidade para outras funções</a:t>
            </a:r>
            <a:r>
              <a:rPr lang="pt-BR" sz="2400" spc="-150" dirty="0" smtClean="0"/>
              <a:t>.</a:t>
            </a: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pt-BR" sz="2400" spc="-150" dirty="0" smtClean="0"/>
              <a:t>Os </a:t>
            </a:r>
            <a:r>
              <a:rPr lang="pt-BR" sz="2400" spc="-150" dirty="0"/>
              <a:t>médicos do trabalho da empresa em 1989, junto com </a:t>
            </a:r>
            <a:r>
              <a:rPr lang="pt-BR" sz="2400" spc="-150" dirty="0" smtClean="0"/>
              <a:t>a </a:t>
            </a:r>
            <a:r>
              <a:rPr lang="pt-BR" sz="2400" spc="-150" dirty="0"/>
              <a:t>Gerência de recursos humanos, começaram ainda de forma incipiente o trabalho internamente com alguns casos </a:t>
            </a:r>
            <a:r>
              <a:rPr lang="pt-BR" sz="2400" spc="-150" dirty="0" smtClean="0"/>
              <a:t>isolados. </a:t>
            </a:r>
          </a:p>
        </p:txBody>
      </p:sp>
    </p:spTree>
    <p:extLst>
      <p:ext uri="{BB962C8B-B14F-4D97-AF65-F5344CB8AC3E}">
        <p14:creationId xmlns:p14="http://schemas.microsoft.com/office/powerpoint/2010/main" val="3337172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3926" y="1380021"/>
            <a:ext cx="7776864" cy="4752528"/>
          </a:xfrm>
        </p:spPr>
        <p:txBody>
          <a:bodyPr>
            <a:noAutofit/>
          </a:bodyPr>
          <a:lstStyle/>
          <a:p>
            <a:pPr algn="l"/>
            <a:r>
              <a:rPr lang="pt-BR" b="1" dirty="0" smtClean="0">
                <a:solidFill>
                  <a:schemeClr val="tx1"/>
                </a:solidFill>
              </a:rPr>
              <a:t>Introdução – Conceito de Reabilitação Profissional</a:t>
            </a:r>
          </a:p>
          <a:p>
            <a:pPr algn="l"/>
            <a:endParaRPr lang="pt-BR" b="1" dirty="0"/>
          </a:p>
          <a:p>
            <a:pPr algn="l"/>
            <a:endParaRPr lang="pt-BR" b="1" dirty="0">
              <a:solidFill>
                <a:schemeClr val="tx1"/>
              </a:solidFill>
            </a:endParaRPr>
          </a:p>
          <a:p>
            <a:pPr algn="l"/>
            <a:r>
              <a:rPr lang="pt-BR" spc="-150" dirty="0"/>
              <a:t>“</a:t>
            </a:r>
            <a:r>
              <a:rPr lang="pt-BR" b="1" spc="-150" dirty="0"/>
              <a:t>Reabilitação Profissional</a:t>
            </a:r>
            <a:r>
              <a:rPr lang="pt-BR" spc="-150" dirty="0"/>
              <a:t>- É a assistência educativa ou </a:t>
            </a:r>
            <a:r>
              <a:rPr lang="pt-BR" spc="-150" dirty="0" err="1"/>
              <a:t>reeducativa</a:t>
            </a:r>
            <a:r>
              <a:rPr lang="pt-BR" spc="-150" dirty="0"/>
              <a:t> e de adaptação ou readaptação profissional, visando proporcionar aos beneficiários incapacitados parcial ou totalmente para o trabalho, em caráter obrigatório, os meios indicados para o reingresso no mercado de trabalho e no contexto em que vivem (art. 89 da Lei nº 8.213, de 24 de julho de 1991 e art. 136 do Decreto nº 3.048, de 6 de maio de 1999, que aprovou o Regulamento da Previdência Social – RPS)”. </a:t>
            </a:r>
            <a:endParaRPr lang="pt-BR" altLang="pt-BR" sz="2000" dirty="0">
              <a:solidFill>
                <a:srgbClr val="44546A"/>
              </a:solidFill>
            </a:endParaRPr>
          </a:p>
          <a:p>
            <a:pPr algn="l"/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608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3926" y="1380021"/>
            <a:ext cx="7776864" cy="4752528"/>
          </a:xfrm>
        </p:spPr>
        <p:txBody>
          <a:bodyPr>
            <a:noAutofit/>
          </a:bodyPr>
          <a:lstStyle/>
          <a:p>
            <a:pPr algn="l"/>
            <a:r>
              <a:rPr lang="pt-BR" b="1" dirty="0" smtClean="0">
                <a:solidFill>
                  <a:schemeClr val="tx1"/>
                </a:solidFill>
              </a:rPr>
              <a:t>Introdução – Programa de Reabilitação Profissional</a:t>
            </a:r>
            <a:endParaRPr lang="pt-BR" b="1" dirty="0">
              <a:solidFill>
                <a:schemeClr val="tx1"/>
              </a:solidFill>
            </a:endParaRPr>
          </a:p>
          <a:p>
            <a:pPr algn="l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74413" y="2092681"/>
            <a:ext cx="839551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1" spc="-150" dirty="0" smtClean="0"/>
              <a:t>Criação de um </a:t>
            </a:r>
            <a:r>
              <a:rPr lang="pt-BR" sz="2400" b="1" spc="-150" dirty="0"/>
              <a:t>Programa de Reabilitação Profissional</a:t>
            </a:r>
            <a:r>
              <a:rPr lang="pt-BR" sz="2400" spc="-150" dirty="0"/>
              <a:t> </a:t>
            </a:r>
            <a:r>
              <a:rPr lang="pt-BR" sz="2400" spc="-150" dirty="0" smtClean="0"/>
              <a:t>na empresa em 1999:</a:t>
            </a: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pt-BR" sz="2400" b="1" spc="-150" dirty="0" smtClean="0"/>
              <a:t>Normativa Interna: Critérios </a:t>
            </a:r>
            <a:r>
              <a:rPr lang="pt-BR" sz="2400" b="1" spc="-150" dirty="0"/>
              <a:t>de inclusão </a:t>
            </a:r>
            <a:r>
              <a:rPr lang="pt-BR" sz="2400" spc="-150" dirty="0"/>
              <a:t>de seus </a:t>
            </a:r>
            <a:r>
              <a:rPr lang="pt-BR" sz="2400" spc="-150" dirty="0" smtClean="0"/>
              <a:t>empregados no programa, bem como dos fluxos; </a:t>
            </a: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pt-BR" sz="2400" b="1" spc="-150" dirty="0" smtClean="0"/>
              <a:t>Acordo de Cooperação Técnica: </a:t>
            </a:r>
            <a:r>
              <a:rPr lang="pt-BR" sz="2400" spc="-150" dirty="0" smtClean="0"/>
              <a:t>Firmado entre SANASA e INSS.</a:t>
            </a:r>
            <a:r>
              <a:rPr lang="pt-BR" sz="2400" spc="-150" dirty="0"/>
              <a:t> </a:t>
            </a:r>
            <a:r>
              <a:rPr lang="pt-BR" sz="2400" spc="-150" dirty="0" smtClean="0"/>
              <a:t>Cumprindo </a:t>
            </a:r>
            <a:r>
              <a:rPr lang="pt-BR" sz="2400" spc="-150" dirty="0"/>
              <a:t>a fundamentação legal em Empresas </a:t>
            </a:r>
            <a:r>
              <a:rPr lang="pt-BR" sz="2400" spc="-150" dirty="0" smtClean="0"/>
              <a:t>de Saneamento </a:t>
            </a:r>
            <a:r>
              <a:rPr lang="pt-BR" sz="2400" spc="-150" dirty="0"/>
              <a:t>em Campinas</a:t>
            </a:r>
            <a:r>
              <a:rPr lang="pt-BR" sz="2400" spc="-150" dirty="0" smtClean="0"/>
              <a:t>.</a:t>
            </a: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pt-BR" sz="2400" b="1" spc="-150" dirty="0" smtClean="0"/>
              <a:t>Acompanhamento via Coordenadoria </a:t>
            </a:r>
            <a:r>
              <a:rPr lang="pt-BR" sz="2400" b="1" spc="-150" dirty="0"/>
              <a:t>de Apoio ao </a:t>
            </a:r>
            <a:r>
              <a:rPr lang="pt-BR" sz="2400" b="1" spc="-150" dirty="0" smtClean="0"/>
              <a:t>Empregado: </a:t>
            </a:r>
            <a:r>
              <a:rPr lang="pt-BR" sz="2400" spc="-150" dirty="0" smtClean="0"/>
              <a:t>Ligada </a:t>
            </a:r>
            <a:r>
              <a:rPr lang="pt-BR" sz="2400" spc="-150" dirty="0"/>
              <a:t>à Gerência de Recursos Humanos</a:t>
            </a:r>
            <a:r>
              <a:rPr lang="pt-BR" sz="2400" spc="-150" dirty="0" smtClean="0"/>
              <a:t>,</a:t>
            </a:r>
            <a:r>
              <a:rPr lang="pt-BR" sz="2400" spc="-150" dirty="0"/>
              <a:t> composta por equipe multidisciplinar: </a:t>
            </a:r>
            <a:r>
              <a:rPr lang="pt-BR" sz="2400" spc="-150" dirty="0" smtClean="0"/>
              <a:t>Coordenadora, Terapeuta </a:t>
            </a:r>
            <a:r>
              <a:rPr lang="pt-BR" sz="2400" spc="-150" dirty="0"/>
              <a:t>Ocupacional, </a:t>
            </a:r>
            <a:r>
              <a:rPr lang="pt-BR" sz="2400" spc="-150" dirty="0" smtClean="0"/>
              <a:t>Assistentes Sociais </a:t>
            </a:r>
            <a:r>
              <a:rPr lang="pt-BR" sz="2400" spc="-150" dirty="0"/>
              <a:t>e Psicólogo.</a:t>
            </a:r>
            <a:r>
              <a:rPr lang="pt-BR" sz="2400" spc="-150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4060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3930" y="1380018"/>
            <a:ext cx="7776864" cy="4752528"/>
          </a:xfrm>
        </p:spPr>
        <p:txBody>
          <a:bodyPr>
            <a:noAutofit/>
          </a:bodyPr>
          <a:lstStyle/>
          <a:p>
            <a:pPr algn="l"/>
            <a:r>
              <a:rPr lang="pt-BR" b="1" dirty="0" smtClean="0">
                <a:solidFill>
                  <a:schemeClr val="tx1"/>
                </a:solidFill>
              </a:rPr>
              <a:t>Objetivos do Programa de Reabilitação Profissional</a:t>
            </a:r>
            <a:endParaRPr lang="pt-BR" b="1" dirty="0">
              <a:solidFill>
                <a:schemeClr val="tx1"/>
              </a:solidFill>
            </a:endParaRPr>
          </a:p>
          <a:p>
            <a:pPr algn="l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70504" y="2238154"/>
            <a:ext cx="813574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pt-BR" sz="2400" spc="-150" dirty="0"/>
              <a:t>A</a:t>
            </a:r>
            <a:r>
              <a:rPr lang="pt-BR" sz="2400" spc="-150" dirty="0" smtClean="0"/>
              <a:t>companhar </a:t>
            </a:r>
            <a:r>
              <a:rPr lang="pt-BR" sz="2400" spc="-150" dirty="0"/>
              <a:t>a readaptação ou reabilitação do empregado com problema de saúde e que se encontra impossibilitado de exercer suas atividades/funções inerentes ao seu cargo; </a:t>
            </a:r>
            <a:endParaRPr lang="pt-BR" sz="2400" spc="-150" dirty="0" smtClean="0"/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pt-BR" sz="2400" spc="-150" dirty="0" smtClean="0"/>
              <a:t>Proporcionar a </a:t>
            </a:r>
            <a:r>
              <a:rPr lang="pt-BR" sz="2400" b="1" spc="-150" dirty="0"/>
              <a:t>inclusão social e laboral </a:t>
            </a:r>
            <a:r>
              <a:rPr lang="pt-BR" sz="2400" spc="-150" dirty="0"/>
              <a:t>dessas pessoas </a:t>
            </a:r>
            <a:r>
              <a:rPr lang="pt-BR" sz="2400" b="1" spc="-150" dirty="0"/>
              <a:t>após processo de </a:t>
            </a:r>
            <a:r>
              <a:rPr lang="pt-BR" sz="2400" b="1" spc="-150" dirty="0" smtClean="0"/>
              <a:t>adoecimento, </a:t>
            </a:r>
            <a:r>
              <a:rPr lang="pt-BR" sz="2400" spc="-150" dirty="0" smtClean="0"/>
              <a:t>buscando </a:t>
            </a:r>
            <a:r>
              <a:rPr lang="pt-BR" sz="2400" spc="-150" dirty="0"/>
              <a:t>atividades/funções compatíveis com as restrições apresentadas pelo empregado </a:t>
            </a:r>
            <a:r>
              <a:rPr lang="pt-BR" sz="2400" spc="-150" dirty="0" smtClean="0"/>
              <a:t>reabilitando</a:t>
            </a:r>
            <a:r>
              <a:rPr lang="pt-BR" sz="2400" spc="-150" dirty="0"/>
              <a:t>;</a:t>
            </a: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pt-BR" sz="2400" spc="-150" dirty="0" smtClean="0"/>
              <a:t>Evitar </a:t>
            </a:r>
            <a:r>
              <a:rPr lang="pt-BR" sz="2400" spc="-150" dirty="0"/>
              <a:t>a sua </a:t>
            </a:r>
            <a:r>
              <a:rPr lang="pt-BR" sz="2400" b="1" spc="-150" dirty="0"/>
              <a:t>marginalização e exclusão </a:t>
            </a:r>
            <a:r>
              <a:rPr lang="pt-BR" sz="2400" spc="-150" dirty="0"/>
              <a:t>nos processos de trabalho, </a:t>
            </a:r>
            <a:r>
              <a:rPr lang="pt-BR" sz="2400" b="1" spc="-150" dirty="0"/>
              <a:t>promovendo saúde e prevenindo doenças</a:t>
            </a:r>
            <a:r>
              <a:rPr lang="pt-BR" sz="2400" spc="-150" dirty="0"/>
              <a:t>, com consequente </a:t>
            </a:r>
            <a:r>
              <a:rPr lang="pt-BR" sz="2400" b="1" spc="-150" dirty="0"/>
              <a:t>melhora na sua qualidade de vida</a:t>
            </a:r>
            <a:r>
              <a:rPr lang="pt-BR" sz="2400" spc="-150" dirty="0" smtClean="0"/>
              <a:t>.</a:t>
            </a:r>
            <a:endParaRPr lang="pt-BR" sz="2400" spc="-150" dirty="0"/>
          </a:p>
        </p:txBody>
      </p:sp>
    </p:spTree>
    <p:extLst>
      <p:ext uri="{BB962C8B-B14F-4D97-AF65-F5344CB8AC3E}">
        <p14:creationId xmlns:p14="http://schemas.microsoft.com/office/powerpoint/2010/main" val="2870655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3930" y="1380021"/>
            <a:ext cx="7776864" cy="4752528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pt-BR" b="1" dirty="0" smtClean="0">
                <a:solidFill>
                  <a:schemeClr val="tx1"/>
                </a:solidFill>
              </a:rPr>
              <a:t>Método – Programa de Reabilitação Profissional</a:t>
            </a:r>
            <a:endParaRPr lang="pt-BR" b="1" dirty="0">
              <a:solidFill>
                <a:schemeClr val="tx1"/>
              </a:solidFill>
            </a:endParaRPr>
          </a:p>
          <a:p>
            <a:pPr algn="l"/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840562433"/>
              </p:ext>
            </p:extLst>
          </p:nvPr>
        </p:nvGraphicFramePr>
        <p:xfrm>
          <a:off x="1326573" y="1974275"/>
          <a:ext cx="6321136" cy="4349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694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3930" y="1380021"/>
            <a:ext cx="7776864" cy="4752528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pt-BR" b="1" dirty="0" smtClean="0">
                <a:solidFill>
                  <a:schemeClr val="tx1"/>
                </a:solidFill>
              </a:rPr>
              <a:t>Método - Procedimento</a:t>
            </a:r>
            <a:endParaRPr lang="pt-BR" b="1" dirty="0">
              <a:solidFill>
                <a:schemeClr val="tx1"/>
              </a:solidFill>
            </a:endParaRPr>
          </a:p>
          <a:p>
            <a:pPr algn="l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85822" y="2180277"/>
            <a:ext cx="828087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altLang="pt-BR" sz="2000" b="1" dirty="0" smtClean="0"/>
              <a:t>I - Entrada:</a:t>
            </a:r>
          </a:p>
          <a:p>
            <a:pPr algn="just">
              <a:spcBef>
                <a:spcPct val="50000"/>
              </a:spcBef>
            </a:pPr>
            <a:r>
              <a:rPr lang="pt-BR" altLang="pt-BR" sz="2000" dirty="0" smtClean="0"/>
              <a:t>a) Empregado </a:t>
            </a:r>
            <a:r>
              <a:rPr lang="pt-BR" altLang="pt-BR" sz="2000" dirty="0"/>
              <a:t>- problema saúde; </a:t>
            </a:r>
            <a:endParaRPr lang="pt-BR" altLang="pt-BR" sz="2000" dirty="0" smtClean="0"/>
          </a:p>
          <a:p>
            <a:pPr algn="just">
              <a:spcBef>
                <a:spcPct val="50000"/>
              </a:spcBef>
            </a:pPr>
            <a:r>
              <a:rPr lang="pt-BR" altLang="pt-BR" sz="2000" dirty="0" smtClean="0"/>
              <a:t>b) Avaliado  na Coordenadoria de Saúde ocupacional e Bucal – PHO – e encaminhado perícia INSS;</a:t>
            </a:r>
          </a:p>
          <a:p>
            <a:pPr algn="just">
              <a:spcBef>
                <a:spcPct val="50000"/>
              </a:spcBef>
            </a:pPr>
            <a:r>
              <a:rPr lang="pt-BR" altLang="pt-BR" sz="2000" dirty="0" smtClean="0"/>
              <a:t>c) Perícia </a:t>
            </a:r>
            <a:r>
              <a:rPr lang="pt-BR" altLang="pt-BR" sz="2000" dirty="0"/>
              <a:t>médica junto ao </a:t>
            </a:r>
            <a:r>
              <a:rPr lang="pt-BR" altLang="pt-BR" sz="2000" dirty="0" smtClean="0"/>
              <a:t>INSS e encaminhamento Programa de Reabilitação Profissional – PRP – do INSS;</a:t>
            </a:r>
          </a:p>
          <a:p>
            <a:pPr algn="just">
              <a:spcBef>
                <a:spcPct val="50000"/>
              </a:spcBef>
            </a:pPr>
            <a:r>
              <a:rPr lang="pt-BR" altLang="pt-BR" sz="2000" dirty="0" smtClean="0"/>
              <a:t>d) Coordenadoria de Administração de Pessoal – PHP – informa PHA;</a:t>
            </a:r>
          </a:p>
          <a:p>
            <a:pPr algn="just">
              <a:spcBef>
                <a:spcPct val="50000"/>
              </a:spcBef>
            </a:pPr>
            <a:r>
              <a:rPr lang="pt-BR" altLang="pt-BR" sz="2000" dirty="0" smtClean="0"/>
              <a:t>e) Empregado reabilitando- </a:t>
            </a:r>
            <a:r>
              <a:rPr lang="pt-BR" altLang="pt-BR" sz="2000" b="1" dirty="0" smtClean="0"/>
              <a:t>Entra </a:t>
            </a:r>
            <a:r>
              <a:rPr lang="pt-BR" altLang="pt-BR" sz="2000" b="1" dirty="0"/>
              <a:t>para o </a:t>
            </a:r>
            <a:r>
              <a:rPr lang="pt-BR" altLang="pt-BR" sz="2000" b="1" dirty="0" smtClean="0"/>
              <a:t>Programa </a:t>
            </a:r>
            <a:r>
              <a:rPr lang="pt-BR" altLang="pt-BR" sz="2000" b="1" dirty="0"/>
              <a:t>de Reabilitação </a:t>
            </a:r>
            <a:r>
              <a:rPr lang="pt-BR" altLang="pt-BR" sz="2000" b="1" dirty="0" smtClean="0"/>
              <a:t>Profissional</a:t>
            </a:r>
            <a:r>
              <a:rPr lang="pt-BR" altLang="pt-BR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7043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3930" y="1380021"/>
            <a:ext cx="7776864" cy="4752528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pt-BR" b="1" dirty="0"/>
              <a:t>Método - Procedimento</a:t>
            </a:r>
          </a:p>
          <a:p>
            <a:pPr algn="l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06555" y="2414802"/>
            <a:ext cx="828087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000" b="1" dirty="0" smtClean="0"/>
              <a:t>II - Acompanhamento PHA:</a:t>
            </a:r>
            <a:endParaRPr lang="pt-BR" altLang="pt-BR" sz="2000" b="1" dirty="0"/>
          </a:p>
          <a:p>
            <a:pPr>
              <a:spcBef>
                <a:spcPct val="50000"/>
              </a:spcBef>
            </a:pPr>
            <a:r>
              <a:rPr lang="pt-BR" altLang="pt-BR" sz="2000" dirty="0"/>
              <a:t>a) </a:t>
            </a:r>
            <a:r>
              <a:rPr lang="pt-BR" altLang="pt-BR" sz="2000" dirty="0" smtClean="0"/>
              <a:t>Responsável </a:t>
            </a:r>
            <a:r>
              <a:rPr lang="pt-BR" altLang="pt-BR" sz="2000" dirty="0"/>
              <a:t>pelo </a:t>
            </a:r>
            <a:r>
              <a:rPr lang="pt-BR" altLang="pt-BR" sz="2000" dirty="0" smtClean="0"/>
              <a:t>acompanhamento </a:t>
            </a:r>
            <a:r>
              <a:rPr lang="pt-BR" altLang="pt-BR" sz="2000" dirty="0"/>
              <a:t>de todo processo de </a:t>
            </a:r>
            <a:r>
              <a:rPr lang="pt-BR" altLang="pt-BR" sz="2000" dirty="0" smtClean="0"/>
              <a:t>reabilitação Profissional; </a:t>
            </a:r>
            <a:endParaRPr lang="pt-BR" altLang="pt-BR" sz="2000" dirty="0"/>
          </a:p>
          <a:p>
            <a:pPr>
              <a:spcBef>
                <a:spcPct val="50000"/>
              </a:spcBef>
            </a:pPr>
            <a:r>
              <a:rPr lang="pt-BR" altLang="pt-BR" sz="2000" dirty="0"/>
              <a:t>b) Recebe documentação </a:t>
            </a:r>
            <a:r>
              <a:rPr lang="pt-BR" altLang="pt-BR" sz="2000" dirty="0" smtClean="0"/>
              <a:t>PRP/INSS; </a:t>
            </a:r>
            <a:endParaRPr lang="pt-BR" altLang="pt-BR" sz="2000" dirty="0"/>
          </a:p>
          <a:p>
            <a:pPr>
              <a:spcBef>
                <a:spcPct val="50000"/>
              </a:spcBef>
            </a:pPr>
            <a:r>
              <a:rPr lang="pt-BR" altLang="pt-BR" sz="2000" dirty="0"/>
              <a:t>c)  Procura Função/ Atividade compatível- </a:t>
            </a:r>
            <a:r>
              <a:rPr lang="pt-BR" altLang="pt-BR" sz="2000" dirty="0" smtClean="0"/>
              <a:t>Coordenadoria de desenvolvimento e Remuneração – PHD</a:t>
            </a:r>
            <a:r>
              <a:rPr lang="pt-BR" altLang="pt-BR" sz="2000" dirty="0"/>
              <a:t>, PHO, Setores envolvidos e </a:t>
            </a:r>
            <a:r>
              <a:rPr lang="pt-BR" altLang="pt-BR" sz="2000" dirty="0" smtClean="0"/>
              <a:t>empregado reabilitando;</a:t>
            </a:r>
          </a:p>
          <a:p>
            <a:pPr>
              <a:spcBef>
                <a:spcPct val="50000"/>
              </a:spcBef>
            </a:pPr>
            <a:r>
              <a:rPr lang="pt-BR" altLang="pt-BR" sz="2000" dirty="0" smtClean="0"/>
              <a:t>d) Encaminha documentação PRP/INSS- Aprovada a documentação;</a:t>
            </a:r>
            <a:endParaRPr lang="pt-BR" altLang="pt-BR" sz="2000" dirty="0"/>
          </a:p>
          <a:p>
            <a:pPr>
              <a:spcBef>
                <a:spcPct val="50000"/>
              </a:spcBef>
            </a:pPr>
            <a:r>
              <a:rPr lang="pt-BR" altLang="pt-BR" sz="2000" dirty="0" smtClean="0"/>
              <a:t>d) Acompanha </a:t>
            </a:r>
            <a:r>
              <a:rPr lang="pt-BR" altLang="pt-BR" sz="2000" dirty="0"/>
              <a:t>o estágio/ treinamento- PRP/INSS na </a:t>
            </a:r>
            <a:r>
              <a:rPr lang="pt-BR" altLang="pt-BR" sz="2000" dirty="0" smtClean="0"/>
              <a:t>empresa.</a:t>
            </a:r>
            <a:endParaRPr lang="pt-BR" altLang="pt-BR" sz="2000" dirty="0"/>
          </a:p>
        </p:txBody>
      </p:sp>
    </p:spTree>
    <p:extLst>
      <p:ext uri="{BB962C8B-B14F-4D97-AF65-F5344CB8AC3E}">
        <p14:creationId xmlns:p14="http://schemas.microsoft.com/office/powerpoint/2010/main" val="3115397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3930" y="1380021"/>
            <a:ext cx="7776864" cy="4752528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pt-BR" b="1" dirty="0"/>
              <a:t>Método - Procedimento</a:t>
            </a:r>
          </a:p>
          <a:p>
            <a:pPr algn="l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85776" y="2213267"/>
            <a:ext cx="83633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400" b="1" dirty="0" smtClean="0"/>
              <a:t>III - Finalização:</a:t>
            </a:r>
          </a:p>
          <a:p>
            <a:pPr>
              <a:spcBef>
                <a:spcPct val="50000"/>
              </a:spcBef>
            </a:pPr>
            <a:r>
              <a:rPr lang="pt-BR" altLang="pt-BR" sz="2400" dirty="0" smtClean="0"/>
              <a:t>a) </a:t>
            </a:r>
            <a:r>
              <a:rPr lang="pt-BR" altLang="pt-BR" sz="2400" dirty="0"/>
              <a:t>PRP/INSS </a:t>
            </a:r>
            <a:r>
              <a:rPr lang="pt-BR" altLang="pt-BR" sz="2400" dirty="0" smtClean="0"/>
              <a:t>– Avalia e Emite </a:t>
            </a:r>
            <a:r>
              <a:rPr lang="pt-BR" altLang="pt-BR" sz="2400" dirty="0"/>
              <a:t>certificado ao final do processo; </a:t>
            </a:r>
          </a:p>
          <a:p>
            <a:pPr>
              <a:spcBef>
                <a:spcPct val="50000"/>
              </a:spcBef>
            </a:pPr>
            <a:r>
              <a:rPr lang="pt-BR" altLang="pt-BR" sz="2400" dirty="0" smtClean="0"/>
              <a:t>b) Empregado tem alta do PRP/INSS;</a:t>
            </a:r>
          </a:p>
          <a:p>
            <a:pPr>
              <a:spcBef>
                <a:spcPct val="50000"/>
              </a:spcBef>
            </a:pPr>
            <a:r>
              <a:rPr lang="pt-BR" altLang="pt-BR" sz="2400" dirty="0" smtClean="0"/>
              <a:t>c)  Empregado retorna </a:t>
            </a:r>
            <a:r>
              <a:rPr lang="pt-BR" altLang="pt-BR" sz="2400" dirty="0"/>
              <a:t>ao </a:t>
            </a:r>
            <a:r>
              <a:rPr lang="pt-BR" altLang="pt-BR" sz="2400" dirty="0" smtClean="0"/>
              <a:t>trabalho- Exame de retorno ao trabalho PHO;</a:t>
            </a:r>
            <a:endParaRPr lang="pt-BR" altLang="pt-BR" sz="2400" dirty="0"/>
          </a:p>
          <a:p>
            <a:pPr>
              <a:spcBef>
                <a:spcPct val="50000"/>
              </a:spcBef>
            </a:pPr>
            <a:r>
              <a:rPr lang="pt-BR" altLang="pt-BR" sz="2400" dirty="0"/>
              <a:t>d</a:t>
            </a:r>
            <a:r>
              <a:rPr lang="pt-BR" altLang="pt-BR" sz="2400" dirty="0" smtClean="0"/>
              <a:t>) PHA encaminha documentação- </a:t>
            </a:r>
            <a:r>
              <a:rPr lang="pt-BR" altLang="pt-BR" sz="2400" dirty="0"/>
              <a:t>Movimentação Pessoal (MP</a:t>
            </a:r>
            <a:r>
              <a:rPr lang="pt-BR" altLang="pt-BR" sz="2400" dirty="0" smtClean="0"/>
              <a:t>)- </a:t>
            </a:r>
            <a:r>
              <a:rPr lang="pt-BR" altLang="pt-BR" sz="2400" dirty="0"/>
              <a:t>PHD, </a:t>
            </a:r>
            <a:r>
              <a:rPr lang="pt-BR" altLang="pt-BR" sz="2400" dirty="0" smtClean="0"/>
              <a:t>PHP- Regularização funcional do empregado. </a:t>
            </a:r>
            <a:endParaRPr lang="pt-BR" altLang="pt-BR" sz="2400" dirty="0"/>
          </a:p>
        </p:txBody>
      </p:sp>
    </p:spTree>
    <p:extLst>
      <p:ext uri="{BB962C8B-B14F-4D97-AF65-F5344CB8AC3E}">
        <p14:creationId xmlns:p14="http://schemas.microsoft.com/office/powerpoint/2010/main" val="35223952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294</TotalTime>
  <Words>797</Words>
  <Application>Microsoft Office PowerPoint</Application>
  <PresentationFormat>Apresentação na tela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Programa de Readaptação e Reabilitação Profissional em uma Empresa de Saneamento no Município de Campinas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Paulo Scalize</dc:creator>
  <cp:lastModifiedBy>Claudia Augusto</cp:lastModifiedBy>
  <cp:revision>19</cp:revision>
  <dcterms:created xsi:type="dcterms:W3CDTF">2022-04-25T15:52:50Z</dcterms:created>
  <dcterms:modified xsi:type="dcterms:W3CDTF">2022-05-06T13:25:15Z</dcterms:modified>
</cp:coreProperties>
</file>