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296" r:id="rId4"/>
    <p:sldId id="315" r:id="rId5"/>
    <p:sldId id="314" r:id="rId6"/>
    <p:sldId id="313" r:id="rId7"/>
    <p:sldId id="312" r:id="rId8"/>
    <p:sldId id="310" r:id="rId9"/>
    <p:sldId id="309" r:id="rId10"/>
    <p:sldId id="308" r:id="rId11"/>
    <p:sldId id="307" r:id="rId12"/>
    <p:sldId id="311" r:id="rId13"/>
    <p:sldId id="306" r:id="rId14"/>
    <p:sldId id="305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phd2007\Desktop\ASSEMAE%202022\Arquivos%20para%20apresenta&#231;&#227;o\Dados_grup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phd2007\Desktop\Grupo%20AA\Avalia&#231;&#227;o_2020\D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phd2007\Desktop\Grupo%20AA\Avalia&#231;&#227;o_2020\D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Plan1!$J$3</c:f>
              <c:strCache>
                <c:ptCount val="1"/>
                <c:pt idx="0">
                  <c:v>Passou por internação em clínica conveniada</c:v>
                </c:pt>
              </c:strCache>
            </c:strRef>
          </c:tx>
          <c:cat>
            <c:strRef>
              <c:f>Plan1!$I$4:$I$5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Plan1!$J$4:$J$5</c:f>
              <c:numCache>
                <c:formatCode>General</c:formatCode>
                <c:ptCount val="2"/>
                <c:pt idx="0">
                  <c:v>27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Gráficos!$A$2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cat>
            <c:strRef>
              <c:f>Gráficos!$B$1:$D$1</c:f>
              <c:strCache>
                <c:ptCount val="3"/>
                <c:pt idx="0">
                  <c:v>Pessoal</c:v>
                </c:pt>
                <c:pt idx="1">
                  <c:v>Profissional</c:v>
                </c:pt>
                <c:pt idx="2">
                  <c:v>Saúde</c:v>
                </c:pt>
              </c:strCache>
            </c:strRef>
          </c:cat>
          <c:val>
            <c:numRef>
              <c:f>Gráficos!$B$2:$D$2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Gráficos!$A$3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cat>
            <c:strRef>
              <c:f>Gráficos!$B$1:$D$1</c:f>
              <c:strCache>
                <c:ptCount val="3"/>
                <c:pt idx="0">
                  <c:v>Pessoal</c:v>
                </c:pt>
                <c:pt idx="1">
                  <c:v>Profissional</c:v>
                </c:pt>
                <c:pt idx="2">
                  <c:v>Saúde</c:v>
                </c:pt>
              </c:strCache>
            </c:strRef>
          </c:cat>
          <c:val>
            <c:numRef>
              <c:f>Gráficos!$B$3:$D$3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587200"/>
        <c:axId val="84083456"/>
      </c:barChart>
      <c:catAx>
        <c:axId val="8158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83456"/>
        <c:crosses val="autoZero"/>
        <c:auto val="1"/>
        <c:lblAlgn val="ctr"/>
        <c:lblOffset val="100"/>
        <c:noMultiLvlLbl val="0"/>
      </c:catAx>
      <c:valAx>
        <c:axId val="8408345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587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Gráficos!$B$24</c:f>
              <c:strCache>
                <c:ptCount val="1"/>
                <c:pt idx="0">
                  <c:v>Objetivo foi atingido?</c:v>
                </c:pt>
              </c:strCache>
            </c:strRef>
          </c:tx>
          <c:cat>
            <c:strRef>
              <c:f>Gráficos!$A$25:$A$27</c:f>
              <c:strCache>
                <c:ptCount val="3"/>
                <c:pt idx="0">
                  <c:v>Plenamente</c:v>
                </c:pt>
                <c:pt idx="1">
                  <c:v>Parcialmente</c:v>
                </c:pt>
                <c:pt idx="2">
                  <c:v>Não</c:v>
                </c:pt>
              </c:strCache>
            </c:strRef>
          </c:cat>
          <c:val>
            <c:numRef>
              <c:f>Gráficos!$B$25:$B$27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26695" y="1447634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latin typeface="+mn-lt"/>
              </a:rPr>
              <a:t>Programa de Reabilitação aos Dependentes Químicos</a:t>
            </a: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21630" y="3597366"/>
            <a:ext cx="8382531" cy="1655762"/>
          </a:xfrm>
        </p:spPr>
        <p:txBody>
          <a:bodyPr/>
          <a:lstStyle/>
          <a:p>
            <a:pPr algn="l"/>
            <a:r>
              <a:rPr lang="pt-BR" dirty="0"/>
              <a:t>Autores</a:t>
            </a:r>
            <a:r>
              <a:rPr lang="pt-BR" dirty="0" smtClean="0"/>
              <a:t>: Cláudia Cristina Augusto</a:t>
            </a:r>
          </a:p>
          <a:p>
            <a:pPr algn="l"/>
            <a:r>
              <a:rPr lang="pt-BR" dirty="0" smtClean="0"/>
              <a:t>Luis Fernando </a:t>
            </a:r>
            <a:r>
              <a:rPr lang="pt-BR" dirty="0" err="1" smtClean="0"/>
              <a:t>Toniollo</a:t>
            </a:r>
            <a:r>
              <a:rPr lang="pt-BR" dirty="0" smtClean="0"/>
              <a:t> Reis</a:t>
            </a:r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/>
              <a:t>Resultado </a:t>
            </a:r>
            <a:r>
              <a:rPr lang="pt-BR" b="1" dirty="0" smtClean="0">
                <a:solidFill>
                  <a:schemeClr val="tx1"/>
                </a:solidFill>
              </a:rPr>
              <a:t>- Avaliação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5" y="1816434"/>
            <a:ext cx="8563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 2020, foi realizada uma pesquisa para verificar as percepções dos participantes sobre o programa.</a:t>
            </a:r>
          </a:p>
          <a:p>
            <a:endParaRPr lang="pt-BR" sz="2000" dirty="0"/>
          </a:p>
          <a:p>
            <a:r>
              <a:rPr lang="pt-BR" sz="2000" dirty="0" smtClean="0"/>
              <a:t>Abaixo o resultado à pergunta se a participação no grupo teria mudado sua vida nos âmbitos profissional, pessoal e na saúde: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91199"/>
              </p:ext>
            </p:extLst>
          </p:nvPr>
        </p:nvGraphicFramePr>
        <p:xfrm>
          <a:off x="509155" y="3447650"/>
          <a:ext cx="7626927" cy="292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47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Resultado - Avaliação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0556" y="1901536"/>
            <a:ext cx="5392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Este foi o resultado à pergunta se o objetivo pretendido ao participar no grupo havia sido atingido.</a:t>
            </a:r>
          </a:p>
          <a:p>
            <a:endParaRPr lang="pt-BR" sz="2000" dirty="0" smtClean="0"/>
          </a:p>
          <a:p>
            <a:r>
              <a:rPr lang="pt-BR" sz="2000" dirty="0" smtClean="0"/>
              <a:t>O participante que respondeu “não”, justificou dizendo que “na próxima reunião ele será”.</a:t>
            </a:r>
          </a:p>
          <a:p>
            <a:endParaRPr lang="pt-BR" sz="2000" dirty="0" smtClean="0"/>
          </a:p>
          <a:p>
            <a:r>
              <a:rPr lang="pt-BR" sz="2000" dirty="0" smtClean="0"/>
              <a:t>Exemplos de objetivos:</a:t>
            </a:r>
          </a:p>
          <a:p>
            <a:r>
              <a:rPr lang="pt-BR" sz="2000" dirty="0" smtClean="0"/>
              <a:t>Manter-se limpo, parar de beber/ usar drogas;</a:t>
            </a:r>
          </a:p>
          <a:p>
            <a:r>
              <a:rPr lang="pt-BR" sz="2000" dirty="0" smtClean="0"/>
              <a:t>Manter-se no emprego;</a:t>
            </a:r>
          </a:p>
          <a:p>
            <a:r>
              <a:rPr lang="pt-BR" sz="2000" dirty="0" smtClean="0"/>
              <a:t>Gratidão com o grupo;</a:t>
            </a:r>
          </a:p>
          <a:p>
            <a:r>
              <a:rPr lang="pt-BR" sz="2000" dirty="0" smtClean="0"/>
              <a:t>Aprender a viver melhor;</a:t>
            </a:r>
          </a:p>
          <a:p>
            <a:r>
              <a:rPr lang="pt-BR" sz="2000" dirty="0" smtClean="0"/>
              <a:t>Lidar com as dificuldades;</a:t>
            </a:r>
          </a:p>
          <a:p>
            <a:r>
              <a:rPr lang="pt-BR" sz="2000" dirty="0" smtClean="0"/>
              <a:t>Continuar o que aprendeu na clínica.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20062"/>
              </p:ext>
            </p:extLst>
          </p:nvPr>
        </p:nvGraphicFramePr>
        <p:xfrm>
          <a:off x="5518645" y="2536074"/>
          <a:ext cx="3625355" cy="282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75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Resultado - Avaliação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925045" y="1932709"/>
            <a:ext cx="3408463" cy="4432357"/>
            <a:chOff x="4925046" y="1132609"/>
            <a:chExt cx="3945722" cy="523245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/>
          </p:blipFill>
          <p:spPr>
            <a:xfrm>
              <a:off x="4925046" y="1132609"/>
              <a:ext cx="3945722" cy="5232457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5387577" y="2334074"/>
              <a:ext cx="890468" cy="1092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95536" y="3011213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Relato de funcionário participante dizendo como o programa impactou sua vida.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4649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Conclusão - Repercussão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2408" y="2103077"/>
            <a:ext cx="4508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800" dirty="0" smtClean="0"/>
              <a:t>Matéria na revista Acontece, edição de Junho de 2015, abordando o Programa de Recuperação de Dependência Química.</a:t>
            </a:r>
            <a:endParaRPr lang="pt-BR" alt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21" y="1901536"/>
            <a:ext cx="3203396" cy="45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7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Conclusão - Depoimento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1891" y="2690336"/>
            <a:ext cx="4426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/>
              <a:t>“Gratidão pelo que vivo hoje, nesse processo recuperatório que colocou na vida, graças a vocês... grato a você... nunca mais vou cansar de agradecer... saber viver como diz o poema de Cora Coralina”. R.P.N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0821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4"/>
            <a:ext cx="8727312" cy="99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Cláudia Cristina Augusto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Coordenadora de Apoio ao Empregado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claudia.augusto@sanasa.com.br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Introdução – Acordo Coletivo e Norma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4753" y="2096792"/>
            <a:ext cx="47687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dirty="0"/>
              <a:t>Acordo Coletivo – Cláusula 70 - PROGRAMA DE RECUPERAÇÃO DE DEPENDENTES QUÍMICOS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/>
              <a:t> 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/>
              <a:t>“A SANASA CAMPINAS manterá e aprimorará, de acordo com as necessidades e solicitações da Empresa, o Programa de Recuperação de Dependentes Químicos com participação obrigatória dos Empregados nessas condições. A Empresa subsidiará até 70% (setenta por cento) dos gastos com internação de empregados em clínicas especializadas. (...)” </a:t>
            </a:r>
          </a:p>
          <a:p>
            <a:pPr algn="just">
              <a:spcBef>
                <a:spcPct val="50000"/>
              </a:spcBef>
            </a:pPr>
            <a:endParaRPr lang="pt-BR" altLang="pt-BR" dirty="0"/>
          </a:p>
          <a:p>
            <a:pPr algn="just">
              <a:spcBef>
                <a:spcPct val="50000"/>
              </a:spcBef>
            </a:pPr>
            <a:r>
              <a:rPr lang="pt-BR" altLang="pt-BR" dirty="0"/>
              <a:t>Norma – SAN.P.IN.NP 62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7" y="1911927"/>
            <a:ext cx="3195607" cy="4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b="1" dirty="0"/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Propiciar tratamento para que o empregado busque sua recuperação;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Conscientizar os empregados e seus familiares sobre a dependência química;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Participação ativa da empresa no processo;</a:t>
            </a:r>
          </a:p>
          <a:p>
            <a:pPr algn="l"/>
            <a:r>
              <a:rPr lang="pt-BR" dirty="0" smtClean="0"/>
              <a:t>Retomada de uma vida profissional, familiar e social satisfatória, através da abstinência de álcool e/ou outras drogas.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Método - Procedimento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227531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dirty="0"/>
              <a:t>I - Inclusão: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a) vontade própria;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b) encaminhado;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Passará por abordagem :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Individual;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Grupal.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8" y="1880754"/>
            <a:ext cx="3429473" cy="45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Método - Procedimento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2018" y="213159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dirty="0" smtClean="0"/>
              <a:t>II </a:t>
            </a:r>
            <a:r>
              <a:rPr lang="pt-BR" altLang="pt-BR" sz="2400" dirty="0"/>
              <a:t>- Desenvolvimento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a) </a:t>
            </a:r>
            <a:r>
              <a:rPr lang="pt-BR" altLang="pt-BR" sz="2400" dirty="0" smtClean="0"/>
              <a:t>reunião com Coordenadoria de Apoio ao Empregado – PHA</a:t>
            </a:r>
            <a:r>
              <a:rPr lang="pt-BR" altLang="pt-BR" sz="2400" dirty="0"/>
              <a:t>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 b) Avaliação clínica;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 c)  Apresentar melhora;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 d) Avaliação;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 e) Suporte ao familiar.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17" y="1816736"/>
            <a:ext cx="3549183" cy="46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Método - Procedimento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243146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dirty="0" smtClean="0"/>
              <a:t>III </a:t>
            </a:r>
            <a:r>
              <a:rPr lang="pt-BR" altLang="pt-BR" sz="2400" dirty="0"/>
              <a:t>- Exclusão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  a) O funcionário solicitar;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  b) Não corresponder ao tratamento.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IV – Palestras</a:t>
            </a:r>
          </a:p>
          <a:p>
            <a:pPr>
              <a:spcBef>
                <a:spcPct val="50000"/>
              </a:spcBef>
            </a:pPr>
            <a:r>
              <a:rPr lang="pt-BR" altLang="pt-BR" sz="2400" dirty="0"/>
              <a:t>        A todos os setores da Empresa.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36" y="1859971"/>
            <a:ext cx="3436257" cy="45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Método - Internação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91" y="1916039"/>
            <a:ext cx="2931344" cy="44895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345294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Contrato com clínica conveniada para internação.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5806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Método - Grupo </a:t>
            </a:r>
            <a:r>
              <a:rPr lang="pt-BR" b="1" dirty="0" smtClean="0">
                <a:solidFill>
                  <a:schemeClr val="tx1"/>
                </a:solidFill>
              </a:rPr>
              <a:t>de </a:t>
            </a:r>
            <a:r>
              <a:rPr lang="pt-BR" b="1" dirty="0" smtClean="0">
                <a:solidFill>
                  <a:schemeClr val="tx1"/>
                </a:solidFill>
              </a:rPr>
              <a:t>Apoio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5" y="2024252"/>
            <a:ext cx="4975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Desde implantação em 1989, 250 participantes passaram pelo programa;</a:t>
            </a:r>
          </a:p>
          <a:p>
            <a:endParaRPr lang="pt-BR" sz="2000" dirty="0"/>
          </a:p>
          <a:p>
            <a:r>
              <a:rPr lang="pt-BR" sz="2000" dirty="0" smtClean="0"/>
              <a:t>Atualmente com 31 participantes:</a:t>
            </a:r>
          </a:p>
          <a:p>
            <a:endParaRPr lang="pt-BR" sz="2000" dirty="0" smtClean="0"/>
          </a:p>
          <a:p>
            <a:r>
              <a:rPr lang="pt-BR" sz="2000" dirty="0" smtClean="0"/>
              <a:t>Todos do sexo masculino;</a:t>
            </a:r>
          </a:p>
          <a:p>
            <a:r>
              <a:rPr lang="pt-BR" sz="2000" dirty="0" smtClean="0"/>
              <a:t>17 com idade entre 31 e 50 anos;</a:t>
            </a:r>
          </a:p>
          <a:p>
            <a:r>
              <a:rPr lang="pt-BR" sz="2000" dirty="0" smtClean="0"/>
              <a:t>14 com idade de 51 anos ou mais.</a:t>
            </a:r>
          </a:p>
          <a:p>
            <a:endParaRPr lang="pt-BR" sz="2000" dirty="0"/>
          </a:p>
          <a:p>
            <a:r>
              <a:rPr lang="pt-BR" sz="2000" dirty="0" smtClean="0"/>
              <a:t>27 já utilizaram a internação por clínica conveniada;</a:t>
            </a:r>
          </a:p>
          <a:p>
            <a:r>
              <a:rPr lang="pt-BR" sz="2000" dirty="0" smtClean="0"/>
              <a:t>4 não utilizaram.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723694"/>
              </p:ext>
            </p:extLst>
          </p:nvPr>
        </p:nvGraphicFramePr>
        <p:xfrm>
          <a:off x="4592781" y="2284025"/>
          <a:ext cx="4145973" cy="342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86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Método - Grupo </a:t>
            </a:r>
            <a:r>
              <a:rPr lang="pt-BR" b="1" dirty="0" smtClean="0">
                <a:solidFill>
                  <a:schemeClr val="tx1"/>
                </a:solidFill>
              </a:rPr>
              <a:t>de </a:t>
            </a:r>
            <a:r>
              <a:rPr lang="pt-BR" b="1" dirty="0" smtClean="0">
                <a:solidFill>
                  <a:schemeClr val="tx1"/>
                </a:solidFill>
              </a:rPr>
              <a:t>Apoio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9936" y="2382302"/>
            <a:ext cx="53928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Cronograma do grupo, revisado </a:t>
            </a:r>
            <a:r>
              <a:rPr lang="pt-BR" sz="2000" dirty="0"/>
              <a:t>periodicamente e elaborado em conjunto com os participantes.</a:t>
            </a:r>
          </a:p>
          <a:p>
            <a:endParaRPr lang="pt-BR" sz="2000" dirty="0" smtClean="0"/>
          </a:p>
          <a:p>
            <a:r>
              <a:rPr lang="pt-BR" sz="2000" dirty="0" smtClean="0"/>
              <a:t>1ª </a:t>
            </a:r>
            <a:r>
              <a:rPr lang="pt-BR" sz="2000" dirty="0"/>
              <a:t>Semana: Literatura de Doze Passos;</a:t>
            </a:r>
          </a:p>
          <a:p>
            <a:endParaRPr lang="pt-BR" sz="2000" dirty="0"/>
          </a:p>
          <a:p>
            <a:r>
              <a:rPr lang="pt-BR" sz="2000" dirty="0"/>
              <a:t>2ª Semana: Sentimentos/ Temas diversos;</a:t>
            </a:r>
          </a:p>
          <a:p>
            <a:endParaRPr lang="pt-BR" sz="2000" dirty="0"/>
          </a:p>
          <a:p>
            <a:r>
              <a:rPr lang="pt-BR" sz="2000" dirty="0"/>
              <a:t>3ª Semana: Palestra de um participante;</a:t>
            </a:r>
          </a:p>
          <a:p>
            <a:endParaRPr lang="pt-BR" sz="2000" dirty="0"/>
          </a:p>
          <a:p>
            <a:r>
              <a:rPr lang="pt-BR" sz="2000" dirty="0"/>
              <a:t>4ª Semana: </a:t>
            </a:r>
            <a:r>
              <a:rPr lang="pt-BR" sz="2000" dirty="0" smtClean="0"/>
              <a:t>Reunião aberta com convidado.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8536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586</Words>
  <Application>Microsoft Office PowerPoint</Application>
  <PresentationFormat>Apresentação na tela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Programa de Reabilitação aos Dependentes Químicos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Luis Reis</cp:lastModifiedBy>
  <cp:revision>20</cp:revision>
  <dcterms:created xsi:type="dcterms:W3CDTF">2022-04-25T15:52:50Z</dcterms:created>
  <dcterms:modified xsi:type="dcterms:W3CDTF">2022-04-28T11:21:04Z</dcterms:modified>
</cp:coreProperties>
</file>