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3"/>
  </p:notesMasterIdLst>
  <p:sldIdLst>
    <p:sldId id="256" r:id="rId2"/>
    <p:sldId id="257" r:id="rId3"/>
    <p:sldId id="265" r:id="rId4"/>
    <p:sldId id="293" r:id="rId5"/>
    <p:sldId id="294" r:id="rId6"/>
    <p:sldId id="296" r:id="rId7"/>
    <p:sldId id="297" r:id="rId8"/>
    <p:sldId id="298" r:id="rId9"/>
    <p:sldId id="300" r:id="rId10"/>
    <p:sldId id="302" r:id="rId11"/>
    <p:sldId id="299" r:id="rId12"/>
    <p:sldId id="303" r:id="rId13"/>
    <p:sldId id="305" r:id="rId14"/>
    <p:sldId id="304" r:id="rId15"/>
    <p:sldId id="301" r:id="rId16"/>
    <p:sldId id="306" r:id="rId17"/>
    <p:sldId id="281" r:id="rId18"/>
    <p:sldId id="287" r:id="rId19"/>
    <p:sldId id="271" r:id="rId20"/>
    <p:sldId id="308" r:id="rId21"/>
    <p:sldId id="30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A9BDE-EDDF-4E5F-A60E-1F5E37A0C29E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7A8C4-9C2F-421C-9A8F-0CA67D5160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013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7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5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6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8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5/26/2015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6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5/26/2015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8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SAGAS.avi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hyperlink" Target="Bocai&#250;va.jpg" TargetMode="External"/><Relationship Id="rId2" Type="http://schemas.openxmlformats.org/officeDocument/2006/relationships/hyperlink" Target="Rio%20Xingu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xias%20do%20Sul.jpg" TargetMode="External"/><Relationship Id="rId5" Type="http://schemas.openxmlformats.org/officeDocument/2006/relationships/hyperlink" Target="Lafarge.jpg" TargetMode="External"/><Relationship Id="rId10" Type="http://schemas.openxmlformats.org/officeDocument/2006/relationships/image" Target="../media/image36.png"/><Relationship Id="rId4" Type="http://schemas.openxmlformats.org/officeDocument/2006/relationships/hyperlink" Target="Caminhos%20da%20Barra.jpg" TargetMode="Externa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</a:rPr>
              <a:t>FERRAMENTAS PARA GESTÃO DE PERDAS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568952" cy="1752600"/>
          </a:xfrm>
        </p:spPr>
        <p:txBody>
          <a:bodyPr/>
          <a:lstStyle/>
          <a:p>
            <a:r>
              <a:rPr lang="pt-BR" dirty="0" smtClean="0"/>
              <a:t>Antônio Fábio - Eng. Controle e </a:t>
            </a:r>
            <a:r>
              <a:rPr lang="pt-BR" dirty="0" smtClean="0"/>
              <a:t>Automação</a:t>
            </a:r>
          </a:p>
          <a:p>
            <a:r>
              <a:rPr lang="pt-BR" dirty="0" smtClean="0"/>
              <a:t>Especialista em Engenharia de Sistemas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5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Nível 02 – conhecendo o que se fatura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4900564" cy="27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Nível 03 - Dimensionando as perdas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10763" y="2492896"/>
            <a:ext cx="3162448" cy="3162448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6" name="Grupo 5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6012160" y="2461886"/>
            <a:ext cx="3162448" cy="3162448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0" name="Grupo 9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grpSp>
        <p:nvGrpSpPr>
          <p:cNvPr id="13" name="Diagram group"/>
          <p:cNvGrpSpPr/>
          <p:nvPr/>
        </p:nvGrpSpPr>
        <p:grpSpPr>
          <a:xfrm>
            <a:off x="3065736" y="2570808"/>
            <a:ext cx="3162448" cy="3162448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4" name="Grupo 13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6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38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Nível 04</a:t>
            </a:r>
            <a:br>
              <a:rPr lang="pt-BR" dirty="0" smtClean="0"/>
            </a:br>
            <a:r>
              <a:rPr lang="pt-BR" dirty="0" smtClean="0"/>
              <a:t>Acompanhamento Dinâmico - SATS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6082"/>
            <a:ext cx="8229600" cy="405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SATS – Como Funciona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6767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5033"/>
            <a:ext cx="8229600" cy="1143000"/>
          </a:xfrm>
        </p:spPr>
        <p:txBody>
          <a:bodyPr/>
          <a:lstStyle/>
          <a:p>
            <a:r>
              <a:rPr lang="pt-BR" dirty="0" smtClean="0"/>
              <a:t>Indicadores de Desempenho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1080120"/>
          </a:xfrm>
        </p:spPr>
        <p:txBody>
          <a:bodyPr>
            <a:normAutofit/>
          </a:bodyPr>
          <a:lstStyle/>
          <a:p>
            <a:r>
              <a:rPr lang="pt-BR" dirty="0" smtClean="0"/>
              <a:t>KWh/m³ de água produzida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 rot="880710">
            <a:off x="5159417" y="917776"/>
            <a:ext cx="2090987" cy="2063957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6" name="Grupo 5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6732240" y="2420888"/>
            <a:ext cx="2448272" cy="2376264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0" name="Grupo 9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2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53136"/>
            <a:ext cx="52959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395536" y="3068960"/>
            <a:ext cx="663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R$(Químicos)/m³ de água produzida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95536" y="4068361"/>
            <a:ext cx="6637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Perda de água nos setores e geral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029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t-BR" dirty="0" smtClean="0"/>
              <a:t>Ganhos com o sistema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5" y="1052736"/>
            <a:ext cx="4439419" cy="135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5643562" cy="18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5709"/>
            <a:ext cx="4612506" cy="172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16016" y="1052736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Utilização Eficiente das bombas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16016" y="1403484"/>
            <a:ext cx="319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Utilização Eficiente dos </a:t>
            </a:r>
            <a:r>
              <a:rPr lang="pt-BR" dirty="0" err="1" smtClean="0"/>
              <a:t>boosters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37872" y="1835532"/>
            <a:ext cx="357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Melhoria dos sistemas improdutivos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499992" y="2708920"/>
            <a:ext cx="4447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Monitoramento automático sem necessidade</a:t>
            </a:r>
          </a:p>
          <a:p>
            <a:r>
              <a:rPr lang="pt-BR" dirty="0" smtClean="0"/>
              <a:t>de motos ou carros - combustível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499992" y="3347700"/>
            <a:ext cx="4484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Mensagens de celular diretamente aos opera-</a:t>
            </a:r>
          </a:p>
          <a:p>
            <a:r>
              <a:rPr lang="pt-BR" dirty="0" smtClean="0"/>
              <a:t>dores do sistema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499992" y="3933056"/>
            <a:ext cx="4373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Atuação automática nos sistemas de Pressão</a:t>
            </a:r>
          </a:p>
          <a:p>
            <a:r>
              <a:rPr lang="pt-BR" dirty="0" smtClean="0"/>
              <a:t>Nível, Qualidade da Água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547073" y="5075892"/>
            <a:ext cx="189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Economia de água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547073" y="5435932"/>
            <a:ext cx="193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Aplicação Eficiente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2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pt-BR" dirty="0" smtClean="0"/>
              <a:t>Ganhos com o sistema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2132856"/>
            <a:ext cx="4547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Atendimento ao cliente</a:t>
            </a:r>
            <a:endParaRPr lang="pt-BR" sz="3200" dirty="0"/>
          </a:p>
        </p:txBody>
      </p:sp>
      <p:grpSp>
        <p:nvGrpSpPr>
          <p:cNvPr id="7" name="Diagram group"/>
          <p:cNvGrpSpPr/>
          <p:nvPr/>
        </p:nvGrpSpPr>
        <p:grpSpPr>
          <a:xfrm>
            <a:off x="35496" y="404664"/>
            <a:ext cx="1718435" cy="1779897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8" name="Grupo 7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9" name="Elipse 8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0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sp>
        <p:nvSpPr>
          <p:cNvPr id="11" name="CaixaDeTexto 10"/>
          <p:cNvSpPr txBox="1"/>
          <p:nvPr/>
        </p:nvSpPr>
        <p:spPr>
          <a:xfrm>
            <a:off x="4829495" y="1844824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Atuação imediata às ocorrências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29495" y="2195572"/>
            <a:ext cx="250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Redução de faltas d’água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860032" y="2564904"/>
            <a:ext cx="392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Aumento da oferta – redução de perdas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4448" y="3573016"/>
            <a:ext cx="333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Gestão Eficiente</a:t>
            </a:r>
            <a:endParaRPr lang="pt-BR" sz="3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736407" y="3429000"/>
            <a:ext cx="2203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Dados em tempo real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733923" y="3861048"/>
            <a:ext cx="4770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Todos os departamentos falando a mesma língua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733923" y="4283804"/>
            <a:ext cx="418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Indicadores envolvendo toda a Companhia</a:t>
            </a:r>
            <a:endParaRPr lang="pt-BR" dirty="0"/>
          </a:p>
        </p:txBody>
      </p:sp>
      <p:grpSp>
        <p:nvGrpSpPr>
          <p:cNvPr id="18" name="Diagram group"/>
          <p:cNvGrpSpPr/>
          <p:nvPr/>
        </p:nvGrpSpPr>
        <p:grpSpPr>
          <a:xfrm>
            <a:off x="6300192" y="4515024"/>
            <a:ext cx="1872208" cy="1866304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9" name="Grupo 18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20" name="Elipse 19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1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 dirty="0"/>
              </a:p>
            </p:txBody>
          </p:sp>
        </p:grpSp>
      </p:grpSp>
      <p:sp>
        <p:nvSpPr>
          <p:cNvPr id="22" name="CaixaDeTexto 21"/>
          <p:cNvSpPr txBox="1"/>
          <p:nvPr/>
        </p:nvSpPr>
        <p:spPr>
          <a:xfrm>
            <a:off x="3736407" y="4725144"/>
            <a:ext cx="3049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Melhoria Resultado Financeiro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43" y="4383989"/>
            <a:ext cx="6953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Outras Soluções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6026"/>
            <a:ext cx="9143999" cy="122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6" y="2884564"/>
            <a:ext cx="9161736" cy="112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87121"/>
            <a:ext cx="9143999" cy="1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2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SGC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89" y="2132856"/>
            <a:ext cx="53625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096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06697"/>
            <a:ext cx="18383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Diagram group"/>
          <p:cNvGrpSpPr/>
          <p:nvPr/>
        </p:nvGrpSpPr>
        <p:grpSpPr>
          <a:xfrm>
            <a:off x="1358874" y="1289277"/>
            <a:ext cx="782870" cy="791222"/>
            <a:chOff x="1383" y="1345790"/>
            <a:chExt cx="1834381" cy="1834381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0" name="Grupo 9"/>
            <p:cNvGrpSpPr/>
            <p:nvPr/>
          </p:nvGrpSpPr>
          <p:grpSpPr>
            <a:xfrm>
              <a:off x="1383" y="1345790"/>
              <a:ext cx="1834381" cy="1834381"/>
              <a:chOff x="1383" y="1345790"/>
              <a:chExt cx="1834381" cy="1834381"/>
            </a:xfrm>
          </p:grpSpPr>
          <p:sp>
            <p:nvSpPr>
              <p:cNvPr id="11" name="Elipse 10"/>
              <p:cNvSpPr/>
              <p:nvPr/>
            </p:nvSpPr>
            <p:spPr>
              <a:xfrm>
                <a:off x="1383" y="1345790"/>
                <a:ext cx="1834381" cy="1834381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Elipse 4"/>
              <p:cNvSpPr/>
              <p:nvPr/>
            </p:nvSpPr>
            <p:spPr>
              <a:xfrm>
                <a:off x="270022" y="1614429"/>
                <a:ext cx="1297103" cy="129710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3180" tIns="43180" rIns="43180" bIns="43180" numCol="1" spcCol="1270" anchor="ctr" anchorCtr="0">
                <a:noAutofit/>
              </a:bodyPr>
              <a:lstStyle/>
              <a:p>
                <a:pPr lvl="0" algn="ctr" defTabSz="1511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3400" kern="1200" dirty="0"/>
              </a:p>
            </p:txBody>
          </p:sp>
        </p:grpSp>
      </p:grpSp>
      <p:sp>
        <p:nvSpPr>
          <p:cNvPr id="6" name="CaixaDeTexto 5"/>
          <p:cNvSpPr txBox="1"/>
          <p:nvPr/>
        </p:nvSpPr>
        <p:spPr>
          <a:xfrm>
            <a:off x="1493193" y="110461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hlinkClick r:id="rId6" action="ppaction://hlinkfile"/>
              </a:rPr>
              <a:t>SGC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37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35696" y="1844824"/>
            <a:ext cx="7632848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hlinkClick r:id="rId2" action="ppaction://hlinkfile"/>
              </a:rPr>
              <a:t>Salvador </a:t>
            </a:r>
            <a:r>
              <a:rPr lang="pt-BR" dirty="0" smtClean="0">
                <a:hlinkClick r:id="rId2" action="ppaction://hlinkfile"/>
              </a:rPr>
              <a:t>– Condomínio Rio Xingu</a:t>
            </a:r>
            <a:r>
              <a:rPr lang="pt-BR" dirty="0" smtClean="0"/>
              <a:t>;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8" y="1844824"/>
            <a:ext cx="1000323" cy="5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95" y="2420888"/>
            <a:ext cx="1000323" cy="55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1819641" y="2420888"/>
            <a:ext cx="76328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hlinkClick r:id="rId4" action="ppaction://hlinkfile"/>
              </a:rPr>
              <a:t>Rio de Janeiro – Caminhos da Barra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1790918" y="2996952"/>
            <a:ext cx="76328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hlinkClick r:id="rId5" action="ppaction://hlinkfile"/>
              </a:rPr>
              <a:t>Montes Claros – Lafarge</a:t>
            </a:r>
            <a:r>
              <a:rPr lang="pt-BR" dirty="0"/>
              <a:t>;</a:t>
            </a:r>
            <a:endParaRPr lang="pt-BR" dirty="0"/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1790918" y="3573016"/>
            <a:ext cx="76328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hlinkClick r:id="rId6" action="ppaction://hlinkfile"/>
              </a:rPr>
              <a:t>Caxias do Sul - Marcopolo</a:t>
            </a:r>
            <a:r>
              <a:rPr lang="pt-BR" dirty="0"/>
              <a:t>;</a:t>
            </a:r>
            <a:endParaRPr lang="pt-BR" dirty="0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1790918" y="4149080"/>
            <a:ext cx="763284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hlinkClick r:id="rId7" action="ppaction://hlinkfile"/>
              </a:rPr>
              <a:t>Bocaiúva – Toda a </a:t>
            </a:r>
            <a:r>
              <a:rPr lang="pt-BR" dirty="0" smtClean="0">
                <a:hlinkClick r:id="rId7" action="ppaction://hlinkfile"/>
              </a:rPr>
              <a:t>Cidade</a:t>
            </a:r>
            <a:r>
              <a:rPr lang="pt-BR" dirty="0" smtClean="0"/>
              <a:t>;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4" y="3037491"/>
            <a:ext cx="929456" cy="4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14" y="3645024"/>
            <a:ext cx="872125" cy="46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4" y="4234356"/>
            <a:ext cx="897804" cy="394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2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– Definição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2736304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O objetivo desta apresentação é mostrar as ferramentas de gestão de água oferecidas pela SAGA que auxiliam às companhias de Saneamento em seus controles e combate às perdas.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52959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2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Contratação dos Pacotes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2636912"/>
            <a:ext cx="4330824" cy="25922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A SAGA oferecerá todos os materiais, software, treinamento, hidrômetros, telemetria, tudo sem um investimento inicial por parte da Companhia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33664" y="2708920"/>
            <a:ext cx="4330824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A Companhia de Saneamento fará pagamentos mensais pelo serviço da informação e automação sem comprometer o caixa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1781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Image result for sa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71612"/>
            <a:ext cx="1287587" cy="1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0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saber mais, visite nosso stand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</a:t>
            </a:r>
            <a:r>
              <a:rPr lang="pt-BR" i="1" dirty="0" smtClean="0">
                <a:solidFill>
                  <a:schemeClr val="tx2"/>
                </a:solidFill>
              </a:rPr>
              <a:t>fabio@sagamedicao.com.br</a:t>
            </a:r>
            <a:endParaRPr lang="pt-BR" i="1" dirty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4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Balanço Hídrico da </a:t>
            </a: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Water</a:t>
            </a:r>
            <a:r>
              <a:rPr lang="pt-BR" dirty="0" smtClean="0"/>
              <a:t> </a:t>
            </a:r>
            <a:r>
              <a:rPr lang="pt-BR" dirty="0" err="1" smtClean="0"/>
              <a:t>Association</a:t>
            </a:r>
            <a:r>
              <a:rPr lang="pt-BR" dirty="0" smtClean="0"/>
              <a:t> (IWA) é a ferramenta padronizada para análise dos componentes de consumo e perdas de água dentro de uma empresa de saneamento.</a:t>
            </a:r>
          </a:p>
          <a:p>
            <a:pPr algn="just"/>
            <a:r>
              <a:rPr lang="pt-BR" dirty="0" smtClean="0"/>
              <a:t>O levantamento dinâmico das informações pode ser complexo, então a implementação é feita por níveis.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67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Nível 01 de implementação:</a:t>
            </a:r>
            <a:br>
              <a:rPr lang="pt-BR" dirty="0" smtClean="0"/>
            </a:br>
            <a:r>
              <a:rPr lang="pt-BR" dirty="0" smtClean="0"/>
              <a:t>Conhecimento da quantidade de</a:t>
            </a:r>
            <a:br>
              <a:rPr lang="pt-BR" dirty="0" smtClean="0"/>
            </a:br>
            <a:r>
              <a:rPr lang="pt-BR" dirty="0" smtClean="0"/>
              <a:t>água produzida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Diagram group"/>
          <p:cNvGrpSpPr/>
          <p:nvPr/>
        </p:nvGrpSpPr>
        <p:grpSpPr>
          <a:xfrm>
            <a:off x="6228184" y="1052736"/>
            <a:ext cx="2736304" cy="2160240"/>
            <a:chOff x="3784892" y="613444"/>
            <a:chExt cx="3299073" cy="329907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Grupo 6"/>
            <p:cNvGrpSpPr/>
            <p:nvPr/>
          </p:nvGrpSpPr>
          <p:grpSpPr>
            <a:xfrm>
              <a:off x="3784892" y="613444"/>
              <a:ext cx="3299073" cy="3299073"/>
              <a:chOff x="3784892" y="613444"/>
              <a:chExt cx="3299073" cy="3299073"/>
            </a:xfrm>
          </p:grpSpPr>
          <p:sp>
            <p:nvSpPr>
              <p:cNvPr id="8" name="Elipse 7"/>
              <p:cNvSpPr/>
              <p:nvPr/>
            </p:nvSpPr>
            <p:spPr>
              <a:xfrm>
                <a:off x="3784892" y="613444"/>
                <a:ext cx="3299073" cy="3299073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Elipse 4"/>
              <p:cNvSpPr/>
              <p:nvPr/>
            </p:nvSpPr>
            <p:spPr>
              <a:xfrm>
                <a:off x="4268030" y="1096582"/>
                <a:ext cx="2332797" cy="23327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7470" tIns="77470" rIns="77470" bIns="77470" numCol="1" spcCol="1270" anchor="ctr" anchorCtr="0">
                <a:noAutofit/>
              </a:bodyPr>
              <a:lstStyle/>
              <a:p>
                <a:pPr lvl="0" algn="ctr" defTabSz="2711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6100" kern="1200"/>
              </a:p>
            </p:txBody>
          </p:sp>
        </p:grpSp>
      </p:grpSp>
      <p:grpSp>
        <p:nvGrpSpPr>
          <p:cNvPr id="10" name="Diagram group"/>
          <p:cNvGrpSpPr/>
          <p:nvPr/>
        </p:nvGrpSpPr>
        <p:grpSpPr>
          <a:xfrm>
            <a:off x="6300192" y="3501008"/>
            <a:ext cx="2840862" cy="2160240"/>
            <a:chOff x="3784892" y="613444"/>
            <a:chExt cx="3299073" cy="329907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Grupo 10"/>
            <p:cNvGrpSpPr/>
            <p:nvPr/>
          </p:nvGrpSpPr>
          <p:grpSpPr>
            <a:xfrm>
              <a:off x="3784892" y="613444"/>
              <a:ext cx="3299073" cy="3299073"/>
              <a:chOff x="3784892" y="613444"/>
              <a:chExt cx="3299073" cy="3299073"/>
            </a:xfrm>
          </p:grpSpPr>
          <p:sp>
            <p:nvSpPr>
              <p:cNvPr id="12" name="Elipse 11"/>
              <p:cNvSpPr/>
              <p:nvPr/>
            </p:nvSpPr>
            <p:spPr>
              <a:xfrm>
                <a:off x="3784892" y="613444"/>
                <a:ext cx="3299073" cy="329907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3" name="Elipse 4"/>
              <p:cNvSpPr/>
              <p:nvPr/>
            </p:nvSpPr>
            <p:spPr>
              <a:xfrm>
                <a:off x="4268030" y="1096582"/>
                <a:ext cx="2332797" cy="23327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7470" tIns="77470" rIns="77470" bIns="77470" numCol="1" spcCol="1270" anchor="ctr" anchorCtr="0">
                <a:noAutofit/>
              </a:bodyPr>
              <a:lstStyle/>
              <a:p>
                <a:pPr lvl="0" algn="ctr" defTabSz="2711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6100" kern="1200"/>
              </a:p>
            </p:txBody>
          </p:sp>
        </p:grpSp>
      </p:grpSp>
      <p:sp>
        <p:nvSpPr>
          <p:cNvPr id="5" name="CaixaDeTexto 4"/>
          <p:cNvSpPr txBox="1"/>
          <p:nvPr/>
        </p:nvSpPr>
        <p:spPr>
          <a:xfrm>
            <a:off x="395536" y="3731548"/>
            <a:ext cx="62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Nível 02 de implementação:</a:t>
            </a:r>
            <a:br>
              <a:rPr lang="pt-BR" sz="3200" dirty="0"/>
            </a:br>
            <a:r>
              <a:rPr lang="pt-BR" sz="3200" dirty="0"/>
              <a:t>Conhecimento da quantidade de</a:t>
            </a:r>
            <a:br>
              <a:rPr lang="pt-BR" sz="3200" dirty="0"/>
            </a:br>
            <a:r>
              <a:rPr lang="pt-BR" sz="3200" dirty="0"/>
              <a:t>água faturada e estimada</a:t>
            </a:r>
          </a:p>
        </p:txBody>
      </p:sp>
    </p:spTree>
    <p:extLst>
      <p:ext uri="{BB962C8B-B14F-4D97-AF65-F5344CB8AC3E}">
        <p14:creationId xmlns:p14="http://schemas.microsoft.com/office/powerpoint/2010/main" val="41697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8880"/>
          </a:xfrm>
        </p:spPr>
        <p:txBody>
          <a:bodyPr>
            <a:normAutofit/>
          </a:bodyPr>
          <a:lstStyle/>
          <a:p>
            <a:r>
              <a:rPr lang="pt-BR" dirty="0" smtClean="0"/>
              <a:t>Nível 03 de implementação:</a:t>
            </a:r>
            <a:br>
              <a:rPr lang="pt-BR" dirty="0" smtClean="0"/>
            </a:br>
            <a:r>
              <a:rPr lang="pt-BR" dirty="0" smtClean="0"/>
              <a:t>Análise estatística do parque de</a:t>
            </a:r>
            <a:br>
              <a:rPr lang="pt-BR" dirty="0" smtClean="0"/>
            </a:br>
            <a:r>
              <a:rPr lang="pt-BR" dirty="0" smtClean="0"/>
              <a:t> hidrômetros e instalações para</a:t>
            </a:r>
            <a:br>
              <a:rPr lang="pt-BR" dirty="0" smtClean="0"/>
            </a:br>
            <a:r>
              <a:rPr lang="pt-BR" dirty="0" smtClean="0"/>
              <a:t> conhecimento das perdas aparentes;</a:t>
            </a:r>
            <a:br>
              <a:rPr lang="pt-BR" dirty="0" smtClean="0"/>
            </a:b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6266632" y="769132"/>
            <a:ext cx="2877368" cy="2157288"/>
            <a:chOff x="5063534" y="681757"/>
            <a:chExt cx="3162448" cy="316244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6" name="Grupo 5"/>
            <p:cNvGrpSpPr/>
            <p:nvPr/>
          </p:nvGrpSpPr>
          <p:grpSpPr>
            <a:xfrm>
              <a:off x="5063534" y="681757"/>
              <a:ext cx="3162448" cy="3162448"/>
              <a:chOff x="5063534" y="681757"/>
              <a:chExt cx="3162448" cy="3162448"/>
            </a:xfrm>
          </p:grpSpPr>
          <p:sp>
            <p:nvSpPr>
              <p:cNvPr id="7" name="Elipse 6"/>
              <p:cNvSpPr/>
              <p:nvPr/>
            </p:nvSpPr>
            <p:spPr>
              <a:xfrm>
                <a:off x="5063534" y="681757"/>
                <a:ext cx="3162448" cy="3162448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8" name="Elipse 4"/>
              <p:cNvSpPr/>
              <p:nvPr/>
            </p:nvSpPr>
            <p:spPr>
              <a:xfrm>
                <a:off x="5526664" y="1144887"/>
                <a:ext cx="2236188" cy="223618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4930" tIns="74930" rIns="74930" bIns="74930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pt-BR" sz="5900" kern="1200"/>
              </a:p>
            </p:txBody>
          </p:sp>
        </p:grpSp>
      </p:grpSp>
      <p:sp>
        <p:nvSpPr>
          <p:cNvPr id="9" name="CaixaDeTexto 8"/>
          <p:cNvSpPr txBox="1"/>
          <p:nvPr/>
        </p:nvSpPr>
        <p:spPr>
          <a:xfrm>
            <a:off x="395536" y="4103201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/>
              <a:t>Nível 04 de implementação:</a:t>
            </a:r>
            <a:br>
              <a:rPr lang="pt-BR" sz="3200" dirty="0"/>
            </a:br>
            <a:r>
              <a:rPr lang="pt-BR" sz="3200" dirty="0"/>
              <a:t>Acompanhamento dinâmico do balanço hídrico;</a:t>
            </a: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40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8585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3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229600" cy="281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1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29600" cy="427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2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Balanço Hídrico - Implementação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pt-BR" dirty="0" smtClean="0"/>
              <a:t>Nível 01 – conhecendo o que se </a:t>
            </a:r>
            <a:r>
              <a:rPr lang="pt-BR" dirty="0" smtClean="0"/>
              <a:t>produz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768388" y="2430197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Hidrômetro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07904" y="242088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Telemetria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588224" y="2430195"/>
            <a:ext cx="1627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Gestão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58865"/>
            <a:ext cx="1189285" cy="302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89" y="3058865"/>
            <a:ext cx="1273069" cy="302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22" y="3058865"/>
            <a:ext cx="1286860" cy="302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9090</TotalTime>
  <Words>406</Words>
  <Application>Microsoft Office PowerPoint</Application>
  <PresentationFormat>Apresentação na tela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FERRAMENTAS PARA GESTÃO DE PERDAS</vt:lpstr>
      <vt:lpstr>Objetivo – Definição</vt:lpstr>
      <vt:lpstr>Balanço Hídrico</vt:lpstr>
      <vt:lpstr>Balanço Hídrico</vt:lpstr>
      <vt:lpstr>Balanço Hídrico</vt:lpstr>
      <vt:lpstr>Balanço Hídrico - Implementação</vt:lpstr>
      <vt:lpstr>Balanço Hídrico - Implementação</vt:lpstr>
      <vt:lpstr>Balanço Hídrico - Implementação</vt:lpstr>
      <vt:lpstr>Balanço Hídrico - Implementação</vt:lpstr>
      <vt:lpstr>Balanço Hídrico - Implementação</vt:lpstr>
      <vt:lpstr>Balanço Hídrico - Implementação</vt:lpstr>
      <vt:lpstr>Nível 04 Acompanhamento Dinâmico - SATS</vt:lpstr>
      <vt:lpstr>SATS – Como Funciona</vt:lpstr>
      <vt:lpstr>Indicadores de Desempenho</vt:lpstr>
      <vt:lpstr>Ganhos com o sistema</vt:lpstr>
      <vt:lpstr>Ganhos com o sistema</vt:lpstr>
      <vt:lpstr>Outras Soluções</vt:lpstr>
      <vt:lpstr>SGC</vt:lpstr>
      <vt:lpstr>Cases</vt:lpstr>
      <vt:lpstr>Contratação dos Pacotes</vt:lpstr>
      <vt:lpstr>Fim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Antônio Fábio Andrade Santos</dc:creator>
  <cp:lastModifiedBy>Antônio Fábio Andrade Santos</cp:lastModifiedBy>
  <cp:revision>141</cp:revision>
  <dcterms:created xsi:type="dcterms:W3CDTF">2013-12-01T03:07:24Z</dcterms:created>
  <dcterms:modified xsi:type="dcterms:W3CDTF">2015-05-26T14:45:25Z</dcterms:modified>
</cp:coreProperties>
</file>