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8" r:id="rId3"/>
    <p:sldId id="269" r:id="rId4"/>
    <p:sldId id="270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BCA925-11C3-46F3-83A4-BD1CCDDE9F08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37368EC-DA2E-49EA-A2EC-D5A8AC8C6E79}">
      <dgm:prSet phldrT="[Texto]"/>
      <dgm:spPr/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Fornecer uma educação inclusiva é uma forma de quebrar as lacunas do preconceito sejam elas sociais, culturais, de cor, deficiência mental, psicológica ou física.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761C8E7D-230B-4E13-86F8-857C82F381DC}" type="parTrans" cxnId="{6FFF20C5-DAB2-4C35-B342-34C4E4F41B4A}">
      <dgm:prSet/>
      <dgm:spPr/>
      <dgm:t>
        <a:bodyPr/>
        <a:lstStyle/>
        <a:p>
          <a:endParaRPr lang="pt-BR"/>
        </a:p>
      </dgm:t>
    </dgm:pt>
    <dgm:pt modelId="{17EDD57C-CF02-48C5-B0C6-B4D79BE750A1}" type="sibTrans" cxnId="{6FFF20C5-DAB2-4C35-B342-34C4E4F41B4A}">
      <dgm:prSet/>
      <dgm:spPr/>
      <dgm:t>
        <a:bodyPr/>
        <a:lstStyle/>
        <a:p>
          <a:endParaRPr lang="pt-BR"/>
        </a:p>
      </dgm:t>
    </dgm:pt>
    <dgm:pt modelId="{E5EAD977-861E-473A-9BB7-5D9BA78C8548}">
      <dgm:prSet phldrT="[Texto]"/>
      <dgm:spPr/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O esforço rumo a uma sociedade inclusiva é a essência do desenvolvimento social sustentável</a:t>
          </a:r>
          <a:r>
            <a:rPr lang="pt-BR" dirty="0" smtClean="0"/>
            <a:t>.</a:t>
          </a:r>
          <a:endParaRPr lang="pt-BR" dirty="0"/>
        </a:p>
      </dgm:t>
    </dgm:pt>
    <dgm:pt modelId="{B64C88A1-DC55-40A4-A684-4A567ACF773F}" type="parTrans" cxnId="{87600C45-99B1-4435-A6E4-D778B4DF4312}">
      <dgm:prSet/>
      <dgm:spPr/>
      <dgm:t>
        <a:bodyPr/>
        <a:lstStyle/>
        <a:p>
          <a:endParaRPr lang="pt-BR"/>
        </a:p>
      </dgm:t>
    </dgm:pt>
    <dgm:pt modelId="{6719CA18-B8BB-4585-9F23-E0B364615C71}" type="sibTrans" cxnId="{87600C45-99B1-4435-A6E4-D778B4DF4312}">
      <dgm:prSet/>
      <dgm:spPr/>
      <dgm:t>
        <a:bodyPr/>
        <a:lstStyle/>
        <a:p>
          <a:endParaRPr lang="pt-BR"/>
        </a:p>
      </dgm:t>
    </dgm:pt>
    <dgm:pt modelId="{46B048C9-1573-4632-A32D-4F28383BEE62}" type="pres">
      <dgm:prSet presAssocID="{00BCA925-11C3-46F3-83A4-BD1CCDDE9F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15435A7-8F8C-4584-A56C-CF9B2CEDCE29}" type="pres">
      <dgm:prSet presAssocID="{537368EC-DA2E-49EA-A2EC-D5A8AC8C6E79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B0B092-47A6-4766-A605-1D4B5305FB3E}" type="pres">
      <dgm:prSet presAssocID="{E5EAD977-861E-473A-9BB7-5D9BA78C8548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FFF20C5-DAB2-4C35-B342-34C4E4F41B4A}" srcId="{00BCA925-11C3-46F3-83A4-BD1CCDDE9F08}" destId="{537368EC-DA2E-49EA-A2EC-D5A8AC8C6E79}" srcOrd="0" destOrd="0" parTransId="{761C8E7D-230B-4E13-86F8-857C82F381DC}" sibTransId="{17EDD57C-CF02-48C5-B0C6-B4D79BE750A1}"/>
    <dgm:cxn modelId="{707D7A75-655E-418E-BB36-2EF1CDB9C6C7}" type="presOf" srcId="{E5EAD977-861E-473A-9BB7-5D9BA78C8548}" destId="{05B0B092-47A6-4766-A605-1D4B5305FB3E}" srcOrd="0" destOrd="0" presId="urn:microsoft.com/office/officeart/2005/8/layout/arrow5"/>
    <dgm:cxn modelId="{87600C45-99B1-4435-A6E4-D778B4DF4312}" srcId="{00BCA925-11C3-46F3-83A4-BD1CCDDE9F08}" destId="{E5EAD977-861E-473A-9BB7-5D9BA78C8548}" srcOrd="1" destOrd="0" parTransId="{B64C88A1-DC55-40A4-A684-4A567ACF773F}" sibTransId="{6719CA18-B8BB-4585-9F23-E0B364615C71}"/>
    <dgm:cxn modelId="{11EA2D5F-8792-4B7F-85D6-FF84C2847661}" type="presOf" srcId="{00BCA925-11C3-46F3-83A4-BD1CCDDE9F08}" destId="{46B048C9-1573-4632-A32D-4F28383BEE62}" srcOrd="0" destOrd="0" presId="urn:microsoft.com/office/officeart/2005/8/layout/arrow5"/>
    <dgm:cxn modelId="{7FC72788-ECBA-46EE-AEC2-60D3453A5371}" type="presOf" srcId="{537368EC-DA2E-49EA-A2EC-D5A8AC8C6E79}" destId="{915435A7-8F8C-4584-A56C-CF9B2CEDCE29}" srcOrd="0" destOrd="0" presId="urn:microsoft.com/office/officeart/2005/8/layout/arrow5"/>
    <dgm:cxn modelId="{A5F53116-8877-4A45-91DD-F069D4067554}" type="presParOf" srcId="{46B048C9-1573-4632-A32D-4F28383BEE62}" destId="{915435A7-8F8C-4584-A56C-CF9B2CEDCE29}" srcOrd="0" destOrd="0" presId="urn:microsoft.com/office/officeart/2005/8/layout/arrow5"/>
    <dgm:cxn modelId="{CC84BC4B-4555-4202-A438-45421CA870CE}" type="presParOf" srcId="{46B048C9-1573-4632-A32D-4F28383BEE62}" destId="{05B0B092-47A6-4766-A605-1D4B5305FB3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0CD7CF-6EB6-42C5-AD51-8A7C404AE01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7B68E8FC-8EDF-48C4-813F-CF9D537313C9}">
      <dgm:prSet/>
      <dgm:spPr/>
      <dgm:t>
        <a:bodyPr/>
        <a:lstStyle/>
        <a:p>
          <a:r>
            <a:rPr lang="pt-BR" dirty="0" smtClean="0">
              <a:latin typeface="Arial" pitchFamily="34" charset="0"/>
              <a:cs typeface="Arial" pitchFamily="34" charset="0"/>
            </a:rPr>
            <a:t>Promover a promoção da autoestima e a socialização de pessoas com deficiência visual.</a:t>
          </a:r>
          <a:endParaRPr lang="pt-BR" dirty="0">
            <a:latin typeface="Arial" pitchFamily="34" charset="0"/>
            <a:cs typeface="Arial" pitchFamily="34" charset="0"/>
          </a:endParaRPr>
        </a:p>
      </dgm:t>
    </dgm:pt>
    <dgm:pt modelId="{8930D2FD-172B-47AC-A00F-93D53F29019C}" type="parTrans" cxnId="{7B48ECEF-E95F-493B-A7F7-5619FC11A881}">
      <dgm:prSet/>
      <dgm:spPr/>
      <dgm:t>
        <a:bodyPr/>
        <a:lstStyle/>
        <a:p>
          <a:endParaRPr lang="pt-BR"/>
        </a:p>
      </dgm:t>
    </dgm:pt>
    <dgm:pt modelId="{475C0900-BC13-4213-9B57-58417778CEE2}" type="sibTrans" cxnId="{7B48ECEF-E95F-493B-A7F7-5619FC11A881}">
      <dgm:prSet/>
      <dgm:spPr/>
      <dgm:t>
        <a:bodyPr/>
        <a:lstStyle/>
        <a:p>
          <a:endParaRPr lang="pt-BR"/>
        </a:p>
      </dgm:t>
    </dgm:pt>
    <dgm:pt modelId="{3A2AB2AF-4542-4EC7-AE67-C2BA8AC2845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dirty="0" smtClean="0">
              <a:latin typeface="Arial" pitchFamily="34" charset="0"/>
              <a:cs typeface="Arial" pitchFamily="34" charset="0"/>
            </a:rPr>
            <a:t>Observar a inclusão dos deficientes visuais frente a problemática.</a:t>
          </a:r>
          <a:endParaRPr lang="pt-BR" dirty="0">
            <a:latin typeface="Arial" pitchFamily="34" charset="0"/>
            <a:cs typeface="Arial" pitchFamily="34" charset="0"/>
          </a:endParaRPr>
        </a:p>
      </dgm:t>
    </dgm:pt>
    <dgm:pt modelId="{77C2CE3F-310E-485E-AF26-97A716559A92}" type="sibTrans" cxnId="{28A01E2F-C2D1-452D-AD2C-8FB783F834BB}">
      <dgm:prSet/>
      <dgm:spPr/>
      <dgm:t>
        <a:bodyPr/>
        <a:lstStyle/>
        <a:p>
          <a:endParaRPr lang="pt-BR"/>
        </a:p>
      </dgm:t>
    </dgm:pt>
    <dgm:pt modelId="{141F3760-DDFE-47C6-9026-D04BBA361245}" type="parTrans" cxnId="{28A01E2F-C2D1-452D-AD2C-8FB783F834BB}">
      <dgm:prSet/>
      <dgm:spPr/>
      <dgm:t>
        <a:bodyPr/>
        <a:lstStyle/>
        <a:p>
          <a:endParaRPr lang="pt-BR"/>
        </a:p>
      </dgm:t>
    </dgm:pt>
    <dgm:pt modelId="{7032DC38-0E96-4E40-A73A-2C4CEDD3737E}" type="pres">
      <dgm:prSet presAssocID="{E20CD7CF-6EB6-42C5-AD51-8A7C404AE01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7B380E27-5197-423E-BC50-1C8E0A448D02}" type="pres">
      <dgm:prSet presAssocID="{E20CD7CF-6EB6-42C5-AD51-8A7C404AE011}" presName="Name1" presStyleCnt="0"/>
      <dgm:spPr/>
    </dgm:pt>
    <dgm:pt modelId="{EF259835-2974-45DE-988E-674A61218B5E}" type="pres">
      <dgm:prSet presAssocID="{E20CD7CF-6EB6-42C5-AD51-8A7C404AE011}" presName="cycle" presStyleCnt="0"/>
      <dgm:spPr/>
    </dgm:pt>
    <dgm:pt modelId="{EF88236E-42BC-4ED7-A0C1-6FC250233899}" type="pres">
      <dgm:prSet presAssocID="{E20CD7CF-6EB6-42C5-AD51-8A7C404AE011}" presName="srcNode" presStyleLbl="node1" presStyleIdx="0" presStyleCnt="2"/>
      <dgm:spPr/>
    </dgm:pt>
    <dgm:pt modelId="{183185EF-1DF8-4DA8-BA8F-834C9086C044}" type="pres">
      <dgm:prSet presAssocID="{E20CD7CF-6EB6-42C5-AD51-8A7C404AE011}" presName="conn" presStyleLbl="parChTrans1D2" presStyleIdx="0" presStyleCnt="1"/>
      <dgm:spPr/>
      <dgm:t>
        <a:bodyPr/>
        <a:lstStyle/>
        <a:p>
          <a:endParaRPr lang="pt-BR"/>
        </a:p>
      </dgm:t>
    </dgm:pt>
    <dgm:pt modelId="{B175C603-3E31-4334-81C3-467C7A3908EF}" type="pres">
      <dgm:prSet presAssocID="{E20CD7CF-6EB6-42C5-AD51-8A7C404AE011}" presName="extraNode" presStyleLbl="node1" presStyleIdx="0" presStyleCnt="2"/>
      <dgm:spPr/>
    </dgm:pt>
    <dgm:pt modelId="{D00C1F94-7D5E-4D65-B04A-1CF3AC968638}" type="pres">
      <dgm:prSet presAssocID="{E20CD7CF-6EB6-42C5-AD51-8A7C404AE011}" presName="dstNode" presStyleLbl="node1" presStyleIdx="0" presStyleCnt="2"/>
      <dgm:spPr/>
    </dgm:pt>
    <dgm:pt modelId="{E4A66BB2-DDF3-4662-B168-39564275AA27}" type="pres">
      <dgm:prSet presAssocID="{7B68E8FC-8EDF-48C4-813F-CF9D537313C9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83F101-9373-4731-98EC-8237A805A9B3}" type="pres">
      <dgm:prSet presAssocID="{7B68E8FC-8EDF-48C4-813F-CF9D537313C9}" presName="accent_1" presStyleCnt="0"/>
      <dgm:spPr/>
    </dgm:pt>
    <dgm:pt modelId="{252F5EA4-25D1-41F4-A6E4-6C53CFC33391}" type="pres">
      <dgm:prSet presAssocID="{7B68E8FC-8EDF-48C4-813F-CF9D537313C9}" presName="accentRepeatNode" presStyleLbl="solidFgAcc1" presStyleIdx="0" presStyleCnt="2"/>
      <dgm:spPr/>
    </dgm:pt>
    <dgm:pt modelId="{0C0F207F-59F2-4C90-8DD0-ADBDE0F11CC4}" type="pres">
      <dgm:prSet presAssocID="{3A2AB2AF-4542-4EC7-AE67-C2BA8AC28452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E85DC9-6363-4E7B-9E8D-0365136781B1}" type="pres">
      <dgm:prSet presAssocID="{3A2AB2AF-4542-4EC7-AE67-C2BA8AC28452}" presName="accent_2" presStyleCnt="0"/>
      <dgm:spPr/>
    </dgm:pt>
    <dgm:pt modelId="{F8D21F30-C4A5-4371-A38A-EF30279B348F}" type="pres">
      <dgm:prSet presAssocID="{3A2AB2AF-4542-4EC7-AE67-C2BA8AC28452}" presName="accentRepeatNode" presStyleLbl="solidFgAcc1" presStyleIdx="1" presStyleCnt="2"/>
      <dgm:spPr/>
    </dgm:pt>
  </dgm:ptLst>
  <dgm:cxnLst>
    <dgm:cxn modelId="{28A01E2F-C2D1-452D-AD2C-8FB783F834BB}" srcId="{E20CD7CF-6EB6-42C5-AD51-8A7C404AE011}" destId="{3A2AB2AF-4542-4EC7-AE67-C2BA8AC28452}" srcOrd="1" destOrd="0" parTransId="{141F3760-DDFE-47C6-9026-D04BBA361245}" sibTransId="{77C2CE3F-310E-485E-AF26-97A716559A92}"/>
    <dgm:cxn modelId="{1C3E5AD0-E1A8-453A-94C2-78E59DC077B8}" type="presOf" srcId="{475C0900-BC13-4213-9B57-58417778CEE2}" destId="{183185EF-1DF8-4DA8-BA8F-834C9086C044}" srcOrd="0" destOrd="0" presId="urn:microsoft.com/office/officeart/2008/layout/VerticalCurvedList"/>
    <dgm:cxn modelId="{7B48ECEF-E95F-493B-A7F7-5619FC11A881}" srcId="{E20CD7CF-6EB6-42C5-AD51-8A7C404AE011}" destId="{7B68E8FC-8EDF-48C4-813F-CF9D537313C9}" srcOrd="0" destOrd="0" parTransId="{8930D2FD-172B-47AC-A00F-93D53F29019C}" sibTransId="{475C0900-BC13-4213-9B57-58417778CEE2}"/>
    <dgm:cxn modelId="{FB0DC965-C786-41CA-AB23-B8D888F1BAB9}" type="presOf" srcId="{7B68E8FC-8EDF-48C4-813F-CF9D537313C9}" destId="{E4A66BB2-DDF3-4662-B168-39564275AA27}" srcOrd="0" destOrd="0" presId="urn:microsoft.com/office/officeart/2008/layout/VerticalCurvedList"/>
    <dgm:cxn modelId="{C9330796-0CAE-4361-8E05-D7AE2200DACA}" type="presOf" srcId="{3A2AB2AF-4542-4EC7-AE67-C2BA8AC28452}" destId="{0C0F207F-59F2-4C90-8DD0-ADBDE0F11CC4}" srcOrd="0" destOrd="0" presId="urn:microsoft.com/office/officeart/2008/layout/VerticalCurvedList"/>
    <dgm:cxn modelId="{99D28319-F1BF-4CBB-92D7-7D69860046D7}" type="presOf" srcId="{E20CD7CF-6EB6-42C5-AD51-8A7C404AE011}" destId="{7032DC38-0E96-4E40-A73A-2C4CEDD3737E}" srcOrd="0" destOrd="0" presId="urn:microsoft.com/office/officeart/2008/layout/VerticalCurvedList"/>
    <dgm:cxn modelId="{BAD2F744-2FE3-4C8D-AC36-0EAD980E5593}" type="presParOf" srcId="{7032DC38-0E96-4E40-A73A-2C4CEDD3737E}" destId="{7B380E27-5197-423E-BC50-1C8E0A448D02}" srcOrd="0" destOrd="0" presId="urn:microsoft.com/office/officeart/2008/layout/VerticalCurvedList"/>
    <dgm:cxn modelId="{4828722E-3586-4AB7-9C4E-C78A8933745A}" type="presParOf" srcId="{7B380E27-5197-423E-BC50-1C8E0A448D02}" destId="{EF259835-2974-45DE-988E-674A61218B5E}" srcOrd="0" destOrd="0" presId="urn:microsoft.com/office/officeart/2008/layout/VerticalCurvedList"/>
    <dgm:cxn modelId="{10208C7A-34B1-40CB-AA1A-D0F7BD316CA2}" type="presParOf" srcId="{EF259835-2974-45DE-988E-674A61218B5E}" destId="{EF88236E-42BC-4ED7-A0C1-6FC250233899}" srcOrd="0" destOrd="0" presId="urn:microsoft.com/office/officeart/2008/layout/VerticalCurvedList"/>
    <dgm:cxn modelId="{DC536B59-C14D-430C-81D9-9FAB332C376C}" type="presParOf" srcId="{EF259835-2974-45DE-988E-674A61218B5E}" destId="{183185EF-1DF8-4DA8-BA8F-834C9086C044}" srcOrd="1" destOrd="0" presId="urn:microsoft.com/office/officeart/2008/layout/VerticalCurvedList"/>
    <dgm:cxn modelId="{C971E196-4751-430A-9EA7-2E88DCE7BE0F}" type="presParOf" srcId="{EF259835-2974-45DE-988E-674A61218B5E}" destId="{B175C603-3E31-4334-81C3-467C7A3908EF}" srcOrd="2" destOrd="0" presId="urn:microsoft.com/office/officeart/2008/layout/VerticalCurvedList"/>
    <dgm:cxn modelId="{37017AA4-7205-409F-97A7-B63B932D6D03}" type="presParOf" srcId="{EF259835-2974-45DE-988E-674A61218B5E}" destId="{D00C1F94-7D5E-4D65-B04A-1CF3AC968638}" srcOrd="3" destOrd="0" presId="urn:microsoft.com/office/officeart/2008/layout/VerticalCurvedList"/>
    <dgm:cxn modelId="{99C02A78-A189-454C-9890-E5BDEA5DEB59}" type="presParOf" srcId="{7B380E27-5197-423E-BC50-1C8E0A448D02}" destId="{E4A66BB2-DDF3-4662-B168-39564275AA27}" srcOrd="1" destOrd="0" presId="urn:microsoft.com/office/officeart/2008/layout/VerticalCurvedList"/>
    <dgm:cxn modelId="{320E1182-1A63-489B-849C-B8B9C5DCF7E7}" type="presParOf" srcId="{7B380E27-5197-423E-BC50-1C8E0A448D02}" destId="{8F83F101-9373-4731-98EC-8237A805A9B3}" srcOrd="2" destOrd="0" presId="urn:microsoft.com/office/officeart/2008/layout/VerticalCurvedList"/>
    <dgm:cxn modelId="{78A62CEF-9EC9-41A9-83CB-6C17859B9560}" type="presParOf" srcId="{8F83F101-9373-4731-98EC-8237A805A9B3}" destId="{252F5EA4-25D1-41F4-A6E4-6C53CFC33391}" srcOrd="0" destOrd="0" presId="urn:microsoft.com/office/officeart/2008/layout/VerticalCurvedList"/>
    <dgm:cxn modelId="{CA867538-A97D-43F0-B808-0D0443547158}" type="presParOf" srcId="{7B380E27-5197-423E-BC50-1C8E0A448D02}" destId="{0C0F207F-59F2-4C90-8DD0-ADBDE0F11CC4}" srcOrd="3" destOrd="0" presId="urn:microsoft.com/office/officeart/2008/layout/VerticalCurvedList"/>
    <dgm:cxn modelId="{1F3FD228-075A-4A8F-90CD-187969BE3AF9}" type="presParOf" srcId="{7B380E27-5197-423E-BC50-1C8E0A448D02}" destId="{87E85DC9-6363-4E7B-9E8D-0365136781B1}" srcOrd="4" destOrd="0" presId="urn:microsoft.com/office/officeart/2008/layout/VerticalCurvedList"/>
    <dgm:cxn modelId="{F318B2B9-4EBE-4440-A54A-D2074986C808}" type="presParOf" srcId="{87E85DC9-6363-4E7B-9E8D-0365136781B1}" destId="{F8D21F30-C4A5-4371-A38A-EF30279B348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3299BF-796A-43BB-A148-D7C48A5F99E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CB79A58-E770-461F-BFC5-664B2A5B46E0}">
      <dgm:prSet phldrT="[Texto]"/>
      <dgm:spPr/>
      <dgm:t>
        <a:bodyPr/>
        <a:lstStyle/>
        <a:p>
          <a:pPr algn="ctr"/>
          <a:r>
            <a:rPr lang="pt-BR" dirty="0" smtClean="0">
              <a:latin typeface="Arial" pitchFamily="34" charset="0"/>
              <a:cs typeface="Arial" pitchFamily="34" charset="0"/>
            </a:rPr>
            <a:t>Instituto dos Cegos em Campina Grande – PB</a:t>
          </a:r>
        </a:p>
      </dgm:t>
    </dgm:pt>
    <dgm:pt modelId="{D93D79D7-75D7-4BAB-81C9-85E16DC5E732}" type="parTrans" cxnId="{169FC26F-2CE2-4398-8690-2F8883569B42}">
      <dgm:prSet/>
      <dgm:spPr/>
      <dgm:t>
        <a:bodyPr/>
        <a:lstStyle/>
        <a:p>
          <a:endParaRPr lang="pt-BR"/>
        </a:p>
      </dgm:t>
    </dgm:pt>
    <dgm:pt modelId="{B2028880-5938-4C38-8B07-FDAB07FAFCAB}" type="sibTrans" cxnId="{169FC26F-2CE2-4398-8690-2F8883569B42}">
      <dgm:prSet/>
      <dgm:spPr/>
      <dgm:t>
        <a:bodyPr/>
        <a:lstStyle/>
        <a:p>
          <a:endParaRPr lang="pt-BR"/>
        </a:p>
      </dgm:t>
    </dgm:pt>
    <dgm:pt modelId="{D0E6738E-B76D-4892-95F6-3A4B40D1591E}">
      <dgm:prSet phldrT="[Texto]"/>
      <dgm:spPr/>
      <dgm:t>
        <a:bodyPr/>
        <a:lstStyle/>
        <a:p>
          <a:pPr algn="l"/>
          <a:r>
            <a:rPr lang="pt-BR" dirty="0" smtClean="0">
              <a:latin typeface="Arial" pitchFamily="34" charset="0"/>
              <a:cs typeface="Arial" pitchFamily="34" charset="0"/>
            </a:rPr>
            <a:t>20 jovens</a:t>
          </a:r>
          <a:endParaRPr lang="pt-BR" dirty="0">
            <a:latin typeface="Arial" pitchFamily="34" charset="0"/>
            <a:cs typeface="Arial" pitchFamily="34" charset="0"/>
          </a:endParaRPr>
        </a:p>
      </dgm:t>
    </dgm:pt>
    <dgm:pt modelId="{DE4BF31C-FB10-45B5-B66F-F8494DE1FEFF}" type="parTrans" cxnId="{99537E08-9420-42D7-9612-F0CD3268FF08}">
      <dgm:prSet/>
      <dgm:spPr/>
      <dgm:t>
        <a:bodyPr/>
        <a:lstStyle/>
        <a:p>
          <a:endParaRPr lang="pt-BR"/>
        </a:p>
      </dgm:t>
    </dgm:pt>
    <dgm:pt modelId="{CDD9E1A4-D570-4DDA-AB34-E9FEC898286E}" type="sibTrans" cxnId="{99537E08-9420-42D7-9612-F0CD3268FF08}">
      <dgm:prSet/>
      <dgm:spPr/>
      <dgm:t>
        <a:bodyPr/>
        <a:lstStyle/>
        <a:p>
          <a:endParaRPr lang="pt-BR"/>
        </a:p>
      </dgm:t>
    </dgm:pt>
    <dgm:pt modelId="{A2BD80CA-68CA-450F-8C7D-E14D3B4CDF62}" type="pres">
      <dgm:prSet presAssocID="{633299BF-796A-43BB-A148-D7C48A5F99E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4A4956B-DA59-48A1-9448-B06C7CE11D63}" type="pres">
      <dgm:prSet presAssocID="{633299BF-796A-43BB-A148-D7C48A5F99ED}" presName="arrow" presStyleLbl="bgShp" presStyleIdx="0" presStyleCnt="1"/>
      <dgm:spPr/>
      <dgm:t>
        <a:bodyPr/>
        <a:lstStyle/>
        <a:p>
          <a:endParaRPr lang="pt-BR"/>
        </a:p>
      </dgm:t>
    </dgm:pt>
    <dgm:pt modelId="{E91FBDAA-366D-43CB-ACEB-755110B4DA7F}" type="pres">
      <dgm:prSet presAssocID="{633299BF-796A-43BB-A148-D7C48A5F99ED}" presName="linearProcess" presStyleCnt="0"/>
      <dgm:spPr/>
    </dgm:pt>
    <dgm:pt modelId="{A637E418-C0AD-4D59-9321-AFEB00C2A387}" type="pres">
      <dgm:prSet presAssocID="{7CB79A58-E770-461F-BFC5-664B2A5B46E0}" presName="textNode" presStyleLbl="node1" presStyleIdx="0" presStyleCnt="1" custScaleX="98433" custScaleY="11489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2DCBB80-4563-40A1-9593-4820272CA036}" type="presOf" srcId="{7CB79A58-E770-461F-BFC5-664B2A5B46E0}" destId="{A637E418-C0AD-4D59-9321-AFEB00C2A387}" srcOrd="0" destOrd="0" presId="urn:microsoft.com/office/officeart/2005/8/layout/hProcess9"/>
    <dgm:cxn modelId="{169FC26F-2CE2-4398-8690-2F8883569B42}" srcId="{633299BF-796A-43BB-A148-D7C48A5F99ED}" destId="{7CB79A58-E770-461F-BFC5-664B2A5B46E0}" srcOrd="0" destOrd="0" parTransId="{D93D79D7-75D7-4BAB-81C9-85E16DC5E732}" sibTransId="{B2028880-5938-4C38-8B07-FDAB07FAFCAB}"/>
    <dgm:cxn modelId="{22F7F1E1-6240-49B4-AF62-98F909C1C921}" type="presOf" srcId="{D0E6738E-B76D-4892-95F6-3A4B40D1591E}" destId="{A637E418-C0AD-4D59-9321-AFEB00C2A387}" srcOrd="0" destOrd="1" presId="urn:microsoft.com/office/officeart/2005/8/layout/hProcess9"/>
    <dgm:cxn modelId="{99537E08-9420-42D7-9612-F0CD3268FF08}" srcId="{7CB79A58-E770-461F-BFC5-664B2A5B46E0}" destId="{D0E6738E-B76D-4892-95F6-3A4B40D1591E}" srcOrd="0" destOrd="0" parTransId="{DE4BF31C-FB10-45B5-B66F-F8494DE1FEFF}" sibTransId="{CDD9E1A4-D570-4DDA-AB34-E9FEC898286E}"/>
    <dgm:cxn modelId="{DE08A71F-FC1A-4338-B4D5-2903A9AAEEFC}" type="presOf" srcId="{633299BF-796A-43BB-A148-D7C48A5F99ED}" destId="{A2BD80CA-68CA-450F-8C7D-E14D3B4CDF62}" srcOrd="0" destOrd="0" presId="urn:microsoft.com/office/officeart/2005/8/layout/hProcess9"/>
    <dgm:cxn modelId="{F1515835-737B-43D2-ABC1-A3F162B45FD1}" type="presParOf" srcId="{A2BD80CA-68CA-450F-8C7D-E14D3B4CDF62}" destId="{A4A4956B-DA59-48A1-9448-B06C7CE11D63}" srcOrd="0" destOrd="0" presId="urn:microsoft.com/office/officeart/2005/8/layout/hProcess9"/>
    <dgm:cxn modelId="{97900A57-5ABE-42D7-AEAE-C95E34671127}" type="presParOf" srcId="{A2BD80CA-68CA-450F-8C7D-E14D3B4CDF62}" destId="{E91FBDAA-366D-43CB-ACEB-755110B4DA7F}" srcOrd="1" destOrd="0" presId="urn:microsoft.com/office/officeart/2005/8/layout/hProcess9"/>
    <dgm:cxn modelId="{31F8AE0C-564B-4FA3-A6DE-0D73BC65AABD}" type="presParOf" srcId="{E91FBDAA-366D-43CB-ACEB-755110B4DA7F}" destId="{A637E418-C0AD-4D59-9321-AFEB00C2A387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FCC1CB-639D-4753-B976-21EA7B3F6C4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6BA7443-9B6F-49F6-B2CA-FFBAF217A17B}">
      <dgm:prSet phldrT="[Texto]"/>
      <dgm:spPr/>
      <dgm:t>
        <a:bodyPr/>
        <a:lstStyle/>
        <a:p>
          <a:r>
            <a:rPr lang="pt-BR" dirty="0" smtClean="0"/>
            <a:t>Coleta seletiva inexistente</a:t>
          </a:r>
          <a:endParaRPr lang="pt-BR" dirty="0"/>
        </a:p>
      </dgm:t>
    </dgm:pt>
    <dgm:pt modelId="{19F5099A-8DAE-46A3-835D-E3CE90BC0B24}" type="sibTrans" cxnId="{462CABAE-882D-49A6-B62F-5F175A13E624}">
      <dgm:prSet/>
      <dgm:spPr/>
      <dgm:t>
        <a:bodyPr/>
        <a:lstStyle/>
        <a:p>
          <a:endParaRPr lang="pt-BR"/>
        </a:p>
      </dgm:t>
    </dgm:pt>
    <dgm:pt modelId="{2535ABE9-CF4E-4BEE-A244-138219804B82}" type="parTrans" cxnId="{462CABAE-882D-49A6-B62F-5F175A13E624}">
      <dgm:prSet/>
      <dgm:spPr/>
      <dgm:t>
        <a:bodyPr/>
        <a:lstStyle/>
        <a:p>
          <a:endParaRPr lang="pt-BR"/>
        </a:p>
      </dgm:t>
    </dgm:pt>
    <dgm:pt modelId="{46412F06-82E4-4D82-8E79-DC6EC9859163}">
      <dgm:prSet/>
      <dgm:spPr/>
      <dgm:t>
        <a:bodyPr/>
        <a:lstStyle/>
        <a:p>
          <a:r>
            <a:rPr lang="pt-BR" dirty="0" smtClean="0"/>
            <a:t>Déficit dos conhecimentos voltados a educação ambiental nas escolas</a:t>
          </a:r>
        </a:p>
      </dgm:t>
    </dgm:pt>
    <dgm:pt modelId="{F5330AF8-0485-4065-9D88-464B99F1F200}" type="parTrans" cxnId="{B9ECACD7-FCEF-49C0-9A35-1A812A3B6EEF}">
      <dgm:prSet/>
      <dgm:spPr/>
      <dgm:t>
        <a:bodyPr/>
        <a:lstStyle/>
        <a:p>
          <a:endParaRPr lang="pt-BR"/>
        </a:p>
      </dgm:t>
    </dgm:pt>
    <dgm:pt modelId="{6607127A-7CC2-4044-841A-E693848D9299}" type="sibTrans" cxnId="{B9ECACD7-FCEF-49C0-9A35-1A812A3B6EEF}">
      <dgm:prSet/>
      <dgm:spPr/>
      <dgm:t>
        <a:bodyPr/>
        <a:lstStyle/>
        <a:p>
          <a:endParaRPr lang="pt-BR"/>
        </a:p>
      </dgm:t>
    </dgm:pt>
    <dgm:pt modelId="{30B6FDDF-A4D8-41A0-B18F-10DC4CBBE6BE}" type="pres">
      <dgm:prSet presAssocID="{3BFCC1CB-639D-4753-B976-21EA7B3F6C4E}" presName="CompostProcess" presStyleCnt="0">
        <dgm:presLayoutVars>
          <dgm:dir/>
          <dgm:resizeHandles val="exact"/>
        </dgm:presLayoutVars>
      </dgm:prSet>
      <dgm:spPr/>
    </dgm:pt>
    <dgm:pt modelId="{0C31A8CB-2A24-4C09-90DD-D39FE8FCE8EB}" type="pres">
      <dgm:prSet presAssocID="{3BFCC1CB-639D-4753-B976-21EA7B3F6C4E}" presName="arrow" presStyleLbl="bgShp" presStyleIdx="0" presStyleCnt="1" custLinFactNeighborX="8824" custLinFactNeighborY="-2857"/>
      <dgm:spPr/>
    </dgm:pt>
    <dgm:pt modelId="{1809D0B5-F1DA-459E-BAA0-BEEA65A82305}" type="pres">
      <dgm:prSet presAssocID="{3BFCC1CB-639D-4753-B976-21EA7B3F6C4E}" presName="linearProcess" presStyleCnt="0"/>
      <dgm:spPr/>
    </dgm:pt>
    <dgm:pt modelId="{1C5B55C4-F855-4D94-9E53-6320B91CFA2E}" type="pres">
      <dgm:prSet presAssocID="{46412F06-82E4-4D82-8E79-DC6EC9859163}" presName="textNode" presStyleLbl="node1" presStyleIdx="0" presStyleCnt="2" custLinFactX="25066" custLinFactNeighborX="100000" custLinFactNeighborY="-3540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F0CC97F-E2F8-4AF5-8116-658134586176}" type="pres">
      <dgm:prSet presAssocID="{6607127A-7CC2-4044-841A-E693848D9299}" presName="sibTrans" presStyleCnt="0"/>
      <dgm:spPr/>
    </dgm:pt>
    <dgm:pt modelId="{0B1E4052-75A9-4B2E-AE94-359C9660077F}" type="pres">
      <dgm:prSet presAssocID="{B6BA7443-9B6F-49F6-B2CA-FFBAF217A17B}" presName="textNode" presStyleLbl="node1" presStyleIdx="1" presStyleCnt="2" custLinFactNeighborX="-50000" custLinFactNeighborY="75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AFC7231-ECC4-4E87-AFBE-5E7B7100FA89}" type="presOf" srcId="{3BFCC1CB-639D-4753-B976-21EA7B3F6C4E}" destId="{30B6FDDF-A4D8-41A0-B18F-10DC4CBBE6BE}" srcOrd="0" destOrd="0" presId="urn:microsoft.com/office/officeart/2005/8/layout/hProcess9"/>
    <dgm:cxn modelId="{462CABAE-882D-49A6-B62F-5F175A13E624}" srcId="{3BFCC1CB-639D-4753-B976-21EA7B3F6C4E}" destId="{B6BA7443-9B6F-49F6-B2CA-FFBAF217A17B}" srcOrd="1" destOrd="0" parTransId="{2535ABE9-CF4E-4BEE-A244-138219804B82}" sibTransId="{19F5099A-8DAE-46A3-835D-E3CE90BC0B24}"/>
    <dgm:cxn modelId="{C20B47CD-E8D9-41C6-925A-74F1D97692AB}" type="presOf" srcId="{B6BA7443-9B6F-49F6-B2CA-FFBAF217A17B}" destId="{0B1E4052-75A9-4B2E-AE94-359C9660077F}" srcOrd="0" destOrd="0" presId="urn:microsoft.com/office/officeart/2005/8/layout/hProcess9"/>
    <dgm:cxn modelId="{CCFA97A7-6F73-4F07-8A59-06CA078D93EE}" type="presOf" srcId="{46412F06-82E4-4D82-8E79-DC6EC9859163}" destId="{1C5B55C4-F855-4D94-9E53-6320B91CFA2E}" srcOrd="0" destOrd="0" presId="urn:microsoft.com/office/officeart/2005/8/layout/hProcess9"/>
    <dgm:cxn modelId="{B9ECACD7-FCEF-49C0-9A35-1A812A3B6EEF}" srcId="{3BFCC1CB-639D-4753-B976-21EA7B3F6C4E}" destId="{46412F06-82E4-4D82-8E79-DC6EC9859163}" srcOrd="0" destOrd="0" parTransId="{F5330AF8-0485-4065-9D88-464B99F1F200}" sibTransId="{6607127A-7CC2-4044-841A-E693848D9299}"/>
    <dgm:cxn modelId="{B0A77FB1-D100-4BF7-9472-477B9538E748}" type="presParOf" srcId="{30B6FDDF-A4D8-41A0-B18F-10DC4CBBE6BE}" destId="{0C31A8CB-2A24-4C09-90DD-D39FE8FCE8EB}" srcOrd="0" destOrd="0" presId="urn:microsoft.com/office/officeart/2005/8/layout/hProcess9"/>
    <dgm:cxn modelId="{4754DCA6-5C60-4517-817D-2A5F43DC934E}" type="presParOf" srcId="{30B6FDDF-A4D8-41A0-B18F-10DC4CBBE6BE}" destId="{1809D0B5-F1DA-459E-BAA0-BEEA65A82305}" srcOrd="1" destOrd="0" presId="urn:microsoft.com/office/officeart/2005/8/layout/hProcess9"/>
    <dgm:cxn modelId="{9CF9B528-1599-4123-A245-47C794D47050}" type="presParOf" srcId="{1809D0B5-F1DA-459E-BAA0-BEEA65A82305}" destId="{1C5B55C4-F855-4D94-9E53-6320B91CFA2E}" srcOrd="0" destOrd="0" presId="urn:microsoft.com/office/officeart/2005/8/layout/hProcess9"/>
    <dgm:cxn modelId="{0ECAFBF8-5CF2-4411-8DF4-8DA8F46EEEA6}" type="presParOf" srcId="{1809D0B5-F1DA-459E-BAA0-BEEA65A82305}" destId="{4F0CC97F-E2F8-4AF5-8116-658134586176}" srcOrd="1" destOrd="0" presId="urn:microsoft.com/office/officeart/2005/8/layout/hProcess9"/>
    <dgm:cxn modelId="{7D828977-2070-497B-A2CE-8ACF8F9766B2}" type="presParOf" srcId="{1809D0B5-F1DA-459E-BAA0-BEEA65A82305}" destId="{0B1E4052-75A9-4B2E-AE94-359C9660077F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0CD7CF-6EB6-42C5-AD51-8A7C404AE01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3A2AB2AF-4542-4EC7-AE67-C2BA8AC2845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dirty="0" smtClean="0"/>
            <a:t>A maioria dos entrevistados (portadores de deficiência visual) nunca tinha tido acesso na prática com qualquer atividade que envolvesse educação ambiental.</a:t>
          </a:r>
          <a:endParaRPr lang="pt-BR" dirty="0"/>
        </a:p>
      </dgm:t>
    </dgm:pt>
    <dgm:pt modelId="{141F3760-DDFE-47C6-9026-D04BBA361245}" type="parTrans" cxnId="{28A01E2F-C2D1-452D-AD2C-8FB783F834BB}">
      <dgm:prSet/>
      <dgm:spPr/>
      <dgm:t>
        <a:bodyPr/>
        <a:lstStyle/>
        <a:p>
          <a:endParaRPr lang="pt-BR"/>
        </a:p>
      </dgm:t>
    </dgm:pt>
    <dgm:pt modelId="{77C2CE3F-310E-485E-AF26-97A716559A92}" type="sibTrans" cxnId="{28A01E2F-C2D1-452D-AD2C-8FB783F834BB}">
      <dgm:prSet/>
      <dgm:spPr/>
      <dgm:t>
        <a:bodyPr/>
        <a:lstStyle/>
        <a:p>
          <a:endParaRPr lang="pt-BR"/>
        </a:p>
      </dgm:t>
    </dgm:pt>
    <dgm:pt modelId="{7B68E8FC-8EDF-48C4-813F-CF9D537313C9}">
      <dgm:prSet/>
      <dgm:spPr/>
      <dgm:t>
        <a:bodyPr/>
        <a:lstStyle/>
        <a:p>
          <a:r>
            <a:rPr lang="pt-BR" smtClean="0"/>
            <a:t>Observou-se uma carência de coleta seletiva nas escolas e ambientes públicos, dificultando a socialização dos deficientes visuais.</a:t>
          </a:r>
          <a:endParaRPr lang="pt-BR"/>
        </a:p>
      </dgm:t>
    </dgm:pt>
    <dgm:pt modelId="{8930D2FD-172B-47AC-A00F-93D53F29019C}" type="parTrans" cxnId="{7B48ECEF-E95F-493B-A7F7-5619FC11A881}">
      <dgm:prSet/>
      <dgm:spPr/>
      <dgm:t>
        <a:bodyPr/>
        <a:lstStyle/>
        <a:p>
          <a:endParaRPr lang="pt-BR"/>
        </a:p>
      </dgm:t>
    </dgm:pt>
    <dgm:pt modelId="{475C0900-BC13-4213-9B57-58417778CEE2}" type="sibTrans" cxnId="{7B48ECEF-E95F-493B-A7F7-5619FC11A881}">
      <dgm:prSet/>
      <dgm:spPr/>
      <dgm:t>
        <a:bodyPr/>
        <a:lstStyle/>
        <a:p>
          <a:endParaRPr lang="pt-BR"/>
        </a:p>
      </dgm:t>
    </dgm:pt>
    <dgm:pt modelId="{4A9F02D8-AF90-4F9E-870A-78C2ACCCC1FC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mtClean="0"/>
            <a:t>Grande parte dos deficientes visuais, aproximadamente 90%, conseguiu diferenciar as partes das mudas (caule, raiz, folha) antes do plantio.</a:t>
          </a:r>
          <a:endParaRPr lang="pt-BR"/>
        </a:p>
      </dgm:t>
    </dgm:pt>
    <dgm:pt modelId="{5919AA6A-E678-46DC-97E5-ECD0C4E5A292}" type="parTrans" cxnId="{0E6BD6DB-71BA-4B42-978E-53EEA547BDC6}">
      <dgm:prSet/>
      <dgm:spPr/>
      <dgm:t>
        <a:bodyPr/>
        <a:lstStyle/>
        <a:p>
          <a:endParaRPr lang="pt-BR"/>
        </a:p>
      </dgm:t>
    </dgm:pt>
    <dgm:pt modelId="{7636C952-C2BD-41B5-82DB-4DC4EC007A3F}" type="sibTrans" cxnId="{0E6BD6DB-71BA-4B42-978E-53EEA547BDC6}">
      <dgm:prSet/>
      <dgm:spPr/>
      <dgm:t>
        <a:bodyPr/>
        <a:lstStyle/>
        <a:p>
          <a:endParaRPr lang="pt-BR"/>
        </a:p>
      </dgm:t>
    </dgm:pt>
    <dgm:pt modelId="{7032DC38-0E96-4E40-A73A-2C4CEDD3737E}" type="pres">
      <dgm:prSet presAssocID="{E20CD7CF-6EB6-42C5-AD51-8A7C404AE01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7B380E27-5197-423E-BC50-1C8E0A448D02}" type="pres">
      <dgm:prSet presAssocID="{E20CD7CF-6EB6-42C5-AD51-8A7C404AE011}" presName="Name1" presStyleCnt="0"/>
      <dgm:spPr/>
    </dgm:pt>
    <dgm:pt modelId="{EF259835-2974-45DE-988E-674A61218B5E}" type="pres">
      <dgm:prSet presAssocID="{E20CD7CF-6EB6-42C5-AD51-8A7C404AE011}" presName="cycle" presStyleCnt="0"/>
      <dgm:spPr/>
    </dgm:pt>
    <dgm:pt modelId="{EF88236E-42BC-4ED7-A0C1-6FC250233899}" type="pres">
      <dgm:prSet presAssocID="{E20CD7CF-6EB6-42C5-AD51-8A7C404AE011}" presName="srcNode" presStyleLbl="node1" presStyleIdx="0" presStyleCnt="3"/>
      <dgm:spPr/>
    </dgm:pt>
    <dgm:pt modelId="{183185EF-1DF8-4DA8-BA8F-834C9086C044}" type="pres">
      <dgm:prSet presAssocID="{E20CD7CF-6EB6-42C5-AD51-8A7C404AE011}" presName="conn" presStyleLbl="parChTrans1D2" presStyleIdx="0" presStyleCnt="1"/>
      <dgm:spPr/>
      <dgm:t>
        <a:bodyPr/>
        <a:lstStyle/>
        <a:p>
          <a:endParaRPr lang="pt-BR"/>
        </a:p>
      </dgm:t>
    </dgm:pt>
    <dgm:pt modelId="{B175C603-3E31-4334-81C3-467C7A3908EF}" type="pres">
      <dgm:prSet presAssocID="{E20CD7CF-6EB6-42C5-AD51-8A7C404AE011}" presName="extraNode" presStyleLbl="node1" presStyleIdx="0" presStyleCnt="3"/>
      <dgm:spPr/>
    </dgm:pt>
    <dgm:pt modelId="{D00C1F94-7D5E-4D65-B04A-1CF3AC968638}" type="pres">
      <dgm:prSet presAssocID="{E20CD7CF-6EB6-42C5-AD51-8A7C404AE011}" presName="dstNode" presStyleLbl="node1" presStyleIdx="0" presStyleCnt="3"/>
      <dgm:spPr/>
    </dgm:pt>
    <dgm:pt modelId="{E4A66BB2-DDF3-4662-B168-39564275AA27}" type="pres">
      <dgm:prSet presAssocID="{7B68E8FC-8EDF-48C4-813F-CF9D537313C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83F101-9373-4731-98EC-8237A805A9B3}" type="pres">
      <dgm:prSet presAssocID="{7B68E8FC-8EDF-48C4-813F-CF9D537313C9}" presName="accent_1" presStyleCnt="0"/>
      <dgm:spPr/>
    </dgm:pt>
    <dgm:pt modelId="{252F5EA4-25D1-41F4-A6E4-6C53CFC33391}" type="pres">
      <dgm:prSet presAssocID="{7B68E8FC-8EDF-48C4-813F-CF9D537313C9}" presName="accentRepeatNode" presStyleLbl="solidFgAcc1" presStyleIdx="0" presStyleCnt="3"/>
      <dgm:spPr/>
    </dgm:pt>
    <dgm:pt modelId="{0C0F207F-59F2-4C90-8DD0-ADBDE0F11CC4}" type="pres">
      <dgm:prSet presAssocID="{3A2AB2AF-4542-4EC7-AE67-C2BA8AC2845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E85DC9-6363-4E7B-9E8D-0365136781B1}" type="pres">
      <dgm:prSet presAssocID="{3A2AB2AF-4542-4EC7-AE67-C2BA8AC28452}" presName="accent_2" presStyleCnt="0"/>
      <dgm:spPr/>
    </dgm:pt>
    <dgm:pt modelId="{F8D21F30-C4A5-4371-A38A-EF30279B348F}" type="pres">
      <dgm:prSet presAssocID="{3A2AB2AF-4542-4EC7-AE67-C2BA8AC28452}" presName="accentRepeatNode" presStyleLbl="solidFgAcc1" presStyleIdx="1" presStyleCnt="3"/>
      <dgm:spPr/>
    </dgm:pt>
    <dgm:pt modelId="{D27CE058-BB40-4635-9EA4-C9FEA097E2B0}" type="pres">
      <dgm:prSet presAssocID="{4A9F02D8-AF90-4F9E-870A-78C2ACCCC1F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1B1FFA-F858-4E97-9CD1-DC5AF7202942}" type="pres">
      <dgm:prSet presAssocID="{4A9F02D8-AF90-4F9E-870A-78C2ACCCC1FC}" presName="accent_3" presStyleCnt="0"/>
      <dgm:spPr/>
    </dgm:pt>
    <dgm:pt modelId="{C53B46FF-B041-4E6A-BDDA-D5F5DEB4BA9B}" type="pres">
      <dgm:prSet presAssocID="{4A9F02D8-AF90-4F9E-870A-78C2ACCCC1FC}" presName="accentRepeatNode" presStyleLbl="solidFgAcc1" presStyleIdx="2" presStyleCnt="3"/>
      <dgm:spPr/>
    </dgm:pt>
  </dgm:ptLst>
  <dgm:cxnLst>
    <dgm:cxn modelId="{05556C77-1C5A-47FC-9828-E513A8E78B7C}" type="presOf" srcId="{4A9F02D8-AF90-4F9E-870A-78C2ACCCC1FC}" destId="{D27CE058-BB40-4635-9EA4-C9FEA097E2B0}" srcOrd="0" destOrd="0" presId="urn:microsoft.com/office/officeart/2008/layout/VerticalCurvedList"/>
    <dgm:cxn modelId="{28A01E2F-C2D1-452D-AD2C-8FB783F834BB}" srcId="{E20CD7CF-6EB6-42C5-AD51-8A7C404AE011}" destId="{3A2AB2AF-4542-4EC7-AE67-C2BA8AC28452}" srcOrd="1" destOrd="0" parTransId="{141F3760-DDFE-47C6-9026-D04BBA361245}" sibTransId="{77C2CE3F-310E-485E-AF26-97A716559A92}"/>
    <dgm:cxn modelId="{4A6F5952-49E4-4565-8D03-7F80288CB273}" type="presOf" srcId="{3A2AB2AF-4542-4EC7-AE67-C2BA8AC28452}" destId="{0C0F207F-59F2-4C90-8DD0-ADBDE0F11CC4}" srcOrd="0" destOrd="0" presId="urn:microsoft.com/office/officeart/2008/layout/VerticalCurvedList"/>
    <dgm:cxn modelId="{DBC793B4-5E23-4F08-9C95-47D3EF85F5F6}" type="presOf" srcId="{475C0900-BC13-4213-9B57-58417778CEE2}" destId="{183185EF-1DF8-4DA8-BA8F-834C9086C044}" srcOrd="0" destOrd="0" presId="urn:microsoft.com/office/officeart/2008/layout/VerticalCurvedList"/>
    <dgm:cxn modelId="{7B48ECEF-E95F-493B-A7F7-5619FC11A881}" srcId="{E20CD7CF-6EB6-42C5-AD51-8A7C404AE011}" destId="{7B68E8FC-8EDF-48C4-813F-CF9D537313C9}" srcOrd="0" destOrd="0" parTransId="{8930D2FD-172B-47AC-A00F-93D53F29019C}" sibTransId="{475C0900-BC13-4213-9B57-58417778CEE2}"/>
    <dgm:cxn modelId="{B71C6E8F-0934-466C-862E-CE445B0B7627}" type="presOf" srcId="{7B68E8FC-8EDF-48C4-813F-CF9D537313C9}" destId="{E4A66BB2-DDF3-4662-B168-39564275AA27}" srcOrd="0" destOrd="0" presId="urn:microsoft.com/office/officeart/2008/layout/VerticalCurvedList"/>
    <dgm:cxn modelId="{0E6BD6DB-71BA-4B42-978E-53EEA547BDC6}" srcId="{E20CD7CF-6EB6-42C5-AD51-8A7C404AE011}" destId="{4A9F02D8-AF90-4F9E-870A-78C2ACCCC1FC}" srcOrd="2" destOrd="0" parTransId="{5919AA6A-E678-46DC-97E5-ECD0C4E5A292}" sibTransId="{7636C952-C2BD-41B5-82DB-4DC4EC007A3F}"/>
    <dgm:cxn modelId="{27D66833-625E-4C92-9355-A2C803993FC2}" type="presOf" srcId="{E20CD7CF-6EB6-42C5-AD51-8A7C404AE011}" destId="{7032DC38-0E96-4E40-A73A-2C4CEDD3737E}" srcOrd="0" destOrd="0" presId="urn:microsoft.com/office/officeart/2008/layout/VerticalCurvedList"/>
    <dgm:cxn modelId="{97B96A22-18B4-4A86-994D-6D32CD64875E}" type="presParOf" srcId="{7032DC38-0E96-4E40-A73A-2C4CEDD3737E}" destId="{7B380E27-5197-423E-BC50-1C8E0A448D02}" srcOrd="0" destOrd="0" presId="urn:microsoft.com/office/officeart/2008/layout/VerticalCurvedList"/>
    <dgm:cxn modelId="{6824892A-F735-43B5-ACBD-DEF594C8B975}" type="presParOf" srcId="{7B380E27-5197-423E-BC50-1C8E0A448D02}" destId="{EF259835-2974-45DE-988E-674A61218B5E}" srcOrd="0" destOrd="0" presId="urn:microsoft.com/office/officeart/2008/layout/VerticalCurvedList"/>
    <dgm:cxn modelId="{18B26A45-0BBD-4039-8E5B-97434039866D}" type="presParOf" srcId="{EF259835-2974-45DE-988E-674A61218B5E}" destId="{EF88236E-42BC-4ED7-A0C1-6FC250233899}" srcOrd="0" destOrd="0" presId="urn:microsoft.com/office/officeart/2008/layout/VerticalCurvedList"/>
    <dgm:cxn modelId="{3678A920-D13E-4174-A21B-102EFD25AC2B}" type="presParOf" srcId="{EF259835-2974-45DE-988E-674A61218B5E}" destId="{183185EF-1DF8-4DA8-BA8F-834C9086C044}" srcOrd="1" destOrd="0" presId="urn:microsoft.com/office/officeart/2008/layout/VerticalCurvedList"/>
    <dgm:cxn modelId="{2CE96407-3D6F-4742-B3BA-FA356EFD9B3F}" type="presParOf" srcId="{EF259835-2974-45DE-988E-674A61218B5E}" destId="{B175C603-3E31-4334-81C3-467C7A3908EF}" srcOrd="2" destOrd="0" presId="urn:microsoft.com/office/officeart/2008/layout/VerticalCurvedList"/>
    <dgm:cxn modelId="{6D1CCB0F-886D-49FB-8E44-42235AE8AFE8}" type="presParOf" srcId="{EF259835-2974-45DE-988E-674A61218B5E}" destId="{D00C1F94-7D5E-4D65-B04A-1CF3AC968638}" srcOrd="3" destOrd="0" presId="urn:microsoft.com/office/officeart/2008/layout/VerticalCurvedList"/>
    <dgm:cxn modelId="{2F848EF6-2620-4666-AF6F-16E9C1B79373}" type="presParOf" srcId="{7B380E27-5197-423E-BC50-1C8E0A448D02}" destId="{E4A66BB2-DDF3-4662-B168-39564275AA27}" srcOrd="1" destOrd="0" presId="urn:microsoft.com/office/officeart/2008/layout/VerticalCurvedList"/>
    <dgm:cxn modelId="{981E18C5-F61B-4348-9FD3-ADA229A6E481}" type="presParOf" srcId="{7B380E27-5197-423E-BC50-1C8E0A448D02}" destId="{8F83F101-9373-4731-98EC-8237A805A9B3}" srcOrd="2" destOrd="0" presId="urn:microsoft.com/office/officeart/2008/layout/VerticalCurvedList"/>
    <dgm:cxn modelId="{B99E25B0-E563-4912-A362-D55740CC238A}" type="presParOf" srcId="{8F83F101-9373-4731-98EC-8237A805A9B3}" destId="{252F5EA4-25D1-41F4-A6E4-6C53CFC33391}" srcOrd="0" destOrd="0" presId="urn:microsoft.com/office/officeart/2008/layout/VerticalCurvedList"/>
    <dgm:cxn modelId="{15FF46A0-FC67-457D-89FD-C4FFF0AD081A}" type="presParOf" srcId="{7B380E27-5197-423E-BC50-1C8E0A448D02}" destId="{0C0F207F-59F2-4C90-8DD0-ADBDE0F11CC4}" srcOrd="3" destOrd="0" presId="urn:microsoft.com/office/officeart/2008/layout/VerticalCurvedList"/>
    <dgm:cxn modelId="{3E1744E1-7D2C-472D-A446-881B835EBC91}" type="presParOf" srcId="{7B380E27-5197-423E-BC50-1C8E0A448D02}" destId="{87E85DC9-6363-4E7B-9E8D-0365136781B1}" srcOrd="4" destOrd="0" presId="urn:microsoft.com/office/officeart/2008/layout/VerticalCurvedList"/>
    <dgm:cxn modelId="{7BD1D24D-A316-4452-B1BF-C63903377900}" type="presParOf" srcId="{87E85DC9-6363-4E7B-9E8D-0365136781B1}" destId="{F8D21F30-C4A5-4371-A38A-EF30279B348F}" srcOrd="0" destOrd="0" presId="urn:microsoft.com/office/officeart/2008/layout/VerticalCurvedList"/>
    <dgm:cxn modelId="{695EC55B-E092-4C15-A8AD-BBD6D341A49A}" type="presParOf" srcId="{7B380E27-5197-423E-BC50-1C8E0A448D02}" destId="{D27CE058-BB40-4635-9EA4-C9FEA097E2B0}" srcOrd="5" destOrd="0" presId="urn:microsoft.com/office/officeart/2008/layout/VerticalCurvedList"/>
    <dgm:cxn modelId="{178757D6-7A8A-4A50-A93F-8CFB4188DE4C}" type="presParOf" srcId="{7B380E27-5197-423E-BC50-1C8E0A448D02}" destId="{B11B1FFA-F858-4E97-9CD1-DC5AF7202942}" srcOrd="6" destOrd="0" presId="urn:microsoft.com/office/officeart/2008/layout/VerticalCurvedList"/>
    <dgm:cxn modelId="{CBB859DD-69E8-4E62-8180-EE1C6C081AFD}" type="presParOf" srcId="{B11B1FFA-F858-4E97-9CD1-DC5AF7202942}" destId="{C53B46FF-B041-4E6A-BDDA-D5F5DEB4BA9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20CD7CF-6EB6-42C5-AD51-8A7C404AE01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3A2AB2AF-4542-4EC7-AE67-C2BA8AC2845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dirty="0" smtClean="0"/>
            <a:t>Houve um processo de socialização satisfatório, mostrando que mesmo com algumas limitações, esses indivíduos podem ajudar o meio ambiente e as gerações futuras.</a:t>
          </a:r>
          <a:endParaRPr lang="pt-BR" dirty="0"/>
        </a:p>
      </dgm:t>
    </dgm:pt>
    <dgm:pt modelId="{141F3760-DDFE-47C6-9026-D04BBA361245}" type="parTrans" cxnId="{28A01E2F-C2D1-452D-AD2C-8FB783F834BB}">
      <dgm:prSet/>
      <dgm:spPr/>
      <dgm:t>
        <a:bodyPr/>
        <a:lstStyle/>
        <a:p>
          <a:endParaRPr lang="pt-BR"/>
        </a:p>
      </dgm:t>
    </dgm:pt>
    <dgm:pt modelId="{77C2CE3F-310E-485E-AF26-97A716559A92}" type="sibTrans" cxnId="{28A01E2F-C2D1-452D-AD2C-8FB783F834BB}">
      <dgm:prSet/>
      <dgm:spPr/>
      <dgm:t>
        <a:bodyPr/>
        <a:lstStyle/>
        <a:p>
          <a:endParaRPr lang="pt-BR"/>
        </a:p>
      </dgm:t>
    </dgm:pt>
    <dgm:pt modelId="{7B68E8FC-8EDF-48C4-813F-CF9D537313C9}">
      <dgm:prSet/>
      <dgm:spPr/>
      <dgm:t>
        <a:bodyPr/>
        <a:lstStyle/>
        <a:p>
          <a:r>
            <a:rPr lang="pt-BR" dirty="0" smtClean="0"/>
            <a:t>Houve um processo de socialização satisfatório, mostrando que mesmo com algumas limitações, esses indivíduos podem ajudar o meio ambiente e as gerações futuras.</a:t>
          </a:r>
          <a:endParaRPr lang="pt-BR" dirty="0"/>
        </a:p>
      </dgm:t>
    </dgm:pt>
    <dgm:pt modelId="{8930D2FD-172B-47AC-A00F-93D53F29019C}" type="parTrans" cxnId="{7B48ECEF-E95F-493B-A7F7-5619FC11A881}">
      <dgm:prSet/>
      <dgm:spPr/>
      <dgm:t>
        <a:bodyPr/>
        <a:lstStyle/>
        <a:p>
          <a:endParaRPr lang="pt-BR"/>
        </a:p>
      </dgm:t>
    </dgm:pt>
    <dgm:pt modelId="{475C0900-BC13-4213-9B57-58417778CEE2}" type="sibTrans" cxnId="{7B48ECEF-E95F-493B-A7F7-5619FC11A881}">
      <dgm:prSet/>
      <dgm:spPr/>
      <dgm:t>
        <a:bodyPr/>
        <a:lstStyle/>
        <a:p>
          <a:endParaRPr lang="pt-BR"/>
        </a:p>
      </dgm:t>
    </dgm:pt>
    <dgm:pt modelId="{7032DC38-0E96-4E40-A73A-2C4CEDD3737E}" type="pres">
      <dgm:prSet presAssocID="{E20CD7CF-6EB6-42C5-AD51-8A7C404AE01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7B380E27-5197-423E-BC50-1C8E0A448D02}" type="pres">
      <dgm:prSet presAssocID="{E20CD7CF-6EB6-42C5-AD51-8A7C404AE011}" presName="Name1" presStyleCnt="0"/>
      <dgm:spPr/>
    </dgm:pt>
    <dgm:pt modelId="{EF259835-2974-45DE-988E-674A61218B5E}" type="pres">
      <dgm:prSet presAssocID="{E20CD7CF-6EB6-42C5-AD51-8A7C404AE011}" presName="cycle" presStyleCnt="0"/>
      <dgm:spPr/>
    </dgm:pt>
    <dgm:pt modelId="{EF88236E-42BC-4ED7-A0C1-6FC250233899}" type="pres">
      <dgm:prSet presAssocID="{E20CD7CF-6EB6-42C5-AD51-8A7C404AE011}" presName="srcNode" presStyleLbl="node1" presStyleIdx="0" presStyleCnt="2"/>
      <dgm:spPr/>
    </dgm:pt>
    <dgm:pt modelId="{183185EF-1DF8-4DA8-BA8F-834C9086C044}" type="pres">
      <dgm:prSet presAssocID="{E20CD7CF-6EB6-42C5-AD51-8A7C404AE011}" presName="conn" presStyleLbl="parChTrans1D2" presStyleIdx="0" presStyleCnt="1"/>
      <dgm:spPr/>
      <dgm:t>
        <a:bodyPr/>
        <a:lstStyle/>
        <a:p>
          <a:endParaRPr lang="pt-BR"/>
        </a:p>
      </dgm:t>
    </dgm:pt>
    <dgm:pt modelId="{B175C603-3E31-4334-81C3-467C7A3908EF}" type="pres">
      <dgm:prSet presAssocID="{E20CD7CF-6EB6-42C5-AD51-8A7C404AE011}" presName="extraNode" presStyleLbl="node1" presStyleIdx="0" presStyleCnt="2"/>
      <dgm:spPr/>
    </dgm:pt>
    <dgm:pt modelId="{D00C1F94-7D5E-4D65-B04A-1CF3AC968638}" type="pres">
      <dgm:prSet presAssocID="{E20CD7CF-6EB6-42C5-AD51-8A7C404AE011}" presName="dstNode" presStyleLbl="node1" presStyleIdx="0" presStyleCnt="2"/>
      <dgm:spPr/>
    </dgm:pt>
    <dgm:pt modelId="{E4A66BB2-DDF3-4662-B168-39564275AA27}" type="pres">
      <dgm:prSet presAssocID="{7B68E8FC-8EDF-48C4-813F-CF9D537313C9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83F101-9373-4731-98EC-8237A805A9B3}" type="pres">
      <dgm:prSet presAssocID="{7B68E8FC-8EDF-48C4-813F-CF9D537313C9}" presName="accent_1" presStyleCnt="0"/>
      <dgm:spPr/>
    </dgm:pt>
    <dgm:pt modelId="{252F5EA4-25D1-41F4-A6E4-6C53CFC33391}" type="pres">
      <dgm:prSet presAssocID="{7B68E8FC-8EDF-48C4-813F-CF9D537313C9}" presName="accentRepeatNode" presStyleLbl="solidFgAcc1" presStyleIdx="0" presStyleCnt="2"/>
      <dgm:spPr/>
    </dgm:pt>
    <dgm:pt modelId="{0C0F207F-59F2-4C90-8DD0-ADBDE0F11CC4}" type="pres">
      <dgm:prSet presAssocID="{3A2AB2AF-4542-4EC7-AE67-C2BA8AC28452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E85DC9-6363-4E7B-9E8D-0365136781B1}" type="pres">
      <dgm:prSet presAssocID="{3A2AB2AF-4542-4EC7-AE67-C2BA8AC28452}" presName="accent_2" presStyleCnt="0"/>
      <dgm:spPr/>
    </dgm:pt>
    <dgm:pt modelId="{F8D21F30-C4A5-4371-A38A-EF30279B348F}" type="pres">
      <dgm:prSet presAssocID="{3A2AB2AF-4542-4EC7-AE67-C2BA8AC28452}" presName="accentRepeatNode" presStyleLbl="solidFgAcc1" presStyleIdx="1" presStyleCnt="2"/>
      <dgm:spPr/>
    </dgm:pt>
  </dgm:ptLst>
  <dgm:cxnLst>
    <dgm:cxn modelId="{151E2438-6C48-4059-AE31-384EECA32037}" type="presOf" srcId="{E20CD7CF-6EB6-42C5-AD51-8A7C404AE011}" destId="{7032DC38-0E96-4E40-A73A-2C4CEDD3737E}" srcOrd="0" destOrd="0" presId="urn:microsoft.com/office/officeart/2008/layout/VerticalCurvedList"/>
    <dgm:cxn modelId="{2CA36621-CA4A-4151-A650-E5EAE5DB524D}" type="presOf" srcId="{475C0900-BC13-4213-9B57-58417778CEE2}" destId="{183185EF-1DF8-4DA8-BA8F-834C9086C044}" srcOrd="0" destOrd="0" presId="urn:microsoft.com/office/officeart/2008/layout/VerticalCurvedList"/>
    <dgm:cxn modelId="{7B48ECEF-E95F-493B-A7F7-5619FC11A881}" srcId="{E20CD7CF-6EB6-42C5-AD51-8A7C404AE011}" destId="{7B68E8FC-8EDF-48C4-813F-CF9D537313C9}" srcOrd="0" destOrd="0" parTransId="{8930D2FD-172B-47AC-A00F-93D53F29019C}" sibTransId="{475C0900-BC13-4213-9B57-58417778CEE2}"/>
    <dgm:cxn modelId="{7225C024-D591-44D0-9537-F8C95348BC72}" type="presOf" srcId="{3A2AB2AF-4542-4EC7-AE67-C2BA8AC28452}" destId="{0C0F207F-59F2-4C90-8DD0-ADBDE0F11CC4}" srcOrd="0" destOrd="0" presId="urn:microsoft.com/office/officeart/2008/layout/VerticalCurvedList"/>
    <dgm:cxn modelId="{D3E23F9D-31F3-46D1-900E-1D5B998A56F0}" type="presOf" srcId="{7B68E8FC-8EDF-48C4-813F-CF9D537313C9}" destId="{E4A66BB2-DDF3-4662-B168-39564275AA27}" srcOrd="0" destOrd="0" presId="urn:microsoft.com/office/officeart/2008/layout/VerticalCurvedList"/>
    <dgm:cxn modelId="{28A01E2F-C2D1-452D-AD2C-8FB783F834BB}" srcId="{E20CD7CF-6EB6-42C5-AD51-8A7C404AE011}" destId="{3A2AB2AF-4542-4EC7-AE67-C2BA8AC28452}" srcOrd="1" destOrd="0" parTransId="{141F3760-DDFE-47C6-9026-D04BBA361245}" sibTransId="{77C2CE3F-310E-485E-AF26-97A716559A92}"/>
    <dgm:cxn modelId="{AE0AA095-E665-4B6C-A30E-86E02C2BC1FC}" type="presParOf" srcId="{7032DC38-0E96-4E40-A73A-2C4CEDD3737E}" destId="{7B380E27-5197-423E-BC50-1C8E0A448D02}" srcOrd="0" destOrd="0" presId="urn:microsoft.com/office/officeart/2008/layout/VerticalCurvedList"/>
    <dgm:cxn modelId="{41113B85-7EDE-4AA9-A022-D580F8B1F9E3}" type="presParOf" srcId="{7B380E27-5197-423E-BC50-1C8E0A448D02}" destId="{EF259835-2974-45DE-988E-674A61218B5E}" srcOrd="0" destOrd="0" presId="urn:microsoft.com/office/officeart/2008/layout/VerticalCurvedList"/>
    <dgm:cxn modelId="{972D84C5-6FD7-43EB-93F3-4F01B047E6AB}" type="presParOf" srcId="{EF259835-2974-45DE-988E-674A61218B5E}" destId="{EF88236E-42BC-4ED7-A0C1-6FC250233899}" srcOrd="0" destOrd="0" presId="urn:microsoft.com/office/officeart/2008/layout/VerticalCurvedList"/>
    <dgm:cxn modelId="{239A8EDE-3413-4CF7-A571-C0BF2D39F2B8}" type="presParOf" srcId="{EF259835-2974-45DE-988E-674A61218B5E}" destId="{183185EF-1DF8-4DA8-BA8F-834C9086C044}" srcOrd="1" destOrd="0" presId="urn:microsoft.com/office/officeart/2008/layout/VerticalCurvedList"/>
    <dgm:cxn modelId="{340C1182-74B9-428D-BAA2-09B2608B93D6}" type="presParOf" srcId="{EF259835-2974-45DE-988E-674A61218B5E}" destId="{B175C603-3E31-4334-81C3-467C7A3908EF}" srcOrd="2" destOrd="0" presId="urn:microsoft.com/office/officeart/2008/layout/VerticalCurvedList"/>
    <dgm:cxn modelId="{9DA1C768-E916-4D52-AC15-B159769F8E79}" type="presParOf" srcId="{EF259835-2974-45DE-988E-674A61218B5E}" destId="{D00C1F94-7D5E-4D65-B04A-1CF3AC968638}" srcOrd="3" destOrd="0" presId="urn:microsoft.com/office/officeart/2008/layout/VerticalCurvedList"/>
    <dgm:cxn modelId="{5604D60A-9EB1-4811-A23B-E5B1439520B8}" type="presParOf" srcId="{7B380E27-5197-423E-BC50-1C8E0A448D02}" destId="{E4A66BB2-DDF3-4662-B168-39564275AA27}" srcOrd="1" destOrd="0" presId="urn:microsoft.com/office/officeart/2008/layout/VerticalCurvedList"/>
    <dgm:cxn modelId="{903D3CC3-D1BB-44A2-A17B-A9F69EDA0FFD}" type="presParOf" srcId="{7B380E27-5197-423E-BC50-1C8E0A448D02}" destId="{8F83F101-9373-4731-98EC-8237A805A9B3}" srcOrd="2" destOrd="0" presId="urn:microsoft.com/office/officeart/2008/layout/VerticalCurvedList"/>
    <dgm:cxn modelId="{BE371EE9-2EE1-414E-84D5-0C966112C721}" type="presParOf" srcId="{8F83F101-9373-4731-98EC-8237A805A9B3}" destId="{252F5EA4-25D1-41F4-A6E4-6C53CFC33391}" srcOrd="0" destOrd="0" presId="urn:microsoft.com/office/officeart/2008/layout/VerticalCurvedList"/>
    <dgm:cxn modelId="{347FDE96-B465-4670-88B3-FF98738D65E0}" type="presParOf" srcId="{7B380E27-5197-423E-BC50-1C8E0A448D02}" destId="{0C0F207F-59F2-4C90-8DD0-ADBDE0F11CC4}" srcOrd="3" destOrd="0" presId="urn:microsoft.com/office/officeart/2008/layout/VerticalCurvedList"/>
    <dgm:cxn modelId="{CD2BA859-5DCA-4493-BCD3-82FB7E41CE24}" type="presParOf" srcId="{7B380E27-5197-423E-BC50-1C8E0A448D02}" destId="{87E85DC9-6363-4E7B-9E8D-0365136781B1}" srcOrd="4" destOrd="0" presId="urn:microsoft.com/office/officeart/2008/layout/VerticalCurvedList"/>
    <dgm:cxn modelId="{DA9E3CA2-8570-40F7-812B-D3BD9BE61B95}" type="presParOf" srcId="{87E85DC9-6363-4E7B-9E8D-0365136781B1}" destId="{F8D21F30-C4A5-4371-A38A-EF30279B348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435A7-8F8C-4584-A56C-CF9B2CEDCE29}">
      <dsp:nvSpPr>
        <dsp:cNvPr id="0" name=""/>
        <dsp:cNvSpPr/>
      </dsp:nvSpPr>
      <dsp:spPr>
        <a:xfrm rot="16200000">
          <a:off x="2410" y="434"/>
          <a:ext cx="3759323" cy="375932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latin typeface="Arial" pitchFamily="34" charset="0"/>
              <a:cs typeface="Arial" pitchFamily="34" charset="0"/>
            </a:rPr>
            <a:t>Fornecer uma educação inclusiva é uma forma de quebrar as lacunas do preconceito sejam elas sociais, culturais, de cor, deficiência mental, psicológica ou física.</a:t>
          </a:r>
          <a:endParaRPr lang="pt-BR" sz="1700" b="1" kern="1200" dirty="0">
            <a:latin typeface="Arial" pitchFamily="34" charset="0"/>
            <a:cs typeface="Arial" pitchFamily="34" charset="0"/>
          </a:endParaRPr>
        </a:p>
      </dsp:txBody>
      <dsp:txXfrm rot="5400000">
        <a:off x="2410" y="940265"/>
        <a:ext cx="3101441" cy="1879661"/>
      </dsp:txXfrm>
    </dsp:sp>
    <dsp:sp modelId="{05B0B092-47A6-4766-A605-1D4B5305FB3E}">
      <dsp:nvSpPr>
        <dsp:cNvPr id="0" name=""/>
        <dsp:cNvSpPr/>
      </dsp:nvSpPr>
      <dsp:spPr>
        <a:xfrm rot="5400000">
          <a:off x="4879225" y="434"/>
          <a:ext cx="3759323" cy="375932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latin typeface="Arial" pitchFamily="34" charset="0"/>
              <a:cs typeface="Arial" pitchFamily="34" charset="0"/>
            </a:rPr>
            <a:t>O esforço rumo a uma sociedade inclusiva é a essência do desenvolvimento social sustentável</a:t>
          </a:r>
          <a:r>
            <a:rPr lang="pt-BR" sz="1700" kern="1200" dirty="0" smtClean="0"/>
            <a:t>.</a:t>
          </a:r>
          <a:endParaRPr lang="pt-BR" sz="1700" kern="1200" dirty="0"/>
        </a:p>
      </dsp:txBody>
      <dsp:txXfrm rot="-5400000">
        <a:off x="5537107" y="940265"/>
        <a:ext cx="3101441" cy="18796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185EF-1DF8-4DA8-BA8F-834C9086C044}">
      <dsp:nvSpPr>
        <dsp:cNvPr id="0" name=""/>
        <dsp:cNvSpPr/>
      </dsp:nvSpPr>
      <dsp:spPr>
        <a:xfrm>
          <a:off x="-3879532" y="-599898"/>
          <a:ext cx="4656180" cy="4656180"/>
        </a:xfrm>
        <a:prstGeom prst="blockArc">
          <a:avLst>
            <a:gd name="adj1" fmla="val 18900000"/>
            <a:gd name="adj2" fmla="val 2700000"/>
            <a:gd name="adj3" fmla="val 464"/>
          </a:avLst>
        </a:pr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A66BB2-DDF3-4662-B168-39564275AA27}">
      <dsp:nvSpPr>
        <dsp:cNvPr id="0" name=""/>
        <dsp:cNvSpPr/>
      </dsp:nvSpPr>
      <dsp:spPr>
        <a:xfrm>
          <a:off x="635369" y="493779"/>
          <a:ext cx="7575997" cy="987419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3764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>
              <a:latin typeface="Arial" pitchFamily="34" charset="0"/>
              <a:cs typeface="Arial" pitchFamily="34" charset="0"/>
            </a:rPr>
            <a:t>Promover a promoção da autoestima e a socialização de pessoas com deficiência visual.</a:t>
          </a:r>
          <a:endParaRPr lang="pt-BR" sz="2500" kern="1200" dirty="0">
            <a:latin typeface="Arial" pitchFamily="34" charset="0"/>
            <a:cs typeface="Arial" pitchFamily="34" charset="0"/>
          </a:endParaRPr>
        </a:p>
      </dsp:txBody>
      <dsp:txXfrm>
        <a:off x="635369" y="493779"/>
        <a:ext cx="7575997" cy="987419"/>
      </dsp:txXfrm>
    </dsp:sp>
    <dsp:sp modelId="{252F5EA4-25D1-41F4-A6E4-6C53CFC33391}">
      <dsp:nvSpPr>
        <dsp:cNvPr id="0" name=""/>
        <dsp:cNvSpPr/>
      </dsp:nvSpPr>
      <dsp:spPr>
        <a:xfrm>
          <a:off x="18232" y="370351"/>
          <a:ext cx="1234274" cy="12342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F207F-59F2-4C90-8DD0-ADBDE0F11CC4}">
      <dsp:nvSpPr>
        <dsp:cNvPr id="0" name=""/>
        <dsp:cNvSpPr/>
      </dsp:nvSpPr>
      <dsp:spPr>
        <a:xfrm>
          <a:off x="635369" y="1975185"/>
          <a:ext cx="7575997" cy="987419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3764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>
              <a:latin typeface="Arial" pitchFamily="34" charset="0"/>
              <a:cs typeface="Arial" pitchFamily="34" charset="0"/>
            </a:rPr>
            <a:t>Observar a inclusão dos deficientes visuais frente a problemática.</a:t>
          </a:r>
          <a:endParaRPr lang="pt-BR" sz="2500" kern="1200" dirty="0">
            <a:latin typeface="Arial" pitchFamily="34" charset="0"/>
            <a:cs typeface="Arial" pitchFamily="34" charset="0"/>
          </a:endParaRPr>
        </a:p>
      </dsp:txBody>
      <dsp:txXfrm>
        <a:off x="635369" y="1975185"/>
        <a:ext cx="7575997" cy="987419"/>
      </dsp:txXfrm>
    </dsp:sp>
    <dsp:sp modelId="{F8D21F30-C4A5-4371-A38A-EF30279B348F}">
      <dsp:nvSpPr>
        <dsp:cNvPr id="0" name=""/>
        <dsp:cNvSpPr/>
      </dsp:nvSpPr>
      <dsp:spPr>
        <a:xfrm>
          <a:off x="18232" y="1851757"/>
          <a:ext cx="1234274" cy="12342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361437"/>
              <a:satOff val="-7560"/>
              <a:lumOff val="420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4956B-DA59-48A1-9448-B06C7CE11D63}">
      <dsp:nvSpPr>
        <dsp:cNvPr id="0" name=""/>
        <dsp:cNvSpPr/>
      </dsp:nvSpPr>
      <dsp:spPr>
        <a:xfrm>
          <a:off x="271804" y="0"/>
          <a:ext cx="3080454" cy="325613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37E418-C0AD-4D59-9321-AFEB00C2A387}">
      <dsp:nvSpPr>
        <dsp:cNvPr id="0" name=""/>
        <dsp:cNvSpPr/>
      </dsp:nvSpPr>
      <dsp:spPr>
        <a:xfrm>
          <a:off x="106428" y="879873"/>
          <a:ext cx="3411206" cy="14963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latin typeface="Arial" pitchFamily="34" charset="0"/>
              <a:cs typeface="Arial" pitchFamily="34" charset="0"/>
            </a:rPr>
            <a:t>Instituto dos Cegos em Campina Grande – PB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latin typeface="Arial" pitchFamily="34" charset="0"/>
              <a:cs typeface="Arial" pitchFamily="34" charset="0"/>
            </a:rPr>
            <a:t>20 jovens</a:t>
          </a:r>
          <a:endParaRPr lang="pt-BR" sz="1800" kern="1200" dirty="0">
            <a:latin typeface="Arial" pitchFamily="34" charset="0"/>
            <a:cs typeface="Arial" pitchFamily="34" charset="0"/>
          </a:endParaRPr>
        </a:p>
      </dsp:txBody>
      <dsp:txXfrm>
        <a:off x="179476" y="952921"/>
        <a:ext cx="3265110" cy="13502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1A8CB-2A24-4C09-90DD-D39FE8FCE8EB}">
      <dsp:nvSpPr>
        <dsp:cNvPr id="0" name=""/>
        <dsp:cNvSpPr/>
      </dsp:nvSpPr>
      <dsp:spPr>
        <a:xfrm>
          <a:off x="583264" y="0"/>
          <a:ext cx="3305167" cy="252028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B55C4-F855-4D94-9E53-6320B91CFA2E}">
      <dsp:nvSpPr>
        <dsp:cNvPr id="0" name=""/>
        <dsp:cNvSpPr/>
      </dsp:nvSpPr>
      <dsp:spPr>
        <a:xfrm>
          <a:off x="607599" y="399202"/>
          <a:ext cx="1847005" cy="1008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Déficit dos conhecimentos voltados a educação ambiental nas escolas</a:t>
          </a:r>
        </a:p>
      </dsp:txBody>
      <dsp:txXfrm>
        <a:off x="656811" y="448414"/>
        <a:ext cx="1748581" cy="909688"/>
      </dsp:txXfrm>
    </dsp:sp>
    <dsp:sp modelId="{0B1E4052-75A9-4B2E-AE94-359C9660077F}">
      <dsp:nvSpPr>
        <dsp:cNvPr id="0" name=""/>
        <dsp:cNvSpPr/>
      </dsp:nvSpPr>
      <dsp:spPr>
        <a:xfrm>
          <a:off x="1944216" y="1512168"/>
          <a:ext cx="1847005" cy="1008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Coleta seletiva inexistente</a:t>
          </a:r>
          <a:endParaRPr lang="pt-BR" sz="1400" kern="1200" dirty="0"/>
        </a:p>
      </dsp:txBody>
      <dsp:txXfrm>
        <a:off x="1993428" y="1561380"/>
        <a:ext cx="1748581" cy="9096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185EF-1DF8-4DA8-BA8F-834C9086C044}">
      <dsp:nvSpPr>
        <dsp:cNvPr id="0" name=""/>
        <dsp:cNvSpPr/>
      </dsp:nvSpPr>
      <dsp:spPr>
        <a:xfrm>
          <a:off x="-3906890" y="-599898"/>
          <a:ext cx="4656180" cy="4656180"/>
        </a:xfrm>
        <a:prstGeom prst="blockArc">
          <a:avLst>
            <a:gd name="adj1" fmla="val 18900000"/>
            <a:gd name="adj2" fmla="val 2700000"/>
            <a:gd name="adj3" fmla="val 464"/>
          </a:avLst>
        </a:pr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A66BB2-DDF3-4662-B168-39564275AA27}">
      <dsp:nvSpPr>
        <dsp:cNvPr id="0" name=""/>
        <dsp:cNvSpPr/>
      </dsp:nvSpPr>
      <dsp:spPr>
        <a:xfrm>
          <a:off x="481854" y="345638"/>
          <a:ext cx="7702155" cy="691276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70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smtClean="0"/>
            <a:t>Observou-se uma carência de coleta seletiva nas escolas e ambientes públicos, dificultando a socialização dos deficientes visuais.</a:t>
          </a:r>
          <a:endParaRPr lang="pt-BR" sz="1600" kern="1200"/>
        </a:p>
      </dsp:txBody>
      <dsp:txXfrm>
        <a:off x="481854" y="345638"/>
        <a:ext cx="7702155" cy="691276"/>
      </dsp:txXfrm>
    </dsp:sp>
    <dsp:sp modelId="{252F5EA4-25D1-41F4-A6E4-6C53CFC33391}">
      <dsp:nvSpPr>
        <dsp:cNvPr id="0" name=""/>
        <dsp:cNvSpPr/>
      </dsp:nvSpPr>
      <dsp:spPr>
        <a:xfrm>
          <a:off x="49806" y="259228"/>
          <a:ext cx="864096" cy="864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F207F-59F2-4C90-8DD0-ADBDE0F11CC4}">
      <dsp:nvSpPr>
        <dsp:cNvPr id="0" name=""/>
        <dsp:cNvSpPr/>
      </dsp:nvSpPr>
      <dsp:spPr>
        <a:xfrm>
          <a:off x="733133" y="1382553"/>
          <a:ext cx="7450876" cy="691276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70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 maioria dos entrevistados (portadores de deficiência visual) nunca tinha tido acesso na prática com qualquer atividade que envolvesse educação ambiental.</a:t>
          </a:r>
          <a:endParaRPr lang="pt-BR" sz="1600" kern="1200" dirty="0"/>
        </a:p>
      </dsp:txBody>
      <dsp:txXfrm>
        <a:off x="733133" y="1382553"/>
        <a:ext cx="7450876" cy="691276"/>
      </dsp:txXfrm>
    </dsp:sp>
    <dsp:sp modelId="{F8D21F30-C4A5-4371-A38A-EF30279B348F}">
      <dsp:nvSpPr>
        <dsp:cNvPr id="0" name=""/>
        <dsp:cNvSpPr/>
      </dsp:nvSpPr>
      <dsp:spPr>
        <a:xfrm>
          <a:off x="301085" y="1296144"/>
          <a:ext cx="864096" cy="864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7CE058-BB40-4635-9EA4-C9FEA097E2B0}">
      <dsp:nvSpPr>
        <dsp:cNvPr id="0" name=""/>
        <dsp:cNvSpPr/>
      </dsp:nvSpPr>
      <dsp:spPr>
        <a:xfrm>
          <a:off x="481854" y="2419468"/>
          <a:ext cx="7702155" cy="691276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70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smtClean="0"/>
            <a:t>Grande parte dos deficientes visuais, aproximadamente 90%, conseguiu diferenciar as partes das mudas (caule, raiz, folha) antes do plantio.</a:t>
          </a:r>
          <a:endParaRPr lang="pt-BR" sz="1600" kern="1200"/>
        </a:p>
      </dsp:txBody>
      <dsp:txXfrm>
        <a:off x="481854" y="2419468"/>
        <a:ext cx="7702155" cy="691276"/>
      </dsp:txXfrm>
    </dsp:sp>
    <dsp:sp modelId="{C53B46FF-B041-4E6A-BDDA-D5F5DEB4BA9B}">
      <dsp:nvSpPr>
        <dsp:cNvPr id="0" name=""/>
        <dsp:cNvSpPr/>
      </dsp:nvSpPr>
      <dsp:spPr>
        <a:xfrm>
          <a:off x="49806" y="2333059"/>
          <a:ext cx="864096" cy="864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185EF-1DF8-4DA8-BA8F-834C9086C044}">
      <dsp:nvSpPr>
        <dsp:cNvPr id="0" name=""/>
        <dsp:cNvSpPr/>
      </dsp:nvSpPr>
      <dsp:spPr>
        <a:xfrm>
          <a:off x="-3879532" y="-599898"/>
          <a:ext cx="4656180" cy="4656180"/>
        </a:xfrm>
        <a:prstGeom prst="blockArc">
          <a:avLst>
            <a:gd name="adj1" fmla="val 18900000"/>
            <a:gd name="adj2" fmla="val 2700000"/>
            <a:gd name="adj3" fmla="val 464"/>
          </a:avLst>
        </a:pr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A66BB2-DDF3-4662-B168-39564275AA27}">
      <dsp:nvSpPr>
        <dsp:cNvPr id="0" name=""/>
        <dsp:cNvSpPr/>
      </dsp:nvSpPr>
      <dsp:spPr>
        <a:xfrm>
          <a:off x="635369" y="493779"/>
          <a:ext cx="7575997" cy="987419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376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Houve um processo de socialização satisfatório, mostrando que mesmo com algumas limitações, esses indivíduos podem ajudar o meio ambiente e as gerações futuras.</a:t>
          </a:r>
          <a:endParaRPr lang="pt-BR" sz="2100" kern="1200" dirty="0"/>
        </a:p>
      </dsp:txBody>
      <dsp:txXfrm>
        <a:off x="635369" y="493779"/>
        <a:ext cx="7575997" cy="987419"/>
      </dsp:txXfrm>
    </dsp:sp>
    <dsp:sp modelId="{252F5EA4-25D1-41F4-A6E4-6C53CFC33391}">
      <dsp:nvSpPr>
        <dsp:cNvPr id="0" name=""/>
        <dsp:cNvSpPr/>
      </dsp:nvSpPr>
      <dsp:spPr>
        <a:xfrm>
          <a:off x="18232" y="370351"/>
          <a:ext cx="1234274" cy="12342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F207F-59F2-4C90-8DD0-ADBDE0F11CC4}">
      <dsp:nvSpPr>
        <dsp:cNvPr id="0" name=""/>
        <dsp:cNvSpPr/>
      </dsp:nvSpPr>
      <dsp:spPr>
        <a:xfrm>
          <a:off x="635369" y="1975185"/>
          <a:ext cx="7575997" cy="987419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376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Houve um processo de socialização satisfatório, mostrando que mesmo com algumas limitações, esses indivíduos podem ajudar o meio ambiente e as gerações futuras.</a:t>
          </a:r>
          <a:endParaRPr lang="pt-BR" sz="2100" kern="1200" dirty="0"/>
        </a:p>
      </dsp:txBody>
      <dsp:txXfrm>
        <a:off x="635369" y="1975185"/>
        <a:ext cx="7575997" cy="987419"/>
      </dsp:txXfrm>
    </dsp:sp>
    <dsp:sp modelId="{F8D21F30-C4A5-4371-A38A-EF30279B348F}">
      <dsp:nvSpPr>
        <dsp:cNvPr id="0" name=""/>
        <dsp:cNvSpPr/>
      </dsp:nvSpPr>
      <dsp:spPr>
        <a:xfrm>
          <a:off x="18232" y="1851757"/>
          <a:ext cx="1234274" cy="12342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361437"/>
              <a:satOff val="-7560"/>
              <a:lumOff val="420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2276872"/>
            <a:ext cx="7956376" cy="1019448"/>
          </a:xfrm>
        </p:spPr>
        <p:txBody>
          <a:bodyPr anchor="ctr" anchorCtr="0">
            <a:noAutofit/>
          </a:bodyPr>
          <a:lstStyle/>
          <a:p>
            <a:r>
              <a:rPr lang="pt-BR" sz="2200" b="1" dirty="0"/>
              <a:t>DISSEMINAÇÃO DE UMA EDUCAÇÃO AMBIENTAL INCLUSIVA PARA OS DEFICIENTES VISUAIS DO INSTITUTO DOS CEGOS EM CAMPINA GRANDE – PB)</a:t>
            </a:r>
            <a:r>
              <a:rPr lang="pt-BR" sz="2200" dirty="0"/>
              <a:t/>
            </a:r>
            <a:br>
              <a:rPr lang="pt-BR" sz="2200" dirty="0"/>
            </a:br>
            <a:endParaRPr lang="pt-BR" sz="2200" b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36512" y="676939"/>
            <a:ext cx="9163216" cy="11940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12325" y="3450049"/>
            <a:ext cx="828092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0" b="1" dirty="0">
                <a:latin typeface="Arial" panose="020B0604020202020204" pitchFamily="34" charset="0"/>
                <a:cs typeface="Arial" panose="020B0604020202020204" pitchFamily="34" charset="0"/>
              </a:rPr>
              <a:t>Autores</a:t>
            </a:r>
            <a:r>
              <a:rPr lang="pt-BR" sz="1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350" dirty="0">
                <a:latin typeface="Arial" panose="020B0604020202020204" pitchFamily="34" charset="0"/>
                <a:cs typeface="Arial" panose="020B0604020202020204" pitchFamily="34" charset="0"/>
              </a:rPr>
              <a:t>Josivaldo Rodrigues </a:t>
            </a:r>
            <a:r>
              <a:rPr lang="pt-BR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Sátiro, Maria Virgínia da Conceição Albuquerque, </a:t>
            </a:r>
          </a:p>
          <a:p>
            <a:pPr algn="ctr"/>
            <a:r>
              <a:rPr lang="pt-BR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Camilla Soares Oliveira, Anna Paula Ramos Barros, André Luiz Muniz Brito.</a:t>
            </a:r>
          </a:p>
          <a:p>
            <a:pPr algn="ctr"/>
            <a:endParaRPr lang="pt-BR" sz="13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</a:t>
            </a:r>
            <a:r>
              <a:rPr lang="pt-BR" sz="135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3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Neyliane</a:t>
            </a:r>
            <a:r>
              <a:rPr lang="pt-BR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 Costa de Souza</a:t>
            </a:r>
            <a:endParaRPr lang="pt-BR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35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029626" y="4924684"/>
            <a:ext cx="50463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Fortaleza – 28 </a:t>
            </a: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Maio </a:t>
            </a: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263760"/>
            <a:ext cx="82296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887940" y="4945046"/>
            <a:ext cx="5368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/>
              <a:t>Figura </a:t>
            </a:r>
            <a:r>
              <a:rPr lang="pt-BR" sz="1200" b="1" dirty="0" smtClean="0"/>
              <a:t>5:</a:t>
            </a:r>
            <a:r>
              <a:rPr lang="pt-BR" sz="1200" dirty="0" smtClean="0"/>
              <a:t> </a:t>
            </a:r>
            <a:r>
              <a:rPr lang="pt-BR" sz="1200" dirty="0"/>
              <a:t>Satisfação dos Deficientes com o plantio das mudas em sua instituição</a:t>
            </a:r>
            <a:endParaRPr lang="pt-BR" sz="1200" dirty="0" smtClean="0"/>
          </a:p>
          <a:p>
            <a:pPr algn="ctr"/>
            <a:r>
              <a:rPr lang="pt-BR" sz="1200" dirty="0" smtClean="0"/>
              <a:t>FONTE: Autor</a:t>
            </a:r>
            <a:endParaRPr lang="pt-BR" sz="1200" dirty="0"/>
          </a:p>
        </p:txBody>
      </p:sp>
      <p:pic>
        <p:nvPicPr>
          <p:cNvPr id="4100" name="Imagem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976" y="1732339"/>
            <a:ext cx="4720048" cy="314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274458"/>
              </p:ext>
            </p:extLst>
          </p:nvPr>
        </p:nvGraphicFramePr>
        <p:xfrm>
          <a:off x="457200" y="1772816"/>
          <a:ext cx="82296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457200" y="263760"/>
            <a:ext cx="82296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93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202431"/>
              </p:ext>
            </p:extLst>
          </p:nvPr>
        </p:nvGraphicFramePr>
        <p:xfrm>
          <a:off x="457200" y="1772816"/>
          <a:ext cx="82296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457200" y="263760"/>
            <a:ext cx="82296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76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263760"/>
            <a:ext cx="82296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pt-BR" dirty="0"/>
              <a:t>BRUNO, M. M. G. (2001). Alfabetização de alunos com baixa visão significativa: Algumas reflexões sobre o potencial visual, o processo de aprendizagem e o Sistema Braille. Anais I Simpósio Brasileiro sobre o Sistema, Salvador, Bahia, v. 1, p.43-51</a:t>
            </a:r>
            <a:r>
              <a:rPr lang="pt-BR" dirty="0" smtClean="0"/>
              <a:t>.</a:t>
            </a:r>
            <a:endParaRPr lang="pt-BR" dirty="0"/>
          </a:p>
          <a:p>
            <a:pPr>
              <a:lnSpc>
                <a:spcPct val="170000"/>
              </a:lnSpc>
            </a:pPr>
            <a:r>
              <a:rPr lang="pt-BR" dirty="0"/>
              <a:t>CARVALHO, I. M. (2004). Educação ambiental: a formação do sujeito ecológico. São Paulo: Cortez. </a:t>
            </a:r>
          </a:p>
          <a:p>
            <a:pPr>
              <a:lnSpc>
                <a:spcPct val="170000"/>
              </a:lnSpc>
            </a:pPr>
            <a:r>
              <a:rPr lang="pt-BR" dirty="0"/>
              <a:t>DIAS, G. F. (2004).</a:t>
            </a:r>
            <a:r>
              <a:rPr lang="pt-BR" b="1" dirty="0"/>
              <a:t> Educação Ambiental: princípios e práticas.</a:t>
            </a:r>
            <a:r>
              <a:rPr lang="pt-BR" dirty="0"/>
              <a:t> 9. ed. São Paulo: Gaia. </a:t>
            </a:r>
          </a:p>
          <a:p>
            <a:pPr>
              <a:lnSpc>
                <a:spcPct val="170000"/>
              </a:lnSpc>
            </a:pPr>
            <a:r>
              <a:rPr lang="pt-BR" dirty="0" smtClean="0"/>
              <a:t>IBGE</a:t>
            </a:r>
            <a:r>
              <a:rPr lang="pt-BR" dirty="0"/>
              <a:t>. (2002). Instituto Brasileiro de Geografia e Estatística. Brasil em Números: Censo IBGE 2000. Rio de Janeiro.</a:t>
            </a:r>
          </a:p>
          <a:p>
            <a:pPr>
              <a:lnSpc>
                <a:spcPct val="170000"/>
              </a:lnSpc>
            </a:pPr>
            <a:r>
              <a:rPr lang="pt-BR" dirty="0"/>
              <a:t>MEDINA, N. M. (1997). Breve histórico da Educação Ambiental. </a:t>
            </a:r>
            <a:r>
              <a:rPr lang="en-US" dirty="0"/>
              <a:t>In: PÁDUA, S. M.; TABANEZ, M. F. (Org.) </a:t>
            </a:r>
            <a:r>
              <a:rPr lang="pt-BR" dirty="0"/>
              <a:t>Educação Ambiental: Caminhos Trilhados no Brasil. Brasília. p. 257 - 269. </a:t>
            </a:r>
          </a:p>
          <a:p>
            <a:pPr>
              <a:lnSpc>
                <a:spcPct val="170000"/>
              </a:lnSpc>
            </a:pPr>
            <a:r>
              <a:rPr lang="pt-BR" dirty="0" smtClean="0"/>
              <a:t>SILVA</a:t>
            </a:r>
            <a:r>
              <a:rPr lang="pt-BR" dirty="0"/>
              <a:t>, G. R. A.; LEMOS, L. C. R.; EVANGELISTA, J. S.; FERNANDES, L. A. (2013). Lixeira </a:t>
            </a:r>
            <a:r>
              <a:rPr lang="pt-BR" dirty="0" err="1"/>
              <a:t>Intarativa</a:t>
            </a:r>
            <a:r>
              <a:rPr lang="pt-BR" dirty="0"/>
              <a:t> para deficientes visuais. Colégio Militar do Corpo de Bombeiros do Ceará, CMCB.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611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uep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157320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m relacionad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285837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5868144" y="4581128"/>
            <a:ext cx="27850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Arial" pitchFamily="34" charset="0"/>
                <a:ea typeface="Microsoft JhengHei" panose="020B0604030504040204" pitchFamily="34" charset="-120"/>
                <a:cs typeface="Arial" pitchFamily="34" charset="0"/>
              </a:rPr>
              <a:t>Obrigado!!!</a:t>
            </a:r>
          </a:p>
        </p:txBody>
      </p:sp>
    </p:spTree>
    <p:extLst>
      <p:ext uri="{BB962C8B-B14F-4D97-AF65-F5344CB8AC3E}">
        <p14:creationId xmlns:p14="http://schemas.microsoft.com/office/powerpoint/2010/main" val="380156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265189"/>
            <a:ext cx="82296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Resultado de imagem para EDUCAÃÃO AMBIEN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814" y="2656308"/>
            <a:ext cx="251237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de seta reta 6"/>
          <p:cNvCxnSpPr/>
          <p:nvPr/>
        </p:nvCxnSpPr>
        <p:spPr>
          <a:xfrm flipV="1">
            <a:off x="5947699" y="2411791"/>
            <a:ext cx="914400" cy="6148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96808" y="4205836"/>
            <a:ext cx="3021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Conscientização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ector de seta reta 11"/>
          <p:cNvCxnSpPr/>
          <p:nvPr/>
        </p:nvCxnSpPr>
        <p:spPr>
          <a:xfrm>
            <a:off x="5948305" y="3570298"/>
            <a:ext cx="913794" cy="57878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57200" y="2094198"/>
            <a:ext cx="3021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Informação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Conector de seta reta 16"/>
          <p:cNvCxnSpPr/>
          <p:nvPr/>
        </p:nvCxnSpPr>
        <p:spPr>
          <a:xfrm flipH="1" flipV="1">
            <a:off x="2267744" y="2411791"/>
            <a:ext cx="950910" cy="6148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6862099" y="4035593"/>
            <a:ext cx="3021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Inclusiva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Conector de seta reta 20"/>
          <p:cNvCxnSpPr/>
          <p:nvPr/>
        </p:nvCxnSpPr>
        <p:spPr>
          <a:xfrm flipH="1">
            <a:off x="2267744" y="3570298"/>
            <a:ext cx="950910" cy="57878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6862099" y="1897930"/>
            <a:ext cx="3021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Sensibilização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265189"/>
            <a:ext cx="82296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43143149"/>
              </p:ext>
            </p:extLst>
          </p:nvPr>
        </p:nvGraphicFramePr>
        <p:xfrm>
          <a:off x="251520" y="1700808"/>
          <a:ext cx="8640960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639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5559134"/>
              </p:ext>
            </p:extLst>
          </p:nvPr>
        </p:nvGraphicFramePr>
        <p:xfrm>
          <a:off x="457200" y="1772816"/>
          <a:ext cx="82296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457200" y="263760"/>
            <a:ext cx="82296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09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MÉTODOS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810152" y="4653136"/>
            <a:ext cx="5154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latin typeface="Arial" pitchFamily="34" charset="0"/>
                <a:cs typeface="Arial" pitchFamily="34" charset="0"/>
              </a:rPr>
              <a:t>Figura 1: 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Instituto dos Cegos de Campina Grande – PB</a:t>
            </a:r>
          </a:p>
          <a:p>
            <a:pPr algn="ctr"/>
            <a:r>
              <a:rPr lang="pt-BR" sz="1200" dirty="0" smtClean="0">
                <a:latin typeface="Arial" pitchFamily="34" charset="0"/>
                <a:cs typeface="Arial" pitchFamily="34" charset="0"/>
              </a:rPr>
              <a:t>FONTE: g1.globo.com/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pb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paraiba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/jpb-2edicao/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videos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/v/usuarios-do-instituto-dos-cegos-em-campina-grande-pedem-ajuda-para-reforma-do-predio/3564859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/ </a:t>
            </a:r>
          </a:p>
        </p:txBody>
      </p:sp>
      <p:pic>
        <p:nvPicPr>
          <p:cNvPr id="1028" name="Picture 4" descr="Resultado de imagem para instituto dos cegos campina grande p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63" y="1844824"/>
            <a:ext cx="460851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589667714"/>
              </p:ext>
            </p:extLst>
          </p:nvPr>
        </p:nvGraphicFramePr>
        <p:xfrm>
          <a:off x="487599" y="1700808"/>
          <a:ext cx="3624064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860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MÉTODOS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Diagrama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84912"/>
            <a:ext cx="5112568" cy="378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652120" y="501317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latin typeface="Arial" pitchFamily="34" charset="0"/>
                <a:cs typeface="Arial" pitchFamily="34" charset="0"/>
              </a:rPr>
              <a:t>Figura 2: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Fluxograma da pesquisa</a:t>
            </a:r>
          </a:p>
          <a:p>
            <a:pPr algn="ctr"/>
            <a:r>
              <a:rPr lang="pt-BR" sz="1200" dirty="0" smtClean="0">
                <a:latin typeface="Arial" pitchFamily="34" charset="0"/>
                <a:cs typeface="Arial" pitchFamily="34" charset="0"/>
              </a:rPr>
              <a:t>FONTE: Autor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21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MÉTODOS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67544" y="1700808"/>
            <a:ext cx="820891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Melhoria da qualidade de vida;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Reciclagem dos resíduos gerados.</a:t>
            </a:r>
          </a:p>
          <a:p>
            <a:pPr marL="285750" indent="-285750">
              <a:buFont typeface="Arial" pitchFamily="34" charset="0"/>
              <a:buChar char="•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pt-BR" sz="7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Estimular outros sentidos;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Áudio abordando situação ambiental atual;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Atividade sensorial;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pt-BR" sz="105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Socialização.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ta para a direita 2"/>
          <p:cNvSpPr/>
          <p:nvPr/>
        </p:nvSpPr>
        <p:spPr>
          <a:xfrm>
            <a:off x="467544" y="1484784"/>
            <a:ext cx="684076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DISCUSSÃO SOBRE SUSTENTABILIDADE, COLETA COLETIVA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467544" y="2492896"/>
            <a:ext cx="7776864" cy="1198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USO DE MATERIAIS COM ÁUDIO FALANDO DE EDUCAÇÃO AMBIENTAL / DINÂMICA INCLUSIVA, USANDO OS SENTIDOS DOS </a:t>
            </a:r>
            <a:r>
              <a:rPr lang="pt-BR" dirty="0" smtClean="0"/>
              <a:t>DEFICIENTES</a:t>
            </a:r>
            <a:endParaRPr lang="pt-BR" dirty="0"/>
          </a:p>
        </p:txBody>
      </p:sp>
      <p:sp>
        <p:nvSpPr>
          <p:cNvPr id="7" name="Seta para a direita 6"/>
          <p:cNvSpPr/>
          <p:nvPr/>
        </p:nvSpPr>
        <p:spPr>
          <a:xfrm>
            <a:off x="467544" y="4365104"/>
            <a:ext cx="367240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/>
              <a:t>PLANTAÇÃO DAS MUDAS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868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263760"/>
            <a:ext cx="82296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Gráfico 1"/>
          <p:cNvPicPr>
            <a:picLocks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" t="3737" r="1992" b="5403"/>
          <a:stretch/>
        </p:blipFill>
        <p:spPr bwMode="auto">
          <a:xfrm>
            <a:off x="3131840" y="1503543"/>
            <a:ext cx="5904656" cy="354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220072" y="488629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Arial" pitchFamily="34" charset="0"/>
                <a:cs typeface="Arial" pitchFamily="34" charset="0"/>
              </a:rPr>
              <a:t>Figura 3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Questionário sobre o conhecimento dos deficientes em relação ao tema Educação Ambiental</a:t>
            </a:r>
          </a:p>
          <a:p>
            <a:pPr algn="ctr"/>
            <a:r>
              <a:rPr lang="pt-BR" sz="1200" dirty="0" smtClean="0">
                <a:latin typeface="Arial" pitchFamily="34" charset="0"/>
                <a:cs typeface="Arial" pitchFamily="34" charset="0"/>
              </a:rPr>
              <a:t>FONTE: Autor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08025738"/>
              </p:ext>
            </p:extLst>
          </p:nvPr>
        </p:nvGraphicFramePr>
        <p:xfrm>
          <a:off x="-252536" y="1916832"/>
          <a:ext cx="3888432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739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263760"/>
            <a:ext cx="82296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Imagem 5" descr="C:\Users\Josivaldo Satiro\Downloads\WhatsApp Image 2017-08-23 at 11.15.0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" b="17760"/>
          <a:stretch>
            <a:fillRect/>
          </a:stretch>
        </p:blipFill>
        <p:spPr bwMode="auto">
          <a:xfrm>
            <a:off x="945580" y="1848686"/>
            <a:ext cx="3568908" cy="305520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Imagem 8" descr="C:\Users\Josivaldo Satiro\Downloads\WhatsApp Image 2017-08-23 at 11.15.06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271" y="1844824"/>
            <a:ext cx="3696369" cy="30590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945580" y="4936323"/>
            <a:ext cx="74820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/>
              <a:t>Figura </a:t>
            </a:r>
            <a:r>
              <a:rPr lang="pt-BR" sz="1200" b="1" dirty="0" smtClean="0"/>
              <a:t>4:</a:t>
            </a:r>
            <a:r>
              <a:rPr lang="pt-BR" sz="1200" dirty="0" smtClean="0"/>
              <a:t> </a:t>
            </a:r>
            <a:r>
              <a:rPr lang="pt-BR" sz="1200" dirty="0"/>
              <a:t>Plantio de mudas com os deficientes </a:t>
            </a:r>
            <a:r>
              <a:rPr lang="pt-BR" sz="1200" dirty="0" smtClean="0"/>
              <a:t>visuais</a:t>
            </a:r>
          </a:p>
          <a:p>
            <a:pPr algn="ctr"/>
            <a:r>
              <a:rPr lang="pt-BR" sz="1200" dirty="0" smtClean="0"/>
              <a:t>FONTE: Autor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90385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645</Words>
  <Application>Microsoft Office PowerPoint</Application>
  <PresentationFormat>Apresentação na tela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DISSEMINAÇÃO DE UMA EDUCAÇÃO AMBIENTAL INCLUSIVA PARA OS DEFICIENTES VISUAIS DO INSTITUTO DOS CEGOS EM CAMPINA GRANDE – PB) </vt:lpstr>
      <vt:lpstr>Apresentação do PowerPoint</vt:lpstr>
      <vt:lpstr>Apresentação do PowerPoint</vt:lpstr>
      <vt:lpstr>Apresentação do PowerPoint</vt:lpstr>
      <vt:lpstr>MATERIAL E MÉTODOS</vt:lpstr>
      <vt:lpstr>MATERIAL E MÉTODOS</vt:lpstr>
      <vt:lpstr>MATERIAL E MÉTODOS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André Luiz Muniz Brito</cp:lastModifiedBy>
  <cp:revision>33</cp:revision>
  <dcterms:created xsi:type="dcterms:W3CDTF">2018-05-02T19:43:05Z</dcterms:created>
  <dcterms:modified xsi:type="dcterms:W3CDTF">2018-05-28T12:59:32Z</dcterms:modified>
</cp:coreProperties>
</file>