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Ete-gtte-01\compartilhada\Efici&#234;ncia%20das%20ETE's\2017\M&#233;dias%20de%20vaz&#245;es%20e%20remo&#231;&#227;o%20de%20D.B.O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000"/>
              <a:t>ETE CENTRAL- RELAÇÃO DBO ENTRADA / SAÍDA</a:t>
            </a:r>
          </a:p>
          <a:p>
            <a:pPr>
              <a:defRPr sz="800"/>
            </a:pPr>
            <a:r>
              <a:rPr lang="pt-BR" sz="1000"/>
              <a:t>2017</a:t>
            </a:r>
          </a:p>
        </c:rich>
      </c:tx>
      <c:layout>
        <c:manualLayout>
          <c:xMode val="edge"/>
          <c:yMode val="edge"/>
          <c:x val="0.28838838386863436"/>
          <c:y val="1.0534234223525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4762562689300916E-2"/>
          <c:y val="0.13939256066245656"/>
          <c:w val="0.91520602763159942"/>
          <c:h val="0.60743772413422736"/>
        </c:manualLayout>
      </c:layout>
      <c:barChart>
        <c:barDir val="col"/>
        <c:grouping val="clustered"/>
        <c:varyColors val="0"/>
        <c:ser>
          <c:idx val="0"/>
          <c:order val="0"/>
          <c:tx>
            <c:v>ETE Central DBO ENTRADA mg/l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'GRAFICOS - DBO'!$B$45:$B$56</c:f>
              <c:numCache>
                <c:formatCode>d\-mmm</c:formatCode>
                <c:ptCount val="12"/>
                <c:pt idx="0">
                  <c:v>42741</c:v>
                </c:pt>
                <c:pt idx="1">
                  <c:v>42769</c:v>
                </c:pt>
                <c:pt idx="2">
                  <c:v>42796</c:v>
                </c:pt>
                <c:pt idx="3">
                  <c:v>42838</c:v>
                </c:pt>
                <c:pt idx="4">
                  <c:v>42861</c:v>
                </c:pt>
                <c:pt idx="5">
                  <c:v>42887</c:v>
                </c:pt>
                <c:pt idx="6">
                  <c:v>42919</c:v>
                </c:pt>
                <c:pt idx="7">
                  <c:v>42963</c:v>
                </c:pt>
                <c:pt idx="8">
                  <c:v>42989</c:v>
                </c:pt>
                <c:pt idx="9">
                  <c:v>43011</c:v>
                </c:pt>
                <c:pt idx="10">
                  <c:v>43042</c:v>
                </c:pt>
                <c:pt idx="11">
                  <c:v>43073</c:v>
                </c:pt>
              </c:numCache>
            </c:numRef>
          </c:cat>
          <c:val>
            <c:numRef>
              <c:f>'GRAFICOS - DBO'!$C$45:$C$56</c:f>
              <c:numCache>
                <c:formatCode>General</c:formatCode>
                <c:ptCount val="12"/>
                <c:pt idx="0">
                  <c:v>119.15</c:v>
                </c:pt>
                <c:pt idx="1">
                  <c:v>97.61</c:v>
                </c:pt>
                <c:pt idx="2">
                  <c:v>157.78</c:v>
                </c:pt>
                <c:pt idx="3">
                  <c:v>153.62</c:v>
                </c:pt>
                <c:pt idx="4">
                  <c:v>244.13</c:v>
                </c:pt>
                <c:pt idx="5">
                  <c:v>269.36</c:v>
                </c:pt>
                <c:pt idx="6">
                  <c:v>182.8</c:v>
                </c:pt>
                <c:pt idx="7">
                  <c:v>208.38</c:v>
                </c:pt>
                <c:pt idx="8">
                  <c:v>145.5</c:v>
                </c:pt>
                <c:pt idx="9">
                  <c:v>148.63</c:v>
                </c:pt>
                <c:pt idx="10">
                  <c:v>141.07</c:v>
                </c:pt>
                <c:pt idx="11">
                  <c:v>227.62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1-4433-AF18-B38E70C1F2D9}"/>
            </c:ext>
          </c:extLst>
        </c:ser>
        <c:ser>
          <c:idx val="1"/>
          <c:order val="1"/>
          <c:tx>
            <c:v>ETE Central DBO SAÍDA mg/l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'GRAFICOS - DBO'!$B$45:$B$56</c:f>
              <c:numCache>
                <c:formatCode>d\-mmm</c:formatCode>
                <c:ptCount val="12"/>
                <c:pt idx="0">
                  <c:v>42741</c:v>
                </c:pt>
                <c:pt idx="1">
                  <c:v>42769</c:v>
                </c:pt>
                <c:pt idx="2">
                  <c:v>42796</c:v>
                </c:pt>
                <c:pt idx="3">
                  <c:v>42838</c:v>
                </c:pt>
                <c:pt idx="4">
                  <c:v>42861</c:v>
                </c:pt>
                <c:pt idx="5">
                  <c:v>42887</c:v>
                </c:pt>
                <c:pt idx="6">
                  <c:v>42919</c:v>
                </c:pt>
                <c:pt idx="7">
                  <c:v>42963</c:v>
                </c:pt>
                <c:pt idx="8">
                  <c:v>42989</c:v>
                </c:pt>
                <c:pt idx="9">
                  <c:v>43011</c:v>
                </c:pt>
                <c:pt idx="10">
                  <c:v>43042</c:v>
                </c:pt>
                <c:pt idx="11">
                  <c:v>43073</c:v>
                </c:pt>
              </c:numCache>
            </c:numRef>
          </c:cat>
          <c:val>
            <c:numRef>
              <c:f>'GRAFICOS - DBO'!$D$45:$D$56</c:f>
              <c:numCache>
                <c:formatCode>General</c:formatCode>
                <c:ptCount val="12"/>
                <c:pt idx="0">
                  <c:v>10.8</c:v>
                </c:pt>
                <c:pt idx="1">
                  <c:v>8.4</c:v>
                </c:pt>
                <c:pt idx="2">
                  <c:v>13.4</c:v>
                </c:pt>
                <c:pt idx="3">
                  <c:v>14.7</c:v>
                </c:pt>
                <c:pt idx="4">
                  <c:v>11.4</c:v>
                </c:pt>
                <c:pt idx="5">
                  <c:v>11.1</c:v>
                </c:pt>
                <c:pt idx="6">
                  <c:v>14.4</c:v>
                </c:pt>
                <c:pt idx="7">
                  <c:v>12.1</c:v>
                </c:pt>
                <c:pt idx="8">
                  <c:v>9.6</c:v>
                </c:pt>
                <c:pt idx="9">
                  <c:v>9.4499999999999993</c:v>
                </c:pt>
                <c:pt idx="10">
                  <c:v>8.4</c:v>
                </c:pt>
                <c:pt idx="11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01-4433-AF18-B38E70C1F2D9}"/>
            </c:ext>
          </c:extLst>
        </c:ser>
        <c:ser>
          <c:idx val="2"/>
          <c:order val="2"/>
          <c:tx>
            <c:strRef>
              <c:f>'GRAFICOS - DBO'!$B$57</c:f>
              <c:strCache>
                <c:ptCount val="1"/>
                <c:pt idx="0">
                  <c:v>Legislação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trendline>
            <c:spPr>
              <a:ln w="19050" cap="rnd">
                <a:solidFill>
                  <a:schemeClr val="accent3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'GRAFICOS - DBO'!$B$45:$B$56</c:f>
              <c:numCache>
                <c:formatCode>d\-mmm</c:formatCode>
                <c:ptCount val="12"/>
                <c:pt idx="0">
                  <c:v>42741</c:v>
                </c:pt>
                <c:pt idx="1">
                  <c:v>42769</c:v>
                </c:pt>
                <c:pt idx="2">
                  <c:v>42796</c:v>
                </c:pt>
                <c:pt idx="3">
                  <c:v>42838</c:v>
                </c:pt>
                <c:pt idx="4">
                  <c:v>42861</c:v>
                </c:pt>
                <c:pt idx="5">
                  <c:v>42887</c:v>
                </c:pt>
                <c:pt idx="6">
                  <c:v>42919</c:v>
                </c:pt>
                <c:pt idx="7">
                  <c:v>42963</c:v>
                </c:pt>
                <c:pt idx="8">
                  <c:v>42989</c:v>
                </c:pt>
                <c:pt idx="9">
                  <c:v>43011</c:v>
                </c:pt>
                <c:pt idx="10">
                  <c:v>43042</c:v>
                </c:pt>
                <c:pt idx="11">
                  <c:v>43073</c:v>
                </c:pt>
              </c:numCache>
            </c:numRef>
          </c:cat>
          <c:val>
            <c:numRef>
              <c:f>'GRAFICOS - DBO'!$F$45:$F$56</c:f>
              <c:numCache>
                <c:formatCode>General</c:formatCode>
                <c:ptCount val="1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01-4433-AF18-B38E70C1F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87220760"/>
        <c:axId val="287221544"/>
      </c:barChart>
      <c:catAx>
        <c:axId val="287220760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7221544"/>
        <c:crosses val="autoZero"/>
        <c:auto val="0"/>
        <c:lblAlgn val="ctr"/>
        <c:lblOffset val="100"/>
        <c:noMultiLvlLbl val="0"/>
      </c:catAx>
      <c:valAx>
        <c:axId val="287221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7220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1325277777777779"/>
          <c:y val="0.87837860082304531"/>
          <c:w val="0.76995526232129108"/>
          <c:h val="9.34540557888534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27/05/2018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92696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sz="3200" b="1" dirty="0"/>
              <a:t>AVALIAÇÃO DA EFICIÊNCIA APÓS IMPLANTAÇÃO DA REMOÇÃO DE EXCEDENTE DE LODO EM SISTEMAS DE LODOS ATIVADOS NA ETE CENTRAL, JACAREÍ/SP</a:t>
            </a:r>
            <a:endParaRPr lang="pt-BR" sz="3200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4192265"/>
            <a:ext cx="7776864" cy="792088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Autor: Mateus Nogueira Martins</a:t>
            </a:r>
          </a:p>
          <a:p>
            <a:pPr algn="l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ETE Central- Jacareí/SP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r>
              <a:rPr lang="pt-BR" dirty="0" smtClean="0"/>
              <a:t>Sistema: UASB + Lodos Ativados</a:t>
            </a:r>
          </a:p>
          <a:p>
            <a:r>
              <a:rPr lang="pt-BR" dirty="0" smtClean="0"/>
              <a:t>265 l/s de vazão de projeto</a:t>
            </a:r>
          </a:p>
          <a:p>
            <a:r>
              <a:rPr lang="pt-BR" dirty="0" smtClean="0"/>
              <a:t>Operação desde 2013</a:t>
            </a:r>
          </a:p>
          <a:p>
            <a:r>
              <a:rPr lang="pt-BR" dirty="0" smtClean="0"/>
              <a:t>Remoção de lodo através de centrifugação</a:t>
            </a:r>
          </a:p>
          <a:p>
            <a:r>
              <a:rPr lang="pt-BR" dirty="0" smtClean="0"/>
              <a:t>Emissário final – Rio Paraíba do Sul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Fluxograma da ETE Central</a:t>
            </a:r>
            <a:endParaRPr lang="pt-BR" b="1" dirty="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55576" y="461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5" name="Imagem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417638"/>
            <a:ext cx="6642710" cy="372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7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Dados de Análises - 2015</a:t>
            </a:r>
            <a:endParaRPr lang="pt-BR" sz="40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76697" y="1485467"/>
            <a:ext cx="3610322" cy="1728192"/>
          </a:xfrm>
        </p:spPr>
        <p:txBody>
          <a:bodyPr/>
          <a:lstStyle/>
          <a:p>
            <a:r>
              <a:rPr lang="pt-BR" sz="2800" dirty="0" smtClean="0"/>
              <a:t>Redução de DBO</a:t>
            </a:r>
          </a:p>
          <a:p>
            <a:pPr marL="0" indent="0">
              <a:buNone/>
            </a:pPr>
            <a:r>
              <a:rPr lang="pt-BR" sz="2800" dirty="0" smtClean="0"/>
              <a:t>entre a entrada e saída</a:t>
            </a:r>
            <a:br>
              <a:rPr lang="pt-BR" sz="2800" dirty="0" smtClean="0"/>
            </a:br>
            <a:r>
              <a:rPr lang="pt-BR" sz="2800" dirty="0" smtClean="0"/>
              <a:t>do efluente.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5" name="Gráfico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78652"/>
            <a:ext cx="4320480" cy="19435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6" name="Espaço Reservado para Conteúdo 3"/>
          <p:cNvSpPr txBox="1">
            <a:spLocks/>
          </p:cNvSpPr>
          <p:nvPr/>
        </p:nvSpPr>
        <p:spPr>
          <a:xfrm>
            <a:off x="395536" y="3501008"/>
            <a:ext cx="361032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Relação direta entre a entrada e saída do efluente.</a:t>
            </a:r>
          </a:p>
          <a:p>
            <a:pPr marL="0" indent="0">
              <a:buFont typeface="Arial" pitchFamily="34" charset="0"/>
              <a:buNone/>
            </a:pPr>
            <a:endParaRPr lang="pt-BR" dirty="0" smtClean="0"/>
          </a:p>
        </p:txBody>
      </p:sp>
      <p:pic>
        <p:nvPicPr>
          <p:cNvPr id="7" name="Gráfico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93104"/>
            <a:ext cx="4320000" cy="19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471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Dados de Análises - 2017</a:t>
            </a:r>
            <a:endParaRPr lang="pt-BR" sz="40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76697" y="1485467"/>
            <a:ext cx="3610322" cy="1728192"/>
          </a:xfrm>
        </p:spPr>
        <p:txBody>
          <a:bodyPr/>
          <a:lstStyle/>
          <a:p>
            <a:r>
              <a:rPr lang="pt-BR" sz="2800" dirty="0" smtClean="0"/>
              <a:t>Redução de DBO</a:t>
            </a:r>
          </a:p>
          <a:p>
            <a:pPr marL="0" indent="0">
              <a:buNone/>
            </a:pPr>
            <a:r>
              <a:rPr lang="pt-BR" sz="2800" dirty="0" smtClean="0"/>
              <a:t>entre a entrada e saída</a:t>
            </a:r>
            <a:br>
              <a:rPr lang="pt-BR" sz="2800" dirty="0" smtClean="0"/>
            </a:br>
            <a:r>
              <a:rPr lang="pt-BR" sz="2800" dirty="0" smtClean="0"/>
              <a:t>do efluente.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6" name="Espaço Reservado para Conteúdo 3"/>
          <p:cNvSpPr txBox="1">
            <a:spLocks/>
          </p:cNvSpPr>
          <p:nvPr/>
        </p:nvSpPr>
        <p:spPr>
          <a:xfrm>
            <a:off x="395536" y="3501008"/>
            <a:ext cx="361032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Relação direta entre a entrada e saída do efluente.</a:t>
            </a:r>
          </a:p>
          <a:p>
            <a:pPr marL="0" indent="0">
              <a:buFont typeface="Arial" pitchFamily="34" charset="0"/>
              <a:buNone/>
            </a:pPr>
            <a:endParaRPr lang="pt-BR" dirty="0" smtClean="0"/>
          </a:p>
        </p:txBody>
      </p:sp>
      <p:pic>
        <p:nvPicPr>
          <p:cNvPr id="9" name="Gráfico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440" y="1268760"/>
            <a:ext cx="4320000" cy="194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366120"/>
              </p:ext>
            </p:extLst>
          </p:nvPr>
        </p:nvGraphicFramePr>
        <p:xfrm>
          <a:off x="4212440" y="3320197"/>
          <a:ext cx="4320000" cy="19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186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Descarte x DBO de Entrada</a:t>
            </a:r>
            <a:endParaRPr lang="pt-BR" b="1" dirty="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55576" y="461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Gráfico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311" y="2780928"/>
            <a:ext cx="4968552" cy="24958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6" name="Espaço Reservado para Conteúdo 3"/>
          <p:cNvSpPr>
            <a:spLocks noGrp="1"/>
          </p:cNvSpPr>
          <p:nvPr>
            <p:ph idx="1"/>
          </p:nvPr>
        </p:nvSpPr>
        <p:spPr>
          <a:xfrm>
            <a:off x="443111" y="1417638"/>
            <a:ext cx="8415783" cy="17281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Comportamento ideal: variação da quantidade de lodo descartado seco de acordo com a variação de DBO de entrada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03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55576" y="46117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Espaço Reservado para Conteúdo 3"/>
          <p:cNvSpPr>
            <a:spLocks noGrp="1"/>
          </p:cNvSpPr>
          <p:nvPr>
            <p:ph idx="1"/>
          </p:nvPr>
        </p:nvSpPr>
        <p:spPr>
          <a:xfrm>
            <a:off x="453752" y="1519039"/>
            <a:ext cx="8415783" cy="1219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/>
              <a:t>Após a operação da centrífuga em condições normais (após fases de teste da operação):</a:t>
            </a:r>
          </a:p>
          <a:p>
            <a:endParaRPr lang="pt-BR" sz="2800" b="1" dirty="0" smtClean="0"/>
          </a:p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>
          <a:xfrm>
            <a:off x="611560" y="2839715"/>
            <a:ext cx="8415783" cy="121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Todas as análises abaixo de 15mg/L de DBO na saída</a:t>
            </a:r>
          </a:p>
          <a:p>
            <a:endParaRPr lang="pt-BR" sz="2800" dirty="0" smtClean="0"/>
          </a:p>
          <a:p>
            <a:pPr marL="0" indent="0">
              <a:buFont typeface="Arial" pitchFamily="34" charset="0"/>
              <a:buNone/>
            </a:pPr>
            <a:endParaRPr lang="pt-BR" dirty="0" smtClean="0"/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>
          <a:xfrm>
            <a:off x="610047" y="3573016"/>
            <a:ext cx="8415783" cy="1219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Eficiência de remoção de DBO, em todos os meses acima de 90%</a:t>
            </a:r>
          </a:p>
          <a:p>
            <a:endParaRPr lang="pt-BR" sz="2800" dirty="0" smtClean="0"/>
          </a:p>
          <a:p>
            <a:pPr marL="0" indent="0">
              <a:buFont typeface="Arial" pitchFamily="34" charset="0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29273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180</Words>
  <Application>Microsoft Office PowerPoint</Application>
  <PresentationFormat>Apresentação na tela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AVALIAÇÃO DA EFICIÊNCIA APÓS IMPLANTAÇÃO DA REMOÇÃO DE EXCEDENTE DE LODO EM SISTEMAS DE LODOS ATIVADOS NA ETE CENTRAL, JACAREÍ/SP</vt:lpstr>
      <vt:lpstr>ETE Central- Jacareí/SP</vt:lpstr>
      <vt:lpstr>Fluxograma da ETE Central</vt:lpstr>
      <vt:lpstr>Dados de Análises - 2015</vt:lpstr>
      <vt:lpstr>Dados de Análises - 2017</vt:lpstr>
      <vt:lpstr>Descarte x DBO de Entrada</vt:lpstr>
      <vt:lpstr>Resultados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Evandro Faria Lins</cp:lastModifiedBy>
  <cp:revision>13</cp:revision>
  <dcterms:created xsi:type="dcterms:W3CDTF">2018-05-02T19:43:05Z</dcterms:created>
  <dcterms:modified xsi:type="dcterms:W3CDTF">2018-05-28T01:04:34Z</dcterms:modified>
</cp:coreProperties>
</file>