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8" r:id="rId3"/>
    <p:sldId id="259" r:id="rId4"/>
    <p:sldId id="260" r:id="rId5"/>
    <p:sldId id="261" r:id="rId6"/>
    <p:sldId id="276" r:id="rId7"/>
    <p:sldId id="262" r:id="rId8"/>
    <p:sldId id="264" r:id="rId9"/>
    <p:sldId id="265" r:id="rId10"/>
    <p:sldId id="266" r:id="rId11"/>
    <p:sldId id="268" r:id="rId12"/>
    <p:sldId id="269" r:id="rId13"/>
    <p:sldId id="270" r:id="rId14"/>
    <p:sldId id="273" r:id="rId15"/>
    <p:sldId id="277" r:id="rId16"/>
    <p:sldId id="272" r:id="rId17"/>
    <p:sldId id="278" r:id="rId18"/>
    <p:sldId id="275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3" descr="Z:\Documentos\2018\48º Congresso da Assemae\Peças Gráficas\Template Power Point\banner 730x124 (2) - Cópia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3"/>
            <a:ext cx="9180512" cy="140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Z:\Documentos\2018\48º Congresso da Assemae\Peças Gráficas\Template Power Point\fundo power point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36512" y="0"/>
            <a:ext cx="9180512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2195736" y="2492896"/>
            <a:ext cx="6192688" cy="280831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7200" b="1" dirty="0"/>
          </a:p>
          <a:p>
            <a:pPr algn="just"/>
            <a:r>
              <a:rPr lang="pt-BR" sz="9600" b="1" dirty="0"/>
              <a:t>Carolinne Isabella Dias </a:t>
            </a:r>
            <a:r>
              <a:rPr lang="pt-BR" sz="9600" b="1" dirty="0" smtClean="0"/>
              <a:t>Gomes</a:t>
            </a:r>
            <a:endParaRPr lang="pt-BR" sz="9600" dirty="0"/>
          </a:p>
          <a:p>
            <a:pPr marL="0" indent="0" algn="just">
              <a:buNone/>
            </a:pPr>
            <a:r>
              <a:rPr lang="pt-BR" sz="7200" dirty="0"/>
              <a:t>Reguladora de Serviços Públicos e Coordenadora de Fiscalização de Drenagem Urbana na Agência Reguladora de Águas, Energia e Saneamento Básico do Distrito Federal – </a:t>
            </a:r>
            <a:r>
              <a:rPr lang="pt-BR" sz="7200" dirty="0" smtClean="0"/>
              <a:t>ADASA</a:t>
            </a:r>
            <a:endParaRPr lang="pt-BR" sz="7200" dirty="0"/>
          </a:p>
          <a:p>
            <a:pPr marL="0" indent="0" algn="just">
              <a:buNone/>
            </a:pPr>
            <a:endParaRPr lang="pt-BR" sz="7200" dirty="0"/>
          </a:p>
          <a:p>
            <a:pPr algn="just"/>
            <a:r>
              <a:rPr lang="pt-BR" sz="9600" b="1" dirty="0"/>
              <a:t>Marcos Helano Fernandes </a:t>
            </a:r>
            <a:r>
              <a:rPr lang="pt-BR" sz="9600" b="1" dirty="0" smtClean="0"/>
              <a:t>Montenegro</a:t>
            </a:r>
            <a:endParaRPr lang="pt-BR" sz="9600" dirty="0"/>
          </a:p>
          <a:p>
            <a:pPr marL="0" indent="0" algn="just">
              <a:buNone/>
            </a:pPr>
            <a:r>
              <a:rPr lang="pt-BR" sz="7200" dirty="0"/>
              <a:t>Regulador de Serviços Públicos e Superintendente de Drenagem Urbana </a:t>
            </a:r>
            <a:r>
              <a:rPr lang="pt-BR" sz="7200" dirty="0" smtClean="0"/>
              <a:t>na ADASA.</a:t>
            </a:r>
            <a:endParaRPr lang="pt-BR" sz="7200" dirty="0"/>
          </a:p>
          <a:p>
            <a:pPr algn="l"/>
            <a:endParaRPr lang="pt-BR" sz="2800" b="1" dirty="0"/>
          </a:p>
          <a:p>
            <a:pPr algn="l"/>
            <a:endParaRPr lang="pt-BR" sz="2800" dirty="0"/>
          </a:p>
        </p:txBody>
      </p:sp>
      <p:sp>
        <p:nvSpPr>
          <p:cNvPr id="5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548680"/>
            <a:ext cx="7956376" cy="2387600"/>
          </a:xfrm>
        </p:spPr>
        <p:txBody>
          <a:bodyPr anchor="ctr" anchorCtr="0">
            <a:normAutofit fontScale="90000"/>
          </a:bodyPr>
          <a:lstStyle/>
          <a:p>
            <a:r>
              <a:rPr lang="pt-BR" sz="3600" b="1" dirty="0"/>
              <a:t>PLANO DE SANEAMENTO BÁSICO DO DISTRITO FEDERAL: METODOLOGIA DE ELABORAÇÃO E PRINCIPAIS CONTRIBUIÇÕES</a:t>
            </a:r>
            <a:r>
              <a:rPr lang="pt-BR" dirty="0"/>
              <a:t/>
            </a:r>
            <a:br>
              <a:rPr lang="pt-BR" dirty="0"/>
            </a:b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2602150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/>
            </a:r>
            <a:br>
              <a:rPr lang="pt-BR" b="1" dirty="0"/>
            </a:br>
            <a:r>
              <a:rPr lang="pt-BR" sz="3100" b="1" dirty="0"/>
              <a:t>RESULTADOS E DISCUSSÃO: Esgotamento Sanitário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2600" dirty="0"/>
              <a:t>Informações sobre estações de tratamento, número de economias atendidas, volumes médios de esgoto tratado por região administrativa e levantamento de reclamações de usuários. </a:t>
            </a:r>
          </a:p>
          <a:p>
            <a:pPr algn="just"/>
            <a:endParaRPr lang="pt-BR" sz="2600" dirty="0"/>
          </a:p>
          <a:p>
            <a:pPr algn="just"/>
            <a:r>
              <a:rPr lang="pt-BR" sz="2600" dirty="0"/>
              <a:t>Foram propostos investimentos em redes coletoras de esgoto (de 115 a 320 km ao ano), ligações domiciliares (de 11 a 32 mil ao ano), interceptores (de 9 a 14 km ao ano), substituição anual de 2% das redes existentes (cerca de 100 km/ano), elevatórias de esgoto (15 a 22 unidades), linhas de recalque e projetos executivos. </a:t>
            </a:r>
          </a:p>
          <a:p>
            <a:pPr algn="just"/>
            <a:endParaRPr lang="pt-BR" sz="2600" dirty="0"/>
          </a:p>
          <a:p>
            <a:pPr algn="just"/>
            <a:r>
              <a:rPr lang="pt-BR" sz="2600" dirty="0"/>
              <a:t>Os programas gerais propostos para o sistema de esgotamento sanitário são: "Coleta de Esgoto e Estações Elevatórias", "Tratamento”, "Educação Ambiental e Sanitária” e “Gestão”.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3028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t-BR" sz="3100" b="1" dirty="0" smtClean="0"/>
              <a:t>RESULTADOS : DRENAGEM URBANA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4644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400" dirty="0"/>
              <a:t>Arranjo institucional da prestação desse serviço no DF, condições da infraestrutura instalada, áreas de risco, dados relativos à qualidade de água pluvial, localização de erosões decorrentes de falha ou ausência de sistemas de drenagem; e um tópico específico voltado à sustentabilidade econômico-financeira desse serviço, já que no DF não há a cobrança pela prestação.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Institucionalização do serviço de drenagem e manejo de águas pluviais: criação de diretoria ou departamento de águas pluviais na NOVACAP; criação de uma autarquia para sistema de drenagem e manejo de águas pluviais urbanas; ou repassar o sistema de drenagem para administração da CAESB.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Análise crítica do Plano Diretor de Drenagem Urbana do Distrito Federal – PDDU/DF, elaborado no biênio 2008-2009.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4530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/>
            </a:r>
            <a:br>
              <a:rPr lang="pt-BR" b="1" dirty="0"/>
            </a:br>
            <a:r>
              <a:rPr lang="pt-BR" sz="3100" b="1" dirty="0"/>
              <a:t>RESULTADOS </a:t>
            </a:r>
            <a:r>
              <a:rPr lang="pt-BR" sz="3100" b="1" dirty="0" smtClean="0"/>
              <a:t>: MANEJO DE RESÍDUOS SÓLIDOS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200" dirty="0"/>
              <a:t>Projeções de geração de resíduos domiciliares até o ano de 2037, além da análise de sua composição gravimétrica para os anos de 2008, 2015 e 2016; a caracterização da coleta convencional, do transporte, do tratamento e da disposição final de resíduos sólidos no DF; considerações sobre a sustentabilidade econômico-financeira da prestação desse serviço; </a:t>
            </a:r>
            <a:r>
              <a:rPr lang="pt-BR" sz="2200" dirty="0" smtClean="0"/>
              <a:t>proposição de objetivos </a:t>
            </a:r>
            <a:r>
              <a:rPr lang="pt-BR" sz="2200" dirty="0"/>
              <a:t>e metas para a gestão de resíduos domiciliares e resíduos de limpeza urbana nos próximos 20 anos no Distrito Federal, com destaque para políticas de coleta seletiva e de logística reversa. 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 smtClean="0"/>
              <a:t>Diagnóstico e propostas de inclusão </a:t>
            </a:r>
            <a:r>
              <a:rPr lang="pt-BR" sz="2200" dirty="0" err="1"/>
              <a:t>socioprodutiva</a:t>
            </a:r>
            <a:r>
              <a:rPr lang="pt-BR" sz="2200" dirty="0"/>
              <a:t> dos catadores.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5140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/>
            </a:r>
            <a:br>
              <a:rPr lang="pt-BR" b="1" dirty="0"/>
            </a:br>
            <a:r>
              <a:rPr lang="pt-BR" sz="3100" b="1" dirty="0"/>
              <a:t>RESULTADOS </a:t>
            </a:r>
            <a:r>
              <a:rPr lang="pt-BR" sz="3100" b="1" dirty="0" smtClean="0"/>
              <a:t>: </a:t>
            </a:r>
            <a:r>
              <a:rPr lang="pt-BR" sz="3100" b="1" dirty="0"/>
              <a:t>Integração das 4 vertentes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400" dirty="0" smtClean="0"/>
              <a:t>Análise </a:t>
            </a:r>
            <a:r>
              <a:rPr lang="pt-BR" sz="2400" dirty="0"/>
              <a:t>da integração das quatro vertentes do saneamento no Distrito Federal, com propostas de Programas de resolução conjunta de problemas, tais como interconexões de esgoto clandestino às redes de águas </a:t>
            </a:r>
            <a:r>
              <a:rPr lang="pt-BR" sz="2400" dirty="0" smtClean="0"/>
              <a:t>pluviais e de </a:t>
            </a:r>
            <a:r>
              <a:rPr lang="pt-BR" sz="2400" dirty="0"/>
              <a:t>ligações de águas pluviais a redes de esgotamento sanitário.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Para avaliação dos impactos dos quatro serviços em conjunto na qualidade de vida e saúde da população, além de impactos relativos aos recursos naturais, o PDSB propõe método para construção do ISA - Indicador de Salubridade Ambiental, conforme o Guia para elaboração de Planos de Saneamento Básico do Ministério das Cidades.</a:t>
            </a:r>
          </a:p>
          <a:p>
            <a:pPr algn="just"/>
            <a:endParaRPr lang="pt-BR" sz="2200" dirty="0"/>
          </a:p>
          <a:p>
            <a:pPr algn="just"/>
            <a:endParaRPr lang="pt-BR" sz="2200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2431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r>
              <a:rPr lang="pt-BR" sz="3100" b="1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43204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/>
              <a:t>A principal contribuição do PDSB para a prestação dos serviços de </a:t>
            </a:r>
            <a:r>
              <a:rPr lang="pt-BR" sz="2400" b="1" dirty="0"/>
              <a:t>Abastecimento de Água e Esgotamento Sanitário </a:t>
            </a:r>
            <a:r>
              <a:rPr lang="pt-BR" sz="2400" dirty="0"/>
              <a:t>refere-se ao estabelecimento de metas e obras de expansão, além do diagnóstico e mapeamento de medidas para mitigação dos efeitos da crise </a:t>
            </a:r>
            <a:r>
              <a:rPr lang="pt-BR" sz="2400" dirty="0" smtClean="0"/>
              <a:t>do abastecimento do DF.</a:t>
            </a: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As contribuições do PDSB para a </a:t>
            </a:r>
            <a:r>
              <a:rPr lang="pt-BR" sz="2400" b="1" dirty="0"/>
              <a:t>Limpeza Urbana e o Manejo de Resíduos Sólidos </a:t>
            </a:r>
            <a:r>
              <a:rPr lang="pt-BR" sz="2400" dirty="0"/>
              <a:t>relacionam-se ao desenho de políticas de coleta seletiva, logística reversa, alternativas para destinação final de resíduos não-convencionais, e inclusão de </a:t>
            </a:r>
            <a:r>
              <a:rPr lang="pt-BR" sz="2400" dirty="0" smtClean="0"/>
              <a:t>catadores</a:t>
            </a:r>
            <a:r>
              <a:rPr lang="pt-BR" sz="2400" dirty="0"/>
              <a:t>.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990828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r>
              <a:rPr lang="pt-BR" sz="3100" b="1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43204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400" dirty="0" smtClean="0"/>
              <a:t>Para </a:t>
            </a:r>
            <a:r>
              <a:rPr lang="pt-BR" sz="2400" dirty="0"/>
              <a:t>o serviço de </a:t>
            </a:r>
            <a:r>
              <a:rPr lang="pt-BR" sz="2400" b="1" dirty="0"/>
              <a:t>Drenagem e Manejo de Águas Pluviais Urbanas</a:t>
            </a:r>
            <a:r>
              <a:rPr lang="pt-BR" sz="2400" dirty="0"/>
              <a:t>, a principal contribuição do PDSB refere-se à proposição de modelos de institucionalização de sua prestação, já que no DF este serviço </a:t>
            </a:r>
            <a:r>
              <a:rPr lang="pt-BR" sz="2400" dirty="0" smtClean="0"/>
              <a:t>não está devidamente institucionalizado. </a:t>
            </a: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O </a:t>
            </a:r>
            <a:r>
              <a:rPr lang="pt-BR" sz="2400" dirty="0"/>
              <a:t>PDSB determina que haja a cobrança para recuperação de custos de operação/manutenção de estruturas de drenagem urbana no Distrito Federal</a:t>
            </a:r>
            <a:r>
              <a:rPr lang="pt-BR" sz="2400" dirty="0" smtClean="0"/>
              <a:t>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449940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t-BR" sz="3100" b="1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68052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dirty="0"/>
              <a:t>Planejar em longo prazo - 20 anos -  os serviços de saneamento básico é imperativo para garantir os bons níveis de cobertura e a qualidade destes serviços.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Além de instrumento para o planejamento, a organização, a regulação, a fiscalização e a prestação dos serviços, o PDSB  é elemento essencial de avaliação da gestão dos serviços e instrumento indispensável para o acesso a </a:t>
            </a:r>
            <a:r>
              <a:rPr lang="pt-BR" sz="2400" dirty="0" err="1" smtClean="0"/>
              <a:t>ﬁnanciamentos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Atualmente </a:t>
            </a:r>
            <a:r>
              <a:rPr lang="pt-BR" sz="2400" dirty="0"/>
              <a:t>o Plano Distrital de Saneamento Básico do DF é </a:t>
            </a:r>
            <a:r>
              <a:rPr lang="pt-BR" sz="2400" dirty="0" smtClean="0"/>
              <a:t>objeto do </a:t>
            </a:r>
            <a:r>
              <a:rPr lang="pt-BR" sz="2400" dirty="0"/>
              <a:t>Projeto de Lei Distrital n° 1924/2018, que se encontra em tramitação na Câmara Legislativa do Distrito Federal – CLDF</a:t>
            </a:r>
            <a:r>
              <a:rPr lang="pt-BR" sz="2400" dirty="0" smtClean="0"/>
              <a:t>.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064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 </a:t>
            </a:r>
            <a:r>
              <a:rPr lang="pt-BR" sz="2400" b="1" dirty="0" smtClean="0"/>
              <a:t>O PDSB está disponível, juntamente com informações relevantes da sua elaboração, em: </a:t>
            </a:r>
            <a:r>
              <a:rPr lang="pt-BR" sz="2400" b="1" dirty="0" smtClean="0">
                <a:solidFill>
                  <a:srgbClr val="FF0000"/>
                </a:solidFill>
              </a:rPr>
              <a:t>http</a:t>
            </a:r>
            <a:r>
              <a:rPr lang="pt-BR" sz="2400" b="1" dirty="0">
                <a:solidFill>
                  <a:srgbClr val="FF0000"/>
                </a:solidFill>
              </a:rPr>
              <a:t>://www.planodesaneamentodf.com.br/</a:t>
            </a:r>
            <a:endParaRPr lang="pt-BR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00808"/>
            <a:ext cx="3700542" cy="370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3577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>OBRIGADO!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>
            <a:normAutofit/>
          </a:bodyPr>
          <a:lstStyle/>
          <a:p>
            <a:pPr algn="just"/>
            <a:endParaRPr lang="pt-BR" sz="2200" dirty="0"/>
          </a:p>
          <a:p>
            <a:pPr marL="0" indent="0" algn="ctr">
              <a:buNone/>
            </a:pPr>
            <a:r>
              <a:rPr lang="pt-BR" sz="2800" b="1" dirty="0"/>
              <a:t>Marcos Helano Fernandes Montenegro</a:t>
            </a:r>
          </a:p>
          <a:p>
            <a:pPr algn="ctr"/>
            <a:endParaRPr lang="pt-BR" sz="2400" b="1" dirty="0"/>
          </a:p>
          <a:p>
            <a:pPr marL="0" indent="0" algn="ctr">
              <a:buNone/>
            </a:pPr>
            <a:r>
              <a:rPr lang="pt-BR" sz="2400" dirty="0"/>
              <a:t>Superintendente de Drenagem Urbana </a:t>
            </a:r>
            <a:endParaRPr lang="pt-BR" sz="2400" dirty="0" smtClean="0"/>
          </a:p>
          <a:p>
            <a:pPr marL="0" indent="0" algn="ctr">
              <a:buNone/>
            </a:pPr>
            <a:r>
              <a:rPr lang="pt-BR" sz="2400" dirty="0" smtClean="0"/>
              <a:t>Agência </a:t>
            </a:r>
            <a:r>
              <a:rPr lang="pt-BR" sz="2400" dirty="0"/>
              <a:t>Reguladora de Águas, Energia e Saneamento Básico do Distrito Federal – </a:t>
            </a:r>
            <a:r>
              <a:rPr lang="pt-BR" sz="2400" dirty="0" smtClean="0"/>
              <a:t>ADASA</a:t>
            </a:r>
            <a:endParaRPr lang="pt-BR" sz="2400" dirty="0"/>
          </a:p>
          <a:p>
            <a:pPr marL="0" indent="0" algn="ctr">
              <a:buNone/>
            </a:pPr>
            <a:endParaRPr lang="pt-BR" sz="2400" dirty="0"/>
          </a:p>
          <a:p>
            <a:pPr marL="0" indent="0" algn="ctr">
              <a:buNone/>
            </a:pPr>
            <a:r>
              <a:rPr lang="pt-BR" sz="2400" dirty="0"/>
              <a:t>marcos.montenegro@adasa.df.gov.br</a:t>
            </a:r>
          </a:p>
          <a:p>
            <a:pPr algn="just"/>
            <a:endParaRPr lang="pt-BR" sz="2200" dirty="0"/>
          </a:p>
          <a:p>
            <a:pPr algn="just"/>
            <a:endParaRPr lang="pt-BR" sz="2200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3685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/>
            </a:r>
            <a:br>
              <a:rPr lang="pt-BR" b="1" dirty="0"/>
            </a:br>
            <a:r>
              <a:rPr lang="pt-BR" sz="3100" b="1" dirty="0"/>
              <a:t>INTRODUÇÃO/OBJETIVOS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200" dirty="0"/>
              <a:t>Plano de Saneamento Básico: exigência da Lei n° 11.445/2007.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Em abril de 2016 foi pactuado o Contrato nº 22/2016 entre a </a:t>
            </a:r>
            <a:r>
              <a:rPr lang="pt-BR" sz="2200" dirty="0" smtClean="0"/>
              <a:t>ADASA e </a:t>
            </a:r>
            <a:r>
              <a:rPr lang="pt-BR" sz="2200" dirty="0"/>
              <a:t>empresa de consultoria especializada para elaboração </a:t>
            </a:r>
            <a:r>
              <a:rPr lang="pt-BR" sz="2200" dirty="0" smtClean="0"/>
              <a:t>de:</a:t>
            </a:r>
          </a:p>
          <a:p>
            <a:pPr indent="200025" algn="just">
              <a:buFontTx/>
              <a:buChar char="-"/>
            </a:pPr>
            <a:r>
              <a:rPr lang="pt-BR" sz="2200" dirty="0" smtClean="0"/>
              <a:t>Plano </a:t>
            </a:r>
            <a:r>
              <a:rPr lang="pt-BR" sz="2200" dirty="0"/>
              <a:t>Distrital de Saneamento Básico (PDSB) e </a:t>
            </a:r>
            <a:endParaRPr lang="pt-BR" sz="2200" dirty="0" smtClean="0"/>
          </a:p>
          <a:p>
            <a:pPr indent="200025" algn="just">
              <a:buFontTx/>
              <a:buChar char="-"/>
            </a:pPr>
            <a:r>
              <a:rPr lang="pt-BR" sz="2200" dirty="0" smtClean="0"/>
              <a:t>Plano </a:t>
            </a:r>
            <a:r>
              <a:rPr lang="pt-BR" sz="2200" dirty="0"/>
              <a:t>Distrital de Gestão Integrada de Resíduos Sólidos (PDGIRS). 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Em setembro de 2017 os Planos foram entregues ao Distrito Federal.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Esse trabalho </a:t>
            </a:r>
            <a:r>
              <a:rPr lang="pt-BR" sz="2200" dirty="0" smtClean="0"/>
              <a:t>tem </a:t>
            </a:r>
            <a:r>
              <a:rPr lang="pt-BR" sz="2200" dirty="0"/>
              <a:t>como objetivo apresentar a metodologia de elaboração do Plano de Saneamento no Distrito Federal, e uma síntese de suas principais contribuições para a gestão de saneamento no DF.</a:t>
            </a:r>
          </a:p>
          <a:p>
            <a:endParaRPr lang="pt-BR" sz="20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134874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/>
            </a:r>
            <a:br>
              <a:rPr lang="pt-BR" b="1" dirty="0"/>
            </a:br>
            <a:r>
              <a:rPr lang="pt-BR" sz="3100" b="1" dirty="0" smtClean="0"/>
              <a:t>PRODUTOS DO PDSB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104456"/>
          </a:xfrm>
        </p:spPr>
        <p:txBody>
          <a:bodyPr>
            <a:noAutofit/>
          </a:bodyPr>
          <a:lstStyle/>
          <a:p>
            <a:pPr marL="0" indent="0" algn="just">
              <a:lnSpc>
                <a:spcPts val="2000"/>
              </a:lnSpc>
              <a:buNone/>
            </a:pPr>
            <a:r>
              <a:rPr lang="pt-BR" sz="2400" dirty="0"/>
              <a:t>O PSDB é composto </a:t>
            </a:r>
            <a:r>
              <a:rPr lang="pt-BR" sz="2400" dirty="0" smtClean="0"/>
              <a:t>por:</a:t>
            </a:r>
          </a:p>
          <a:p>
            <a:pPr marL="0" indent="0" algn="just">
              <a:lnSpc>
                <a:spcPts val="2000"/>
              </a:lnSpc>
              <a:buNone/>
            </a:pPr>
            <a:endParaRPr lang="pt-BR" sz="2400" dirty="0"/>
          </a:p>
          <a:p>
            <a:pPr marL="0" indent="0" algn="just">
              <a:lnSpc>
                <a:spcPts val="2000"/>
              </a:lnSpc>
              <a:buNone/>
            </a:pPr>
            <a:r>
              <a:rPr lang="pt-BR" sz="2400" dirty="0"/>
              <a:t>Produto 1 – Plano de Mobilização Social; </a:t>
            </a:r>
          </a:p>
          <a:p>
            <a:pPr marL="0" indent="0" algn="just">
              <a:lnSpc>
                <a:spcPts val="2000"/>
              </a:lnSpc>
              <a:buNone/>
            </a:pPr>
            <a:r>
              <a:rPr lang="pt-BR" sz="2400" dirty="0"/>
              <a:t>Produto 2 – Diagnóstico situacional; </a:t>
            </a:r>
          </a:p>
          <a:p>
            <a:pPr marL="0" indent="0" algn="just">
              <a:lnSpc>
                <a:spcPts val="2000"/>
              </a:lnSpc>
              <a:buNone/>
            </a:pPr>
            <a:r>
              <a:rPr lang="pt-BR" sz="2400" dirty="0" smtClean="0"/>
              <a:t>Produto 3 </a:t>
            </a:r>
            <a:r>
              <a:rPr lang="pt-BR" sz="2400" dirty="0"/>
              <a:t>– Prognósticos, condicionantes, diretrizes, objetivos e metas; </a:t>
            </a:r>
          </a:p>
          <a:p>
            <a:pPr marL="0" indent="0" algn="just">
              <a:lnSpc>
                <a:spcPts val="2000"/>
              </a:lnSpc>
              <a:buNone/>
            </a:pPr>
            <a:r>
              <a:rPr lang="pt-BR" sz="2400" dirty="0"/>
              <a:t>Produto 4 – Programas, projetos e </a:t>
            </a:r>
            <a:r>
              <a:rPr lang="pt-BR" sz="2400" dirty="0" smtClean="0"/>
              <a:t>ações e </a:t>
            </a:r>
            <a:r>
              <a:rPr lang="pt-BR" sz="2400" dirty="0"/>
              <a:t>definição das ações para emergência ou contingência; </a:t>
            </a:r>
          </a:p>
          <a:p>
            <a:pPr marL="0" indent="0" algn="just">
              <a:lnSpc>
                <a:spcPts val="2000"/>
              </a:lnSpc>
              <a:buNone/>
            </a:pPr>
            <a:r>
              <a:rPr lang="pt-BR" sz="2400" dirty="0"/>
              <a:t>Produto 5 – Mecanismos e procedimentos para a avaliação sistemática da eficiência, eficácia e efetividade das </a:t>
            </a:r>
            <a:r>
              <a:rPr lang="pt-BR" sz="2400" dirty="0" smtClean="0"/>
              <a:t>ações; </a:t>
            </a:r>
            <a:endParaRPr lang="pt-BR" sz="2400" dirty="0"/>
          </a:p>
          <a:p>
            <a:pPr marL="0" indent="0" algn="just">
              <a:lnSpc>
                <a:spcPts val="2000"/>
              </a:lnSpc>
              <a:buNone/>
            </a:pPr>
            <a:r>
              <a:rPr lang="pt-BR" sz="2400" dirty="0"/>
              <a:t>Produto 7 – Minuta do Plano Distrital de Saneamento Básico.</a:t>
            </a:r>
          </a:p>
          <a:p>
            <a:pPr marL="0" indent="0">
              <a:lnSpc>
                <a:spcPts val="2000"/>
              </a:lnSpc>
              <a:buNone/>
            </a:pPr>
            <a:endParaRPr lang="pt-BR" sz="2400" dirty="0"/>
          </a:p>
          <a:p>
            <a:pPr marL="0" indent="0">
              <a:lnSpc>
                <a:spcPts val="2000"/>
              </a:lnSpc>
              <a:buNone/>
            </a:pPr>
            <a:r>
              <a:rPr lang="pt-BR" sz="2400" dirty="0" err="1"/>
              <a:t>Obs</a:t>
            </a:r>
            <a:r>
              <a:rPr lang="pt-BR" sz="2400" dirty="0"/>
              <a:t>: O Produto 6 da contratação refere-se à Minuta do PDGIRS.</a:t>
            </a:r>
          </a:p>
        </p:txBody>
      </p:sp>
    </p:spTree>
    <p:extLst>
      <p:ext uri="{BB962C8B-B14F-4D97-AF65-F5344CB8AC3E}">
        <p14:creationId xmlns:p14="http://schemas.microsoft.com/office/powerpoint/2010/main" val="277017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/>
          </a:bodyPr>
          <a:lstStyle/>
          <a:p>
            <a:r>
              <a:rPr lang="pt-BR" sz="3100" b="1" dirty="0" smtClean="0"/>
              <a:t>CRONOGRAMA</a:t>
            </a:r>
            <a:endParaRPr lang="pt-BR" dirty="0"/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="" xmlns:a16="http://schemas.microsoft.com/office/drawing/2014/main" id="{2375F307-2A59-4419-A9B8-4433F2A570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338698"/>
              </p:ext>
            </p:extLst>
          </p:nvPr>
        </p:nvGraphicFramePr>
        <p:xfrm>
          <a:off x="2267744" y="692696"/>
          <a:ext cx="5976664" cy="4604964"/>
        </p:xfrm>
        <a:graphic>
          <a:graphicData uri="http://schemas.openxmlformats.org/drawingml/2006/table">
            <a:tbl>
              <a:tblPr firstRow="1" firstCol="1" bandRow="1"/>
              <a:tblGrid>
                <a:gridCol w="2164507">
                  <a:extLst>
                    <a:ext uri="{9D8B030D-6E8A-4147-A177-3AD203B41FA5}">
                      <a16:colId xmlns="" xmlns:a16="http://schemas.microsoft.com/office/drawing/2014/main" val="2603778998"/>
                    </a:ext>
                  </a:extLst>
                </a:gridCol>
                <a:gridCol w="2319394">
                  <a:extLst>
                    <a:ext uri="{9D8B030D-6E8A-4147-A177-3AD203B41FA5}">
                      <a16:colId xmlns="" xmlns:a16="http://schemas.microsoft.com/office/drawing/2014/main" val="4042668532"/>
                    </a:ext>
                  </a:extLst>
                </a:gridCol>
                <a:gridCol w="1492763">
                  <a:extLst>
                    <a:ext uri="{9D8B030D-6E8A-4147-A177-3AD203B41FA5}">
                      <a16:colId xmlns="" xmlns:a16="http://schemas.microsoft.com/office/drawing/2014/main" val="393864978"/>
                    </a:ext>
                  </a:extLst>
                </a:gridCol>
              </a:tblGrid>
              <a:tr h="40117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Descrição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56489" marR="564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pt-BR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Prazo </a:t>
                      </a: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para entrega/realização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89" marR="564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% do valor global contratado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89" marR="564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1159561"/>
                  </a:ext>
                </a:extLst>
              </a:tr>
              <a:tr h="363050">
                <a:tc>
                  <a:txBody>
                    <a:bodyPr/>
                    <a:lstStyle/>
                    <a:p>
                      <a:pPr marL="92075" indent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Produto 1 – Plano de Mobilização Social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56489" marR="564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dias 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corridos após publicação do contrato 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9" marR="564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10</a:t>
                      </a:r>
                      <a:endParaRPr lang="pt-BR" sz="1200" b="1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56489" marR="564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19014981"/>
                  </a:ext>
                </a:extLst>
              </a:tr>
              <a:tr h="473543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Produto 2 – Diagnóstico Situacional 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56489" marR="564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 dias 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corridos após publicação do contrato 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9" marR="564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20</a:t>
                      </a:r>
                      <a:endParaRPr lang="pt-BR" sz="1200" b="1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56489" marR="564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44619218"/>
                  </a:ext>
                </a:extLst>
              </a:tr>
              <a:tr h="584440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Produto 3 – Prognósticos, Condicionantes, Diretrizes, Objetivos e Metas 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56489" marR="564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 dias 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corridos após publicação do contrato 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9" marR="564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15</a:t>
                      </a:r>
                      <a:endParaRPr lang="pt-BR" sz="1200" b="1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56489" marR="564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63991414"/>
                  </a:ext>
                </a:extLst>
              </a:tr>
              <a:tr h="78923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Produto 4 – Programas, Projetos e Ações e Definição das Ações para Emergência e Contingência. 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56489" marR="564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 dias 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corridos após publicação do contrato 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56489" marR="564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10</a:t>
                      </a:r>
                      <a:endParaRPr lang="pt-B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 </a:t>
                      </a:r>
                      <a:endParaRPr lang="pt-BR" sz="1200" b="1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56489" marR="564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25977006"/>
                  </a:ext>
                </a:extLst>
              </a:tr>
              <a:tr h="947086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Produto 5 – Mecanismos e Procedimentos para e Avaliação Sistemática da </a:t>
                      </a:r>
                      <a:r>
                        <a:rPr lang="pt-BR" sz="1200" dirty="0" smtClean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Eficiência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, </a:t>
                      </a:r>
                      <a:r>
                        <a:rPr lang="pt-BR" sz="1200" dirty="0" smtClean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 Eficácia 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e Efetividade Das </a:t>
                      </a:r>
                      <a:r>
                        <a:rPr lang="pt-BR" sz="1200" dirty="0" smtClean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Ações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56489" marR="564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 dias 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corridos após publicação do contrato 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56489" marR="564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10</a:t>
                      </a:r>
                      <a:endParaRPr lang="pt-B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 </a:t>
                      </a:r>
                      <a:endParaRPr lang="pt-BR" sz="1200" b="1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56489" marR="564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207570"/>
                  </a:ext>
                </a:extLst>
              </a:tr>
              <a:tr h="363050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Produto 6 - Minuta do PDGIRS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56489" marR="564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 dias 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corridos após publicação do contrato 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9" marR="564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15</a:t>
                      </a:r>
                      <a:endParaRPr lang="pt-BR" sz="1200" b="1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56489" marR="564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69955716"/>
                  </a:ext>
                </a:extLst>
              </a:tr>
              <a:tr h="470912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Produto 7 - Minuta do PDSB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56489" marR="564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210 dias 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corridos    após publicação do contrato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56489" marR="564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15</a:t>
                      </a:r>
                      <a:endParaRPr lang="pt-B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 </a:t>
                      </a:r>
                      <a:endParaRPr lang="pt-BR" sz="1200" b="1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56489" marR="564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67290605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A575B7B3-F517-4C9A-880D-C378D21A6656}"/>
              </a:ext>
            </a:extLst>
          </p:cNvPr>
          <p:cNvSpPr txBox="1"/>
          <p:nvPr/>
        </p:nvSpPr>
        <p:spPr>
          <a:xfrm>
            <a:off x="263351" y="1052736"/>
            <a:ext cx="17163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Tabela 1. Cronograma físico financeiro do Contrato nº 22/2016-Adasa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171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100" b="1" dirty="0" smtClean="0"/>
              <a:t>PARTICIPAÇÃO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A participação da sociedade do Distrito Federal na elaboração do PDSB se deu por meio </a:t>
            </a:r>
            <a:r>
              <a:rPr lang="pt-BR" sz="2800" dirty="0" smtClean="0"/>
              <a:t>de:</a:t>
            </a:r>
          </a:p>
          <a:p>
            <a:pPr algn="just"/>
            <a:r>
              <a:rPr lang="pt-BR" sz="2800" dirty="0" smtClean="0"/>
              <a:t>quatro </a:t>
            </a:r>
            <a:r>
              <a:rPr lang="pt-BR" sz="2800" dirty="0"/>
              <a:t>oficinas; </a:t>
            </a:r>
            <a:endParaRPr lang="pt-BR" sz="2800" dirty="0" smtClean="0"/>
          </a:p>
          <a:p>
            <a:pPr algn="just"/>
            <a:r>
              <a:rPr lang="pt-BR" sz="2800" dirty="0" smtClean="0"/>
              <a:t>onze </a:t>
            </a:r>
            <a:r>
              <a:rPr lang="pt-BR" sz="2800" dirty="0" err="1"/>
              <a:t>pré</a:t>
            </a:r>
            <a:r>
              <a:rPr lang="pt-BR" sz="2800" dirty="0"/>
              <a:t>-audiências públicas; </a:t>
            </a:r>
            <a:endParaRPr lang="pt-BR" sz="2800" dirty="0" smtClean="0"/>
          </a:p>
          <a:p>
            <a:pPr algn="just"/>
            <a:r>
              <a:rPr lang="pt-BR" sz="2800" dirty="0" smtClean="0"/>
              <a:t>cinco </a:t>
            </a:r>
            <a:r>
              <a:rPr lang="pt-BR" sz="2800" dirty="0"/>
              <a:t>audiências públicas; e </a:t>
            </a:r>
            <a:endParaRPr lang="pt-BR" sz="2800" dirty="0" smtClean="0"/>
          </a:p>
          <a:p>
            <a:pPr algn="just"/>
            <a:r>
              <a:rPr lang="pt-BR" sz="2800" dirty="0" smtClean="0"/>
              <a:t>duas </a:t>
            </a:r>
            <a:r>
              <a:rPr lang="pt-BR" sz="2800" dirty="0"/>
              <a:t>consultas públicas. </a:t>
            </a:r>
          </a:p>
        </p:txBody>
      </p:sp>
    </p:spTree>
    <p:extLst>
      <p:ext uri="{BB962C8B-B14F-4D97-AF65-F5344CB8AC3E}">
        <p14:creationId xmlns:p14="http://schemas.microsoft.com/office/powerpoint/2010/main" val="1940658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100" b="1" dirty="0" smtClean="0"/>
              <a:t>DIAGNÓSTICO SITUACIONAL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>
            <a:normAutofit fontScale="85000" lnSpcReduction="10000"/>
          </a:bodyPr>
          <a:lstStyle/>
          <a:p>
            <a:pPr algn="just"/>
            <a:endParaRPr lang="pt-BR" sz="2000" dirty="0"/>
          </a:p>
          <a:p>
            <a:pPr marL="0" indent="0" algn="just">
              <a:buNone/>
            </a:pPr>
            <a:r>
              <a:rPr lang="pt-BR" sz="2800" dirty="0"/>
              <a:t>Com relação ao Diagnóstico Situacional, o levantamento de dados </a:t>
            </a:r>
            <a:r>
              <a:rPr lang="pt-BR" sz="2800" dirty="0" smtClean="0"/>
              <a:t>contemplou:</a:t>
            </a:r>
          </a:p>
          <a:p>
            <a:pPr algn="just"/>
            <a:r>
              <a:rPr lang="pt-BR" sz="2800" dirty="0" smtClean="0"/>
              <a:t>legislação </a:t>
            </a:r>
            <a:r>
              <a:rPr lang="pt-BR" sz="2800" dirty="0"/>
              <a:t>federal e distrital no campo do Saneamento Básico; </a:t>
            </a:r>
            <a:endParaRPr lang="pt-BR" sz="2800" dirty="0" smtClean="0"/>
          </a:p>
          <a:p>
            <a:pPr algn="just"/>
            <a:r>
              <a:rPr lang="pt-BR" sz="2800" dirty="0" smtClean="0"/>
              <a:t>organização</a:t>
            </a:r>
            <a:r>
              <a:rPr lang="pt-BR" sz="2800" dirty="0"/>
              <a:t>, estrutura e capacidade institucional existente para a gestão dos serviços; </a:t>
            </a:r>
            <a:endParaRPr lang="pt-BR" sz="2800" dirty="0" smtClean="0"/>
          </a:p>
          <a:p>
            <a:pPr algn="just"/>
            <a:r>
              <a:rPr lang="pt-BR" sz="2800" dirty="0" smtClean="0"/>
              <a:t>situação </a:t>
            </a:r>
            <a:r>
              <a:rPr lang="pt-BR" sz="2800" dirty="0"/>
              <a:t>quantitativa e qualitativa das infraestruturas existentes; </a:t>
            </a:r>
            <a:endParaRPr lang="pt-BR" sz="2800" dirty="0" smtClean="0"/>
          </a:p>
          <a:p>
            <a:pPr algn="just"/>
            <a:r>
              <a:rPr lang="pt-BR" sz="2800" dirty="0" smtClean="0"/>
              <a:t>situação </a:t>
            </a:r>
            <a:r>
              <a:rPr lang="pt-BR" sz="2800" dirty="0"/>
              <a:t>socioeconômica e </a:t>
            </a:r>
            <a:r>
              <a:rPr lang="pt-BR" sz="2800" dirty="0" smtClean="0"/>
              <a:t>capacidade </a:t>
            </a:r>
            <a:r>
              <a:rPr lang="pt-BR" sz="2800" dirty="0"/>
              <a:t>de pagamento dos usuários. </a:t>
            </a:r>
          </a:p>
        </p:txBody>
      </p:sp>
    </p:spTree>
    <p:extLst>
      <p:ext uri="{BB962C8B-B14F-4D97-AF65-F5344CB8AC3E}">
        <p14:creationId xmlns:p14="http://schemas.microsoft.com/office/powerpoint/2010/main" val="935919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/>
            </a:r>
            <a:br>
              <a:rPr lang="pt-BR" b="1" dirty="0"/>
            </a:br>
            <a:r>
              <a:rPr lang="pt-BR" sz="3100" b="1" dirty="0" smtClean="0"/>
              <a:t>PROGNÓSTICO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1044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dirty="0"/>
              <a:t>O Prognóstico do PDSB, com base nas carências encontradas no Diagnóstico situacional; buscou formular estratégias para alcance da universalização dos serviços de saneamento básico, admitindo soluções graduais e adaptadas à realidade do DF, projetadas para três Cenários: Tendencial, Possível e </a:t>
            </a:r>
            <a:r>
              <a:rPr lang="pt-BR" sz="2400" dirty="0" smtClean="0"/>
              <a:t>Desejável. </a:t>
            </a:r>
            <a:endParaRPr lang="pt-BR" sz="2400" dirty="0"/>
          </a:p>
          <a:p>
            <a:endParaRPr lang="pt-BR" sz="2400" dirty="0"/>
          </a:p>
          <a:p>
            <a:pPr marL="0" indent="0">
              <a:buNone/>
            </a:pPr>
            <a:r>
              <a:rPr lang="pt-BR" sz="2400" dirty="0"/>
              <a:t>A partir das informações obtidas no Diagnóstico e no Prognóstico, foram construídos os Programas, Projetos e Ações para os quatro sistemas de saneamento, para curto (2018 à 2021), médio (2022 à 2025) e longo prazo (2026 à 2037), organizadas em fichas de Programas.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5525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/>
            </a:r>
            <a:br>
              <a:rPr lang="pt-BR" b="1" dirty="0"/>
            </a:br>
            <a:r>
              <a:rPr lang="pt-BR" sz="3100" b="1" dirty="0" smtClean="0"/>
              <a:t>PROGRAMAMAS, AÇÕES E PROJETOS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/>
              <a:t>Cada Programa possui um ou mais subprogramas; fundamentação teórica; metas de curto, médio e longo prazo, que nada mais são do que a quantificação dos objetivos; ações e projetos para atingimento de objetivos, incluindo possíveis fontes de recursos e órgãos/entidades responsáveis; e indicadores para avaliação de efetividade de tais ações e projetos.</a:t>
            </a:r>
          </a:p>
          <a:p>
            <a:pPr algn="just"/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O PDSB ainda conta com mecanismos de monitoramento sistemático, contemplados no Produto 5.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9089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/>
            </a:r>
            <a:br>
              <a:rPr lang="pt-BR" b="1" dirty="0"/>
            </a:br>
            <a:r>
              <a:rPr lang="pt-BR" sz="3100" b="1" dirty="0"/>
              <a:t>RESULTADOS </a:t>
            </a:r>
            <a:r>
              <a:rPr lang="pt-BR" sz="3100" b="1" dirty="0" smtClean="0"/>
              <a:t>: ABASTECIMENTO DE ÁGUA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39248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7200" dirty="0" smtClean="0"/>
              <a:t>Levantamento dos sistemas </a:t>
            </a:r>
            <a:r>
              <a:rPr lang="pt-BR" sz="7200" dirty="0"/>
              <a:t>de produção de água existentes, incluindo captações superficiais e subterrâneas, elevatórias, unidades de tratamento, reservatórios e centros de controle </a:t>
            </a:r>
            <a:r>
              <a:rPr lang="pt-BR" sz="7200" dirty="0" smtClean="0"/>
              <a:t>operacional e das respectivas capacidades;</a:t>
            </a:r>
            <a:endParaRPr lang="pt-BR" sz="7200" dirty="0"/>
          </a:p>
          <a:p>
            <a:pPr algn="just"/>
            <a:endParaRPr lang="pt-BR" sz="7200" dirty="0"/>
          </a:p>
          <a:p>
            <a:pPr algn="just"/>
            <a:r>
              <a:rPr lang="pt-BR" sz="7200" dirty="0"/>
              <a:t>Levantamento </a:t>
            </a:r>
            <a:r>
              <a:rPr lang="pt-BR" sz="7200" dirty="0" smtClean="0"/>
              <a:t>das </a:t>
            </a:r>
            <a:r>
              <a:rPr lang="pt-BR" sz="7200" dirty="0"/>
              <a:t>reclamações dos consumidores;</a:t>
            </a:r>
          </a:p>
          <a:p>
            <a:pPr algn="just"/>
            <a:endParaRPr lang="pt-BR" sz="7200" dirty="0"/>
          </a:p>
          <a:p>
            <a:pPr algn="just"/>
            <a:r>
              <a:rPr lang="pt-BR" sz="7200" dirty="0" smtClean="0"/>
              <a:t>Propostas para o </a:t>
            </a:r>
            <a:r>
              <a:rPr lang="pt-BR" sz="7200" dirty="0" smtClean="0"/>
              <a:t>Uso </a:t>
            </a:r>
            <a:r>
              <a:rPr lang="pt-BR" sz="7200" dirty="0"/>
              <a:t>Racional da Água;</a:t>
            </a:r>
          </a:p>
          <a:p>
            <a:pPr algn="just"/>
            <a:endParaRPr lang="pt-BR" sz="7200" dirty="0"/>
          </a:p>
          <a:p>
            <a:pPr algn="just"/>
            <a:r>
              <a:rPr lang="pt-BR" sz="7200" dirty="0"/>
              <a:t>Foram propostas para o sistema ações de: Fiscalização dos múltiplos usos da água; Procedimentos de alocação negociada (realocação de usos de água no período seco); Proteção de áreas de recarga natural e de mananciais; Cobrança pelo uso dos recursos hídricos; Mecanismos de incentivo ou de adesão voluntária de Programas de Pagamentos por Serviços Ambientais, Gestão Territorial; Qualidade da água distribuída; Aproveitamento da água pluvial e reaproveitamento de águas cinzas; Educação sanitária e ambiental; Aproveitamento para usos sustentáveis de Lodo produzido nas estações de tratamento de água; e Uso racional da água.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34960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1576</Words>
  <Application>Microsoft Office PowerPoint</Application>
  <PresentationFormat>Apresentação na tela (4:3)</PresentationFormat>
  <Paragraphs>135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PLANO DE SANEAMENTO BÁSICO DO DISTRITO FEDERAL: METODOLOGIA DE ELABORAÇÃO E PRINCIPAIS CONTRIBUIÇÕES </vt:lpstr>
      <vt:lpstr> INTRODUÇÃO/OBJETIVOS </vt:lpstr>
      <vt:lpstr> PRODUTOS DO PDSB </vt:lpstr>
      <vt:lpstr>CRONOGRAMA</vt:lpstr>
      <vt:lpstr>PARTICIPAÇÃO SOCIAL</vt:lpstr>
      <vt:lpstr>DIAGNÓSTICO SITUACIONAL</vt:lpstr>
      <vt:lpstr> PROGNÓSTICO </vt:lpstr>
      <vt:lpstr> PROGRAMAMAS, AÇÕES E PROJETOS </vt:lpstr>
      <vt:lpstr> RESULTADOS : ABASTECIMENTO DE ÁGUA </vt:lpstr>
      <vt:lpstr> RESULTADOS E DISCUSSÃO: Esgotamento Sanitário </vt:lpstr>
      <vt:lpstr>RESULTADOS : DRENAGEM URBANA</vt:lpstr>
      <vt:lpstr> RESULTADOS : MANEJO DE RESÍDUOS SÓLIDOS </vt:lpstr>
      <vt:lpstr> RESULTADOS : Integração das 4 vertentes </vt:lpstr>
      <vt:lpstr>CONCLUSÕES</vt:lpstr>
      <vt:lpstr>CONCLUSÕES</vt:lpstr>
      <vt:lpstr>CONCLUSÕES</vt:lpstr>
      <vt:lpstr>Apresentação do PowerPoint</vt:lpstr>
      <vt:lpstr> 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LENOVO</cp:lastModifiedBy>
  <cp:revision>46</cp:revision>
  <dcterms:created xsi:type="dcterms:W3CDTF">2018-05-02T19:43:05Z</dcterms:created>
  <dcterms:modified xsi:type="dcterms:W3CDTF">2018-05-28T13:59:38Z</dcterms:modified>
</cp:coreProperties>
</file>