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6" r:id="rId2"/>
    <p:sldId id="257" r:id="rId3"/>
    <p:sldId id="260" r:id="rId4"/>
    <p:sldId id="263" r:id="rId5"/>
    <p:sldId id="261" r:id="rId6"/>
    <p:sldId id="266" r:id="rId7"/>
    <p:sldId id="265" r:id="rId8"/>
    <p:sldId id="262" r:id="rId9"/>
    <p:sldId id="264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7" r:id="rId19"/>
    <p:sldId id="279" r:id="rId20"/>
    <p:sldId id="275" r:id="rId21"/>
    <p:sldId id="276" r:id="rId22"/>
    <p:sldId id="353" r:id="rId23"/>
    <p:sldId id="278" r:id="rId24"/>
    <p:sldId id="280" r:id="rId25"/>
    <p:sldId id="351" r:id="rId26"/>
    <p:sldId id="352" r:id="rId27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1704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image" Target="../media/image10.wmf"/><Relationship Id="rId1" Type="http://schemas.openxmlformats.org/officeDocument/2006/relationships/image" Target="../media/image9.wmf"/><Relationship Id="rId6" Type="http://schemas.openxmlformats.org/officeDocument/2006/relationships/image" Target="../media/image14.wmf"/><Relationship Id="rId5" Type="http://schemas.openxmlformats.org/officeDocument/2006/relationships/image" Target="../media/image13.wmf"/><Relationship Id="rId4" Type="http://schemas.openxmlformats.org/officeDocument/2006/relationships/image" Target="../media/image1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8D0B93-72C5-496A-80AE-CF0D4EFDDF1E}" type="datetimeFigureOut">
              <a:rPr lang="pt-BR" smtClean="0"/>
              <a:t>25/05/2018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DC4F55-B98E-43C1-B147-1C662D9F36F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859644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DC4F55-B98E-43C1-B147-1C662D9F36F7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287105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DC4F55-B98E-43C1-B147-1C662D9F36F7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752678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DC4F55-B98E-43C1-B147-1C662D9F36F7}" type="slidenum">
              <a:rPr lang="pt-BR" smtClean="0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88193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DC4F55-B98E-43C1-B147-1C662D9F36F7}" type="slidenum">
              <a:rPr lang="pt-BR" smtClean="0"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256842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DC4F55-B98E-43C1-B147-1C662D9F36F7}" type="slidenum">
              <a:rPr lang="pt-BR" smtClean="0"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398569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DC4F55-B98E-43C1-B147-1C662D9F36F7}" type="slidenum">
              <a:rPr lang="pt-BR" smtClean="0"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564562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DC4F55-B98E-43C1-B147-1C662D9F36F7}" type="slidenum">
              <a:rPr lang="pt-BR" smtClean="0"/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547619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DC4F55-B98E-43C1-B147-1C662D9F36F7}" type="slidenum">
              <a:rPr lang="pt-BR" smtClean="0"/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6417661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DC4F55-B98E-43C1-B147-1C662D9F36F7}" type="slidenum">
              <a:rPr lang="pt-BR" smtClean="0"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2349888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DC4F55-B98E-43C1-B147-1C662D9F36F7}" type="slidenum">
              <a:rPr lang="pt-BR" smtClean="0"/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2041010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DC4F55-B98E-43C1-B147-1C662D9F36F7}" type="slidenum">
              <a:rPr lang="pt-BR" smtClean="0"/>
              <a:t>20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105187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DC4F55-B98E-43C1-B147-1C662D9F36F7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2043189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DC4F55-B98E-43C1-B147-1C662D9F36F7}" type="slidenum">
              <a:rPr lang="pt-BR" smtClean="0"/>
              <a:t>21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8865114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DC4F55-B98E-43C1-B147-1C662D9F36F7}" type="slidenum">
              <a:rPr lang="pt-BR" smtClean="0"/>
              <a:t>22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2893558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DC4F55-B98E-43C1-B147-1C662D9F36F7}" type="slidenum">
              <a:rPr lang="pt-BR" smtClean="0"/>
              <a:t>23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7381177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DC4F55-B98E-43C1-B147-1C662D9F36F7}" type="slidenum">
              <a:rPr lang="pt-BR" smtClean="0"/>
              <a:t>24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6442848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DC4F55-B98E-43C1-B147-1C662D9F36F7}" type="slidenum">
              <a:rPr lang="pt-BR" smtClean="0"/>
              <a:t>25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138064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DC4F55-B98E-43C1-B147-1C662D9F36F7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018519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DC4F55-B98E-43C1-B147-1C662D9F36F7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438760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DC4F55-B98E-43C1-B147-1C662D9F36F7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849112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DC4F55-B98E-43C1-B147-1C662D9F36F7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673806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DC4F55-B98E-43C1-B147-1C662D9F36F7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129314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DC4F55-B98E-43C1-B147-1C662D9F36F7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674539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DC4F55-B98E-43C1-B147-1C662D9F36F7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392750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C5135-C6EC-4FEB-97E1-E7A17BEAE96C}" type="datetimeFigureOut">
              <a:rPr lang="pt-BR" smtClean="0"/>
              <a:t>25/05/2018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E68D5-6873-41D9-9B60-358195EC348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025232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C5135-C6EC-4FEB-97E1-E7A17BEAE96C}" type="datetimeFigureOut">
              <a:rPr lang="pt-BR" smtClean="0"/>
              <a:t>25/05/2018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E68D5-6873-41D9-9B60-358195EC348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953814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C5135-C6EC-4FEB-97E1-E7A17BEAE96C}" type="datetimeFigureOut">
              <a:rPr lang="pt-BR" smtClean="0"/>
              <a:t>25/05/2018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E68D5-6873-41D9-9B60-358195EC348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911422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C5135-C6EC-4FEB-97E1-E7A17BEAE96C}" type="datetimeFigureOut">
              <a:rPr lang="pt-BR" smtClean="0"/>
              <a:t>25/05/2018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E68D5-6873-41D9-9B60-358195EC348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269338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C5135-C6EC-4FEB-97E1-E7A17BEAE96C}" type="datetimeFigureOut">
              <a:rPr lang="pt-BR" smtClean="0"/>
              <a:t>25/05/2018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E68D5-6873-41D9-9B60-358195EC348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353356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1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C5135-C6EC-4FEB-97E1-E7A17BEAE96C}" type="datetimeFigureOut">
              <a:rPr lang="pt-BR" smtClean="0"/>
              <a:t>25/05/2018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E68D5-6873-41D9-9B60-358195EC348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27462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C5135-C6EC-4FEB-97E1-E7A17BEAE96C}" type="datetimeFigureOut">
              <a:rPr lang="pt-BR" smtClean="0"/>
              <a:t>25/05/2018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E68D5-6873-41D9-9B60-358195EC348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220775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C5135-C6EC-4FEB-97E1-E7A17BEAE96C}" type="datetimeFigureOut">
              <a:rPr lang="pt-BR" smtClean="0"/>
              <a:t>25/05/2018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E68D5-6873-41D9-9B60-358195EC348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599089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C5135-C6EC-4FEB-97E1-E7A17BEAE96C}" type="datetimeFigureOut">
              <a:rPr lang="pt-BR" smtClean="0"/>
              <a:t>25/05/2018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E68D5-6873-41D9-9B60-358195EC348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681072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C5135-C6EC-4FEB-97E1-E7A17BEAE96C}" type="datetimeFigureOut">
              <a:rPr lang="pt-BR" smtClean="0"/>
              <a:t>25/05/2018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E68D5-6873-41D9-9B60-358195EC348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248910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C5135-C6EC-4FEB-97E1-E7A17BEAE96C}" type="datetimeFigureOut">
              <a:rPr lang="pt-BR" smtClean="0"/>
              <a:t>25/05/2018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E68D5-6873-41D9-9B60-358195EC348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817689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7C5135-C6EC-4FEB-97E1-E7A17BEAE96C}" type="datetimeFigureOut">
              <a:rPr lang="pt-BR" smtClean="0"/>
              <a:t>25/05/2018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1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1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1E68D5-6873-41D9-9B60-358195EC348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2797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g"/><Relationship Id="rId3" Type="http://schemas.openxmlformats.org/officeDocument/2006/relationships/image" Target="../media/image1.jpe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jpe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1.jpe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4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jpe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13" Type="http://schemas.openxmlformats.org/officeDocument/2006/relationships/image" Target="../media/image53.png"/><Relationship Id="rId18" Type="http://schemas.openxmlformats.org/officeDocument/2006/relationships/image" Target="../media/image58.png"/><Relationship Id="rId3" Type="http://schemas.openxmlformats.org/officeDocument/2006/relationships/image" Target="../media/image1.jpeg"/><Relationship Id="rId7" Type="http://schemas.openxmlformats.org/officeDocument/2006/relationships/image" Target="../media/image47.jpeg"/><Relationship Id="rId12" Type="http://schemas.openxmlformats.org/officeDocument/2006/relationships/image" Target="../media/image52.jpeg"/><Relationship Id="rId17" Type="http://schemas.openxmlformats.org/officeDocument/2006/relationships/image" Target="../media/image57.jpe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5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11" Type="http://schemas.openxmlformats.org/officeDocument/2006/relationships/image" Target="../media/image51.jpeg"/><Relationship Id="rId5" Type="http://schemas.openxmlformats.org/officeDocument/2006/relationships/image" Target="../media/image6.png"/><Relationship Id="rId15" Type="http://schemas.openxmlformats.org/officeDocument/2006/relationships/image" Target="../media/image55.jpeg"/><Relationship Id="rId10" Type="http://schemas.openxmlformats.org/officeDocument/2006/relationships/image" Target="../media/image50.png"/><Relationship Id="rId19" Type="http://schemas.openxmlformats.org/officeDocument/2006/relationships/image" Target="../media/image59.emf"/><Relationship Id="rId4" Type="http://schemas.openxmlformats.org/officeDocument/2006/relationships/image" Target="../media/image4.png"/><Relationship Id="rId9" Type="http://schemas.openxmlformats.org/officeDocument/2006/relationships/image" Target="../media/image49.jpeg"/><Relationship Id="rId14" Type="http://schemas.openxmlformats.org/officeDocument/2006/relationships/image" Target="../media/image5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6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g"/><Relationship Id="rId3" Type="http://schemas.openxmlformats.org/officeDocument/2006/relationships/image" Target="../media/image1.jpeg"/><Relationship Id="rId7" Type="http://schemas.openxmlformats.org/officeDocument/2006/relationships/image" Target="../media/image6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4.png"/><Relationship Id="rId9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image" Target="../media/image1.jpeg"/><Relationship Id="rId7" Type="http://schemas.openxmlformats.org/officeDocument/2006/relationships/image" Target="../media/image6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jpeg"/><Relationship Id="rId5" Type="http://schemas.openxmlformats.org/officeDocument/2006/relationships/image" Target="../media/image6.png"/><Relationship Id="rId4" Type="http://schemas.openxmlformats.org/officeDocument/2006/relationships/image" Target="../media/image4.png"/><Relationship Id="rId9" Type="http://schemas.openxmlformats.org/officeDocument/2006/relationships/image" Target="../media/image69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.jpeg"/><Relationship Id="rId7" Type="http://schemas.openxmlformats.org/officeDocument/2006/relationships/image" Target="../media/image7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2.jpeg"/><Relationship Id="rId5" Type="http://schemas.openxmlformats.org/officeDocument/2006/relationships/image" Target="../media/image71.emf"/><Relationship Id="rId4" Type="http://schemas.openxmlformats.org/officeDocument/2006/relationships/image" Target="../media/image70.jpeg"/><Relationship Id="rId9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7" Type="http://schemas.openxmlformats.org/officeDocument/2006/relationships/image" Target="../media/image7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80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9.jpe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jpeg"/><Relationship Id="rId3" Type="http://schemas.openxmlformats.org/officeDocument/2006/relationships/image" Target="../media/image1.jpeg"/><Relationship Id="rId7" Type="http://schemas.openxmlformats.org/officeDocument/2006/relationships/image" Target="../media/image8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1.jpe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jpg"/><Relationship Id="rId3" Type="http://schemas.openxmlformats.org/officeDocument/2006/relationships/image" Target="../media/image1.jpeg"/><Relationship Id="rId7" Type="http://schemas.openxmlformats.org/officeDocument/2006/relationships/image" Target="../media/image8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4.jpg"/><Relationship Id="rId5" Type="http://schemas.openxmlformats.org/officeDocument/2006/relationships/image" Target="../media/image6.png"/><Relationship Id="rId4" Type="http://schemas.openxmlformats.org/officeDocument/2006/relationships/image" Target="../media/image4.png"/><Relationship Id="rId9" Type="http://schemas.openxmlformats.org/officeDocument/2006/relationships/image" Target="../media/image8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8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wmf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wmf"/><Relationship Id="rId13" Type="http://schemas.openxmlformats.org/officeDocument/2006/relationships/oleObject" Target="../embeddings/oleObject4.bin"/><Relationship Id="rId18" Type="http://schemas.openxmlformats.org/officeDocument/2006/relationships/image" Target="../media/image14.wmf"/><Relationship Id="rId3" Type="http://schemas.openxmlformats.org/officeDocument/2006/relationships/notesSlide" Target="../notesSlides/notesSlide3.xml"/><Relationship Id="rId7" Type="http://schemas.openxmlformats.org/officeDocument/2006/relationships/oleObject" Target="../embeddings/oleObject1.bin"/><Relationship Id="rId12" Type="http://schemas.openxmlformats.org/officeDocument/2006/relationships/image" Target="../media/image11.wmf"/><Relationship Id="rId17" Type="http://schemas.openxmlformats.org/officeDocument/2006/relationships/oleObject" Target="../embeddings/oleObject6.bin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13.wmf"/><Relationship Id="rId1" Type="http://schemas.openxmlformats.org/officeDocument/2006/relationships/vmlDrawing" Target="../drawings/vmlDrawing1.vml"/><Relationship Id="rId6" Type="http://schemas.openxmlformats.org/officeDocument/2006/relationships/image" Target="../media/image6.png"/><Relationship Id="rId11" Type="http://schemas.openxmlformats.org/officeDocument/2006/relationships/oleObject" Target="../embeddings/oleObject3.bin"/><Relationship Id="rId5" Type="http://schemas.openxmlformats.org/officeDocument/2006/relationships/image" Target="../media/image4.png"/><Relationship Id="rId15" Type="http://schemas.openxmlformats.org/officeDocument/2006/relationships/oleObject" Target="../embeddings/oleObject5.bin"/><Relationship Id="rId10" Type="http://schemas.openxmlformats.org/officeDocument/2006/relationships/image" Target="../media/image10.wmf"/><Relationship Id="rId19" Type="http://schemas.openxmlformats.org/officeDocument/2006/relationships/oleObject" Target="../embeddings/oleObject7.bin"/><Relationship Id="rId4" Type="http://schemas.openxmlformats.org/officeDocument/2006/relationships/image" Target="../media/image1.jpeg"/><Relationship Id="rId9" Type="http://schemas.openxmlformats.org/officeDocument/2006/relationships/oleObject" Target="../embeddings/oleObject2.bin"/><Relationship Id="rId14" Type="http://schemas.openxmlformats.org/officeDocument/2006/relationships/image" Target="../media/image12.w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13" Type="http://schemas.openxmlformats.org/officeDocument/2006/relationships/image" Target="../media/image22.png"/><Relationship Id="rId18" Type="http://schemas.openxmlformats.org/officeDocument/2006/relationships/image" Target="../media/image27.emf"/><Relationship Id="rId3" Type="http://schemas.openxmlformats.org/officeDocument/2006/relationships/image" Target="../media/image1.jpe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17" Type="http://schemas.openxmlformats.org/officeDocument/2006/relationships/image" Target="../media/image26.jpe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6.png"/><Relationship Id="rId15" Type="http://schemas.openxmlformats.org/officeDocument/2006/relationships/image" Target="../media/image24.png"/><Relationship Id="rId10" Type="http://schemas.openxmlformats.org/officeDocument/2006/relationships/image" Target="../media/image19.png"/><Relationship Id="rId19" Type="http://schemas.openxmlformats.org/officeDocument/2006/relationships/image" Target="../media/image28.emf"/><Relationship Id="rId4" Type="http://schemas.openxmlformats.org/officeDocument/2006/relationships/image" Target="../media/image4.png"/><Relationship Id="rId9" Type="http://schemas.openxmlformats.org/officeDocument/2006/relationships/image" Target="../media/image18.jpeg"/><Relationship Id="rId1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1.jpe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jpeg"/><Relationship Id="rId5" Type="http://schemas.openxmlformats.org/officeDocument/2006/relationships/image" Target="../media/image6.png"/><Relationship Id="rId4" Type="http://schemas.openxmlformats.org/officeDocument/2006/relationships/image" Target="../media/image4.png"/><Relationship Id="rId9" Type="http://schemas.openxmlformats.org/officeDocument/2006/relationships/image" Target="../media/image3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jpe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Z:\Documentos\2018\48º Congresso da Assemae\Peças Gráficas\Template Power Point\fundo power point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7" r="8716"/>
          <a:stretch/>
        </p:blipFill>
        <p:spPr bwMode="auto">
          <a:xfrm>
            <a:off x="-1" y="2"/>
            <a:ext cx="9203293" cy="6926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Z:\Documentos\2018\48º Congresso da Assemae\Peças Gráficas\Template Power Point\banner 730x124 (2) - Cópi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5517232"/>
            <a:ext cx="9203294" cy="1409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90495AFC-50AC-434B-B6A4-C419DAFEA69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230262"/>
            <a:ext cx="4249147" cy="3096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1503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Z:\Documentos\2018\48º Congresso da Assemae\Peças Gráficas\Template Power Point\fundo power point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7" r="8716"/>
          <a:stretch/>
        </p:blipFill>
        <p:spPr bwMode="auto">
          <a:xfrm>
            <a:off x="-1" y="2"/>
            <a:ext cx="9203293" cy="6926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Z:\Documentos\2018\48º Congresso da Assemae\Peças Gráficas\Template Power Point\banner 730x124 (2) - Cópia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7" r="44668"/>
          <a:stretch/>
        </p:blipFill>
        <p:spPr bwMode="auto">
          <a:xfrm>
            <a:off x="0" y="6165026"/>
            <a:ext cx="2160240" cy="771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03549482-F74B-495C-97A5-9FC3C75B0E3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8888" y="6188929"/>
            <a:ext cx="1608688" cy="640550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546B460F-B61E-4906-A0F7-77231CB230FE}"/>
              </a:ext>
            </a:extLst>
          </p:cNvPr>
          <p:cNvSpPr txBox="1"/>
          <p:nvPr/>
        </p:nvSpPr>
        <p:spPr>
          <a:xfrm>
            <a:off x="6444208" y="6454497"/>
            <a:ext cx="929225" cy="307777"/>
          </a:xfrm>
          <a:prstGeom prst="rect">
            <a:avLst/>
          </a:prstGeom>
          <a:noFill/>
        </p:spPr>
        <p:txBody>
          <a:bodyPr wrap="none" lIns="0" tIns="0" rIns="36000" bIns="0" rtlCol="0">
            <a:spAutoFit/>
          </a:bodyPr>
          <a:lstStyle/>
          <a:p>
            <a:pPr algn="r"/>
            <a:r>
              <a:rPr lang="pt-BR" sz="1000" dirty="0"/>
              <a:t>MINISTÉRIO DO</a:t>
            </a:r>
          </a:p>
          <a:p>
            <a:pPr algn="r"/>
            <a:r>
              <a:rPr lang="pt-BR" sz="1000" b="1" dirty="0"/>
              <a:t>MEIO AMBIENTE</a:t>
            </a:r>
          </a:p>
        </p:txBody>
      </p:sp>
      <p:sp>
        <p:nvSpPr>
          <p:cNvPr id="6" name="Text Box 3">
            <a:extLst>
              <a:ext uri="{FF2B5EF4-FFF2-40B4-BE49-F238E27FC236}">
                <a16:creationId xmlns:a16="http://schemas.microsoft.com/office/drawing/2014/main" id="{841D07A9-474C-47CC-B77F-485ED91D08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291" y="264856"/>
            <a:ext cx="9144001" cy="525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defPPr>
              <a:defRPr lang="pt-B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DejaVu Sans" panose="020B0603030804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DejaVu Sans" panose="020B0603030804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DejaVu Sans" panose="020B0603030804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DejaVu Sans" panose="020B0603030804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DejaVu Sans" panose="020B0603030804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DejaVu Sans" panose="020B0603030804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DejaVu Sans" panose="020B0603030804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DejaVu Sans" panose="020B0603030804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DejaVu Sans" panose="020B0603030804020204" pitchFamily="34" charset="0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pt-BR" altLang="pt-BR" sz="2800" b="1" dirty="0">
                <a:solidFill>
                  <a:srgbClr val="002060"/>
                </a:solidFill>
                <a:latin typeface="Century Gothic" charset="0"/>
                <a:ea typeface="Century Gothic" charset="0"/>
                <a:cs typeface="Century Gothic" charset="0"/>
              </a:rPr>
              <a:t>Sustentabilidade Ambiental</a:t>
            </a: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8AF38670-60F6-4AE3-8EA2-D35A483760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251" y="599143"/>
            <a:ext cx="8734080" cy="2618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9pPr>
          </a:lstStyle>
          <a:p>
            <a:pPr algn="just">
              <a:spcAft>
                <a:spcPts val="600"/>
              </a:spcAft>
            </a:pPr>
            <a:endParaRPr lang="pt-BR" altLang="pt-BR" dirty="0">
              <a:solidFill>
                <a:srgbClr val="002060"/>
              </a:solidFill>
              <a:latin typeface="Century Gothic" charset="0"/>
              <a:ea typeface="Century Gothic" charset="0"/>
              <a:cs typeface="Century Gothic" charset="0"/>
            </a:endParaRPr>
          </a:p>
          <a:p>
            <a:pPr marL="342900" indent="-342900" algn="just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pt-BR" dirty="0">
                <a:solidFill>
                  <a:srgbClr val="002060"/>
                </a:solidFill>
                <a:latin typeface="Century Gothic" charset="0"/>
                <a:ea typeface="Century Gothic" charset="0"/>
                <a:cs typeface="Century Gothic" charset="0"/>
              </a:rPr>
              <a:t>Avaliar localidades e as fontes hídricas para o estabelecimento de fatores críticos como apoio à gestão do uso da água dessalinizada – caracterização das localidades e dos usuários</a:t>
            </a:r>
          </a:p>
          <a:p>
            <a:pPr marL="342900" indent="-342900" algn="just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pt-BR" dirty="0">
                <a:solidFill>
                  <a:srgbClr val="002060"/>
                </a:solidFill>
                <a:latin typeface="Century Gothic" charset="0"/>
                <a:ea typeface="Century Gothic" charset="0"/>
                <a:cs typeface="Century Gothic" charset="0"/>
              </a:rPr>
              <a:t>Monitoramento ambiental com foco na salinidade do meio</a:t>
            </a:r>
          </a:p>
          <a:p>
            <a:pPr marL="342900" indent="-342900" algn="just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pt-BR" dirty="0">
                <a:solidFill>
                  <a:srgbClr val="002060"/>
                </a:solidFill>
                <a:latin typeface="Century Gothic" charset="0"/>
                <a:ea typeface="Century Gothic" charset="0"/>
                <a:cs typeface="Century Gothic" charset="0"/>
              </a:rPr>
              <a:t>Definição de usos alternativos do efluente salino</a:t>
            </a:r>
          </a:p>
          <a:p>
            <a:pPr marL="342900" indent="-342900" algn="just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pt-BR" dirty="0">
                <a:solidFill>
                  <a:srgbClr val="002060"/>
                </a:solidFill>
                <a:latin typeface="Century Gothic" charset="0"/>
                <a:ea typeface="Century Gothic" charset="0"/>
                <a:cs typeface="Century Gothic" charset="0"/>
              </a:rPr>
              <a:t>Realização de oficinas sobre a água no contexto do semiárido, qualidade e doenças de veiculação hídrica </a:t>
            </a:r>
            <a:endParaRPr lang="en-US" dirty="0">
              <a:solidFill>
                <a:srgbClr val="002060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782E8B48-6C67-4C5F-B920-0F16024252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2711" y="3309989"/>
            <a:ext cx="1917160" cy="255672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agem 10" descr="Uma imagem contendo grama, ao ar livre, água, vaca&#10;&#10;Descrição gerada com muito alta confiança">
            <a:extLst>
              <a:ext uri="{FF2B5EF4-FFF2-40B4-BE49-F238E27FC236}">
                <a16:creationId xmlns:a16="http://schemas.microsoft.com/office/drawing/2014/main" id="{8B598A73-9AA4-42C0-9E41-FA3319A581D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2912" y="3569832"/>
            <a:ext cx="3196629" cy="2130566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2" name="image127.jpg" descr="\\Pad07\temp\Fortaleza_Dezembro 2016\Fotos reuniões\Verruma 2.JPG">
            <a:extLst>
              <a:ext uri="{FF2B5EF4-FFF2-40B4-BE49-F238E27FC236}">
                <a16:creationId xmlns:a16="http://schemas.microsoft.com/office/drawing/2014/main" id="{54A9FF16-FA45-4436-9E60-CEA56A0EED00}"/>
              </a:ext>
            </a:extLst>
          </p:cNvPr>
          <p:cNvPicPr/>
          <p:nvPr/>
        </p:nvPicPr>
        <p:blipFill>
          <a:blip r:embed="rId8"/>
          <a:srcRect/>
          <a:stretch>
            <a:fillRect/>
          </a:stretch>
        </p:blipFill>
        <p:spPr>
          <a:xfrm>
            <a:off x="319349" y="3526424"/>
            <a:ext cx="3170322" cy="2201659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5951727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Z:\Documentos\2018\48º Congresso da Assemae\Peças Gráficas\Template Power Point\fundo power point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7" r="8716"/>
          <a:stretch/>
        </p:blipFill>
        <p:spPr bwMode="auto">
          <a:xfrm>
            <a:off x="-1" y="2"/>
            <a:ext cx="9203293" cy="6926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Z:\Documentos\2018\48º Congresso da Assemae\Peças Gráficas\Template Power Point\banner 730x124 (2) - Cópia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7" r="44668"/>
          <a:stretch/>
        </p:blipFill>
        <p:spPr bwMode="auto">
          <a:xfrm>
            <a:off x="0" y="6165026"/>
            <a:ext cx="2160240" cy="771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03549482-F74B-495C-97A5-9FC3C75B0E3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8888" y="6188929"/>
            <a:ext cx="1608688" cy="640550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546B460F-B61E-4906-A0F7-77231CB230FE}"/>
              </a:ext>
            </a:extLst>
          </p:cNvPr>
          <p:cNvSpPr txBox="1"/>
          <p:nvPr/>
        </p:nvSpPr>
        <p:spPr>
          <a:xfrm>
            <a:off x="6444208" y="6454497"/>
            <a:ext cx="929225" cy="307777"/>
          </a:xfrm>
          <a:prstGeom prst="rect">
            <a:avLst/>
          </a:prstGeom>
          <a:noFill/>
        </p:spPr>
        <p:txBody>
          <a:bodyPr wrap="none" lIns="0" tIns="0" rIns="36000" bIns="0" rtlCol="0">
            <a:spAutoFit/>
          </a:bodyPr>
          <a:lstStyle/>
          <a:p>
            <a:pPr algn="r"/>
            <a:r>
              <a:rPr lang="pt-BR" sz="1000" dirty="0"/>
              <a:t>MINISTÉRIO DO</a:t>
            </a:r>
          </a:p>
          <a:p>
            <a:pPr algn="r"/>
            <a:r>
              <a:rPr lang="pt-BR" sz="1000" b="1" dirty="0"/>
              <a:t>MEIO AMBIENTE</a:t>
            </a:r>
          </a:p>
        </p:txBody>
      </p:sp>
      <p:sp>
        <p:nvSpPr>
          <p:cNvPr id="6" name="Text Box 3">
            <a:extLst>
              <a:ext uri="{FF2B5EF4-FFF2-40B4-BE49-F238E27FC236}">
                <a16:creationId xmlns:a16="http://schemas.microsoft.com/office/drawing/2014/main" id="{3E635DF6-0778-41AB-A296-B1401F8CE9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33" y="423837"/>
            <a:ext cx="9144000" cy="525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defPPr>
              <a:defRPr lang="pt-B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DejaVu Sans" panose="020B0603030804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DejaVu Sans" panose="020B0603030804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DejaVu Sans" panose="020B0603030804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DejaVu Sans" panose="020B0603030804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DejaVu Sans" panose="020B0603030804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DejaVu Sans" panose="020B0603030804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DejaVu Sans" panose="020B0603030804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DejaVu Sans" panose="020B0603030804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DejaVu Sans" panose="020B0603030804020204" pitchFamily="34" charset="0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pt-BR" altLang="pt-BR" sz="2800" b="1" dirty="0">
                <a:solidFill>
                  <a:srgbClr val="002060"/>
                </a:solidFill>
                <a:latin typeface="Century Gothic" charset="0"/>
                <a:ea typeface="Century Gothic" charset="0"/>
                <a:cs typeface="Century Gothic" charset="0"/>
              </a:rPr>
              <a:t>Sistema de Produção Integrado</a:t>
            </a:r>
          </a:p>
        </p:txBody>
      </p:sp>
      <p:pic>
        <p:nvPicPr>
          <p:cNvPr id="7" name="Picture 1">
            <a:extLst>
              <a:ext uri="{FF2B5EF4-FFF2-40B4-BE49-F238E27FC236}">
                <a16:creationId xmlns:a16="http://schemas.microsoft.com/office/drawing/2014/main" id="{348ADCF5-C809-48A9-A914-08C6E12BB4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427" y="1340768"/>
            <a:ext cx="8527612" cy="3616328"/>
          </a:xfrm>
          <a:prstGeom prst="rect">
            <a:avLst/>
          </a:prstGeom>
          <a:noFill/>
          <a:ln w="3240" cap="sq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78233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Z:\Documentos\2018\48º Congresso da Assemae\Peças Gráficas\Template Power Point\fundo power point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7" r="8716"/>
          <a:stretch/>
        </p:blipFill>
        <p:spPr bwMode="auto">
          <a:xfrm>
            <a:off x="-1" y="2"/>
            <a:ext cx="9203293" cy="6926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Z:\Documentos\2018\48º Congresso da Assemae\Peças Gráficas\Template Power Point\banner 730x124 (2) - Cópia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7" r="44668"/>
          <a:stretch/>
        </p:blipFill>
        <p:spPr bwMode="auto">
          <a:xfrm>
            <a:off x="0" y="6165026"/>
            <a:ext cx="2160240" cy="771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03549482-F74B-495C-97A5-9FC3C75B0E3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8888" y="6188929"/>
            <a:ext cx="1608688" cy="640550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546B460F-B61E-4906-A0F7-77231CB230FE}"/>
              </a:ext>
            </a:extLst>
          </p:cNvPr>
          <p:cNvSpPr txBox="1"/>
          <p:nvPr/>
        </p:nvSpPr>
        <p:spPr>
          <a:xfrm>
            <a:off x="6444208" y="6454497"/>
            <a:ext cx="929225" cy="307777"/>
          </a:xfrm>
          <a:prstGeom prst="rect">
            <a:avLst/>
          </a:prstGeom>
          <a:noFill/>
        </p:spPr>
        <p:txBody>
          <a:bodyPr wrap="none" lIns="0" tIns="0" rIns="36000" bIns="0" rtlCol="0">
            <a:spAutoFit/>
          </a:bodyPr>
          <a:lstStyle/>
          <a:p>
            <a:pPr algn="r"/>
            <a:r>
              <a:rPr lang="pt-BR" sz="1000" dirty="0"/>
              <a:t>MINISTÉRIO DO</a:t>
            </a:r>
          </a:p>
          <a:p>
            <a:pPr algn="r"/>
            <a:r>
              <a:rPr lang="pt-BR" sz="1000" b="1" dirty="0"/>
              <a:t>MEIO AMBIENTE</a:t>
            </a:r>
          </a:p>
        </p:txBody>
      </p:sp>
      <p:sp>
        <p:nvSpPr>
          <p:cNvPr id="10" name="Text Box 3">
            <a:extLst>
              <a:ext uri="{FF2B5EF4-FFF2-40B4-BE49-F238E27FC236}">
                <a16:creationId xmlns:a16="http://schemas.microsoft.com/office/drawing/2014/main" id="{CD45E5BC-CFB9-44F9-9047-675CA4285D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292" y="339276"/>
            <a:ext cx="9144000" cy="525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defPPr>
              <a:defRPr lang="pt-B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DejaVu Sans" panose="020B0603030804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DejaVu Sans" panose="020B0603030804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DejaVu Sans" panose="020B0603030804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DejaVu Sans" panose="020B0603030804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DejaVu Sans" panose="020B0603030804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DejaVu Sans" panose="020B0603030804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DejaVu Sans" panose="020B0603030804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DejaVu Sans" panose="020B0603030804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DejaVu Sans" panose="020B0603030804020204" pitchFamily="34" charset="0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pt-BR" altLang="pt-BR" sz="2800" b="1" dirty="0">
                <a:solidFill>
                  <a:srgbClr val="002060"/>
                </a:solidFill>
                <a:latin typeface="Century Gothic" charset="0"/>
                <a:ea typeface="Century Gothic" charset="0"/>
                <a:cs typeface="Century Gothic" charset="0"/>
              </a:rPr>
              <a:t>Sistema de Produção Integrado</a:t>
            </a:r>
          </a:p>
        </p:txBody>
      </p:sp>
      <p:sp>
        <p:nvSpPr>
          <p:cNvPr id="11" name="Text Box 5">
            <a:extLst>
              <a:ext uri="{FF2B5EF4-FFF2-40B4-BE49-F238E27FC236}">
                <a16:creationId xmlns:a16="http://schemas.microsoft.com/office/drawing/2014/main" id="{BBBDC2BE-929F-4AB4-9C80-43BD4C0A49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654" y="4926054"/>
            <a:ext cx="8229600" cy="556179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0000" tIns="46800" rIns="90000" bIns="46800" anchor="ctr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SzPct val="100000"/>
            </a:pPr>
            <a:r>
              <a:rPr lang="pt-BR" altLang="en-US" sz="1400" dirty="0">
                <a:solidFill>
                  <a:srgbClr val="002060"/>
                </a:solidFill>
                <a:latin typeface="Century Gothic" charset="0"/>
                <a:ea typeface="Century Gothic" charset="0"/>
                <a:cs typeface="Century Gothic" charset="0"/>
              </a:rPr>
              <a:t>Unidade Demonstrativa de Caatinga Grande – São José do Seridó/RN</a:t>
            </a:r>
          </a:p>
          <a:p>
            <a:pPr algn="ctr" eaLnBrk="1" hangingPunct="1">
              <a:buSzPct val="100000"/>
            </a:pPr>
            <a:endParaRPr lang="pt-BR" altLang="en-US" sz="1600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entury Gothic" charset="0"/>
              <a:ea typeface="Century Gothic" charset="0"/>
              <a:cs typeface="Century Gothic" charset="0"/>
            </a:endParaRPr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E7634FA5-FA4E-4781-8E44-A8E74E2367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948" b="9456"/>
          <a:stretch>
            <a:fillRect/>
          </a:stretch>
        </p:blipFill>
        <p:spPr bwMode="auto">
          <a:xfrm>
            <a:off x="214655" y="1206894"/>
            <a:ext cx="8833275" cy="3510942"/>
          </a:xfrm>
          <a:prstGeom prst="rect">
            <a:avLst/>
          </a:prstGeom>
          <a:noFill/>
          <a:ln w="3240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94327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Z:\Documentos\2018\48º Congresso da Assemae\Peças Gráficas\Template Power Point\fundo power point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7" r="8716"/>
          <a:stretch/>
        </p:blipFill>
        <p:spPr bwMode="auto">
          <a:xfrm>
            <a:off x="-1" y="2"/>
            <a:ext cx="9203293" cy="6926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Z:\Documentos\2018\48º Congresso da Assemae\Peças Gráficas\Template Power Point\banner 730x124 (2) - Cópia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7" r="44668"/>
          <a:stretch/>
        </p:blipFill>
        <p:spPr bwMode="auto">
          <a:xfrm>
            <a:off x="0" y="6165026"/>
            <a:ext cx="2160240" cy="771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03549482-F74B-495C-97A5-9FC3C75B0E3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8888" y="6188929"/>
            <a:ext cx="1608688" cy="640550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546B460F-B61E-4906-A0F7-77231CB230FE}"/>
              </a:ext>
            </a:extLst>
          </p:cNvPr>
          <p:cNvSpPr txBox="1"/>
          <p:nvPr/>
        </p:nvSpPr>
        <p:spPr>
          <a:xfrm>
            <a:off x="6444208" y="6454497"/>
            <a:ext cx="929225" cy="307777"/>
          </a:xfrm>
          <a:prstGeom prst="rect">
            <a:avLst/>
          </a:prstGeom>
          <a:noFill/>
        </p:spPr>
        <p:txBody>
          <a:bodyPr wrap="none" lIns="0" tIns="0" rIns="36000" bIns="0" rtlCol="0">
            <a:spAutoFit/>
          </a:bodyPr>
          <a:lstStyle/>
          <a:p>
            <a:pPr algn="r"/>
            <a:r>
              <a:rPr lang="pt-BR" sz="1000" dirty="0"/>
              <a:t>MINISTÉRIO DO</a:t>
            </a:r>
          </a:p>
          <a:p>
            <a:pPr algn="r"/>
            <a:r>
              <a:rPr lang="pt-BR" sz="1000" b="1" dirty="0"/>
              <a:t>MEIO AMBIENTE</a:t>
            </a:r>
          </a:p>
        </p:txBody>
      </p:sp>
      <p:sp>
        <p:nvSpPr>
          <p:cNvPr id="10" name="Rectangle 45">
            <a:extLst>
              <a:ext uri="{FF2B5EF4-FFF2-40B4-BE49-F238E27FC236}">
                <a16:creationId xmlns:a16="http://schemas.microsoft.com/office/drawing/2014/main" id="{D679777C-861E-4407-8296-357886E3A3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157" y="869063"/>
            <a:ext cx="8428817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endParaRPr lang="pt-BR" sz="2000" dirty="0">
              <a:solidFill>
                <a:srgbClr val="002060"/>
              </a:solidFill>
              <a:latin typeface="Century Gothic" charset="0"/>
              <a:ea typeface="Century Gothic" charset="0"/>
              <a:cs typeface="Century Gothic" charset="0"/>
            </a:endParaRPr>
          </a:p>
          <a:p>
            <a:pPr marL="342900" indent="-342900">
              <a:buFont typeface="Arial" charset="0"/>
              <a:buChar char="•"/>
              <a:defRPr/>
            </a:pPr>
            <a:r>
              <a:rPr lang="pt-BR" sz="2000" dirty="0">
                <a:solidFill>
                  <a:srgbClr val="002060"/>
                </a:solidFill>
                <a:latin typeface="Century Gothic" charset="0"/>
                <a:ea typeface="Century Gothic" charset="0"/>
                <a:cs typeface="Century Gothic" charset="0"/>
              </a:rPr>
              <a:t>Execução por meio de convênios celebrados com os Estados</a:t>
            </a:r>
          </a:p>
          <a:p>
            <a:pPr marL="342900" indent="-342900">
              <a:buFont typeface="Arial" charset="0"/>
              <a:buChar char="•"/>
              <a:defRPr/>
            </a:pPr>
            <a:r>
              <a:rPr lang="pt-BR" sz="2000" dirty="0">
                <a:solidFill>
                  <a:srgbClr val="002060"/>
                </a:solidFill>
                <a:latin typeface="Century Gothic" charset="0"/>
                <a:ea typeface="Century Gothic" charset="0"/>
                <a:cs typeface="Century Gothic" charset="0"/>
              </a:rPr>
              <a:t>Planos de trabalho em 3 fases que integram os componentes do Programa:</a:t>
            </a:r>
          </a:p>
        </p:txBody>
      </p:sp>
      <p:grpSp>
        <p:nvGrpSpPr>
          <p:cNvPr id="11" name="Grupo 1">
            <a:extLst>
              <a:ext uri="{FF2B5EF4-FFF2-40B4-BE49-F238E27FC236}">
                <a16:creationId xmlns:a16="http://schemas.microsoft.com/office/drawing/2014/main" id="{08287A12-F7E0-4947-A523-67129897C7FE}"/>
              </a:ext>
            </a:extLst>
          </p:cNvPr>
          <p:cNvGrpSpPr/>
          <p:nvPr/>
        </p:nvGrpSpPr>
        <p:grpSpPr>
          <a:xfrm>
            <a:off x="659049" y="2372635"/>
            <a:ext cx="8000319" cy="3421854"/>
            <a:chOff x="955675" y="2229986"/>
            <a:chExt cx="8000319" cy="3421854"/>
          </a:xfrm>
        </p:grpSpPr>
        <p:sp>
          <p:nvSpPr>
            <p:cNvPr id="12" name="AutoShape 9">
              <a:extLst>
                <a:ext uri="{FF2B5EF4-FFF2-40B4-BE49-F238E27FC236}">
                  <a16:creationId xmlns:a16="http://schemas.microsoft.com/office/drawing/2014/main" id="{583731BF-2B9B-41F8-BC2A-E08ADF801B24}"/>
                </a:ext>
              </a:extLst>
            </p:cNvPr>
            <p:cNvSpPr>
              <a:spLocks/>
            </p:cNvSpPr>
            <p:nvPr/>
          </p:nvSpPr>
          <p:spPr bwMode="auto">
            <a:xfrm>
              <a:off x="2555875" y="5010490"/>
              <a:ext cx="2949575" cy="641350"/>
            </a:xfrm>
            <a:prstGeom prst="roundRect">
              <a:avLst>
                <a:gd name="adj" fmla="val 7028"/>
              </a:avLst>
            </a:prstGeom>
            <a:solidFill>
              <a:srgbClr val="0070C0"/>
            </a:solidFill>
            <a:ln>
              <a:noFill/>
            </a:ln>
          </p:spPr>
          <p:txBody>
            <a:bodyPr lIns="0" tIns="0" rIns="0" bIns="0" anchor="ctr"/>
            <a:lstStyle/>
            <a:p>
              <a:pPr algn="ctr"/>
              <a:r>
                <a:rPr lang="pt-BR" altLang="en-US" sz="1600" b="1" dirty="0">
                  <a:solidFill>
                    <a:srgbClr val="FFFFFF"/>
                  </a:solidFill>
                  <a:latin typeface="Century Gothic" charset="0"/>
                  <a:ea typeface="Century Gothic" charset="0"/>
                  <a:cs typeface="Century Gothic" charset="0"/>
                  <a:sym typeface="Calibri Bold" panose="020F0702030404030204" pitchFamily="34" charset="0"/>
                </a:rPr>
                <a:t>Monitoramento e Manutenção</a:t>
              </a:r>
            </a:p>
          </p:txBody>
        </p:sp>
        <p:sp>
          <p:nvSpPr>
            <p:cNvPr id="13" name="AutoShape 9">
              <a:extLst>
                <a:ext uri="{FF2B5EF4-FFF2-40B4-BE49-F238E27FC236}">
                  <a16:creationId xmlns:a16="http://schemas.microsoft.com/office/drawing/2014/main" id="{7F8A6297-AB2E-432C-A487-05363B60C9DF}"/>
                </a:ext>
              </a:extLst>
            </p:cNvPr>
            <p:cNvSpPr>
              <a:spLocks/>
            </p:cNvSpPr>
            <p:nvPr/>
          </p:nvSpPr>
          <p:spPr bwMode="auto">
            <a:xfrm>
              <a:off x="2555875" y="2585584"/>
              <a:ext cx="2949575" cy="641350"/>
            </a:xfrm>
            <a:prstGeom prst="roundRect">
              <a:avLst>
                <a:gd name="adj" fmla="val 7028"/>
              </a:avLst>
            </a:prstGeom>
            <a:solidFill>
              <a:srgbClr val="0070C0"/>
            </a:solidFill>
            <a:ln>
              <a:noFill/>
            </a:ln>
          </p:spPr>
          <p:txBody>
            <a:bodyPr lIns="0" tIns="0" rIns="0" bIns="0" anchor="ctr"/>
            <a:lstStyle/>
            <a:p>
              <a:pPr algn="ctr" eaLnBrk="1" hangingPunct="1"/>
              <a:r>
                <a:rPr lang="pt-BR" altLang="en-US" sz="1600" b="1" dirty="0">
                  <a:solidFill>
                    <a:schemeClr val="bg1"/>
                  </a:solidFill>
                  <a:latin typeface="Century Gothic" charset="0"/>
                  <a:ea typeface="Century Gothic" charset="0"/>
                  <a:cs typeface="Century Gothic" charset="0"/>
                  <a:sym typeface="Calibri" panose="020F0502020204030204" pitchFamily="34" charset="0"/>
                </a:rPr>
                <a:t>Diagnóstico</a:t>
              </a:r>
              <a:endParaRPr lang="en-US" altLang="en-US" sz="1600" b="1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  <a:sym typeface="Calibri" panose="020F0502020204030204" pitchFamily="34" charset="0"/>
              </a:endParaRPr>
            </a:p>
          </p:txBody>
        </p:sp>
        <p:sp>
          <p:nvSpPr>
            <p:cNvPr id="14" name="CaixaDeTexto 13">
              <a:extLst>
                <a:ext uri="{FF2B5EF4-FFF2-40B4-BE49-F238E27FC236}">
                  <a16:creationId xmlns:a16="http://schemas.microsoft.com/office/drawing/2014/main" id="{5C6934AD-3D28-47D5-B90F-E7953C5E381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0800000" flipV="1">
              <a:off x="955675" y="2749292"/>
              <a:ext cx="1392237" cy="313932"/>
            </a:xfrm>
            <a:prstGeom prst="rect">
              <a:avLst/>
            </a:prstGeom>
            <a:noFill/>
            <a:ln w="9525">
              <a:solidFill>
                <a:srgbClr val="00206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marL="342900" indent="-342900">
                <a:tabLst>
                  <a:tab pos="114300" algn="l"/>
                  <a:tab pos="533400" algn="l"/>
                  <a:tab pos="1397000" algn="l"/>
                  <a:tab pos="2019300" algn="l"/>
                  <a:tab pos="2667000" algn="l"/>
                  <a:tab pos="3302000" algn="l"/>
                  <a:tab pos="3937000" algn="l"/>
                  <a:tab pos="4584700" algn="l"/>
                  <a:tab pos="5219700" algn="l"/>
                  <a:tab pos="5854700" algn="l"/>
                  <a:tab pos="6502400" algn="l"/>
                  <a:tab pos="7137400" algn="l"/>
                  <a:tab pos="7785100" algn="l"/>
                  <a:tab pos="8420100" algn="l"/>
                  <a:tab pos="9055100" algn="l"/>
                  <a:tab pos="9702800" algn="l"/>
                  <a:tab pos="10337800" algn="l"/>
                  <a:tab pos="10960100" algn="l"/>
                  <a:tab pos="11607800" algn="l"/>
                  <a:tab pos="12242800" algn="l"/>
                  <a:tab pos="12890500" algn="l"/>
                  <a:tab pos="13436600" algn="l"/>
                  <a:tab pos="14465300" algn="l"/>
                  <a:tab pos="15494000" algn="l"/>
                  <a:tab pos="16027400" algn="l"/>
                  <a:tab pos="163068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>
                <a:tabLst>
                  <a:tab pos="114300" algn="l"/>
                  <a:tab pos="533400" algn="l"/>
                  <a:tab pos="1397000" algn="l"/>
                  <a:tab pos="2019300" algn="l"/>
                  <a:tab pos="2667000" algn="l"/>
                  <a:tab pos="3302000" algn="l"/>
                  <a:tab pos="3937000" algn="l"/>
                  <a:tab pos="4584700" algn="l"/>
                  <a:tab pos="5219700" algn="l"/>
                  <a:tab pos="5854700" algn="l"/>
                  <a:tab pos="6502400" algn="l"/>
                  <a:tab pos="7137400" algn="l"/>
                  <a:tab pos="7785100" algn="l"/>
                  <a:tab pos="8420100" algn="l"/>
                  <a:tab pos="9055100" algn="l"/>
                  <a:tab pos="9702800" algn="l"/>
                  <a:tab pos="10337800" algn="l"/>
                  <a:tab pos="10960100" algn="l"/>
                  <a:tab pos="11607800" algn="l"/>
                  <a:tab pos="12242800" algn="l"/>
                  <a:tab pos="12890500" algn="l"/>
                  <a:tab pos="13436600" algn="l"/>
                  <a:tab pos="14465300" algn="l"/>
                  <a:tab pos="15494000" algn="l"/>
                  <a:tab pos="16027400" algn="l"/>
                  <a:tab pos="163068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2pPr>
              <a:lvl3pPr>
                <a:tabLst>
                  <a:tab pos="114300" algn="l"/>
                  <a:tab pos="533400" algn="l"/>
                  <a:tab pos="1397000" algn="l"/>
                  <a:tab pos="2019300" algn="l"/>
                  <a:tab pos="2667000" algn="l"/>
                  <a:tab pos="3302000" algn="l"/>
                  <a:tab pos="3937000" algn="l"/>
                  <a:tab pos="4584700" algn="l"/>
                  <a:tab pos="5219700" algn="l"/>
                  <a:tab pos="5854700" algn="l"/>
                  <a:tab pos="6502400" algn="l"/>
                  <a:tab pos="7137400" algn="l"/>
                  <a:tab pos="7785100" algn="l"/>
                  <a:tab pos="8420100" algn="l"/>
                  <a:tab pos="9055100" algn="l"/>
                  <a:tab pos="9702800" algn="l"/>
                  <a:tab pos="10337800" algn="l"/>
                  <a:tab pos="10960100" algn="l"/>
                  <a:tab pos="11607800" algn="l"/>
                  <a:tab pos="12242800" algn="l"/>
                  <a:tab pos="12890500" algn="l"/>
                  <a:tab pos="13436600" algn="l"/>
                  <a:tab pos="14465300" algn="l"/>
                  <a:tab pos="15494000" algn="l"/>
                  <a:tab pos="16027400" algn="l"/>
                  <a:tab pos="163068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3pPr>
              <a:lvl4pPr>
                <a:tabLst>
                  <a:tab pos="114300" algn="l"/>
                  <a:tab pos="533400" algn="l"/>
                  <a:tab pos="1397000" algn="l"/>
                  <a:tab pos="2019300" algn="l"/>
                  <a:tab pos="2667000" algn="l"/>
                  <a:tab pos="3302000" algn="l"/>
                  <a:tab pos="3937000" algn="l"/>
                  <a:tab pos="4584700" algn="l"/>
                  <a:tab pos="5219700" algn="l"/>
                  <a:tab pos="5854700" algn="l"/>
                  <a:tab pos="6502400" algn="l"/>
                  <a:tab pos="7137400" algn="l"/>
                  <a:tab pos="7785100" algn="l"/>
                  <a:tab pos="8420100" algn="l"/>
                  <a:tab pos="9055100" algn="l"/>
                  <a:tab pos="9702800" algn="l"/>
                  <a:tab pos="10337800" algn="l"/>
                  <a:tab pos="10960100" algn="l"/>
                  <a:tab pos="11607800" algn="l"/>
                  <a:tab pos="12242800" algn="l"/>
                  <a:tab pos="12890500" algn="l"/>
                  <a:tab pos="13436600" algn="l"/>
                  <a:tab pos="14465300" algn="l"/>
                  <a:tab pos="15494000" algn="l"/>
                  <a:tab pos="16027400" algn="l"/>
                  <a:tab pos="163068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4pPr>
              <a:lvl5pPr>
                <a:tabLst>
                  <a:tab pos="114300" algn="l"/>
                  <a:tab pos="533400" algn="l"/>
                  <a:tab pos="1397000" algn="l"/>
                  <a:tab pos="2019300" algn="l"/>
                  <a:tab pos="2667000" algn="l"/>
                  <a:tab pos="3302000" algn="l"/>
                  <a:tab pos="3937000" algn="l"/>
                  <a:tab pos="4584700" algn="l"/>
                  <a:tab pos="5219700" algn="l"/>
                  <a:tab pos="5854700" algn="l"/>
                  <a:tab pos="6502400" algn="l"/>
                  <a:tab pos="7137400" algn="l"/>
                  <a:tab pos="7785100" algn="l"/>
                  <a:tab pos="8420100" algn="l"/>
                  <a:tab pos="9055100" algn="l"/>
                  <a:tab pos="9702800" algn="l"/>
                  <a:tab pos="10337800" algn="l"/>
                  <a:tab pos="10960100" algn="l"/>
                  <a:tab pos="11607800" algn="l"/>
                  <a:tab pos="12242800" algn="l"/>
                  <a:tab pos="12890500" algn="l"/>
                  <a:tab pos="13436600" algn="l"/>
                  <a:tab pos="14465300" algn="l"/>
                  <a:tab pos="15494000" algn="l"/>
                  <a:tab pos="16027400" algn="l"/>
                  <a:tab pos="163068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14300" algn="l"/>
                  <a:tab pos="533400" algn="l"/>
                  <a:tab pos="1397000" algn="l"/>
                  <a:tab pos="2019300" algn="l"/>
                  <a:tab pos="2667000" algn="l"/>
                  <a:tab pos="3302000" algn="l"/>
                  <a:tab pos="3937000" algn="l"/>
                  <a:tab pos="4584700" algn="l"/>
                  <a:tab pos="5219700" algn="l"/>
                  <a:tab pos="5854700" algn="l"/>
                  <a:tab pos="6502400" algn="l"/>
                  <a:tab pos="7137400" algn="l"/>
                  <a:tab pos="7785100" algn="l"/>
                  <a:tab pos="8420100" algn="l"/>
                  <a:tab pos="9055100" algn="l"/>
                  <a:tab pos="9702800" algn="l"/>
                  <a:tab pos="10337800" algn="l"/>
                  <a:tab pos="10960100" algn="l"/>
                  <a:tab pos="11607800" algn="l"/>
                  <a:tab pos="12242800" algn="l"/>
                  <a:tab pos="12890500" algn="l"/>
                  <a:tab pos="13436600" algn="l"/>
                  <a:tab pos="14465300" algn="l"/>
                  <a:tab pos="15494000" algn="l"/>
                  <a:tab pos="16027400" algn="l"/>
                  <a:tab pos="163068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14300" algn="l"/>
                  <a:tab pos="533400" algn="l"/>
                  <a:tab pos="1397000" algn="l"/>
                  <a:tab pos="2019300" algn="l"/>
                  <a:tab pos="2667000" algn="l"/>
                  <a:tab pos="3302000" algn="l"/>
                  <a:tab pos="3937000" algn="l"/>
                  <a:tab pos="4584700" algn="l"/>
                  <a:tab pos="5219700" algn="l"/>
                  <a:tab pos="5854700" algn="l"/>
                  <a:tab pos="6502400" algn="l"/>
                  <a:tab pos="7137400" algn="l"/>
                  <a:tab pos="7785100" algn="l"/>
                  <a:tab pos="8420100" algn="l"/>
                  <a:tab pos="9055100" algn="l"/>
                  <a:tab pos="9702800" algn="l"/>
                  <a:tab pos="10337800" algn="l"/>
                  <a:tab pos="10960100" algn="l"/>
                  <a:tab pos="11607800" algn="l"/>
                  <a:tab pos="12242800" algn="l"/>
                  <a:tab pos="12890500" algn="l"/>
                  <a:tab pos="13436600" algn="l"/>
                  <a:tab pos="14465300" algn="l"/>
                  <a:tab pos="15494000" algn="l"/>
                  <a:tab pos="16027400" algn="l"/>
                  <a:tab pos="163068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14300" algn="l"/>
                  <a:tab pos="533400" algn="l"/>
                  <a:tab pos="1397000" algn="l"/>
                  <a:tab pos="2019300" algn="l"/>
                  <a:tab pos="2667000" algn="l"/>
                  <a:tab pos="3302000" algn="l"/>
                  <a:tab pos="3937000" algn="l"/>
                  <a:tab pos="4584700" algn="l"/>
                  <a:tab pos="5219700" algn="l"/>
                  <a:tab pos="5854700" algn="l"/>
                  <a:tab pos="6502400" algn="l"/>
                  <a:tab pos="7137400" algn="l"/>
                  <a:tab pos="7785100" algn="l"/>
                  <a:tab pos="8420100" algn="l"/>
                  <a:tab pos="9055100" algn="l"/>
                  <a:tab pos="9702800" algn="l"/>
                  <a:tab pos="10337800" algn="l"/>
                  <a:tab pos="10960100" algn="l"/>
                  <a:tab pos="11607800" algn="l"/>
                  <a:tab pos="12242800" algn="l"/>
                  <a:tab pos="12890500" algn="l"/>
                  <a:tab pos="13436600" algn="l"/>
                  <a:tab pos="14465300" algn="l"/>
                  <a:tab pos="15494000" algn="l"/>
                  <a:tab pos="16027400" algn="l"/>
                  <a:tab pos="163068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14300" algn="l"/>
                  <a:tab pos="533400" algn="l"/>
                  <a:tab pos="1397000" algn="l"/>
                  <a:tab pos="2019300" algn="l"/>
                  <a:tab pos="2667000" algn="l"/>
                  <a:tab pos="3302000" algn="l"/>
                  <a:tab pos="3937000" algn="l"/>
                  <a:tab pos="4584700" algn="l"/>
                  <a:tab pos="5219700" algn="l"/>
                  <a:tab pos="5854700" algn="l"/>
                  <a:tab pos="6502400" algn="l"/>
                  <a:tab pos="7137400" algn="l"/>
                  <a:tab pos="7785100" algn="l"/>
                  <a:tab pos="8420100" algn="l"/>
                  <a:tab pos="9055100" algn="l"/>
                  <a:tab pos="9702800" algn="l"/>
                  <a:tab pos="10337800" algn="l"/>
                  <a:tab pos="10960100" algn="l"/>
                  <a:tab pos="11607800" algn="l"/>
                  <a:tab pos="12242800" algn="l"/>
                  <a:tab pos="12890500" algn="l"/>
                  <a:tab pos="13436600" algn="l"/>
                  <a:tab pos="14465300" algn="l"/>
                  <a:tab pos="15494000" algn="l"/>
                  <a:tab pos="16027400" algn="l"/>
                  <a:tab pos="163068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9pPr>
            </a:lstStyle>
            <a:p>
              <a:pPr marL="0" lvl="3" algn="ctr">
                <a:lnSpc>
                  <a:spcPct val="90000"/>
                </a:lnSpc>
                <a:buClr>
                  <a:srgbClr val="2F2B20"/>
                </a:buClr>
              </a:pPr>
              <a:r>
                <a:rPr lang="en-US" altLang="en-US" sz="1600" b="1">
                  <a:solidFill>
                    <a:srgbClr val="002060"/>
                  </a:solidFill>
                  <a:latin typeface="Century Gothic" charset="0"/>
                  <a:ea typeface="Century Gothic" charset="0"/>
                  <a:cs typeface="Century Gothic" charset="0"/>
                  <a:sym typeface="Trebuchet MS" panose="020B0603020202020204" pitchFamily="34" charset="0"/>
                </a:rPr>
                <a:t>1ª </a:t>
              </a:r>
              <a:r>
                <a:rPr lang="pt-BR" altLang="en-US" sz="1600" b="1">
                  <a:solidFill>
                    <a:srgbClr val="002060"/>
                  </a:solidFill>
                  <a:latin typeface="Century Gothic" charset="0"/>
                  <a:ea typeface="Century Gothic" charset="0"/>
                  <a:cs typeface="Century Gothic" charset="0"/>
                  <a:sym typeface="Trebuchet MS" panose="020B0603020202020204" pitchFamily="34" charset="0"/>
                </a:rPr>
                <a:t>fase</a:t>
              </a:r>
            </a:p>
          </p:txBody>
        </p:sp>
        <p:sp>
          <p:nvSpPr>
            <p:cNvPr id="15" name="CaixaDeTexto 9">
              <a:extLst>
                <a:ext uri="{FF2B5EF4-FFF2-40B4-BE49-F238E27FC236}">
                  <a16:creationId xmlns:a16="http://schemas.microsoft.com/office/drawing/2014/main" id="{70C65C4C-1E2F-4393-AF2D-83CD4F996E1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0800000" flipV="1">
              <a:off x="955675" y="4050249"/>
              <a:ext cx="1392238" cy="313932"/>
            </a:xfrm>
            <a:prstGeom prst="rect">
              <a:avLst/>
            </a:prstGeom>
            <a:noFill/>
            <a:ln w="9525">
              <a:solidFill>
                <a:srgbClr val="00206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marL="342900" indent="-342900">
                <a:tabLst>
                  <a:tab pos="114300" algn="l"/>
                  <a:tab pos="533400" algn="l"/>
                  <a:tab pos="1397000" algn="l"/>
                  <a:tab pos="2019300" algn="l"/>
                  <a:tab pos="2667000" algn="l"/>
                  <a:tab pos="3302000" algn="l"/>
                  <a:tab pos="3937000" algn="l"/>
                  <a:tab pos="4584700" algn="l"/>
                  <a:tab pos="5219700" algn="l"/>
                  <a:tab pos="5854700" algn="l"/>
                  <a:tab pos="6502400" algn="l"/>
                  <a:tab pos="7137400" algn="l"/>
                  <a:tab pos="7785100" algn="l"/>
                  <a:tab pos="8420100" algn="l"/>
                  <a:tab pos="9055100" algn="l"/>
                  <a:tab pos="9702800" algn="l"/>
                  <a:tab pos="10337800" algn="l"/>
                  <a:tab pos="10960100" algn="l"/>
                  <a:tab pos="11607800" algn="l"/>
                  <a:tab pos="12242800" algn="l"/>
                  <a:tab pos="12890500" algn="l"/>
                  <a:tab pos="13436600" algn="l"/>
                  <a:tab pos="14465300" algn="l"/>
                  <a:tab pos="15494000" algn="l"/>
                  <a:tab pos="16027400" algn="l"/>
                  <a:tab pos="163068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>
                <a:tabLst>
                  <a:tab pos="114300" algn="l"/>
                  <a:tab pos="533400" algn="l"/>
                  <a:tab pos="1397000" algn="l"/>
                  <a:tab pos="2019300" algn="l"/>
                  <a:tab pos="2667000" algn="l"/>
                  <a:tab pos="3302000" algn="l"/>
                  <a:tab pos="3937000" algn="l"/>
                  <a:tab pos="4584700" algn="l"/>
                  <a:tab pos="5219700" algn="l"/>
                  <a:tab pos="5854700" algn="l"/>
                  <a:tab pos="6502400" algn="l"/>
                  <a:tab pos="7137400" algn="l"/>
                  <a:tab pos="7785100" algn="l"/>
                  <a:tab pos="8420100" algn="l"/>
                  <a:tab pos="9055100" algn="l"/>
                  <a:tab pos="9702800" algn="l"/>
                  <a:tab pos="10337800" algn="l"/>
                  <a:tab pos="10960100" algn="l"/>
                  <a:tab pos="11607800" algn="l"/>
                  <a:tab pos="12242800" algn="l"/>
                  <a:tab pos="12890500" algn="l"/>
                  <a:tab pos="13436600" algn="l"/>
                  <a:tab pos="14465300" algn="l"/>
                  <a:tab pos="15494000" algn="l"/>
                  <a:tab pos="16027400" algn="l"/>
                  <a:tab pos="163068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2pPr>
              <a:lvl3pPr>
                <a:tabLst>
                  <a:tab pos="114300" algn="l"/>
                  <a:tab pos="533400" algn="l"/>
                  <a:tab pos="1397000" algn="l"/>
                  <a:tab pos="2019300" algn="l"/>
                  <a:tab pos="2667000" algn="l"/>
                  <a:tab pos="3302000" algn="l"/>
                  <a:tab pos="3937000" algn="l"/>
                  <a:tab pos="4584700" algn="l"/>
                  <a:tab pos="5219700" algn="l"/>
                  <a:tab pos="5854700" algn="l"/>
                  <a:tab pos="6502400" algn="l"/>
                  <a:tab pos="7137400" algn="l"/>
                  <a:tab pos="7785100" algn="l"/>
                  <a:tab pos="8420100" algn="l"/>
                  <a:tab pos="9055100" algn="l"/>
                  <a:tab pos="9702800" algn="l"/>
                  <a:tab pos="10337800" algn="l"/>
                  <a:tab pos="10960100" algn="l"/>
                  <a:tab pos="11607800" algn="l"/>
                  <a:tab pos="12242800" algn="l"/>
                  <a:tab pos="12890500" algn="l"/>
                  <a:tab pos="13436600" algn="l"/>
                  <a:tab pos="14465300" algn="l"/>
                  <a:tab pos="15494000" algn="l"/>
                  <a:tab pos="16027400" algn="l"/>
                  <a:tab pos="163068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3pPr>
              <a:lvl4pPr>
                <a:tabLst>
                  <a:tab pos="114300" algn="l"/>
                  <a:tab pos="533400" algn="l"/>
                  <a:tab pos="1397000" algn="l"/>
                  <a:tab pos="2019300" algn="l"/>
                  <a:tab pos="2667000" algn="l"/>
                  <a:tab pos="3302000" algn="l"/>
                  <a:tab pos="3937000" algn="l"/>
                  <a:tab pos="4584700" algn="l"/>
                  <a:tab pos="5219700" algn="l"/>
                  <a:tab pos="5854700" algn="l"/>
                  <a:tab pos="6502400" algn="l"/>
                  <a:tab pos="7137400" algn="l"/>
                  <a:tab pos="7785100" algn="l"/>
                  <a:tab pos="8420100" algn="l"/>
                  <a:tab pos="9055100" algn="l"/>
                  <a:tab pos="9702800" algn="l"/>
                  <a:tab pos="10337800" algn="l"/>
                  <a:tab pos="10960100" algn="l"/>
                  <a:tab pos="11607800" algn="l"/>
                  <a:tab pos="12242800" algn="l"/>
                  <a:tab pos="12890500" algn="l"/>
                  <a:tab pos="13436600" algn="l"/>
                  <a:tab pos="14465300" algn="l"/>
                  <a:tab pos="15494000" algn="l"/>
                  <a:tab pos="16027400" algn="l"/>
                  <a:tab pos="163068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4pPr>
              <a:lvl5pPr>
                <a:tabLst>
                  <a:tab pos="114300" algn="l"/>
                  <a:tab pos="533400" algn="l"/>
                  <a:tab pos="1397000" algn="l"/>
                  <a:tab pos="2019300" algn="l"/>
                  <a:tab pos="2667000" algn="l"/>
                  <a:tab pos="3302000" algn="l"/>
                  <a:tab pos="3937000" algn="l"/>
                  <a:tab pos="4584700" algn="l"/>
                  <a:tab pos="5219700" algn="l"/>
                  <a:tab pos="5854700" algn="l"/>
                  <a:tab pos="6502400" algn="l"/>
                  <a:tab pos="7137400" algn="l"/>
                  <a:tab pos="7785100" algn="l"/>
                  <a:tab pos="8420100" algn="l"/>
                  <a:tab pos="9055100" algn="l"/>
                  <a:tab pos="9702800" algn="l"/>
                  <a:tab pos="10337800" algn="l"/>
                  <a:tab pos="10960100" algn="l"/>
                  <a:tab pos="11607800" algn="l"/>
                  <a:tab pos="12242800" algn="l"/>
                  <a:tab pos="12890500" algn="l"/>
                  <a:tab pos="13436600" algn="l"/>
                  <a:tab pos="14465300" algn="l"/>
                  <a:tab pos="15494000" algn="l"/>
                  <a:tab pos="16027400" algn="l"/>
                  <a:tab pos="163068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14300" algn="l"/>
                  <a:tab pos="533400" algn="l"/>
                  <a:tab pos="1397000" algn="l"/>
                  <a:tab pos="2019300" algn="l"/>
                  <a:tab pos="2667000" algn="l"/>
                  <a:tab pos="3302000" algn="l"/>
                  <a:tab pos="3937000" algn="l"/>
                  <a:tab pos="4584700" algn="l"/>
                  <a:tab pos="5219700" algn="l"/>
                  <a:tab pos="5854700" algn="l"/>
                  <a:tab pos="6502400" algn="l"/>
                  <a:tab pos="7137400" algn="l"/>
                  <a:tab pos="7785100" algn="l"/>
                  <a:tab pos="8420100" algn="l"/>
                  <a:tab pos="9055100" algn="l"/>
                  <a:tab pos="9702800" algn="l"/>
                  <a:tab pos="10337800" algn="l"/>
                  <a:tab pos="10960100" algn="l"/>
                  <a:tab pos="11607800" algn="l"/>
                  <a:tab pos="12242800" algn="l"/>
                  <a:tab pos="12890500" algn="l"/>
                  <a:tab pos="13436600" algn="l"/>
                  <a:tab pos="14465300" algn="l"/>
                  <a:tab pos="15494000" algn="l"/>
                  <a:tab pos="16027400" algn="l"/>
                  <a:tab pos="163068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14300" algn="l"/>
                  <a:tab pos="533400" algn="l"/>
                  <a:tab pos="1397000" algn="l"/>
                  <a:tab pos="2019300" algn="l"/>
                  <a:tab pos="2667000" algn="l"/>
                  <a:tab pos="3302000" algn="l"/>
                  <a:tab pos="3937000" algn="l"/>
                  <a:tab pos="4584700" algn="l"/>
                  <a:tab pos="5219700" algn="l"/>
                  <a:tab pos="5854700" algn="l"/>
                  <a:tab pos="6502400" algn="l"/>
                  <a:tab pos="7137400" algn="l"/>
                  <a:tab pos="7785100" algn="l"/>
                  <a:tab pos="8420100" algn="l"/>
                  <a:tab pos="9055100" algn="l"/>
                  <a:tab pos="9702800" algn="l"/>
                  <a:tab pos="10337800" algn="l"/>
                  <a:tab pos="10960100" algn="l"/>
                  <a:tab pos="11607800" algn="l"/>
                  <a:tab pos="12242800" algn="l"/>
                  <a:tab pos="12890500" algn="l"/>
                  <a:tab pos="13436600" algn="l"/>
                  <a:tab pos="14465300" algn="l"/>
                  <a:tab pos="15494000" algn="l"/>
                  <a:tab pos="16027400" algn="l"/>
                  <a:tab pos="163068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14300" algn="l"/>
                  <a:tab pos="533400" algn="l"/>
                  <a:tab pos="1397000" algn="l"/>
                  <a:tab pos="2019300" algn="l"/>
                  <a:tab pos="2667000" algn="l"/>
                  <a:tab pos="3302000" algn="l"/>
                  <a:tab pos="3937000" algn="l"/>
                  <a:tab pos="4584700" algn="l"/>
                  <a:tab pos="5219700" algn="l"/>
                  <a:tab pos="5854700" algn="l"/>
                  <a:tab pos="6502400" algn="l"/>
                  <a:tab pos="7137400" algn="l"/>
                  <a:tab pos="7785100" algn="l"/>
                  <a:tab pos="8420100" algn="l"/>
                  <a:tab pos="9055100" algn="l"/>
                  <a:tab pos="9702800" algn="l"/>
                  <a:tab pos="10337800" algn="l"/>
                  <a:tab pos="10960100" algn="l"/>
                  <a:tab pos="11607800" algn="l"/>
                  <a:tab pos="12242800" algn="l"/>
                  <a:tab pos="12890500" algn="l"/>
                  <a:tab pos="13436600" algn="l"/>
                  <a:tab pos="14465300" algn="l"/>
                  <a:tab pos="15494000" algn="l"/>
                  <a:tab pos="16027400" algn="l"/>
                  <a:tab pos="163068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14300" algn="l"/>
                  <a:tab pos="533400" algn="l"/>
                  <a:tab pos="1397000" algn="l"/>
                  <a:tab pos="2019300" algn="l"/>
                  <a:tab pos="2667000" algn="l"/>
                  <a:tab pos="3302000" algn="l"/>
                  <a:tab pos="3937000" algn="l"/>
                  <a:tab pos="4584700" algn="l"/>
                  <a:tab pos="5219700" algn="l"/>
                  <a:tab pos="5854700" algn="l"/>
                  <a:tab pos="6502400" algn="l"/>
                  <a:tab pos="7137400" algn="l"/>
                  <a:tab pos="7785100" algn="l"/>
                  <a:tab pos="8420100" algn="l"/>
                  <a:tab pos="9055100" algn="l"/>
                  <a:tab pos="9702800" algn="l"/>
                  <a:tab pos="10337800" algn="l"/>
                  <a:tab pos="10960100" algn="l"/>
                  <a:tab pos="11607800" algn="l"/>
                  <a:tab pos="12242800" algn="l"/>
                  <a:tab pos="12890500" algn="l"/>
                  <a:tab pos="13436600" algn="l"/>
                  <a:tab pos="14465300" algn="l"/>
                  <a:tab pos="15494000" algn="l"/>
                  <a:tab pos="16027400" algn="l"/>
                  <a:tab pos="163068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9pPr>
            </a:lstStyle>
            <a:p>
              <a:pPr marL="0" lvl="3" algn="ctr">
                <a:lnSpc>
                  <a:spcPct val="90000"/>
                </a:lnSpc>
                <a:buClr>
                  <a:srgbClr val="2F2B20"/>
                </a:buClr>
              </a:pPr>
              <a:r>
                <a:rPr lang="en-US" altLang="en-US" sz="1600" b="1" dirty="0">
                  <a:solidFill>
                    <a:srgbClr val="002060"/>
                  </a:solidFill>
                  <a:latin typeface="Century Gothic" charset="0"/>
                  <a:ea typeface="Century Gothic" charset="0"/>
                  <a:cs typeface="Century Gothic" charset="0"/>
                  <a:sym typeface="Trebuchet MS" panose="020B0603020202020204" pitchFamily="34" charset="0"/>
                </a:rPr>
                <a:t>2ª </a:t>
              </a:r>
              <a:r>
                <a:rPr lang="pt-BR" altLang="en-US" sz="1600" b="1" dirty="0">
                  <a:solidFill>
                    <a:srgbClr val="002060"/>
                  </a:solidFill>
                  <a:latin typeface="Century Gothic" charset="0"/>
                  <a:ea typeface="Century Gothic" charset="0"/>
                  <a:cs typeface="Century Gothic" charset="0"/>
                  <a:sym typeface="Trebuchet MS" panose="020B0603020202020204" pitchFamily="34" charset="0"/>
                </a:rPr>
                <a:t>fase</a:t>
              </a:r>
            </a:p>
          </p:txBody>
        </p:sp>
        <p:sp>
          <p:nvSpPr>
            <p:cNvPr id="16" name="CaixaDeTexto 10">
              <a:extLst>
                <a:ext uri="{FF2B5EF4-FFF2-40B4-BE49-F238E27FC236}">
                  <a16:creationId xmlns:a16="http://schemas.microsoft.com/office/drawing/2014/main" id="{A52205F9-EDCD-4B29-A00F-4264313F4B8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0800000" flipV="1">
              <a:off x="955675" y="5174199"/>
              <a:ext cx="1392237" cy="313932"/>
            </a:xfrm>
            <a:prstGeom prst="rect">
              <a:avLst/>
            </a:prstGeom>
            <a:noFill/>
            <a:ln w="9525">
              <a:solidFill>
                <a:srgbClr val="00206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marL="342900" indent="-342900">
                <a:tabLst>
                  <a:tab pos="114300" algn="l"/>
                  <a:tab pos="533400" algn="l"/>
                  <a:tab pos="1397000" algn="l"/>
                  <a:tab pos="2019300" algn="l"/>
                  <a:tab pos="2667000" algn="l"/>
                  <a:tab pos="3302000" algn="l"/>
                  <a:tab pos="3937000" algn="l"/>
                  <a:tab pos="4584700" algn="l"/>
                  <a:tab pos="5219700" algn="l"/>
                  <a:tab pos="5854700" algn="l"/>
                  <a:tab pos="6502400" algn="l"/>
                  <a:tab pos="7137400" algn="l"/>
                  <a:tab pos="7785100" algn="l"/>
                  <a:tab pos="8420100" algn="l"/>
                  <a:tab pos="9055100" algn="l"/>
                  <a:tab pos="9702800" algn="l"/>
                  <a:tab pos="10337800" algn="l"/>
                  <a:tab pos="10960100" algn="l"/>
                  <a:tab pos="11607800" algn="l"/>
                  <a:tab pos="12242800" algn="l"/>
                  <a:tab pos="12890500" algn="l"/>
                  <a:tab pos="13436600" algn="l"/>
                  <a:tab pos="14465300" algn="l"/>
                  <a:tab pos="15494000" algn="l"/>
                  <a:tab pos="16027400" algn="l"/>
                  <a:tab pos="163068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>
                <a:tabLst>
                  <a:tab pos="114300" algn="l"/>
                  <a:tab pos="533400" algn="l"/>
                  <a:tab pos="1397000" algn="l"/>
                  <a:tab pos="2019300" algn="l"/>
                  <a:tab pos="2667000" algn="l"/>
                  <a:tab pos="3302000" algn="l"/>
                  <a:tab pos="3937000" algn="l"/>
                  <a:tab pos="4584700" algn="l"/>
                  <a:tab pos="5219700" algn="l"/>
                  <a:tab pos="5854700" algn="l"/>
                  <a:tab pos="6502400" algn="l"/>
                  <a:tab pos="7137400" algn="l"/>
                  <a:tab pos="7785100" algn="l"/>
                  <a:tab pos="8420100" algn="l"/>
                  <a:tab pos="9055100" algn="l"/>
                  <a:tab pos="9702800" algn="l"/>
                  <a:tab pos="10337800" algn="l"/>
                  <a:tab pos="10960100" algn="l"/>
                  <a:tab pos="11607800" algn="l"/>
                  <a:tab pos="12242800" algn="l"/>
                  <a:tab pos="12890500" algn="l"/>
                  <a:tab pos="13436600" algn="l"/>
                  <a:tab pos="14465300" algn="l"/>
                  <a:tab pos="15494000" algn="l"/>
                  <a:tab pos="16027400" algn="l"/>
                  <a:tab pos="163068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2pPr>
              <a:lvl3pPr>
                <a:tabLst>
                  <a:tab pos="114300" algn="l"/>
                  <a:tab pos="533400" algn="l"/>
                  <a:tab pos="1397000" algn="l"/>
                  <a:tab pos="2019300" algn="l"/>
                  <a:tab pos="2667000" algn="l"/>
                  <a:tab pos="3302000" algn="l"/>
                  <a:tab pos="3937000" algn="l"/>
                  <a:tab pos="4584700" algn="l"/>
                  <a:tab pos="5219700" algn="l"/>
                  <a:tab pos="5854700" algn="l"/>
                  <a:tab pos="6502400" algn="l"/>
                  <a:tab pos="7137400" algn="l"/>
                  <a:tab pos="7785100" algn="l"/>
                  <a:tab pos="8420100" algn="l"/>
                  <a:tab pos="9055100" algn="l"/>
                  <a:tab pos="9702800" algn="l"/>
                  <a:tab pos="10337800" algn="l"/>
                  <a:tab pos="10960100" algn="l"/>
                  <a:tab pos="11607800" algn="l"/>
                  <a:tab pos="12242800" algn="l"/>
                  <a:tab pos="12890500" algn="l"/>
                  <a:tab pos="13436600" algn="l"/>
                  <a:tab pos="14465300" algn="l"/>
                  <a:tab pos="15494000" algn="l"/>
                  <a:tab pos="16027400" algn="l"/>
                  <a:tab pos="163068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3pPr>
              <a:lvl4pPr>
                <a:tabLst>
                  <a:tab pos="114300" algn="l"/>
                  <a:tab pos="533400" algn="l"/>
                  <a:tab pos="1397000" algn="l"/>
                  <a:tab pos="2019300" algn="l"/>
                  <a:tab pos="2667000" algn="l"/>
                  <a:tab pos="3302000" algn="l"/>
                  <a:tab pos="3937000" algn="l"/>
                  <a:tab pos="4584700" algn="l"/>
                  <a:tab pos="5219700" algn="l"/>
                  <a:tab pos="5854700" algn="l"/>
                  <a:tab pos="6502400" algn="l"/>
                  <a:tab pos="7137400" algn="l"/>
                  <a:tab pos="7785100" algn="l"/>
                  <a:tab pos="8420100" algn="l"/>
                  <a:tab pos="9055100" algn="l"/>
                  <a:tab pos="9702800" algn="l"/>
                  <a:tab pos="10337800" algn="l"/>
                  <a:tab pos="10960100" algn="l"/>
                  <a:tab pos="11607800" algn="l"/>
                  <a:tab pos="12242800" algn="l"/>
                  <a:tab pos="12890500" algn="l"/>
                  <a:tab pos="13436600" algn="l"/>
                  <a:tab pos="14465300" algn="l"/>
                  <a:tab pos="15494000" algn="l"/>
                  <a:tab pos="16027400" algn="l"/>
                  <a:tab pos="163068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4pPr>
              <a:lvl5pPr>
                <a:tabLst>
                  <a:tab pos="114300" algn="l"/>
                  <a:tab pos="533400" algn="l"/>
                  <a:tab pos="1397000" algn="l"/>
                  <a:tab pos="2019300" algn="l"/>
                  <a:tab pos="2667000" algn="l"/>
                  <a:tab pos="3302000" algn="l"/>
                  <a:tab pos="3937000" algn="l"/>
                  <a:tab pos="4584700" algn="l"/>
                  <a:tab pos="5219700" algn="l"/>
                  <a:tab pos="5854700" algn="l"/>
                  <a:tab pos="6502400" algn="l"/>
                  <a:tab pos="7137400" algn="l"/>
                  <a:tab pos="7785100" algn="l"/>
                  <a:tab pos="8420100" algn="l"/>
                  <a:tab pos="9055100" algn="l"/>
                  <a:tab pos="9702800" algn="l"/>
                  <a:tab pos="10337800" algn="l"/>
                  <a:tab pos="10960100" algn="l"/>
                  <a:tab pos="11607800" algn="l"/>
                  <a:tab pos="12242800" algn="l"/>
                  <a:tab pos="12890500" algn="l"/>
                  <a:tab pos="13436600" algn="l"/>
                  <a:tab pos="14465300" algn="l"/>
                  <a:tab pos="15494000" algn="l"/>
                  <a:tab pos="16027400" algn="l"/>
                  <a:tab pos="163068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14300" algn="l"/>
                  <a:tab pos="533400" algn="l"/>
                  <a:tab pos="1397000" algn="l"/>
                  <a:tab pos="2019300" algn="l"/>
                  <a:tab pos="2667000" algn="l"/>
                  <a:tab pos="3302000" algn="l"/>
                  <a:tab pos="3937000" algn="l"/>
                  <a:tab pos="4584700" algn="l"/>
                  <a:tab pos="5219700" algn="l"/>
                  <a:tab pos="5854700" algn="l"/>
                  <a:tab pos="6502400" algn="l"/>
                  <a:tab pos="7137400" algn="l"/>
                  <a:tab pos="7785100" algn="l"/>
                  <a:tab pos="8420100" algn="l"/>
                  <a:tab pos="9055100" algn="l"/>
                  <a:tab pos="9702800" algn="l"/>
                  <a:tab pos="10337800" algn="l"/>
                  <a:tab pos="10960100" algn="l"/>
                  <a:tab pos="11607800" algn="l"/>
                  <a:tab pos="12242800" algn="l"/>
                  <a:tab pos="12890500" algn="l"/>
                  <a:tab pos="13436600" algn="l"/>
                  <a:tab pos="14465300" algn="l"/>
                  <a:tab pos="15494000" algn="l"/>
                  <a:tab pos="16027400" algn="l"/>
                  <a:tab pos="163068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14300" algn="l"/>
                  <a:tab pos="533400" algn="l"/>
                  <a:tab pos="1397000" algn="l"/>
                  <a:tab pos="2019300" algn="l"/>
                  <a:tab pos="2667000" algn="l"/>
                  <a:tab pos="3302000" algn="l"/>
                  <a:tab pos="3937000" algn="l"/>
                  <a:tab pos="4584700" algn="l"/>
                  <a:tab pos="5219700" algn="l"/>
                  <a:tab pos="5854700" algn="l"/>
                  <a:tab pos="6502400" algn="l"/>
                  <a:tab pos="7137400" algn="l"/>
                  <a:tab pos="7785100" algn="l"/>
                  <a:tab pos="8420100" algn="l"/>
                  <a:tab pos="9055100" algn="l"/>
                  <a:tab pos="9702800" algn="l"/>
                  <a:tab pos="10337800" algn="l"/>
                  <a:tab pos="10960100" algn="l"/>
                  <a:tab pos="11607800" algn="l"/>
                  <a:tab pos="12242800" algn="l"/>
                  <a:tab pos="12890500" algn="l"/>
                  <a:tab pos="13436600" algn="l"/>
                  <a:tab pos="14465300" algn="l"/>
                  <a:tab pos="15494000" algn="l"/>
                  <a:tab pos="16027400" algn="l"/>
                  <a:tab pos="163068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14300" algn="l"/>
                  <a:tab pos="533400" algn="l"/>
                  <a:tab pos="1397000" algn="l"/>
                  <a:tab pos="2019300" algn="l"/>
                  <a:tab pos="2667000" algn="l"/>
                  <a:tab pos="3302000" algn="l"/>
                  <a:tab pos="3937000" algn="l"/>
                  <a:tab pos="4584700" algn="l"/>
                  <a:tab pos="5219700" algn="l"/>
                  <a:tab pos="5854700" algn="l"/>
                  <a:tab pos="6502400" algn="l"/>
                  <a:tab pos="7137400" algn="l"/>
                  <a:tab pos="7785100" algn="l"/>
                  <a:tab pos="8420100" algn="l"/>
                  <a:tab pos="9055100" algn="l"/>
                  <a:tab pos="9702800" algn="l"/>
                  <a:tab pos="10337800" algn="l"/>
                  <a:tab pos="10960100" algn="l"/>
                  <a:tab pos="11607800" algn="l"/>
                  <a:tab pos="12242800" algn="l"/>
                  <a:tab pos="12890500" algn="l"/>
                  <a:tab pos="13436600" algn="l"/>
                  <a:tab pos="14465300" algn="l"/>
                  <a:tab pos="15494000" algn="l"/>
                  <a:tab pos="16027400" algn="l"/>
                  <a:tab pos="163068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14300" algn="l"/>
                  <a:tab pos="533400" algn="l"/>
                  <a:tab pos="1397000" algn="l"/>
                  <a:tab pos="2019300" algn="l"/>
                  <a:tab pos="2667000" algn="l"/>
                  <a:tab pos="3302000" algn="l"/>
                  <a:tab pos="3937000" algn="l"/>
                  <a:tab pos="4584700" algn="l"/>
                  <a:tab pos="5219700" algn="l"/>
                  <a:tab pos="5854700" algn="l"/>
                  <a:tab pos="6502400" algn="l"/>
                  <a:tab pos="7137400" algn="l"/>
                  <a:tab pos="7785100" algn="l"/>
                  <a:tab pos="8420100" algn="l"/>
                  <a:tab pos="9055100" algn="l"/>
                  <a:tab pos="9702800" algn="l"/>
                  <a:tab pos="10337800" algn="l"/>
                  <a:tab pos="10960100" algn="l"/>
                  <a:tab pos="11607800" algn="l"/>
                  <a:tab pos="12242800" algn="l"/>
                  <a:tab pos="12890500" algn="l"/>
                  <a:tab pos="13436600" algn="l"/>
                  <a:tab pos="14465300" algn="l"/>
                  <a:tab pos="15494000" algn="l"/>
                  <a:tab pos="16027400" algn="l"/>
                  <a:tab pos="163068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9pPr>
            </a:lstStyle>
            <a:p>
              <a:pPr marL="0" lvl="3" algn="ctr">
                <a:lnSpc>
                  <a:spcPct val="90000"/>
                </a:lnSpc>
                <a:buClr>
                  <a:srgbClr val="2F2B20"/>
                </a:buClr>
              </a:pPr>
              <a:r>
                <a:rPr lang="en-US" altLang="en-US" sz="1600" b="1" dirty="0">
                  <a:solidFill>
                    <a:srgbClr val="002060"/>
                  </a:solidFill>
                  <a:latin typeface="Century Gothic" charset="0"/>
                  <a:ea typeface="Century Gothic" charset="0"/>
                  <a:cs typeface="Century Gothic" charset="0"/>
                  <a:sym typeface="Trebuchet MS" panose="020B0603020202020204" pitchFamily="34" charset="0"/>
                </a:rPr>
                <a:t>3ª </a:t>
              </a:r>
              <a:r>
                <a:rPr lang="pt-BR" altLang="en-US" sz="1600" b="1" dirty="0">
                  <a:solidFill>
                    <a:srgbClr val="002060"/>
                  </a:solidFill>
                  <a:latin typeface="Century Gothic" charset="0"/>
                  <a:ea typeface="Century Gothic" charset="0"/>
                  <a:cs typeface="Century Gothic" charset="0"/>
                  <a:sym typeface="Trebuchet MS" panose="020B0603020202020204" pitchFamily="34" charset="0"/>
                </a:rPr>
                <a:t>fase</a:t>
              </a:r>
            </a:p>
          </p:txBody>
        </p:sp>
        <p:sp>
          <p:nvSpPr>
            <p:cNvPr id="17" name="Chave direita 19">
              <a:extLst>
                <a:ext uri="{FF2B5EF4-FFF2-40B4-BE49-F238E27FC236}">
                  <a16:creationId xmlns:a16="http://schemas.microsoft.com/office/drawing/2014/main" id="{F45FEDCA-6942-4DBE-B3F8-7112F8957A52}"/>
                </a:ext>
              </a:extLst>
            </p:cNvPr>
            <p:cNvSpPr/>
            <p:nvPr/>
          </p:nvSpPr>
          <p:spPr>
            <a:xfrm>
              <a:off x="5713413" y="2313897"/>
              <a:ext cx="153987" cy="1274762"/>
            </a:xfrm>
            <a:prstGeom prst="rightBrace">
              <a:avLst/>
            </a:prstGeom>
            <a:ln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>
                <a:solidFill>
                  <a:srgbClr val="002060"/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  <p:sp>
          <p:nvSpPr>
            <p:cNvPr id="18" name="CaixaDeTexto 17">
              <a:extLst>
                <a:ext uri="{FF2B5EF4-FFF2-40B4-BE49-F238E27FC236}">
                  <a16:creationId xmlns:a16="http://schemas.microsoft.com/office/drawing/2014/main" id="{965F9D8C-C5EF-4EB0-AB26-E7B65CF68B5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96881" y="2229986"/>
              <a:ext cx="3059113" cy="13542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buFont typeface="Arial" panose="020B0604020202020204" pitchFamily="34" charset="0"/>
                <a:buChar char="•"/>
              </a:pPr>
              <a:r>
                <a:rPr lang="pt-BR" altLang="en-US" sz="1600" dirty="0">
                  <a:solidFill>
                    <a:srgbClr val="002060"/>
                  </a:solidFill>
                  <a:latin typeface="Century Gothic" charset="0"/>
                  <a:ea typeface="Century Gothic" charset="0"/>
                  <a:cs typeface="Century Gothic" charset="0"/>
                </a:rPr>
                <a:t> Relatórios socioambientais e técnicos</a:t>
              </a:r>
            </a:p>
            <a:p>
              <a:pPr>
                <a:buFont typeface="Arial" panose="020B0604020202020204" pitchFamily="34" charset="0"/>
                <a:buChar char="•"/>
              </a:pPr>
              <a:r>
                <a:rPr lang="pt-BR" altLang="en-US" sz="1600" dirty="0">
                  <a:solidFill>
                    <a:srgbClr val="002060"/>
                  </a:solidFill>
                  <a:latin typeface="Century Gothic" charset="0"/>
                  <a:ea typeface="Century Gothic" charset="0"/>
                  <a:cs typeface="Century Gothic" charset="0"/>
                </a:rPr>
                <a:t> Testes de vazão</a:t>
              </a:r>
            </a:p>
            <a:p>
              <a:pPr>
                <a:buFont typeface="Arial" panose="020B0604020202020204" pitchFamily="34" charset="0"/>
                <a:buChar char="•"/>
              </a:pPr>
              <a:r>
                <a:rPr lang="pt-BR" altLang="en-US" sz="1600" dirty="0">
                  <a:solidFill>
                    <a:srgbClr val="002060"/>
                  </a:solidFill>
                  <a:latin typeface="Century Gothic" charset="0"/>
                  <a:ea typeface="Century Gothic" charset="0"/>
                  <a:cs typeface="Century Gothic" charset="0"/>
                </a:rPr>
                <a:t> Analises de água e solo</a:t>
              </a:r>
            </a:p>
            <a:p>
              <a:pPr>
                <a:buFont typeface="Arial" panose="020B0604020202020204" pitchFamily="34" charset="0"/>
                <a:buChar char="•"/>
              </a:pPr>
              <a:r>
                <a:rPr lang="en-US" altLang="en-US" sz="1600" dirty="0">
                  <a:solidFill>
                    <a:srgbClr val="002060"/>
                  </a:solidFill>
                  <a:latin typeface="Century Gothic" charset="0"/>
                  <a:ea typeface="Century Gothic" charset="0"/>
                  <a:cs typeface="Century Gothic" charset="0"/>
                </a:rPr>
                <a:t> </a:t>
              </a:r>
              <a:r>
                <a:rPr lang="pt-BR" altLang="en-US" sz="1600" dirty="0">
                  <a:solidFill>
                    <a:srgbClr val="002060"/>
                  </a:solidFill>
                  <a:latin typeface="Century Gothic" charset="0"/>
                  <a:ea typeface="Century Gothic" charset="0"/>
                  <a:cs typeface="Century Gothic" charset="0"/>
                </a:rPr>
                <a:t>Projetos executivos</a:t>
              </a:r>
            </a:p>
          </p:txBody>
        </p:sp>
        <p:sp>
          <p:nvSpPr>
            <p:cNvPr id="19" name="AutoShape 9">
              <a:extLst>
                <a:ext uri="{FF2B5EF4-FFF2-40B4-BE49-F238E27FC236}">
                  <a16:creationId xmlns:a16="http://schemas.microsoft.com/office/drawing/2014/main" id="{5E2E220C-E63D-40B6-BC67-4EDDC29B6A00}"/>
                </a:ext>
              </a:extLst>
            </p:cNvPr>
            <p:cNvSpPr>
              <a:spLocks/>
            </p:cNvSpPr>
            <p:nvPr/>
          </p:nvSpPr>
          <p:spPr bwMode="auto">
            <a:xfrm>
              <a:off x="2555875" y="3886540"/>
              <a:ext cx="2949575" cy="641350"/>
            </a:xfrm>
            <a:prstGeom prst="roundRect">
              <a:avLst>
                <a:gd name="adj" fmla="val 7028"/>
              </a:avLst>
            </a:prstGeom>
            <a:solidFill>
              <a:srgbClr val="0070C0"/>
            </a:solidFill>
            <a:ln>
              <a:noFill/>
            </a:ln>
          </p:spPr>
          <p:txBody>
            <a:bodyPr lIns="0" tIns="0" rIns="0" bIns="0" anchor="ctr"/>
            <a:lstStyle/>
            <a:p>
              <a:pPr algn="ctr" eaLnBrk="1" hangingPunct="1"/>
              <a:r>
                <a:rPr lang="pt-BR" altLang="en-US" sz="1600" b="1" dirty="0">
                  <a:solidFill>
                    <a:schemeClr val="bg1"/>
                  </a:solidFill>
                  <a:latin typeface="Century Gothic" charset="0"/>
                  <a:ea typeface="Century Gothic" charset="0"/>
                  <a:cs typeface="Century Gothic" charset="0"/>
                  <a:sym typeface="Calibri" panose="020F0502020204030204" pitchFamily="34" charset="0"/>
                </a:rPr>
                <a:t>Recuperação/implantação</a:t>
              </a:r>
              <a:endParaRPr lang="en-US" altLang="en-US" sz="1600" b="1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  <a:sym typeface="Calibri" panose="020F0502020204030204" pitchFamily="34" charset="0"/>
              </a:endParaRPr>
            </a:p>
          </p:txBody>
        </p:sp>
      </p:grpSp>
      <p:sp>
        <p:nvSpPr>
          <p:cNvPr id="20" name="Text Box 4">
            <a:extLst>
              <a:ext uri="{FF2B5EF4-FFF2-40B4-BE49-F238E27FC236}">
                <a16:creationId xmlns:a16="http://schemas.microsoft.com/office/drawing/2014/main" id="{370348B1-2D8C-4C5E-A24A-0A46AED017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76" y="205695"/>
            <a:ext cx="9144000" cy="802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square" lIns="90000" tIns="46800" rIns="90000" bIns="46800" anchor="ctr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/>
            <a:r>
              <a:rPr lang="pt-BR" altLang="en-US" sz="2800" b="1" dirty="0">
                <a:solidFill>
                  <a:srgbClr val="002060"/>
                </a:solidFill>
                <a:latin typeface="Century Gothic" charset="0"/>
                <a:ea typeface="Century Gothic" charset="0"/>
                <a:cs typeface="Century Gothic" charset="0"/>
              </a:rPr>
              <a:t>Fases de Execução</a:t>
            </a:r>
          </a:p>
          <a:p>
            <a:pPr algn="just"/>
            <a:endParaRPr lang="pt-BR" altLang="en-US" sz="1800" b="1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entury Gothic" charset="0"/>
              <a:ea typeface="Century Gothic" charset="0"/>
              <a:cs typeface="Century 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13050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Z:\Documentos\2018\48º Congresso da Assemae\Peças Gráficas\Template Power Point\fundo power point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7" r="8716"/>
          <a:stretch/>
        </p:blipFill>
        <p:spPr bwMode="auto">
          <a:xfrm>
            <a:off x="-1" y="2"/>
            <a:ext cx="9203293" cy="6926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Z:\Documentos\2018\48º Congresso da Assemae\Peças Gráficas\Template Power Point\banner 730x124 (2) - Cópia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7" r="44668"/>
          <a:stretch/>
        </p:blipFill>
        <p:spPr bwMode="auto">
          <a:xfrm>
            <a:off x="0" y="6165026"/>
            <a:ext cx="2160240" cy="771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03549482-F74B-495C-97A5-9FC3C75B0E3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8888" y="6188929"/>
            <a:ext cx="1608688" cy="640550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546B460F-B61E-4906-A0F7-77231CB230FE}"/>
              </a:ext>
            </a:extLst>
          </p:cNvPr>
          <p:cNvSpPr txBox="1"/>
          <p:nvPr/>
        </p:nvSpPr>
        <p:spPr>
          <a:xfrm>
            <a:off x="6444208" y="6454497"/>
            <a:ext cx="929225" cy="307777"/>
          </a:xfrm>
          <a:prstGeom prst="rect">
            <a:avLst/>
          </a:prstGeom>
          <a:noFill/>
        </p:spPr>
        <p:txBody>
          <a:bodyPr wrap="none" lIns="0" tIns="0" rIns="36000" bIns="0" rtlCol="0">
            <a:spAutoFit/>
          </a:bodyPr>
          <a:lstStyle/>
          <a:p>
            <a:pPr algn="r"/>
            <a:r>
              <a:rPr lang="pt-BR" sz="1000" dirty="0"/>
              <a:t>MINISTÉRIO DO</a:t>
            </a:r>
          </a:p>
          <a:p>
            <a:pPr algn="r"/>
            <a:r>
              <a:rPr lang="pt-BR" sz="1000" b="1" dirty="0"/>
              <a:t>MEIO AMBIENTE</a:t>
            </a:r>
          </a:p>
        </p:txBody>
      </p:sp>
      <p:sp>
        <p:nvSpPr>
          <p:cNvPr id="6" name="CustomShape 1">
            <a:extLst>
              <a:ext uri="{FF2B5EF4-FFF2-40B4-BE49-F238E27FC236}">
                <a16:creationId xmlns:a16="http://schemas.microsoft.com/office/drawing/2014/main" id="{C78A0025-E7D4-41B9-8AA2-85B1DB9870C9}"/>
              </a:ext>
            </a:extLst>
          </p:cNvPr>
          <p:cNvSpPr/>
          <p:nvPr/>
        </p:nvSpPr>
        <p:spPr>
          <a:xfrm>
            <a:off x="400496" y="285786"/>
            <a:ext cx="4777920" cy="300528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just">
              <a:lnSpc>
                <a:spcPct val="100000"/>
              </a:lnSpc>
            </a:pPr>
            <a:r>
              <a:rPr lang="pt-BR" sz="2400" b="1" dirty="0">
                <a:solidFill>
                  <a:srgbClr val="002060"/>
                </a:solidFill>
                <a:latin typeface="Century Gothic" charset="0"/>
                <a:ea typeface="Century Gothic" charset="0"/>
                <a:cs typeface="Century Gothic" charset="0"/>
              </a:rPr>
              <a:t>Por onde começar?</a:t>
            </a:r>
            <a:endParaRPr dirty="0">
              <a:solidFill>
                <a:srgbClr val="002060"/>
              </a:solidFill>
              <a:latin typeface="Century Gothic" charset="0"/>
              <a:ea typeface="Century Gothic" charset="0"/>
              <a:cs typeface="Century Gothic" charset="0"/>
            </a:endParaRPr>
          </a:p>
          <a:p>
            <a:pPr algn="just">
              <a:lnSpc>
                <a:spcPct val="100000"/>
              </a:lnSpc>
            </a:pPr>
            <a:endParaRPr sz="1600" dirty="0">
              <a:solidFill>
                <a:srgbClr val="002060"/>
              </a:solidFill>
              <a:latin typeface="Century Gothic" charset="0"/>
              <a:ea typeface="Century Gothic" charset="0"/>
              <a:cs typeface="Century Gothic" charset="0"/>
            </a:endParaRPr>
          </a:p>
          <a:p>
            <a:pPr algn="just">
              <a:lnSpc>
                <a:spcPct val="100000"/>
              </a:lnSpc>
            </a:pPr>
            <a:r>
              <a:rPr lang="pt-BR" sz="1600" b="1" dirty="0">
                <a:solidFill>
                  <a:srgbClr val="002060"/>
                </a:solidFill>
                <a:latin typeface="Century Gothic" charset="0"/>
                <a:ea typeface="Century Gothic" charset="0"/>
                <a:cs typeface="Century Gothic" charset="0"/>
              </a:rPr>
              <a:t>Índice de Condição de Acesso à Água (ICAA)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rgbClr val="002060"/>
                </a:solidFill>
                <a:latin typeface="Century Gothic" charset="0"/>
                <a:ea typeface="Century Gothic" charset="0"/>
                <a:cs typeface="Century Gothic" charset="0"/>
              </a:rPr>
              <a:t>Precipitação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rgbClr val="002060"/>
                </a:solidFill>
                <a:latin typeface="Century Gothic" charset="0"/>
                <a:ea typeface="Century Gothic" charset="0"/>
                <a:cs typeface="Century Gothic" charset="0"/>
              </a:rPr>
              <a:t>IDH-M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rgbClr val="002060"/>
                </a:solidFill>
                <a:latin typeface="Century Gothic" charset="0"/>
                <a:ea typeface="Century Gothic" charset="0"/>
                <a:cs typeface="Century Gothic" charset="0"/>
              </a:rPr>
              <a:t>Mortalidade infantil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rgbClr val="002060"/>
                </a:solidFill>
                <a:latin typeface="Century Gothic" charset="0"/>
                <a:ea typeface="Century Gothic" charset="0"/>
                <a:cs typeface="Century Gothic" charset="0"/>
              </a:rPr>
              <a:t>Intensidade de pobreza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rgbClr val="002060"/>
                </a:solidFill>
                <a:latin typeface="Century Gothic" charset="0"/>
                <a:ea typeface="Century Gothic" charset="0"/>
                <a:cs typeface="Century Gothic" charset="0"/>
              </a:rPr>
              <a:t> Ocorrência de águas salinas e salobras</a:t>
            </a:r>
            <a:endParaRPr sz="1600" dirty="0">
              <a:solidFill>
                <a:srgbClr val="002060"/>
              </a:solidFill>
              <a:latin typeface="Century Gothic" charset="0"/>
              <a:ea typeface="Century Gothic" charset="0"/>
              <a:cs typeface="Century Gothic" charset="0"/>
            </a:endParaRPr>
          </a:p>
          <a:p>
            <a:pPr algn="just">
              <a:lnSpc>
                <a:spcPct val="100000"/>
              </a:lnSpc>
            </a:pPr>
            <a:endParaRPr sz="1600" dirty="0">
              <a:solidFill>
                <a:srgbClr val="002060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4A487C95-78AB-4E9F-A3C5-DF41D4AF46C7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494816" y="2931426"/>
            <a:ext cx="2087280" cy="2684160"/>
          </a:xfrm>
          <a:prstGeom prst="rect">
            <a:avLst/>
          </a:prstGeom>
          <a:ln w="9360">
            <a:noFill/>
            <a:miter/>
          </a:ln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B85D6BD1-4763-44AE-ABCC-7A35370400A4}"/>
              </a:ext>
            </a:extLst>
          </p:cNvPr>
          <p:cNvPicPr/>
          <p:nvPr/>
        </p:nvPicPr>
        <p:blipFill>
          <a:blip r:embed="rId7"/>
          <a:stretch>
            <a:fillRect/>
          </a:stretch>
        </p:blipFill>
        <p:spPr>
          <a:xfrm>
            <a:off x="2915816" y="2932866"/>
            <a:ext cx="2134800" cy="2682360"/>
          </a:xfrm>
          <a:prstGeom prst="rect">
            <a:avLst/>
          </a:prstGeom>
          <a:ln w="9360">
            <a:noFill/>
            <a:miter/>
          </a:ln>
        </p:spPr>
      </p:pic>
      <p:sp>
        <p:nvSpPr>
          <p:cNvPr id="11" name="CustomShape 2">
            <a:extLst>
              <a:ext uri="{FF2B5EF4-FFF2-40B4-BE49-F238E27FC236}">
                <a16:creationId xmlns:a16="http://schemas.microsoft.com/office/drawing/2014/main" id="{9DB01210-0DAF-44F0-ABA1-6FD02E68DD51}"/>
              </a:ext>
            </a:extLst>
          </p:cNvPr>
          <p:cNvSpPr/>
          <p:nvPr/>
        </p:nvSpPr>
        <p:spPr>
          <a:xfrm>
            <a:off x="6250136" y="382112"/>
            <a:ext cx="1655280" cy="364680"/>
          </a:xfrm>
          <a:prstGeom prst="rect">
            <a:avLst/>
          </a:prstGeom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pt-BR" b="1" dirty="0">
                <a:solidFill>
                  <a:srgbClr val="002060"/>
                </a:solidFill>
                <a:latin typeface="Century Gothic" charset="0"/>
                <a:ea typeface="Century Gothic" charset="0"/>
                <a:cs typeface="Century Gothic" charset="0"/>
              </a:rPr>
              <a:t>ICAA </a:t>
            </a:r>
            <a:endParaRPr dirty="0">
              <a:solidFill>
                <a:srgbClr val="002060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pic>
        <p:nvPicPr>
          <p:cNvPr id="12" name="Imagem 1">
            <a:extLst>
              <a:ext uri="{FF2B5EF4-FFF2-40B4-BE49-F238E27FC236}">
                <a16:creationId xmlns:a16="http://schemas.microsoft.com/office/drawing/2014/main" id="{7B5056BA-61BA-4BC6-B74F-A71AF358683F}"/>
              </a:ext>
            </a:extLst>
          </p:cNvPr>
          <p:cNvPicPr/>
          <p:nvPr/>
        </p:nvPicPr>
        <p:blipFill>
          <a:blip r:embed="rId8"/>
          <a:stretch>
            <a:fillRect/>
          </a:stretch>
        </p:blipFill>
        <p:spPr>
          <a:xfrm>
            <a:off x="5189576" y="736146"/>
            <a:ext cx="3776400" cy="5033520"/>
          </a:xfrm>
          <a:prstGeom prst="rect">
            <a:avLst/>
          </a:prstGeom>
        </p:spPr>
      </p:pic>
      <p:sp>
        <p:nvSpPr>
          <p:cNvPr id="13" name="CustomShape 1">
            <a:extLst>
              <a:ext uri="{FF2B5EF4-FFF2-40B4-BE49-F238E27FC236}">
                <a16:creationId xmlns:a16="http://schemas.microsoft.com/office/drawing/2014/main" id="{B080E64E-0A0D-4811-83AA-074CD4D28E00}"/>
              </a:ext>
            </a:extLst>
          </p:cNvPr>
          <p:cNvSpPr/>
          <p:nvPr/>
        </p:nvSpPr>
        <p:spPr>
          <a:xfrm>
            <a:off x="623683" y="5769667"/>
            <a:ext cx="1828800" cy="271837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>
              <a:lnSpc>
                <a:spcPct val="100000"/>
              </a:lnSpc>
            </a:pPr>
            <a:r>
              <a:rPr lang="pt-BR" sz="1600" dirty="0">
                <a:solidFill>
                  <a:srgbClr val="002060"/>
                </a:solidFill>
                <a:latin typeface="Century Gothic" charset="0"/>
                <a:ea typeface="Century Gothic" charset="0"/>
                <a:cs typeface="Century Gothic" charset="0"/>
              </a:rPr>
              <a:t>Precipitação</a:t>
            </a:r>
            <a:endParaRPr sz="1600" dirty="0">
              <a:solidFill>
                <a:srgbClr val="002060"/>
              </a:solidFill>
              <a:latin typeface="Century Gothic" charset="0"/>
              <a:ea typeface="Century Gothic" charset="0"/>
              <a:cs typeface="Century Gothic" charset="0"/>
            </a:endParaRPr>
          </a:p>
          <a:p>
            <a:pPr algn="ctr">
              <a:lnSpc>
                <a:spcPct val="100000"/>
              </a:lnSpc>
            </a:pPr>
            <a:endParaRPr sz="1600" dirty="0">
              <a:solidFill>
                <a:srgbClr val="002060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14" name="CustomShape 1">
            <a:extLst>
              <a:ext uri="{FF2B5EF4-FFF2-40B4-BE49-F238E27FC236}">
                <a16:creationId xmlns:a16="http://schemas.microsoft.com/office/drawing/2014/main" id="{1B52E562-FC93-4605-BBBF-A4EDF0B1A326}"/>
              </a:ext>
            </a:extLst>
          </p:cNvPr>
          <p:cNvSpPr/>
          <p:nvPr/>
        </p:nvSpPr>
        <p:spPr>
          <a:xfrm>
            <a:off x="3590012" y="5802228"/>
            <a:ext cx="1320017" cy="271837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just">
              <a:lnSpc>
                <a:spcPct val="100000"/>
              </a:lnSpc>
            </a:pPr>
            <a:r>
              <a:rPr lang="pt-BR" sz="1600" dirty="0">
                <a:solidFill>
                  <a:srgbClr val="002060"/>
                </a:solidFill>
                <a:latin typeface="Century Gothic" charset="0"/>
                <a:ea typeface="Century Gothic" charset="0"/>
                <a:cs typeface="Century Gothic" charset="0"/>
              </a:rPr>
              <a:t>IDH-M</a:t>
            </a:r>
            <a:endParaRPr sz="1600" dirty="0">
              <a:solidFill>
                <a:srgbClr val="002060"/>
              </a:solidFill>
              <a:latin typeface="Century Gothic" charset="0"/>
              <a:ea typeface="Century Gothic" charset="0"/>
              <a:cs typeface="Century Gothic" charset="0"/>
            </a:endParaRPr>
          </a:p>
          <a:p>
            <a:pPr algn="just">
              <a:lnSpc>
                <a:spcPct val="100000"/>
              </a:lnSpc>
            </a:pPr>
            <a:endParaRPr sz="1600" dirty="0">
              <a:solidFill>
                <a:srgbClr val="002060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91542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Z:\Documentos\2018\48º Congresso da Assemae\Peças Gráficas\Template Power Point\fundo power point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7" r="8716"/>
          <a:stretch/>
        </p:blipFill>
        <p:spPr bwMode="auto">
          <a:xfrm>
            <a:off x="-1" y="2"/>
            <a:ext cx="9203293" cy="6926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Z:\Documentos\2018\48º Congresso da Assemae\Peças Gráficas\Template Power Point\banner 730x124 (2) - Cópia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7" r="44668"/>
          <a:stretch/>
        </p:blipFill>
        <p:spPr bwMode="auto">
          <a:xfrm>
            <a:off x="0" y="6165026"/>
            <a:ext cx="2160240" cy="771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03549482-F74B-495C-97A5-9FC3C75B0E3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8888" y="6188929"/>
            <a:ext cx="1608688" cy="640550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546B460F-B61E-4906-A0F7-77231CB230FE}"/>
              </a:ext>
            </a:extLst>
          </p:cNvPr>
          <p:cNvSpPr txBox="1"/>
          <p:nvPr/>
        </p:nvSpPr>
        <p:spPr>
          <a:xfrm>
            <a:off x="6444208" y="6454497"/>
            <a:ext cx="929225" cy="307777"/>
          </a:xfrm>
          <a:prstGeom prst="rect">
            <a:avLst/>
          </a:prstGeom>
          <a:noFill/>
        </p:spPr>
        <p:txBody>
          <a:bodyPr wrap="none" lIns="0" tIns="0" rIns="36000" bIns="0" rtlCol="0">
            <a:spAutoFit/>
          </a:bodyPr>
          <a:lstStyle/>
          <a:p>
            <a:pPr algn="r"/>
            <a:r>
              <a:rPr lang="pt-BR" sz="1000" dirty="0"/>
              <a:t>MINISTÉRIO DO</a:t>
            </a:r>
          </a:p>
          <a:p>
            <a:pPr algn="r"/>
            <a:r>
              <a:rPr lang="pt-BR" sz="1000" b="1" dirty="0"/>
              <a:t>MEIO AMBIENTE</a:t>
            </a:r>
          </a:p>
        </p:txBody>
      </p:sp>
      <p:sp>
        <p:nvSpPr>
          <p:cNvPr id="6" name="Text Box 3">
            <a:extLst>
              <a:ext uri="{FF2B5EF4-FFF2-40B4-BE49-F238E27FC236}">
                <a16:creationId xmlns:a16="http://schemas.microsoft.com/office/drawing/2014/main" id="{55158298-D375-495F-9C0C-1286044673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225" y="32510"/>
            <a:ext cx="4770888" cy="7716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defPPr>
              <a:defRPr lang="pt-B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DejaVu Sans" panose="020B0603030804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DejaVu Sans" panose="020B0603030804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DejaVu Sans" panose="020B0603030804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DejaVu Sans" panose="020B0603030804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DejaVu Sans" panose="020B0603030804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DejaVu Sans" panose="020B0603030804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DejaVu Sans" panose="020B0603030804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DejaVu Sans" panose="020B0603030804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DejaVu Sans" panose="020B0603030804020204" pitchFamily="34" charset="0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pt-BR" altLang="pt-BR" sz="2400" b="1" dirty="0">
                <a:solidFill>
                  <a:srgbClr val="002060"/>
                </a:solidFill>
                <a:latin typeface="Century Gothic" charset="0"/>
                <a:ea typeface="Century Gothic" charset="0"/>
                <a:cs typeface="Century Gothic" charset="0"/>
              </a:rPr>
              <a:t>1ª Fase - Diagnóstico</a:t>
            </a:r>
          </a:p>
          <a:p>
            <a:pPr eaLnBrk="1" hangingPunct="1">
              <a:buClrTx/>
              <a:buFontTx/>
              <a:buNone/>
            </a:pPr>
            <a:endParaRPr lang="pt-BR" altLang="pt-BR" sz="2000" b="1" dirty="0">
              <a:solidFill>
                <a:srgbClr val="002060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C5AA9737-BE32-4758-872B-E438BF8FBC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123" y="470276"/>
            <a:ext cx="4832991" cy="1895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9pPr>
          </a:lstStyle>
          <a:p>
            <a:pPr algn="just">
              <a:spcAft>
                <a:spcPts val="600"/>
              </a:spcAft>
            </a:pPr>
            <a:endParaRPr lang="pt-BR" altLang="pt-BR" sz="100" dirty="0">
              <a:solidFill>
                <a:srgbClr val="002060"/>
              </a:solidFill>
              <a:latin typeface="Century Gothic" charset="0"/>
              <a:ea typeface="Century Gothic" charset="0"/>
              <a:cs typeface="Century Gothic" charset="0"/>
            </a:endParaRPr>
          </a:p>
          <a:p>
            <a:pPr algn="just">
              <a:spcAft>
                <a:spcPts val="600"/>
              </a:spcAft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pt-BR" altLang="en-US" sz="1600" dirty="0">
                <a:solidFill>
                  <a:srgbClr val="002060"/>
                </a:solidFill>
                <a:latin typeface="Century Gothic" charset="0"/>
                <a:ea typeface="Century Gothic" charset="0"/>
                <a:cs typeface="Century Gothic" charset="0"/>
              </a:rPr>
              <a:t> Caracterização das comunidades quanto às condições socioambientais</a:t>
            </a:r>
          </a:p>
          <a:p>
            <a:pPr algn="just">
              <a:spcAft>
                <a:spcPts val="600"/>
              </a:spcAft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pt-BR" altLang="en-US" sz="1600" dirty="0">
                <a:solidFill>
                  <a:srgbClr val="002060"/>
                </a:solidFill>
                <a:latin typeface="Century Gothic" charset="0"/>
                <a:ea typeface="Century Gothic" charset="0"/>
                <a:cs typeface="Century Gothic" charset="0"/>
              </a:rPr>
              <a:t> Análises de água (físico-químicas e bacteriológicas) e testes de vazão de poços</a:t>
            </a:r>
          </a:p>
          <a:p>
            <a:pPr algn="just">
              <a:spcAft>
                <a:spcPts val="600"/>
              </a:spcAft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pt-BR" altLang="en-US" sz="1600" dirty="0">
                <a:solidFill>
                  <a:srgbClr val="002060"/>
                </a:solidFill>
                <a:latin typeface="Century Gothic" charset="0"/>
                <a:ea typeface="Century Gothic" charset="0"/>
                <a:cs typeface="Century Gothic" charset="0"/>
              </a:rPr>
              <a:t> Projetos executivos dos sistemas</a:t>
            </a:r>
          </a:p>
          <a:p>
            <a:pPr algn="just">
              <a:spcAft>
                <a:spcPts val="600"/>
              </a:spcAft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pt-BR" altLang="en-US" sz="1600" dirty="0">
                <a:solidFill>
                  <a:srgbClr val="002060"/>
                </a:solidFill>
                <a:latin typeface="Century Gothic" charset="0"/>
                <a:ea typeface="Century Gothic" charset="0"/>
                <a:cs typeface="Century Gothic" charset="0"/>
              </a:rPr>
              <a:t> 3.145 localidades diagnosticadas</a:t>
            </a: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8E1B86E4-3FC5-4FAE-BAD9-EFF16E778E4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2"/>
          <a:stretch/>
        </p:blipFill>
        <p:spPr>
          <a:xfrm>
            <a:off x="5333107" y="463586"/>
            <a:ext cx="3667969" cy="5135445"/>
          </a:xfrm>
          <a:prstGeom prst="rect">
            <a:avLst/>
          </a:prstGeom>
          <a:ln w="3175">
            <a:solidFill>
              <a:srgbClr val="002060"/>
            </a:solidFill>
          </a:ln>
        </p:spPr>
      </p:pic>
      <p:pic>
        <p:nvPicPr>
          <p:cNvPr id="11" name="Imagem 5">
            <a:extLst>
              <a:ext uri="{FF2B5EF4-FFF2-40B4-BE49-F238E27FC236}">
                <a16:creationId xmlns:a16="http://schemas.microsoft.com/office/drawing/2014/main" id="{FCF252C3-0DEA-4E9D-B89F-29B13951BA0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51" y="2650697"/>
            <a:ext cx="4298166" cy="3039810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2" name="Tabela 11">
            <a:extLst>
              <a:ext uri="{FF2B5EF4-FFF2-40B4-BE49-F238E27FC236}">
                <a16:creationId xmlns:a16="http://schemas.microsoft.com/office/drawing/2014/main" id="{B6CD6012-1AB7-4A78-9199-2DD7C575C7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3474927"/>
              </p:ext>
            </p:extLst>
          </p:nvPr>
        </p:nvGraphicFramePr>
        <p:xfrm>
          <a:off x="107504" y="4886376"/>
          <a:ext cx="1775279" cy="1012314"/>
        </p:xfrm>
        <a:graphic>
          <a:graphicData uri="http://schemas.openxmlformats.org/drawingml/2006/table">
            <a:tbl>
              <a:tblPr/>
              <a:tblGrid>
                <a:gridCol w="8685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067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68719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Salinidade</a:t>
                      </a:r>
                      <a:r>
                        <a:rPr kumimoji="0" lang="en-US" altLang="en-US" sz="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 (mg/L)</a:t>
                      </a:r>
                    </a:p>
                  </a:txBody>
                  <a:tcPr marL="9879" marR="9879" marT="9879" marB="0" anchor="ctr" horzOverflow="overflow">
                    <a:lnL w="31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%</a:t>
                      </a:r>
                    </a:p>
                  </a:txBody>
                  <a:tcPr marL="9879" marR="9879" marT="9879" marB="0" anchor="ctr" horzOverflow="overflow">
                    <a:lnL>
                      <a:noFill/>
                    </a:lnL>
                    <a:lnR w="31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8719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Até 500</a:t>
                      </a:r>
                    </a:p>
                  </a:txBody>
                  <a:tcPr marL="9879" marR="9879" marT="9879" marB="0" anchor="ctr" horzOverflow="overflow">
                    <a:lnL w="31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2,49%</a:t>
                      </a:r>
                    </a:p>
                  </a:txBody>
                  <a:tcPr marL="9879" marR="9879" marT="9879" marB="0" anchor="ctr" horzOverflow="overflow">
                    <a:lnL>
                      <a:noFill/>
                    </a:lnL>
                    <a:lnR w="31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8719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500 a 1.000</a:t>
                      </a:r>
                    </a:p>
                  </a:txBody>
                  <a:tcPr marL="9879" marR="9879" marT="9879" marB="0" anchor="ctr" horzOverflow="overflow">
                    <a:lnL w="31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18,33%</a:t>
                      </a:r>
                    </a:p>
                  </a:txBody>
                  <a:tcPr marL="9879" marR="9879" marT="9879" marB="0" anchor="ctr" horzOverflow="overflow">
                    <a:lnL>
                      <a:noFill/>
                    </a:lnL>
                    <a:lnR w="31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8719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1.000 a 5.000</a:t>
                      </a:r>
                    </a:p>
                  </a:txBody>
                  <a:tcPr marL="9879" marR="9879" marT="9879" marB="0" anchor="ctr" horzOverflow="overflow">
                    <a:lnL w="31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69,68%</a:t>
                      </a:r>
                    </a:p>
                  </a:txBody>
                  <a:tcPr marL="9879" marR="9879" marT="9879" marB="0" anchor="ctr" horzOverflow="overflow">
                    <a:lnL>
                      <a:noFill/>
                    </a:lnL>
                    <a:lnR w="31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8719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5.000 a 10.000</a:t>
                      </a:r>
                      <a:endParaRPr kumimoji="0" lang="en-US" altLang="en-US" sz="700" b="0" i="0" u="none" strike="noStrike" cap="none" normalizeH="0" baseline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9879" marR="9879" marT="9879" marB="0" anchor="ctr" horzOverflow="overflow">
                    <a:lnL w="31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7,69%</a:t>
                      </a:r>
                    </a:p>
                  </a:txBody>
                  <a:tcPr marL="9879" marR="9879" marT="9879" marB="0" anchor="ctr" horzOverflow="overflow">
                    <a:lnL>
                      <a:noFill/>
                    </a:lnL>
                    <a:lnR w="31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68719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7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Acima</a:t>
                      </a:r>
                      <a:r>
                        <a:rPr kumimoji="0" lang="en-US" altLang="en-US" sz="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 de 10.000</a:t>
                      </a:r>
                    </a:p>
                  </a:txBody>
                  <a:tcPr marL="9879" marR="9879" marT="9879" marB="0" anchor="ctr" horzOverflow="overflow">
                    <a:lnL w="31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31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1,81%</a:t>
                      </a:r>
                      <a:endParaRPr kumimoji="0" lang="en-US" altLang="en-US" sz="700" b="0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9879" marR="9879" marT="9879" marB="0" anchor="ctr" horzOverflow="overflow">
                    <a:lnL>
                      <a:noFill/>
                    </a:lnL>
                    <a:lnR w="31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31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618544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Z:\Documentos\2018\48º Congresso da Assemae\Peças Gráficas\Template Power Point\fundo power point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7" r="8716"/>
          <a:stretch/>
        </p:blipFill>
        <p:spPr bwMode="auto">
          <a:xfrm>
            <a:off x="-1" y="2"/>
            <a:ext cx="9203293" cy="6926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Z:\Documentos\2018\48º Congresso da Assemae\Peças Gráficas\Template Power Point\banner 730x124 (2) - Cópia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7" r="44668"/>
          <a:stretch/>
        </p:blipFill>
        <p:spPr bwMode="auto">
          <a:xfrm>
            <a:off x="0" y="6165026"/>
            <a:ext cx="2160240" cy="771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03549482-F74B-495C-97A5-9FC3C75B0E3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8888" y="6188929"/>
            <a:ext cx="1608688" cy="640550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546B460F-B61E-4906-A0F7-77231CB230FE}"/>
              </a:ext>
            </a:extLst>
          </p:cNvPr>
          <p:cNvSpPr txBox="1"/>
          <p:nvPr/>
        </p:nvSpPr>
        <p:spPr>
          <a:xfrm>
            <a:off x="6444208" y="6454497"/>
            <a:ext cx="929225" cy="307777"/>
          </a:xfrm>
          <a:prstGeom prst="rect">
            <a:avLst/>
          </a:prstGeom>
          <a:noFill/>
        </p:spPr>
        <p:txBody>
          <a:bodyPr wrap="none" lIns="0" tIns="0" rIns="36000" bIns="0" rtlCol="0">
            <a:spAutoFit/>
          </a:bodyPr>
          <a:lstStyle/>
          <a:p>
            <a:pPr algn="r"/>
            <a:r>
              <a:rPr lang="pt-BR" sz="1000" dirty="0"/>
              <a:t>MINISTÉRIO DO</a:t>
            </a:r>
          </a:p>
          <a:p>
            <a:pPr algn="r"/>
            <a:r>
              <a:rPr lang="pt-BR" sz="1000" b="1" dirty="0"/>
              <a:t>MEIO AMBIENTE</a:t>
            </a:r>
          </a:p>
        </p:txBody>
      </p:sp>
      <p:sp>
        <p:nvSpPr>
          <p:cNvPr id="6" name="Text Box 1">
            <a:extLst>
              <a:ext uri="{FF2B5EF4-FFF2-40B4-BE49-F238E27FC236}">
                <a16:creationId xmlns:a16="http://schemas.microsoft.com/office/drawing/2014/main" id="{396B2625-259E-469D-9C76-5496FC169C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536" y="258420"/>
            <a:ext cx="5709718" cy="7056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pt-BR" altLang="pt-BR" sz="2000" b="1" dirty="0">
                <a:solidFill>
                  <a:srgbClr val="002060"/>
                </a:solidFill>
                <a:latin typeface="Century Gothic" charset="0"/>
                <a:ea typeface="Century Gothic" charset="0"/>
                <a:cs typeface="Century Gothic" charset="0"/>
              </a:rPr>
              <a:t>Concentrado </a:t>
            </a:r>
            <a:r>
              <a:rPr lang="pt-BR" altLang="pt-BR" sz="2000" b="1" dirty="0">
                <a:solidFill>
                  <a:srgbClr val="002060"/>
                </a:solidFill>
                <a:latin typeface="Century Gothic" charset="0"/>
                <a:ea typeface="Century Gothic" charset="0"/>
                <a:cs typeface="Century Gothic" charset="0"/>
                <a:sym typeface="Wingdings" panose="05000000000000000000" pitchFamily="2" charset="2"/>
              </a:rPr>
              <a:t> Recurso </a:t>
            </a:r>
          </a:p>
          <a:p>
            <a:pPr algn="ctr">
              <a:buClrTx/>
              <a:buFontTx/>
              <a:buNone/>
            </a:pPr>
            <a:r>
              <a:rPr lang="pt-BR" altLang="pt-BR" sz="2000" b="1" dirty="0">
                <a:solidFill>
                  <a:srgbClr val="002060"/>
                </a:solidFill>
                <a:latin typeface="Century Gothic" charset="0"/>
                <a:ea typeface="Century Gothic" charset="0"/>
                <a:cs typeface="Century Gothic" charset="0"/>
                <a:sym typeface="Wingdings" panose="05000000000000000000" pitchFamily="2" charset="2"/>
              </a:rPr>
              <a:t>Uso do Concentrado para </a:t>
            </a:r>
            <a:r>
              <a:rPr lang="pt-BR" altLang="pt-BR" sz="2000" b="1" dirty="0" err="1">
                <a:solidFill>
                  <a:srgbClr val="002060"/>
                </a:solidFill>
                <a:latin typeface="Century Gothic" charset="0"/>
                <a:ea typeface="Century Gothic" charset="0"/>
                <a:cs typeface="Century Gothic" charset="0"/>
                <a:sym typeface="Wingdings" panose="05000000000000000000" pitchFamily="2" charset="2"/>
              </a:rPr>
              <a:t>dessedentação</a:t>
            </a:r>
            <a:r>
              <a:rPr lang="pt-BR" altLang="pt-BR" sz="2000" b="1" dirty="0">
                <a:solidFill>
                  <a:srgbClr val="002060"/>
                </a:solidFill>
                <a:latin typeface="Century Gothic" charset="0"/>
                <a:ea typeface="Century Gothic" charset="0"/>
                <a:cs typeface="Century Gothic" charset="0"/>
                <a:sym typeface="Wingdings" panose="05000000000000000000" pitchFamily="2" charset="2"/>
              </a:rPr>
              <a:t> animal</a:t>
            </a:r>
            <a:endParaRPr lang="pt-BR" altLang="pt-BR" sz="2000" b="1" dirty="0">
              <a:solidFill>
                <a:srgbClr val="002060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grpSp>
        <p:nvGrpSpPr>
          <p:cNvPr id="7" name="Grupo 14">
            <a:extLst>
              <a:ext uri="{FF2B5EF4-FFF2-40B4-BE49-F238E27FC236}">
                <a16:creationId xmlns:a16="http://schemas.microsoft.com/office/drawing/2014/main" id="{42AFA481-B952-40E4-8532-D665FC3BA37F}"/>
              </a:ext>
            </a:extLst>
          </p:cNvPr>
          <p:cNvGrpSpPr/>
          <p:nvPr/>
        </p:nvGrpSpPr>
        <p:grpSpPr>
          <a:xfrm>
            <a:off x="395536" y="1228109"/>
            <a:ext cx="8498950" cy="4998997"/>
            <a:chOff x="1540669" y="1451372"/>
            <a:chExt cx="6072188" cy="3783806"/>
          </a:xfrm>
        </p:grpSpPr>
        <p:pic>
          <p:nvPicPr>
            <p:cNvPr id="10" name="Picture 2">
              <a:extLst>
                <a:ext uri="{FF2B5EF4-FFF2-40B4-BE49-F238E27FC236}">
                  <a16:creationId xmlns:a16="http://schemas.microsoft.com/office/drawing/2014/main" id="{4A29B961-4BAC-4E4D-9F8C-C4ADA381D48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40669" y="1535930"/>
              <a:ext cx="6072188" cy="34706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11" name="Picture 3">
              <a:extLst>
                <a:ext uri="{FF2B5EF4-FFF2-40B4-BE49-F238E27FC236}">
                  <a16:creationId xmlns:a16="http://schemas.microsoft.com/office/drawing/2014/main" id="{AD92F331-E47A-420B-828C-4A3FA6C6E70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5000" y="3413522"/>
              <a:ext cx="267891" cy="2940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12" name="Picture 4">
              <a:extLst>
                <a:ext uri="{FF2B5EF4-FFF2-40B4-BE49-F238E27FC236}">
                  <a16:creationId xmlns:a16="http://schemas.microsoft.com/office/drawing/2014/main" id="{664B9746-B0E2-4301-9785-B59A31A49EA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87142" y="2646761"/>
              <a:ext cx="272653" cy="2155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13" name="Picture 5">
              <a:extLst>
                <a:ext uri="{FF2B5EF4-FFF2-40B4-BE49-F238E27FC236}">
                  <a16:creationId xmlns:a16="http://schemas.microsoft.com/office/drawing/2014/main" id="{F9255954-43D9-47FE-A69D-626CC9E0A72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30005" y="1514476"/>
              <a:ext cx="302419" cy="3036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4" name="Text Box 57">
              <a:extLst>
                <a:ext uri="{FF2B5EF4-FFF2-40B4-BE49-F238E27FC236}">
                  <a16:creationId xmlns:a16="http://schemas.microsoft.com/office/drawing/2014/main" id="{4D0E419D-A712-4238-80DB-C88B44E5224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49590" y="4446038"/>
              <a:ext cx="178710" cy="1934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>
              <a:spAutoFit/>
            </a:bodyPr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Arial" panose="020B0604020202020204" pitchFamily="34" charset="0"/>
                  <a:cs typeface="DejaVu Sans" panose="020B0603030804020204" pitchFamily="34" charset="0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Arial" panose="020B0604020202020204" pitchFamily="34" charset="0"/>
                  <a:cs typeface="DejaVu Sans" panose="020B0603030804020204" pitchFamily="34" charset="0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Arial" panose="020B0604020202020204" pitchFamily="34" charset="0"/>
                  <a:cs typeface="DejaVu Sans" panose="020B0603030804020204" pitchFamily="34" charset="0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Arial" panose="020B0604020202020204" pitchFamily="34" charset="0"/>
                  <a:cs typeface="DejaVu Sans" panose="020B0603030804020204" pitchFamily="34" charset="0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Arial" panose="020B0604020202020204" pitchFamily="34" charset="0"/>
                  <a:cs typeface="DejaVu Sans" panose="020B0603030804020204" pitchFamily="34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Arial" panose="020B0604020202020204" pitchFamily="34" charset="0"/>
                  <a:cs typeface="DejaVu Sans" panose="020B0603030804020204" pitchFamily="34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Arial" panose="020B0604020202020204" pitchFamily="34" charset="0"/>
                  <a:cs typeface="DejaVu Sans" panose="020B0603030804020204" pitchFamily="34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Arial" panose="020B0604020202020204" pitchFamily="34" charset="0"/>
                  <a:cs typeface="DejaVu Sans" panose="020B0603030804020204" pitchFamily="34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Arial" panose="020B0604020202020204" pitchFamily="34" charset="0"/>
                  <a:cs typeface="DejaVu Sans" panose="020B0603030804020204" pitchFamily="34" charset="0"/>
                </a:defRPr>
              </a:lvl9pPr>
            </a:lstStyle>
            <a:p>
              <a:pPr>
                <a:buClrTx/>
                <a:buFontTx/>
                <a:buNone/>
              </a:pPr>
              <a:r>
                <a:rPr lang="pt-BR" altLang="pt-BR" sz="1200" b="1" dirty="0">
                  <a:solidFill>
                    <a:srgbClr val="000000"/>
                  </a:solidFill>
                  <a:latin typeface="Century Gothic" charset="0"/>
                  <a:ea typeface="Century Gothic" charset="0"/>
                  <a:cs typeface="Century Gothic" charset="0"/>
                </a:rPr>
                <a:t>A</a:t>
              </a:r>
            </a:p>
          </p:txBody>
        </p:sp>
        <p:pic>
          <p:nvPicPr>
            <p:cNvPr id="15" name="Picture 58">
              <a:extLst>
                <a:ext uri="{FF2B5EF4-FFF2-40B4-BE49-F238E27FC236}">
                  <a16:creationId xmlns:a16="http://schemas.microsoft.com/office/drawing/2014/main" id="{9B3E2C20-DD6A-46EF-9ABC-5BFB6AD731B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8572" y="2316956"/>
              <a:ext cx="284559" cy="209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6" name="Text Box 59">
              <a:extLst>
                <a:ext uri="{FF2B5EF4-FFF2-40B4-BE49-F238E27FC236}">
                  <a16:creationId xmlns:a16="http://schemas.microsoft.com/office/drawing/2014/main" id="{CCA80D94-A195-4D3B-9307-F0265C10C54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24018" y="4428709"/>
              <a:ext cx="161531" cy="1934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>
              <a:spAutoFit/>
            </a:bodyPr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Arial" panose="020B0604020202020204" pitchFamily="34" charset="0"/>
                  <a:cs typeface="DejaVu Sans" panose="020B0603030804020204" pitchFamily="34" charset="0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Arial" panose="020B0604020202020204" pitchFamily="34" charset="0"/>
                  <a:cs typeface="DejaVu Sans" panose="020B0603030804020204" pitchFamily="34" charset="0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Arial" panose="020B0604020202020204" pitchFamily="34" charset="0"/>
                  <a:cs typeface="DejaVu Sans" panose="020B0603030804020204" pitchFamily="34" charset="0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Arial" panose="020B0604020202020204" pitchFamily="34" charset="0"/>
                  <a:cs typeface="DejaVu Sans" panose="020B0603030804020204" pitchFamily="34" charset="0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Arial" panose="020B0604020202020204" pitchFamily="34" charset="0"/>
                  <a:cs typeface="DejaVu Sans" panose="020B0603030804020204" pitchFamily="34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Arial" panose="020B0604020202020204" pitchFamily="34" charset="0"/>
                  <a:cs typeface="DejaVu Sans" panose="020B0603030804020204" pitchFamily="34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Arial" panose="020B0604020202020204" pitchFamily="34" charset="0"/>
                  <a:cs typeface="DejaVu Sans" panose="020B0603030804020204" pitchFamily="34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Arial" panose="020B0604020202020204" pitchFamily="34" charset="0"/>
                  <a:cs typeface="DejaVu Sans" panose="020B0603030804020204" pitchFamily="34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Arial" panose="020B0604020202020204" pitchFamily="34" charset="0"/>
                  <a:cs typeface="DejaVu Sans" panose="020B0603030804020204" pitchFamily="34" charset="0"/>
                </a:defRPr>
              </a:lvl9pPr>
            </a:lstStyle>
            <a:p>
              <a:pPr>
                <a:buClrTx/>
                <a:buFontTx/>
                <a:buNone/>
              </a:pPr>
              <a:r>
                <a:rPr lang="pt-BR" altLang="pt-BR" sz="1200" b="1">
                  <a:solidFill>
                    <a:srgbClr val="000000"/>
                  </a:solidFill>
                  <a:latin typeface="Century Gothic" charset="0"/>
                  <a:ea typeface="Century Gothic" charset="0"/>
                  <a:cs typeface="Century Gothic" charset="0"/>
                </a:rPr>
                <a:t>B</a:t>
              </a:r>
            </a:p>
          </p:txBody>
        </p:sp>
        <p:sp>
          <p:nvSpPr>
            <p:cNvPr id="17" name="Text Box 60">
              <a:extLst>
                <a:ext uri="{FF2B5EF4-FFF2-40B4-BE49-F238E27FC236}">
                  <a16:creationId xmlns:a16="http://schemas.microsoft.com/office/drawing/2014/main" id="{614B862E-E17E-4329-A611-CAB0CE37AD5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26626" y="4431247"/>
              <a:ext cx="161531" cy="1934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>
              <a:spAutoFit/>
            </a:bodyPr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Arial" panose="020B0604020202020204" pitchFamily="34" charset="0"/>
                  <a:cs typeface="DejaVu Sans" panose="020B0603030804020204" pitchFamily="34" charset="0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Arial" panose="020B0604020202020204" pitchFamily="34" charset="0"/>
                  <a:cs typeface="DejaVu Sans" panose="020B0603030804020204" pitchFamily="34" charset="0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Arial" panose="020B0604020202020204" pitchFamily="34" charset="0"/>
                  <a:cs typeface="DejaVu Sans" panose="020B0603030804020204" pitchFamily="34" charset="0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Arial" panose="020B0604020202020204" pitchFamily="34" charset="0"/>
                  <a:cs typeface="DejaVu Sans" panose="020B0603030804020204" pitchFamily="34" charset="0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Arial" panose="020B0604020202020204" pitchFamily="34" charset="0"/>
                  <a:cs typeface="DejaVu Sans" panose="020B0603030804020204" pitchFamily="34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Arial" panose="020B0604020202020204" pitchFamily="34" charset="0"/>
                  <a:cs typeface="DejaVu Sans" panose="020B0603030804020204" pitchFamily="34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Arial" panose="020B0604020202020204" pitchFamily="34" charset="0"/>
                  <a:cs typeface="DejaVu Sans" panose="020B0603030804020204" pitchFamily="34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Arial" panose="020B0604020202020204" pitchFamily="34" charset="0"/>
                  <a:cs typeface="DejaVu Sans" panose="020B0603030804020204" pitchFamily="34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Arial" panose="020B0604020202020204" pitchFamily="34" charset="0"/>
                  <a:cs typeface="DejaVu Sans" panose="020B0603030804020204" pitchFamily="34" charset="0"/>
                </a:defRPr>
              </a:lvl9pPr>
            </a:lstStyle>
            <a:p>
              <a:pPr>
                <a:buClrTx/>
                <a:buFontTx/>
                <a:buNone/>
              </a:pPr>
              <a:r>
                <a:rPr lang="pt-BR" altLang="pt-BR" sz="1200" b="1">
                  <a:solidFill>
                    <a:srgbClr val="000000"/>
                  </a:solidFill>
                  <a:latin typeface="Century Gothic" charset="0"/>
                  <a:ea typeface="Century Gothic" charset="0"/>
                  <a:cs typeface="Century Gothic" charset="0"/>
                </a:rPr>
                <a:t>B</a:t>
              </a:r>
              <a:endParaRPr lang="pt-BR" altLang="pt-BR" sz="1200" b="1" dirty="0">
                <a:solidFill>
                  <a:srgbClr val="000000"/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  <p:sp>
          <p:nvSpPr>
            <p:cNvPr id="18" name="Text Box 61">
              <a:extLst>
                <a:ext uri="{FF2B5EF4-FFF2-40B4-BE49-F238E27FC236}">
                  <a16:creationId xmlns:a16="http://schemas.microsoft.com/office/drawing/2014/main" id="{8B9A4C19-768A-4604-9A7F-FF40B925F91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96758" y="4428709"/>
              <a:ext cx="161531" cy="1934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>
              <a:spAutoFit/>
            </a:bodyPr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Arial" panose="020B0604020202020204" pitchFamily="34" charset="0"/>
                  <a:cs typeface="DejaVu Sans" panose="020B0603030804020204" pitchFamily="34" charset="0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Arial" panose="020B0604020202020204" pitchFamily="34" charset="0"/>
                  <a:cs typeface="DejaVu Sans" panose="020B0603030804020204" pitchFamily="34" charset="0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Arial" panose="020B0604020202020204" pitchFamily="34" charset="0"/>
                  <a:cs typeface="DejaVu Sans" panose="020B0603030804020204" pitchFamily="34" charset="0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Arial" panose="020B0604020202020204" pitchFamily="34" charset="0"/>
                  <a:cs typeface="DejaVu Sans" panose="020B0603030804020204" pitchFamily="34" charset="0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Arial" panose="020B0604020202020204" pitchFamily="34" charset="0"/>
                  <a:cs typeface="DejaVu Sans" panose="020B0603030804020204" pitchFamily="34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Arial" panose="020B0604020202020204" pitchFamily="34" charset="0"/>
                  <a:cs typeface="DejaVu Sans" panose="020B0603030804020204" pitchFamily="34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Arial" panose="020B0604020202020204" pitchFamily="34" charset="0"/>
                  <a:cs typeface="DejaVu Sans" panose="020B0603030804020204" pitchFamily="34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Arial" panose="020B0604020202020204" pitchFamily="34" charset="0"/>
                  <a:cs typeface="DejaVu Sans" panose="020B0603030804020204" pitchFamily="34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Arial" panose="020B0604020202020204" pitchFamily="34" charset="0"/>
                  <a:cs typeface="DejaVu Sans" panose="020B0603030804020204" pitchFamily="34" charset="0"/>
                </a:defRPr>
              </a:lvl9pPr>
            </a:lstStyle>
            <a:p>
              <a:pPr>
                <a:buClrTx/>
                <a:buFontTx/>
                <a:buNone/>
              </a:pPr>
              <a:r>
                <a:rPr lang="pt-BR" altLang="pt-BR" sz="1200" b="1">
                  <a:solidFill>
                    <a:srgbClr val="000000"/>
                  </a:solidFill>
                  <a:latin typeface="Century Gothic" charset="0"/>
                  <a:ea typeface="Century Gothic" charset="0"/>
                  <a:cs typeface="Century Gothic" charset="0"/>
                </a:rPr>
                <a:t>B</a:t>
              </a:r>
            </a:p>
          </p:txBody>
        </p:sp>
        <p:sp>
          <p:nvSpPr>
            <p:cNvPr id="19" name="Line 62">
              <a:extLst>
                <a:ext uri="{FF2B5EF4-FFF2-40B4-BE49-F238E27FC236}">
                  <a16:creationId xmlns:a16="http://schemas.microsoft.com/office/drawing/2014/main" id="{DED73E91-BB6D-438F-84C2-ACAF63F9C49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99110" y="1451374"/>
              <a:ext cx="1337072" cy="1190"/>
            </a:xfrm>
            <a:prstGeom prst="line">
              <a:avLst/>
            </a:prstGeom>
            <a:noFill/>
            <a:ln w="6480" cap="sq">
              <a:solidFill>
                <a:srgbClr val="00CC99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  <p:sp>
          <p:nvSpPr>
            <p:cNvPr id="20" name="Line 63">
              <a:extLst>
                <a:ext uri="{FF2B5EF4-FFF2-40B4-BE49-F238E27FC236}">
                  <a16:creationId xmlns:a16="http://schemas.microsoft.com/office/drawing/2014/main" id="{96920DC1-DB6C-41B9-BE2A-3387252D029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36181" y="1451372"/>
              <a:ext cx="1191" cy="1028700"/>
            </a:xfrm>
            <a:prstGeom prst="line">
              <a:avLst/>
            </a:prstGeom>
            <a:noFill/>
            <a:ln w="6480" cap="sq">
              <a:solidFill>
                <a:srgbClr val="00CC99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  <p:sp>
          <p:nvSpPr>
            <p:cNvPr id="21" name="Line 64">
              <a:extLst>
                <a:ext uri="{FF2B5EF4-FFF2-40B4-BE49-F238E27FC236}">
                  <a16:creationId xmlns:a16="http://schemas.microsoft.com/office/drawing/2014/main" id="{E06D6F73-B98F-463A-8D8B-57D6ACD9860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36183" y="1724025"/>
              <a:ext cx="1327547" cy="1191"/>
            </a:xfrm>
            <a:prstGeom prst="line">
              <a:avLst/>
            </a:prstGeom>
            <a:noFill/>
            <a:ln w="6480" cap="sq">
              <a:solidFill>
                <a:srgbClr val="00CC99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  <p:sp>
          <p:nvSpPr>
            <p:cNvPr id="22" name="Line 65">
              <a:extLst>
                <a:ext uri="{FF2B5EF4-FFF2-40B4-BE49-F238E27FC236}">
                  <a16:creationId xmlns:a16="http://schemas.microsoft.com/office/drawing/2014/main" id="{9A5DDD58-0FCE-4100-8810-4A33CFEDC95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63730" y="1724025"/>
              <a:ext cx="1190" cy="1644254"/>
            </a:xfrm>
            <a:prstGeom prst="line">
              <a:avLst/>
            </a:prstGeom>
            <a:noFill/>
            <a:ln w="6480" cap="sq">
              <a:solidFill>
                <a:srgbClr val="00CC99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  <p:pic>
          <p:nvPicPr>
            <p:cNvPr id="23" name="Picture 66">
              <a:extLst>
                <a:ext uri="{FF2B5EF4-FFF2-40B4-BE49-F238E27FC236}">
                  <a16:creationId xmlns:a16="http://schemas.microsoft.com/office/drawing/2014/main" id="{A3CA2B4C-ADF7-4F6E-ABEF-7B5DABE62B3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9585" y="1606153"/>
              <a:ext cx="247650" cy="1940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24" name="Picture 67">
              <a:extLst>
                <a:ext uri="{FF2B5EF4-FFF2-40B4-BE49-F238E27FC236}">
                  <a16:creationId xmlns:a16="http://schemas.microsoft.com/office/drawing/2014/main" id="{8B012978-DF63-4E22-B508-DF1B155F398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51623" y="1553766"/>
              <a:ext cx="273844" cy="2750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25" name="Picture 68">
              <a:extLst>
                <a:ext uri="{FF2B5EF4-FFF2-40B4-BE49-F238E27FC236}">
                  <a16:creationId xmlns:a16="http://schemas.microsoft.com/office/drawing/2014/main" id="{C0796724-518C-4C31-96CB-F88985212D1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9413" y="1613297"/>
              <a:ext cx="257175" cy="1893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26" name="Picture 69">
              <a:extLst>
                <a:ext uri="{FF2B5EF4-FFF2-40B4-BE49-F238E27FC236}">
                  <a16:creationId xmlns:a16="http://schemas.microsoft.com/office/drawing/2014/main" id="{B2E7B04B-D285-4044-B04B-6CF0CC58D29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75335" y="1634729"/>
              <a:ext cx="213122" cy="1988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27" name="Picture 70">
              <a:extLst>
                <a:ext uri="{FF2B5EF4-FFF2-40B4-BE49-F238E27FC236}">
                  <a16:creationId xmlns:a16="http://schemas.microsoft.com/office/drawing/2014/main" id="{FE65A6B5-AC0D-4D67-91AC-103A8F131A2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5001" y="3007519"/>
              <a:ext cx="235744" cy="2202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28" name="Text Box 71">
              <a:extLst>
                <a:ext uri="{FF2B5EF4-FFF2-40B4-BE49-F238E27FC236}">
                  <a16:creationId xmlns:a16="http://schemas.microsoft.com/office/drawing/2014/main" id="{F7DEFECE-9607-48A0-B4AF-E3527B19D00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62293" y="4428709"/>
              <a:ext cx="183291" cy="1934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>
              <a:spAutoFit/>
            </a:bodyPr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Arial" panose="020B0604020202020204" pitchFamily="34" charset="0"/>
                  <a:cs typeface="DejaVu Sans" panose="020B0603030804020204" pitchFamily="34" charset="0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Arial" panose="020B0604020202020204" pitchFamily="34" charset="0"/>
                  <a:cs typeface="DejaVu Sans" panose="020B0603030804020204" pitchFamily="34" charset="0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Arial" panose="020B0604020202020204" pitchFamily="34" charset="0"/>
                  <a:cs typeface="DejaVu Sans" panose="020B0603030804020204" pitchFamily="34" charset="0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Arial" panose="020B0604020202020204" pitchFamily="34" charset="0"/>
                  <a:cs typeface="DejaVu Sans" panose="020B0603030804020204" pitchFamily="34" charset="0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Arial" panose="020B0604020202020204" pitchFamily="34" charset="0"/>
                  <a:cs typeface="DejaVu Sans" panose="020B0603030804020204" pitchFamily="34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Arial" panose="020B0604020202020204" pitchFamily="34" charset="0"/>
                  <a:cs typeface="DejaVu Sans" panose="020B0603030804020204" pitchFamily="34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Arial" panose="020B0604020202020204" pitchFamily="34" charset="0"/>
                  <a:cs typeface="DejaVu Sans" panose="020B0603030804020204" pitchFamily="34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Arial" panose="020B0604020202020204" pitchFamily="34" charset="0"/>
                  <a:cs typeface="DejaVu Sans" panose="020B0603030804020204" pitchFamily="34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Arial" panose="020B0604020202020204" pitchFamily="34" charset="0"/>
                  <a:cs typeface="DejaVu Sans" panose="020B0603030804020204" pitchFamily="34" charset="0"/>
                </a:defRPr>
              </a:lvl9pPr>
            </a:lstStyle>
            <a:p>
              <a:pPr>
                <a:buClrTx/>
                <a:buFontTx/>
                <a:buNone/>
              </a:pPr>
              <a:r>
                <a:rPr lang="pt-BR" altLang="pt-BR" sz="1200" b="1">
                  <a:solidFill>
                    <a:srgbClr val="000000"/>
                  </a:solidFill>
                  <a:latin typeface="Century Gothic" charset="0"/>
                  <a:ea typeface="Century Gothic" charset="0"/>
                  <a:cs typeface="Century Gothic" charset="0"/>
                </a:rPr>
                <a:t>C</a:t>
              </a:r>
            </a:p>
          </p:txBody>
        </p:sp>
        <p:sp>
          <p:nvSpPr>
            <p:cNvPr id="29" name="Text Box 72">
              <a:extLst>
                <a:ext uri="{FF2B5EF4-FFF2-40B4-BE49-F238E27FC236}">
                  <a16:creationId xmlns:a16="http://schemas.microsoft.com/office/drawing/2014/main" id="{5C8EE367-2D89-4A9E-90CB-C3DF1E923B5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25621" y="4423946"/>
              <a:ext cx="183291" cy="1934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>
              <a:spAutoFit/>
            </a:bodyPr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Arial" panose="020B0604020202020204" pitchFamily="34" charset="0"/>
                  <a:cs typeface="DejaVu Sans" panose="020B0603030804020204" pitchFamily="34" charset="0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Arial" panose="020B0604020202020204" pitchFamily="34" charset="0"/>
                  <a:cs typeface="DejaVu Sans" panose="020B0603030804020204" pitchFamily="34" charset="0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Arial" panose="020B0604020202020204" pitchFamily="34" charset="0"/>
                  <a:cs typeface="DejaVu Sans" panose="020B0603030804020204" pitchFamily="34" charset="0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Arial" panose="020B0604020202020204" pitchFamily="34" charset="0"/>
                  <a:cs typeface="DejaVu Sans" panose="020B0603030804020204" pitchFamily="34" charset="0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Arial" panose="020B0604020202020204" pitchFamily="34" charset="0"/>
                  <a:cs typeface="DejaVu Sans" panose="020B0603030804020204" pitchFamily="34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Arial" panose="020B0604020202020204" pitchFamily="34" charset="0"/>
                  <a:cs typeface="DejaVu Sans" panose="020B0603030804020204" pitchFamily="34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Arial" panose="020B0604020202020204" pitchFamily="34" charset="0"/>
                  <a:cs typeface="DejaVu Sans" panose="020B0603030804020204" pitchFamily="34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Arial" panose="020B0604020202020204" pitchFamily="34" charset="0"/>
                  <a:cs typeface="DejaVu Sans" panose="020B0603030804020204" pitchFamily="34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Arial" panose="020B0604020202020204" pitchFamily="34" charset="0"/>
                  <a:cs typeface="DejaVu Sans" panose="020B0603030804020204" pitchFamily="34" charset="0"/>
                </a:defRPr>
              </a:lvl9pPr>
            </a:lstStyle>
            <a:p>
              <a:pPr>
                <a:buClrTx/>
                <a:buFontTx/>
                <a:buNone/>
              </a:pPr>
              <a:r>
                <a:rPr lang="pt-BR" altLang="pt-BR" sz="1200" b="1">
                  <a:solidFill>
                    <a:srgbClr val="000000"/>
                  </a:solidFill>
                  <a:latin typeface="Century Gothic" charset="0"/>
                  <a:ea typeface="Century Gothic" charset="0"/>
                  <a:cs typeface="Century Gothic" charset="0"/>
                </a:rPr>
                <a:t>C</a:t>
              </a:r>
            </a:p>
          </p:txBody>
        </p:sp>
        <p:sp>
          <p:nvSpPr>
            <p:cNvPr id="30" name="Text Box 73">
              <a:extLst>
                <a:ext uri="{FF2B5EF4-FFF2-40B4-BE49-F238E27FC236}">
                  <a16:creationId xmlns:a16="http://schemas.microsoft.com/office/drawing/2014/main" id="{04CB42CE-9621-42AB-8E10-AAB2691D4F5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92171" y="4428709"/>
              <a:ext cx="183291" cy="1934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>
              <a:spAutoFit/>
            </a:bodyPr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Arial" panose="020B0604020202020204" pitchFamily="34" charset="0"/>
                  <a:cs typeface="DejaVu Sans" panose="020B0603030804020204" pitchFamily="34" charset="0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Arial" panose="020B0604020202020204" pitchFamily="34" charset="0"/>
                  <a:cs typeface="DejaVu Sans" panose="020B0603030804020204" pitchFamily="34" charset="0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Arial" panose="020B0604020202020204" pitchFamily="34" charset="0"/>
                  <a:cs typeface="DejaVu Sans" panose="020B0603030804020204" pitchFamily="34" charset="0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Arial" panose="020B0604020202020204" pitchFamily="34" charset="0"/>
                  <a:cs typeface="DejaVu Sans" panose="020B0603030804020204" pitchFamily="34" charset="0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Arial" panose="020B0604020202020204" pitchFamily="34" charset="0"/>
                  <a:cs typeface="DejaVu Sans" panose="020B0603030804020204" pitchFamily="34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Arial" panose="020B0604020202020204" pitchFamily="34" charset="0"/>
                  <a:cs typeface="DejaVu Sans" panose="020B0603030804020204" pitchFamily="34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Arial" panose="020B0604020202020204" pitchFamily="34" charset="0"/>
                  <a:cs typeface="DejaVu Sans" panose="020B0603030804020204" pitchFamily="34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Arial" panose="020B0604020202020204" pitchFamily="34" charset="0"/>
                  <a:cs typeface="DejaVu Sans" panose="020B0603030804020204" pitchFamily="34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Arial" panose="020B0604020202020204" pitchFamily="34" charset="0"/>
                  <a:cs typeface="DejaVu Sans" panose="020B0603030804020204" pitchFamily="34" charset="0"/>
                </a:defRPr>
              </a:lvl9pPr>
            </a:lstStyle>
            <a:p>
              <a:pPr>
                <a:buClrTx/>
                <a:buFontTx/>
                <a:buNone/>
              </a:pPr>
              <a:r>
                <a:rPr lang="pt-BR" altLang="pt-BR" sz="1200" b="1">
                  <a:solidFill>
                    <a:srgbClr val="000000"/>
                  </a:solidFill>
                  <a:latin typeface="Century Gothic" charset="0"/>
                  <a:ea typeface="Century Gothic" charset="0"/>
                  <a:cs typeface="Century Gothic" charset="0"/>
                </a:rPr>
                <a:t>C</a:t>
              </a:r>
            </a:p>
          </p:txBody>
        </p:sp>
        <p:pic>
          <p:nvPicPr>
            <p:cNvPr id="31" name="Picture 74">
              <a:extLst>
                <a:ext uri="{FF2B5EF4-FFF2-40B4-BE49-F238E27FC236}">
                  <a16:creationId xmlns:a16="http://schemas.microsoft.com/office/drawing/2014/main" id="{04AB9F16-90C2-4A41-9835-5348D0EE284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15967" y="2053828"/>
              <a:ext cx="272653" cy="2143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32" name="Picture 75">
              <a:extLst>
                <a:ext uri="{FF2B5EF4-FFF2-40B4-BE49-F238E27FC236}">
                  <a16:creationId xmlns:a16="http://schemas.microsoft.com/office/drawing/2014/main" id="{D6FB68B9-1E64-4C90-9F3A-3171603C4E3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2495" y="1993107"/>
              <a:ext cx="303610" cy="3024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33" name="Picture 76">
              <a:extLst>
                <a:ext uri="{FF2B5EF4-FFF2-40B4-BE49-F238E27FC236}">
                  <a16:creationId xmlns:a16="http://schemas.microsoft.com/office/drawing/2014/main" id="{843F2B5E-D187-4792-A9F9-4EAC14F6154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08872" y="2046685"/>
              <a:ext cx="284559" cy="209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34" name="Picture 77">
              <a:extLst>
                <a:ext uri="{FF2B5EF4-FFF2-40B4-BE49-F238E27FC236}">
                  <a16:creationId xmlns:a16="http://schemas.microsoft.com/office/drawing/2014/main" id="{A10299B6-7E56-40F5-A8D7-20F4E6A5255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87141" y="1885951"/>
              <a:ext cx="366713" cy="3226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35" name="Picture 78">
              <a:extLst>
                <a:ext uri="{FF2B5EF4-FFF2-40B4-BE49-F238E27FC236}">
                  <a16:creationId xmlns:a16="http://schemas.microsoft.com/office/drawing/2014/main" id="{CC783866-8308-436D-9E48-31B807CC809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2300" y="1553766"/>
              <a:ext cx="276225" cy="2702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36" name="Line 79">
              <a:extLst>
                <a:ext uri="{FF2B5EF4-FFF2-40B4-BE49-F238E27FC236}">
                  <a16:creationId xmlns:a16="http://schemas.microsoft.com/office/drawing/2014/main" id="{F1DD8550-EDCA-4E5D-BC80-A1F6119AACC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63730" y="2208611"/>
              <a:ext cx="902494" cy="1190"/>
            </a:xfrm>
            <a:prstGeom prst="line">
              <a:avLst/>
            </a:prstGeom>
            <a:noFill/>
            <a:ln w="6480" cap="sq">
              <a:solidFill>
                <a:srgbClr val="00CC99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  <p:sp>
          <p:nvSpPr>
            <p:cNvPr id="37" name="Line 80">
              <a:extLst>
                <a:ext uri="{FF2B5EF4-FFF2-40B4-BE49-F238E27FC236}">
                  <a16:creationId xmlns:a16="http://schemas.microsoft.com/office/drawing/2014/main" id="{9FC3C814-8CE1-4C3E-A9AD-FEC4F5B3FED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966224" y="2208610"/>
              <a:ext cx="1190" cy="798909"/>
            </a:xfrm>
            <a:prstGeom prst="line">
              <a:avLst/>
            </a:prstGeom>
            <a:noFill/>
            <a:ln w="6480" cap="sq">
              <a:solidFill>
                <a:srgbClr val="00CC99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  <p:sp>
          <p:nvSpPr>
            <p:cNvPr id="38" name="Text Box 81">
              <a:extLst>
                <a:ext uri="{FF2B5EF4-FFF2-40B4-BE49-F238E27FC236}">
                  <a16:creationId xmlns:a16="http://schemas.microsoft.com/office/drawing/2014/main" id="{0D9EC05E-C4A4-4A69-B3D8-1D3376FFC03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63658" y="4428709"/>
              <a:ext cx="174129" cy="1934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>
              <a:spAutoFit/>
            </a:bodyPr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Arial" panose="020B0604020202020204" pitchFamily="34" charset="0"/>
                  <a:cs typeface="DejaVu Sans" panose="020B0603030804020204" pitchFamily="34" charset="0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Arial" panose="020B0604020202020204" pitchFamily="34" charset="0"/>
                  <a:cs typeface="DejaVu Sans" panose="020B0603030804020204" pitchFamily="34" charset="0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Arial" panose="020B0604020202020204" pitchFamily="34" charset="0"/>
                  <a:cs typeface="DejaVu Sans" panose="020B0603030804020204" pitchFamily="34" charset="0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Arial" panose="020B0604020202020204" pitchFamily="34" charset="0"/>
                  <a:cs typeface="DejaVu Sans" panose="020B0603030804020204" pitchFamily="34" charset="0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Arial" panose="020B0604020202020204" pitchFamily="34" charset="0"/>
                  <a:cs typeface="DejaVu Sans" panose="020B0603030804020204" pitchFamily="34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Arial" panose="020B0604020202020204" pitchFamily="34" charset="0"/>
                  <a:cs typeface="DejaVu Sans" panose="020B0603030804020204" pitchFamily="34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Arial" panose="020B0604020202020204" pitchFamily="34" charset="0"/>
                  <a:cs typeface="DejaVu Sans" panose="020B0603030804020204" pitchFamily="34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Arial" panose="020B0604020202020204" pitchFamily="34" charset="0"/>
                  <a:cs typeface="DejaVu Sans" panose="020B0603030804020204" pitchFamily="34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Arial" panose="020B0604020202020204" pitchFamily="34" charset="0"/>
                  <a:cs typeface="DejaVu Sans" panose="020B0603030804020204" pitchFamily="34" charset="0"/>
                </a:defRPr>
              </a:lvl9pPr>
            </a:lstStyle>
            <a:p>
              <a:pPr>
                <a:buClrTx/>
                <a:buFontTx/>
                <a:buNone/>
              </a:pPr>
              <a:r>
                <a:rPr lang="pt-BR" altLang="pt-BR" sz="1200" b="1">
                  <a:solidFill>
                    <a:srgbClr val="000000"/>
                  </a:solidFill>
                  <a:latin typeface="Century Gothic" charset="0"/>
                  <a:ea typeface="Century Gothic" charset="0"/>
                  <a:cs typeface="Century Gothic" charset="0"/>
                </a:rPr>
                <a:t>D</a:t>
              </a:r>
            </a:p>
          </p:txBody>
        </p:sp>
        <p:sp>
          <p:nvSpPr>
            <p:cNvPr id="39" name="Text Box 82">
              <a:extLst>
                <a:ext uri="{FF2B5EF4-FFF2-40B4-BE49-F238E27FC236}">
                  <a16:creationId xmlns:a16="http://schemas.microsoft.com/office/drawing/2014/main" id="{8160E544-6261-46D1-AB2B-A8FE4D61E77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38718" y="4428709"/>
              <a:ext cx="174129" cy="1934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>
              <a:spAutoFit/>
            </a:bodyPr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Arial" panose="020B0604020202020204" pitchFamily="34" charset="0"/>
                  <a:cs typeface="DejaVu Sans" panose="020B0603030804020204" pitchFamily="34" charset="0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Arial" panose="020B0604020202020204" pitchFamily="34" charset="0"/>
                  <a:cs typeface="DejaVu Sans" panose="020B0603030804020204" pitchFamily="34" charset="0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Arial" panose="020B0604020202020204" pitchFamily="34" charset="0"/>
                  <a:cs typeface="DejaVu Sans" panose="020B0603030804020204" pitchFamily="34" charset="0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Arial" panose="020B0604020202020204" pitchFamily="34" charset="0"/>
                  <a:cs typeface="DejaVu Sans" panose="020B0603030804020204" pitchFamily="34" charset="0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Arial" panose="020B0604020202020204" pitchFamily="34" charset="0"/>
                  <a:cs typeface="DejaVu Sans" panose="020B0603030804020204" pitchFamily="34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Arial" panose="020B0604020202020204" pitchFamily="34" charset="0"/>
                  <a:cs typeface="DejaVu Sans" panose="020B0603030804020204" pitchFamily="34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Arial" panose="020B0604020202020204" pitchFamily="34" charset="0"/>
                  <a:cs typeface="DejaVu Sans" panose="020B0603030804020204" pitchFamily="34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Arial" panose="020B0604020202020204" pitchFamily="34" charset="0"/>
                  <a:cs typeface="DejaVu Sans" panose="020B0603030804020204" pitchFamily="34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Arial" panose="020B0604020202020204" pitchFamily="34" charset="0"/>
                  <a:cs typeface="DejaVu Sans" panose="020B0603030804020204" pitchFamily="34" charset="0"/>
                </a:defRPr>
              </a:lvl9pPr>
            </a:lstStyle>
            <a:p>
              <a:pPr>
                <a:buClrTx/>
                <a:buFontTx/>
                <a:buNone/>
              </a:pPr>
              <a:r>
                <a:rPr lang="pt-BR" altLang="pt-BR" sz="1200" b="1">
                  <a:solidFill>
                    <a:srgbClr val="000000"/>
                  </a:solidFill>
                  <a:latin typeface="Century Gothic" charset="0"/>
                  <a:ea typeface="Century Gothic" charset="0"/>
                  <a:cs typeface="Century Gothic" charset="0"/>
                </a:rPr>
                <a:t>D</a:t>
              </a:r>
            </a:p>
          </p:txBody>
        </p:sp>
        <p:pic>
          <p:nvPicPr>
            <p:cNvPr id="40" name="Picture 83">
              <a:extLst>
                <a:ext uri="{FF2B5EF4-FFF2-40B4-BE49-F238E27FC236}">
                  <a16:creationId xmlns:a16="http://schemas.microsoft.com/office/drawing/2014/main" id="{3E12775E-22BB-4374-B4D9-8A2BD5F9FF5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88770" y="2474120"/>
              <a:ext cx="303610" cy="3024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41" name="Line 84">
              <a:extLst>
                <a:ext uri="{FF2B5EF4-FFF2-40B4-BE49-F238E27FC236}">
                  <a16:creationId xmlns:a16="http://schemas.microsoft.com/office/drawing/2014/main" id="{EA78764A-12BC-402A-A279-E2715DE9879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962650" y="2316956"/>
              <a:ext cx="1638300" cy="1191"/>
            </a:xfrm>
            <a:prstGeom prst="line">
              <a:avLst/>
            </a:prstGeom>
            <a:noFill/>
            <a:ln w="6480" cap="sq">
              <a:solidFill>
                <a:srgbClr val="00CC99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  <p:sp>
          <p:nvSpPr>
            <p:cNvPr id="42" name="Line 85">
              <a:extLst>
                <a:ext uri="{FF2B5EF4-FFF2-40B4-BE49-F238E27FC236}">
                  <a16:creationId xmlns:a16="http://schemas.microsoft.com/office/drawing/2014/main" id="{4A1F7E62-1512-4F91-8E34-2BBB3BC5FC3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600950" y="2316956"/>
              <a:ext cx="1191" cy="1244204"/>
            </a:xfrm>
            <a:prstGeom prst="line">
              <a:avLst/>
            </a:prstGeom>
            <a:noFill/>
            <a:ln w="6480" cap="sq">
              <a:solidFill>
                <a:srgbClr val="00CC99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  <p:pic>
          <p:nvPicPr>
            <p:cNvPr id="43" name="Picture 86">
              <a:extLst>
                <a:ext uri="{FF2B5EF4-FFF2-40B4-BE49-F238E27FC236}">
                  <a16:creationId xmlns:a16="http://schemas.microsoft.com/office/drawing/2014/main" id="{DE832B7B-1E49-440D-B83E-244F0584F0B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81801" y="2636044"/>
              <a:ext cx="394097" cy="371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44" name="Text Box 87">
              <a:extLst>
                <a:ext uri="{FF2B5EF4-FFF2-40B4-BE49-F238E27FC236}">
                  <a16:creationId xmlns:a16="http://schemas.microsoft.com/office/drawing/2014/main" id="{DB75F9B2-2B37-4F96-953F-217B5A98847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16158" y="4428709"/>
              <a:ext cx="154659" cy="1934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>
              <a:spAutoFit/>
            </a:bodyPr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Arial" panose="020B0604020202020204" pitchFamily="34" charset="0"/>
                  <a:cs typeface="DejaVu Sans" panose="020B0603030804020204" pitchFamily="34" charset="0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Arial" panose="020B0604020202020204" pitchFamily="34" charset="0"/>
                  <a:cs typeface="DejaVu Sans" panose="020B0603030804020204" pitchFamily="34" charset="0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Arial" panose="020B0604020202020204" pitchFamily="34" charset="0"/>
                  <a:cs typeface="DejaVu Sans" panose="020B0603030804020204" pitchFamily="34" charset="0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Arial" panose="020B0604020202020204" pitchFamily="34" charset="0"/>
                  <a:cs typeface="DejaVu Sans" panose="020B0603030804020204" pitchFamily="34" charset="0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Arial" panose="020B0604020202020204" pitchFamily="34" charset="0"/>
                  <a:cs typeface="DejaVu Sans" panose="020B0603030804020204" pitchFamily="34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Arial" panose="020B0604020202020204" pitchFamily="34" charset="0"/>
                  <a:cs typeface="DejaVu Sans" panose="020B0603030804020204" pitchFamily="34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Arial" panose="020B0604020202020204" pitchFamily="34" charset="0"/>
                  <a:cs typeface="DejaVu Sans" panose="020B0603030804020204" pitchFamily="34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Arial" panose="020B0604020202020204" pitchFamily="34" charset="0"/>
                  <a:cs typeface="DejaVu Sans" panose="020B0603030804020204" pitchFamily="34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Arial" panose="020B0604020202020204" pitchFamily="34" charset="0"/>
                  <a:cs typeface="DejaVu Sans" panose="020B0603030804020204" pitchFamily="34" charset="0"/>
                </a:defRPr>
              </a:lvl9pPr>
            </a:lstStyle>
            <a:p>
              <a:pPr>
                <a:buClrTx/>
                <a:buFontTx/>
                <a:buNone/>
              </a:pPr>
              <a:r>
                <a:rPr lang="pt-BR" altLang="pt-BR" sz="1200" b="1">
                  <a:solidFill>
                    <a:srgbClr val="000000"/>
                  </a:solidFill>
                  <a:latin typeface="Century Gothic" charset="0"/>
                  <a:ea typeface="Century Gothic" charset="0"/>
                  <a:cs typeface="Century Gothic" charset="0"/>
                </a:rPr>
                <a:t>E</a:t>
              </a:r>
            </a:p>
          </p:txBody>
        </p:sp>
        <p:sp>
          <p:nvSpPr>
            <p:cNvPr id="45" name="Text Box 88">
              <a:extLst>
                <a:ext uri="{FF2B5EF4-FFF2-40B4-BE49-F238E27FC236}">
                  <a16:creationId xmlns:a16="http://schemas.microsoft.com/office/drawing/2014/main" id="{BF9D0021-1842-4EEE-A38E-B36FC5468BC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85265" y="4423947"/>
              <a:ext cx="150077" cy="1934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>
              <a:spAutoFit/>
            </a:bodyPr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Arial" panose="020B0604020202020204" pitchFamily="34" charset="0"/>
                  <a:cs typeface="DejaVu Sans" panose="020B0603030804020204" pitchFamily="34" charset="0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Arial" panose="020B0604020202020204" pitchFamily="34" charset="0"/>
                  <a:cs typeface="DejaVu Sans" panose="020B0603030804020204" pitchFamily="34" charset="0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Arial" panose="020B0604020202020204" pitchFamily="34" charset="0"/>
                  <a:cs typeface="DejaVu Sans" panose="020B0603030804020204" pitchFamily="34" charset="0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Arial" panose="020B0604020202020204" pitchFamily="34" charset="0"/>
                  <a:cs typeface="DejaVu Sans" panose="020B0603030804020204" pitchFamily="34" charset="0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Arial" panose="020B0604020202020204" pitchFamily="34" charset="0"/>
                  <a:cs typeface="DejaVu Sans" panose="020B0603030804020204" pitchFamily="34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Arial" panose="020B0604020202020204" pitchFamily="34" charset="0"/>
                  <a:cs typeface="DejaVu Sans" panose="020B0603030804020204" pitchFamily="34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Arial" panose="020B0604020202020204" pitchFamily="34" charset="0"/>
                  <a:cs typeface="DejaVu Sans" panose="020B0603030804020204" pitchFamily="34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Arial" panose="020B0604020202020204" pitchFamily="34" charset="0"/>
                  <a:cs typeface="DejaVu Sans" panose="020B0603030804020204" pitchFamily="34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Arial" panose="020B0604020202020204" pitchFamily="34" charset="0"/>
                  <a:cs typeface="DejaVu Sans" panose="020B0603030804020204" pitchFamily="34" charset="0"/>
                </a:defRPr>
              </a:lvl9pPr>
            </a:lstStyle>
            <a:p>
              <a:pPr>
                <a:buClrTx/>
                <a:buFontTx/>
                <a:buNone/>
              </a:pPr>
              <a:r>
                <a:rPr lang="pt-BR" altLang="pt-BR" sz="1200" b="1">
                  <a:solidFill>
                    <a:srgbClr val="000000"/>
                  </a:solidFill>
                  <a:latin typeface="Century Gothic" charset="0"/>
                  <a:ea typeface="Century Gothic" charset="0"/>
                  <a:cs typeface="Century Gothic" charset="0"/>
                </a:rPr>
                <a:t>F</a:t>
              </a:r>
            </a:p>
          </p:txBody>
        </p:sp>
        <p:sp>
          <p:nvSpPr>
            <p:cNvPr id="46" name="Text Box 89">
              <a:extLst>
                <a:ext uri="{FF2B5EF4-FFF2-40B4-BE49-F238E27FC236}">
                  <a16:creationId xmlns:a16="http://schemas.microsoft.com/office/drawing/2014/main" id="{35FB6325-746F-43A0-B96F-7E3AE5E7419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92471" y="4438233"/>
              <a:ext cx="150077" cy="1934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>
              <a:spAutoFit/>
            </a:bodyPr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Arial" panose="020B0604020202020204" pitchFamily="34" charset="0"/>
                  <a:cs typeface="DejaVu Sans" panose="020B0603030804020204" pitchFamily="34" charset="0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Arial" panose="020B0604020202020204" pitchFamily="34" charset="0"/>
                  <a:cs typeface="DejaVu Sans" panose="020B0603030804020204" pitchFamily="34" charset="0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Arial" panose="020B0604020202020204" pitchFamily="34" charset="0"/>
                  <a:cs typeface="DejaVu Sans" panose="020B0603030804020204" pitchFamily="34" charset="0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Arial" panose="020B0604020202020204" pitchFamily="34" charset="0"/>
                  <a:cs typeface="DejaVu Sans" panose="020B0603030804020204" pitchFamily="34" charset="0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Arial" panose="020B0604020202020204" pitchFamily="34" charset="0"/>
                  <a:cs typeface="DejaVu Sans" panose="020B0603030804020204" pitchFamily="34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Arial" panose="020B0604020202020204" pitchFamily="34" charset="0"/>
                  <a:cs typeface="DejaVu Sans" panose="020B0603030804020204" pitchFamily="34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Arial" panose="020B0604020202020204" pitchFamily="34" charset="0"/>
                  <a:cs typeface="DejaVu Sans" panose="020B0603030804020204" pitchFamily="34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Arial" panose="020B0604020202020204" pitchFamily="34" charset="0"/>
                  <a:cs typeface="DejaVu Sans" panose="020B0603030804020204" pitchFamily="34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Arial" panose="020B0604020202020204" pitchFamily="34" charset="0"/>
                  <a:cs typeface="DejaVu Sans" panose="020B0603030804020204" pitchFamily="34" charset="0"/>
                </a:defRPr>
              </a:lvl9pPr>
            </a:lstStyle>
            <a:p>
              <a:pPr>
                <a:buClrTx/>
                <a:buFontTx/>
                <a:buNone/>
              </a:pPr>
              <a:r>
                <a:rPr lang="pt-BR" altLang="pt-BR" sz="1200" b="1">
                  <a:solidFill>
                    <a:srgbClr val="000000"/>
                  </a:solidFill>
                  <a:latin typeface="Century Gothic" charset="0"/>
                  <a:ea typeface="Century Gothic" charset="0"/>
                  <a:cs typeface="Century Gothic" charset="0"/>
                </a:rPr>
                <a:t>F</a:t>
              </a:r>
            </a:p>
          </p:txBody>
        </p:sp>
        <p:sp>
          <p:nvSpPr>
            <p:cNvPr id="47" name="Text Box 90">
              <a:extLst>
                <a:ext uri="{FF2B5EF4-FFF2-40B4-BE49-F238E27FC236}">
                  <a16:creationId xmlns:a16="http://schemas.microsoft.com/office/drawing/2014/main" id="{520EF8F9-1F5A-4ECF-B026-2A24790940A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64804" y="4904200"/>
              <a:ext cx="509588" cy="3024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Arial" panose="020B0604020202020204" pitchFamily="34" charset="0"/>
                  <a:cs typeface="DejaVu Sans" panose="020B0603030804020204" pitchFamily="34" charset="0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Arial" panose="020B0604020202020204" pitchFamily="34" charset="0"/>
                  <a:cs typeface="DejaVu Sans" panose="020B0603030804020204" pitchFamily="34" charset="0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Arial" panose="020B0604020202020204" pitchFamily="34" charset="0"/>
                  <a:cs typeface="DejaVu Sans" panose="020B0603030804020204" pitchFamily="34" charset="0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Arial" panose="020B0604020202020204" pitchFamily="34" charset="0"/>
                  <a:cs typeface="DejaVu Sans" panose="020B0603030804020204" pitchFamily="34" charset="0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Arial" panose="020B0604020202020204" pitchFamily="34" charset="0"/>
                  <a:cs typeface="DejaVu Sans" panose="020B0603030804020204" pitchFamily="34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Arial" panose="020B0604020202020204" pitchFamily="34" charset="0"/>
                  <a:cs typeface="DejaVu Sans" panose="020B0603030804020204" pitchFamily="34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Arial" panose="020B0604020202020204" pitchFamily="34" charset="0"/>
                  <a:cs typeface="DejaVu Sans" panose="020B0603030804020204" pitchFamily="34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Arial" panose="020B0604020202020204" pitchFamily="34" charset="0"/>
                  <a:cs typeface="DejaVu Sans" panose="020B0603030804020204" pitchFamily="34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Arial" panose="020B0604020202020204" pitchFamily="34" charset="0"/>
                  <a:cs typeface="DejaVu Sans" panose="020B0603030804020204" pitchFamily="34" charset="0"/>
                </a:defRPr>
              </a:lvl9pPr>
            </a:lstStyle>
            <a:p>
              <a:pPr algn="ctr">
                <a:lnSpc>
                  <a:spcPct val="150000"/>
                </a:lnSpc>
                <a:buClrTx/>
                <a:buFontTx/>
                <a:buNone/>
              </a:pPr>
              <a:r>
                <a:rPr lang="pt-BR" altLang="pt-BR" sz="825" b="1" dirty="0">
                  <a:solidFill>
                    <a:srgbClr val="002060"/>
                  </a:solidFill>
                  <a:latin typeface="Century Gothic" charset="0"/>
                  <a:ea typeface="Century Gothic" charset="0"/>
                  <a:cs typeface="Century Gothic" charset="0"/>
                </a:rPr>
                <a:t>48</a:t>
              </a:r>
            </a:p>
          </p:txBody>
        </p:sp>
        <p:sp>
          <p:nvSpPr>
            <p:cNvPr id="48" name="Text Box 91">
              <a:extLst>
                <a:ext uri="{FF2B5EF4-FFF2-40B4-BE49-F238E27FC236}">
                  <a16:creationId xmlns:a16="http://schemas.microsoft.com/office/drawing/2014/main" id="{73898EE5-2241-45D6-9828-F2FFFE31F8D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35336" y="4932759"/>
              <a:ext cx="509588" cy="3024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Arial" panose="020B0604020202020204" pitchFamily="34" charset="0"/>
                  <a:cs typeface="DejaVu Sans" panose="020B0603030804020204" pitchFamily="34" charset="0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Arial" panose="020B0604020202020204" pitchFamily="34" charset="0"/>
                  <a:cs typeface="DejaVu Sans" panose="020B0603030804020204" pitchFamily="34" charset="0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Arial" panose="020B0604020202020204" pitchFamily="34" charset="0"/>
                  <a:cs typeface="DejaVu Sans" panose="020B0603030804020204" pitchFamily="34" charset="0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Arial" panose="020B0604020202020204" pitchFamily="34" charset="0"/>
                  <a:cs typeface="DejaVu Sans" panose="020B0603030804020204" pitchFamily="34" charset="0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Arial" panose="020B0604020202020204" pitchFamily="34" charset="0"/>
                  <a:cs typeface="DejaVu Sans" panose="020B0603030804020204" pitchFamily="34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Arial" panose="020B0604020202020204" pitchFamily="34" charset="0"/>
                  <a:cs typeface="DejaVu Sans" panose="020B0603030804020204" pitchFamily="34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Arial" panose="020B0604020202020204" pitchFamily="34" charset="0"/>
                  <a:cs typeface="DejaVu Sans" panose="020B0603030804020204" pitchFamily="34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Arial" panose="020B0604020202020204" pitchFamily="34" charset="0"/>
                  <a:cs typeface="DejaVu Sans" panose="020B0603030804020204" pitchFamily="34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Arial" panose="020B0604020202020204" pitchFamily="34" charset="0"/>
                  <a:cs typeface="DejaVu Sans" panose="020B0603030804020204" pitchFamily="34" charset="0"/>
                </a:defRPr>
              </a:lvl9pPr>
            </a:lstStyle>
            <a:p>
              <a:pPr algn="ctr">
                <a:lnSpc>
                  <a:spcPct val="150000"/>
                </a:lnSpc>
                <a:buClrTx/>
                <a:buFontTx/>
                <a:buNone/>
              </a:pPr>
              <a:r>
                <a:rPr lang="pt-BR" altLang="pt-BR" sz="825" b="1">
                  <a:solidFill>
                    <a:srgbClr val="002060"/>
                  </a:solidFill>
                  <a:latin typeface="Century Gothic" charset="0"/>
                  <a:ea typeface="Century Gothic" charset="0"/>
                  <a:cs typeface="Century Gothic" charset="0"/>
                </a:rPr>
                <a:t>364</a:t>
              </a:r>
            </a:p>
          </p:txBody>
        </p:sp>
        <p:sp>
          <p:nvSpPr>
            <p:cNvPr id="49" name="Text Box 92">
              <a:extLst>
                <a:ext uri="{FF2B5EF4-FFF2-40B4-BE49-F238E27FC236}">
                  <a16:creationId xmlns:a16="http://schemas.microsoft.com/office/drawing/2014/main" id="{6775D0DA-A5B3-4ED4-99EB-4DD6DEAB195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62472" y="4912466"/>
              <a:ext cx="509588" cy="3024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Arial" panose="020B0604020202020204" pitchFamily="34" charset="0"/>
                  <a:cs typeface="DejaVu Sans" panose="020B0603030804020204" pitchFamily="34" charset="0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Arial" panose="020B0604020202020204" pitchFamily="34" charset="0"/>
                  <a:cs typeface="DejaVu Sans" panose="020B0603030804020204" pitchFamily="34" charset="0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Arial" panose="020B0604020202020204" pitchFamily="34" charset="0"/>
                  <a:cs typeface="DejaVu Sans" panose="020B0603030804020204" pitchFamily="34" charset="0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Arial" panose="020B0604020202020204" pitchFamily="34" charset="0"/>
                  <a:cs typeface="DejaVu Sans" panose="020B0603030804020204" pitchFamily="34" charset="0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Arial" panose="020B0604020202020204" pitchFamily="34" charset="0"/>
                  <a:cs typeface="DejaVu Sans" panose="020B0603030804020204" pitchFamily="34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Arial" panose="020B0604020202020204" pitchFamily="34" charset="0"/>
                  <a:cs typeface="DejaVu Sans" panose="020B0603030804020204" pitchFamily="34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Arial" panose="020B0604020202020204" pitchFamily="34" charset="0"/>
                  <a:cs typeface="DejaVu Sans" panose="020B0603030804020204" pitchFamily="34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Arial" panose="020B0604020202020204" pitchFamily="34" charset="0"/>
                  <a:cs typeface="DejaVu Sans" panose="020B0603030804020204" pitchFamily="34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Arial" panose="020B0604020202020204" pitchFamily="34" charset="0"/>
                  <a:cs typeface="DejaVu Sans" panose="020B0603030804020204" pitchFamily="34" charset="0"/>
                </a:defRPr>
              </a:lvl9pPr>
            </a:lstStyle>
            <a:p>
              <a:pPr algn="ctr">
                <a:lnSpc>
                  <a:spcPct val="150000"/>
                </a:lnSpc>
                <a:buClrTx/>
                <a:buFontTx/>
                <a:buNone/>
              </a:pPr>
              <a:r>
                <a:rPr lang="pt-BR" altLang="pt-BR" sz="825" b="1">
                  <a:solidFill>
                    <a:srgbClr val="002060"/>
                  </a:solidFill>
                  <a:latin typeface="Century Gothic" charset="0"/>
                  <a:ea typeface="Century Gothic" charset="0"/>
                  <a:cs typeface="Century Gothic" charset="0"/>
                </a:rPr>
                <a:t>230</a:t>
              </a:r>
            </a:p>
          </p:txBody>
        </p:sp>
        <p:sp>
          <p:nvSpPr>
            <p:cNvPr id="50" name="Text Box 93">
              <a:extLst>
                <a:ext uri="{FF2B5EF4-FFF2-40B4-BE49-F238E27FC236}">
                  <a16:creationId xmlns:a16="http://schemas.microsoft.com/office/drawing/2014/main" id="{30831C5D-77BB-47BB-BAF7-AB28C5654CF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88769" y="4861346"/>
              <a:ext cx="509588" cy="3024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Arial" panose="020B0604020202020204" pitchFamily="34" charset="0"/>
                  <a:cs typeface="DejaVu Sans" panose="020B0603030804020204" pitchFamily="34" charset="0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Arial" panose="020B0604020202020204" pitchFamily="34" charset="0"/>
                  <a:cs typeface="DejaVu Sans" panose="020B0603030804020204" pitchFamily="34" charset="0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Arial" panose="020B0604020202020204" pitchFamily="34" charset="0"/>
                  <a:cs typeface="DejaVu Sans" panose="020B0603030804020204" pitchFamily="34" charset="0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Arial" panose="020B0604020202020204" pitchFamily="34" charset="0"/>
                  <a:cs typeface="DejaVu Sans" panose="020B0603030804020204" pitchFamily="34" charset="0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Arial" panose="020B0604020202020204" pitchFamily="34" charset="0"/>
                  <a:cs typeface="DejaVu Sans" panose="020B0603030804020204" pitchFamily="34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Arial" panose="020B0604020202020204" pitchFamily="34" charset="0"/>
                  <a:cs typeface="DejaVu Sans" panose="020B0603030804020204" pitchFamily="34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Arial" panose="020B0604020202020204" pitchFamily="34" charset="0"/>
                  <a:cs typeface="DejaVu Sans" panose="020B0603030804020204" pitchFamily="34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Arial" panose="020B0604020202020204" pitchFamily="34" charset="0"/>
                  <a:cs typeface="DejaVu Sans" panose="020B0603030804020204" pitchFamily="34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Arial" panose="020B0604020202020204" pitchFamily="34" charset="0"/>
                  <a:cs typeface="DejaVu Sans" panose="020B0603030804020204" pitchFamily="34" charset="0"/>
                </a:defRPr>
              </a:lvl9pPr>
            </a:lstStyle>
            <a:p>
              <a:pPr algn="ctr">
                <a:lnSpc>
                  <a:spcPct val="150000"/>
                </a:lnSpc>
                <a:buClrTx/>
                <a:buFontTx/>
                <a:buNone/>
              </a:pPr>
              <a:r>
                <a:rPr lang="pt-BR" altLang="pt-BR" sz="825" b="1" dirty="0">
                  <a:solidFill>
                    <a:srgbClr val="002060"/>
                  </a:solidFill>
                  <a:latin typeface="Century Gothic" charset="0"/>
                  <a:ea typeface="Century Gothic" charset="0"/>
                  <a:cs typeface="Century Gothic" charset="0"/>
                </a:rPr>
                <a:t>130</a:t>
              </a:r>
            </a:p>
          </p:txBody>
        </p:sp>
        <p:sp>
          <p:nvSpPr>
            <p:cNvPr id="51" name="Text Box 94">
              <a:extLst>
                <a:ext uri="{FF2B5EF4-FFF2-40B4-BE49-F238E27FC236}">
                  <a16:creationId xmlns:a16="http://schemas.microsoft.com/office/drawing/2014/main" id="{8F21BE93-F4F8-4C2D-9E45-9BFDBB43BA4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11566" y="4904186"/>
              <a:ext cx="509588" cy="3024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Arial" panose="020B0604020202020204" pitchFamily="34" charset="0"/>
                  <a:cs typeface="DejaVu Sans" panose="020B0603030804020204" pitchFamily="34" charset="0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Arial" panose="020B0604020202020204" pitchFamily="34" charset="0"/>
                  <a:cs typeface="DejaVu Sans" panose="020B0603030804020204" pitchFamily="34" charset="0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Arial" panose="020B0604020202020204" pitchFamily="34" charset="0"/>
                  <a:cs typeface="DejaVu Sans" panose="020B0603030804020204" pitchFamily="34" charset="0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Arial" panose="020B0604020202020204" pitchFamily="34" charset="0"/>
                  <a:cs typeface="DejaVu Sans" panose="020B0603030804020204" pitchFamily="34" charset="0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Arial" panose="020B0604020202020204" pitchFamily="34" charset="0"/>
                  <a:cs typeface="DejaVu Sans" panose="020B0603030804020204" pitchFamily="34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Arial" panose="020B0604020202020204" pitchFamily="34" charset="0"/>
                  <a:cs typeface="DejaVu Sans" panose="020B0603030804020204" pitchFamily="34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Arial" panose="020B0604020202020204" pitchFamily="34" charset="0"/>
                  <a:cs typeface="DejaVu Sans" panose="020B0603030804020204" pitchFamily="34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Arial" panose="020B0604020202020204" pitchFamily="34" charset="0"/>
                  <a:cs typeface="DejaVu Sans" panose="020B0603030804020204" pitchFamily="34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Arial" panose="020B0604020202020204" pitchFamily="34" charset="0"/>
                  <a:cs typeface="DejaVu Sans" panose="020B0603030804020204" pitchFamily="34" charset="0"/>
                </a:defRPr>
              </a:lvl9pPr>
            </a:lstStyle>
            <a:p>
              <a:pPr algn="ctr">
                <a:lnSpc>
                  <a:spcPct val="150000"/>
                </a:lnSpc>
                <a:buClrTx/>
                <a:buFontTx/>
                <a:buNone/>
              </a:pPr>
              <a:r>
                <a:rPr lang="pt-BR" altLang="pt-BR" sz="825" b="1">
                  <a:solidFill>
                    <a:srgbClr val="002060"/>
                  </a:solidFill>
                  <a:latin typeface="Century Gothic" charset="0"/>
                  <a:ea typeface="Century Gothic" charset="0"/>
                  <a:cs typeface="Century Gothic" charset="0"/>
                </a:rPr>
                <a:t>228</a:t>
              </a:r>
            </a:p>
          </p:txBody>
        </p:sp>
      </p:grpSp>
      <p:pic>
        <p:nvPicPr>
          <p:cNvPr id="52" name="Imagem 51">
            <a:extLst>
              <a:ext uri="{FF2B5EF4-FFF2-40B4-BE49-F238E27FC236}">
                <a16:creationId xmlns:a16="http://schemas.microsoft.com/office/drawing/2014/main" id="{C2648FEA-3F47-415A-9D16-28BBE1D6E3BD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018654" y="147563"/>
            <a:ext cx="4651562" cy="2140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2345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Z:\Documentos\2018\48º Congresso da Assemae\Peças Gráficas\Template Power Point\fundo power point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7" r="8716"/>
          <a:stretch/>
        </p:blipFill>
        <p:spPr bwMode="auto">
          <a:xfrm>
            <a:off x="-1" y="2"/>
            <a:ext cx="9203293" cy="6926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Z:\Documentos\2018\48º Congresso da Assemae\Peças Gráficas\Template Power Point\banner 730x124 (2) - Cópia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7" r="44668"/>
          <a:stretch/>
        </p:blipFill>
        <p:spPr bwMode="auto">
          <a:xfrm>
            <a:off x="0" y="6165026"/>
            <a:ext cx="2160240" cy="771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03549482-F74B-495C-97A5-9FC3C75B0E3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8888" y="6188929"/>
            <a:ext cx="1608688" cy="640550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546B460F-B61E-4906-A0F7-77231CB230FE}"/>
              </a:ext>
            </a:extLst>
          </p:cNvPr>
          <p:cNvSpPr txBox="1"/>
          <p:nvPr/>
        </p:nvSpPr>
        <p:spPr>
          <a:xfrm>
            <a:off x="6444208" y="6454497"/>
            <a:ext cx="929225" cy="307777"/>
          </a:xfrm>
          <a:prstGeom prst="rect">
            <a:avLst/>
          </a:prstGeom>
          <a:noFill/>
        </p:spPr>
        <p:txBody>
          <a:bodyPr wrap="none" lIns="0" tIns="0" rIns="36000" bIns="0" rtlCol="0">
            <a:spAutoFit/>
          </a:bodyPr>
          <a:lstStyle/>
          <a:p>
            <a:pPr algn="r"/>
            <a:r>
              <a:rPr lang="pt-BR" sz="1000" dirty="0"/>
              <a:t>MINISTÉRIO DO</a:t>
            </a:r>
          </a:p>
          <a:p>
            <a:pPr algn="r"/>
            <a:r>
              <a:rPr lang="pt-BR" sz="1000" b="1" dirty="0"/>
              <a:t>MEIO AMBIENTE</a:t>
            </a:r>
          </a:p>
        </p:txBody>
      </p:sp>
      <p:sp>
        <p:nvSpPr>
          <p:cNvPr id="6" name="Text Box 3">
            <a:extLst>
              <a:ext uri="{FF2B5EF4-FFF2-40B4-BE49-F238E27FC236}">
                <a16:creationId xmlns:a16="http://schemas.microsoft.com/office/drawing/2014/main" id="{82B8E53E-FAE6-4ADB-AB14-0244FCF48F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6991" y="270576"/>
            <a:ext cx="6413056" cy="7716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defPPr>
              <a:defRPr lang="pt-B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DejaVu Sans" panose="020B0603030804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DejaVu Sans" panose="020B0603030804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DejaVu Sans" panose="020B0603030804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DejaVu Sans" panose="020B0603030804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DejaVu Sans" panose="020B0603030804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DejaVu Sans" panose="020B0603030804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DejaVu Sans" panose="020B0603030804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DejaVu Sans" panose="020B0603030804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DejaVu Sans" panose="020B0603030804020204" pitchFamily="34" charset="0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pt-BR" altLang="pt-BR" sz="2400" b="1" dirty="0">
                <a:solidFill>
                  <a:srgbClr val="002060"/>
                </a:solidFill>
                <a:latin typeface="Century Gothic" charset="0"/>
                <a:ea typeface="Century Gothic" charset="0"/>
                <a:cs typeface="Century Gothic" charset="0"/>
              </a:rPr>
              <a:t>2ª Fase - Implantação</a:t>
            </a:r>
          </a:p>
          <a:p>
            <a:pPr eaLnBrk="1" hangingPunct="1">
              <a:buClrTx/>
              <a:buFontTx/>
              <a:buNone/>
            </a:pPr>
            <a:endParaRPr lang="pt-BR" altLang="pt-BR" sz="2000" b="1" dirty="0">
              <a:solidFill>
                <a:srgbClr val="002060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FCF65190-EAA4-4425-B4F9-45D77E7C0F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6992" y="789276"/>
            <a:ext cx="4421201" cy="3356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9pPr>
          </a:lstStyle>
          <a:p>
            <a:pPr algn="just">
              <a:spcBef>
                <a:spcPts val="300"/>
              </a:spcBef>
              <a:spcAft>
                <a:spcPts val="300"/>
              </a:spcAft>
            </a:pPr>
            <a:endParaRPr lang="pt-BR" altLang="pt-BR" sz="200" dirty="0">
              <a:solidFill>
                <a:srgbClr val="002060"/>
              </a:solidFill>
              <a:latin typeface="Century Gothic" charset="0"/>
              <a:ea typeface="Century Gothic" charset="0"/>
              <a:cs typeface="Century Gothic" charset="0"/>
            </a:endParaRPr>
          </a:p>
          <a:p>
            <a:pPr algn="just">
              <a:spcBef>
                <a:spcPts val="300"/>
              </a:spcBef>
              <a:spcAft>
                <a:spcPts val="300"/>
              </a:spcAft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pt-BR" altLang="en-US" dirty="0">
                <a:solidFill>
                  <a:srgbClr val="002060"/>
                </a:solidFill>
                <a:latin typeface="Century Gothic" charset="0"/>
                <a:ea typeface="Century Gothic" charset="0"/>
                <a:cs typeface="Century Gothic" charset="0"/>
              </a:rPr>
              <a:t> 892 0bras contratadas em 131 municípios</a:t>
            </a:r>
          </a:p>
          <a:p>
            <a:pPr algn="just">
              <a:spcBef>
                <a:spcPts val="300"/>
              </a:spcBef>
              <a:spcAft>
                <a:spcPts val="300"/>
              </a:spcAft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pt-BR" altLang="en-US" dirty="0">
                <a:solidFill>
                  <a:srgbClr val="002060"/>
                </a:solidFill>
                <a:latin typeface="Century Gothic" charset="0"/>
                <a:ea typeface="Century Gothic" charset="0"/>
                <a:cs typeface="Century Gothic" charset="0"/>
              </a:rPr>
              <a:t> 516 obras em finalizadas 101 Municípios</a:t>
            </a:r>
          </a:p>
          <a:p>
            <a:pPr algn="just">
              <a:spcBef>
                <a:spcPts val="300"/>
              </a:spcBef>
              <a:spcAft>
                <a:spcPts val="300"/>
              </a:spcAft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pt-BR" altLang="en-US" dirty="0">
                <a:solidFill>
                  <a:srgbClr val="002060"/>
                </a:solidFill>
                <a:latin typeface="Century Gothic" charset="0"/>
                <a:ea typeface="Century Gothic" charset="0"/>
                <a:cs typeface="Century Gothic" charset="0"/>
              </a:rPr>
              <a:t> 60 obras em execução </a:t>
            </a:r>
          </a:p>
          <a:p>
            <a:pPr algn="just">
              <a:spcBef>
                <a:spcPts val="300"/>
              </a:spcBef>
              <a:spcAft>
                <a:spcPts val="300"/>
              </a:spcAft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pt-BR" altLang="en-US" dirty="0">
                <a:solidFill>
                  <a:srgbClr val="002060"/>
                </a:solidFill>
                <a:latin typeface="Century Gothic" charset="0"/>
                <a:ea typeface="Century Gothic" charset="0"/>
                <a:cs typeface="Century Gothic" charset="0"/>
              </a:rPr>
              <a:t> Cerca de 1.200 operadores capacitados</a:t>
            </a:r>
          </a:p>
          <a:p>
            <a:pPr algn="just">
              <a:spcBef>
                <a:spcPts val="300"/>
              </a:spcBef>
              <a:spcAft>
                <a:spcPts val="300"/>
              </a:spcAft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pt-BR" altLang="en-US" dirty="0">
                <a:solidFill>
                  <a:srgbClr val="002060"/>
                </a:solidFill>
                <a:latin typeface="Century Gothic" charset="0"/>
                <a:ea typeface="Century Gothic" charset="0"/>
                <a:cs typeface="Century Gothic" charset="0"/>
              </a:rPr>
              <a:t> Acordos de gestão firmados</a:t>
            </a:r>
          </a:p>
          <a:p>
            <a:pPr algn="just">
              <a:spcBef>
                <a:spcPts val="300"/>
              </a:spcBef>
              <a:spcAft>
                <a:spcPts val="300"/>
              </a:spcAft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pt-BR" altLang="en-US" dirty="0">
                <a:solidFill>
                  <a:srgbClr val="002060"/>
                </a:solidFill>
                <a:latin typeface="Century Gothic" charset="0"/>
                <a:ea typeface="Century Gothic" charset="0"/>
                <a:cs typeface="Century Gothic" charset="0"/>
              </a:rPr>
              <a:t> Oficinas e palestras do componente Sustentabilidade Ambiental</a:t>
            </a: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314787E8-B0BC-4A3A-AD97-66E77A13EDC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560110"/>
            <a:ext cx="3786023" cy="5353863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CB7DCA92-1B7E-4898-B99D-6AAF922E53A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69" b="19894"/>
          <a:stretch/>
        </p:blipFill>
        <p:spPr>
          <a:xfrm>
            <a:off x="286992" y="4560090"/>
            <a:ext cx="4294317" cy="1315945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2575002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Z:\Documentos\2018\48º Congresso da Assemae\Peças Gráficas\Template Power Point\fundo power point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7" r="8716"/>
          <a:stretch/>
        </p:blipFill>
        <p:spPr bwMode="auto">
          <a:xfrm>
            <a:off x="-1" y="2"/>
            <a:ext cx="9203293" cy="6926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Z:\Documentos\2018\48º Congresso da Assemae\Peças Gráficas\Template Power Point\banner 730x124 (2) - Cópia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7" r="44668"/>
          <a:stretch/>
        </p:blipFill>
        <p:spPr bwMode="auto">
          <a:xfrm>
            <a:off x="0" y="6165026"/>
            <a:ext cx="2160240" cy="771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03549482-F74B-495C-97A5-9FC3C75B0E3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8888" y="6188929"/>
            <a:ext cx="1608688" cy="640550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546B460F-B61E-4906-A0F7-77231CB230FE}"/>
              </a:ext>
            </a:extLst>
          </p:cNvPr>
          <p:cNvSpPr txBox="1"/>
          <p:nvPr/>
        </p:nvSpPr>
        <p:spPr>
          <a:xfrm>
            <a:off x="6444208" y="6454497"/>
            <a:ext cx="929225" cy="307777"/>
          </a:xfrm>
          <a:prstGeom prst="rect">
            <a:avLst/>
          </a:prstGeom>
          <a:noFill/>
        </p:spPr>
        <p:txBody>
          <a:bodyPr wrap="none" lIns="0" tIns="0" rIns="36000" bIns="0" rtlCol="0">
            <a:spAutoFit/>
          </a:bodyPr>
          <a:lstStyle/>
          <a:p>
            <a:pPr algn="r"/>
            <a:r>
              <a:rPr lang="pt-BR" sz="1000" dirty="0"/>
              <a:t>MINISTÉRIO DO</a:t>
            </a:r>
          </a:p>
          <a:p>
            <a:pPr algn="r"/>
            <a:r>
              <a:rPr lang="pt-BR" sz="1000" b="1" dirty="0"/>
              <a:t>MEIO AMBIENTE</a:t>
            </a:r>
          </a:p>
        </p:txBody>
      </p:sp>
      <p:sp>
        <p:nvSpPr>
          <p:cNvPr id="6" name="Text Box 3">
            <a:extLst>
              <a:ext uri="{FF2B5EF4-FFF2-40B4-BE49-F238E27FC236}">
                <a16:creationId xmlns:a16="http://schemas.microsoft.com/office/drawing/2014/main" id="{1EE71B33-6F87-4655-8A0C-E66C96D9BA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623843" y="294101"/>
            <a:ext cx="10863743" cy="7716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defPPr>
              <a:defRPr lang="pt-B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DejaVu Sans" panose="020B0603030804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DejaVu Sans" panose="020B0603030804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DejaVu Sans" panose="020B0603030804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DejaVu Sans" panose="020B0603030804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DejaVu Sans" panose="020B0603030804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DejaVu Sans" panose="020B0603030804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DejaVu Sans" panose="020B0603030804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DejaVu Sans" panose="020B0603030804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DejaVu Sans" panose="020B0603030804020204" pitchFamily="34" charset="0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pt-BR" altLang="pt-BR" sz="2400" b="1" dirty="0">
                <a:solidFill>
                  <a:srgbClr val="002060"/>
                </a:solidFill>
                <a:latin typeface="Century Gothic" charset="0"/>
                <a:ea typeface="Century Gothic" charset="0"/>
                <a:cs typeface="Century Gothic" charset="0"/>
              </a:rPr>
              <a:t>3ª Fase - Operação, manutenção e monitoramento</a:t>
            </a:r>
          </a:p>
          <a:p>
            <a:pPr algn="ctr" eaLnBrk="1" hangingPunct="1">
              <a:buClrTx/>
              <a:buFontTx/>
              <a:buNone/>
            </a:pPr>
            <a:endParaRPr lang="pt-BR" altLang="pt-BR" sz="2000" b="1" dirty="0">
              <a:solidFill>
                <a:srgbClr val="002060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7" name="Retângulo de cantos arredondados 3">
            <a:extLst>
              <a:ext uri="{FF2B5EF4-FFF2-40B4-BE49-F238E27FC236}">
                <a16:creationId xmlns:a16="http://schemas.microsoft.com/office/drawing/2014/main" id="{94D33808-3146-4C3E-8CB7-774EE37711A9}"/>
              </a:ext>
            </a:extLst>
          </p:cNvPr>
          <p:cNvSpPr/>
          <p:nvPr/>
        </p:nvSpPr>
        <p:spPr>
          <a:xfrm>
            <a:off x="1259632" y="1063562"/>
            <a:ext cx="7066035" cy="608346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 w="3175"/>
          <a:effectLst/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pt-BR" sz="2000" b="1" dirty="0">
                <a:latin typeface="Century Gothic" charset="0"/>
                <a:ea typeface="Century Gothic" charset="0"/>
                <a:cs typeface="Century Gothic" charset="0"/>
              </a:rPr>
              <a:t>Gestão Compartilhada dos Sistemas de Dessalinização</a:t>
            </a:r>
            <a:endParaRPr lang="en-US" sz="2000" b="1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10" name="Retângulo de cantos arredondados 4">
            <a:extLst>
              <a:ext uri="{FF2B5EF4-FFF2-40B4-BE49-F238E27FC236}">
                <a16:creationId xmlns:a16="http://schemas.microsoft.com/office/drawing/2014/main" id="{B2AC7DBB-636B-404E-90F2-F550416E1D96}"/>
              </a:ext>
            </a:extLst>
          </p:cNvPr>
          <p:cNvSpPr/>
          <p:nvPr/>
        </p:nvSpPr>
        <p:spPr>
          <a:xfrm>
            <a:off x="1039836" y="1962460"/>
            <a:ext cx="1958400" cy="857487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3175"/>
          <a:effectLst/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pt-BR" sz="1400" b="1" dirty="0">
                <a:latin typeface="Century Gothic" charset="0"/>
                <a:ea typeface="Century Gothic" charset="0"/>
                <a:cs typeface="Century Gothic" charset="0"/>
              </a:rPr>
              <a:t>Operação</a:t>
            </a:r>
            <a:endParaRPr lang="en-US" sz="1400" b="1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11" name="Retângulo de cantos arredondados 6">
            <a:extLst>
              <a:ext uri="{FF2B5EF4-FFF2-40B4-BE49-F238E27FC236}">
                <a16:creationId xmlns:a16="http://schemas.microsoft.com/office/drawing/2014/main" id="{FC24F840-9D4A-4985-B2EB-87C2912748D5}"/>
              </a:ext>
            </a:extLst>
          </p:cNvPr>
          <p:cNvSpPr/>
          <p:nvPr/>
        </p:nvSpPr>
        <p:spPr>
          <a:xfrm>
            <a:off x="1227040" y="3043080"/>
            <a:ext cx="1512505" cy="711544"/>
          </a:xfrm>
          <a:prstGeom prst="roundRect">
            <a:avLst/>
          </a:prstGeom>
          <a:ln w="3175"/>
          <a:effectLst/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1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pt-BR" sz="1400" dirty="0">
                <a:latin typeface="Century Gothic" charset="0"/>
                <a:ea typeface="Century Gothic" charset="0"/>
                <a:cs typeface="Century Gothic" charset="0"/>
              </a:rPr>
              <a:t>Operador</a:t>
            </a:r>
            <a:endParaRPr lang="en-US" sz="1400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12" name="Retângulo de cantos arredondados 7">
            <a:extLst>
              <a:ext uri="{FF2B5EF4-FFF2-40B4-BE49-F238E27FC236}">
                <a16:creationId xmlns:a16="http://schemas.microsoft.com/office/drawing/2014/main" id="{BE278149-3AD1-454B-A80D-1C0850DE97F7}"/>
              </a:ext>
            </a:extLst>
          </p:cNvPr>
          <p:cNvSpPr/>
          <p:nvPr/>
        </p:nvSpPr>
        <p:spPr>
          <a:xfrm>
            <a:off x="1227039" y="3919952"/>
            <a:ext cx="1512505" cy="711544"/>
          </a:xfrm>
          <a:prstGeom prst="roundRect">
            <a:avLst/>
          </a:prstGeom>
          <a:ln w="3175"/>
          <a:effectLst/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1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pt-BR" sz="1400" dirty="0">
                <a:latin typeface="Century Gothic" charset="0"/>
                <a:ea typeface="Century Gothic" charset="0"/>
                <a:cs typeface="Century Gothic" charset="0"/>
              </a:rPr>
              <a:t>Energia</a:t>
            </a:r>
            <a:endParaRPr lang="en-US" sz="1400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0C9D1C0D-073F-4413-A2D6-7B3DF92B677B}"/>
              </a:ext>
            </a:extLst>
          </p:cNvPr>
          <p:cNvSpPr/>
          <p:nvPr/>
        </p:nvSpPr>
        <p:spPr>
          <a:xfrm>
            <a:off x="752850" y="3732991"/>
            <a:ext cx="1800000" cy="711544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0160" tIns="10160" rIns="10160" bIns="10160" numCol="1" spcCol="1270" anchor="ctr" anchorCtr="0">
            <a:noAutofit/>
          </a:bodyPr>
          <a:lstStyle/>
          <a:p>
            <a:pPr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pt-BR" sz="1400" dirty="0">
              <a:solidFill>
                <a:schemeClr val="tx1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14" name="Retângulo de cantos arredondados 9">
            <a:extLst>
              <a:ext uri="{FF2B5EF4-FFF2-40B4-BE49-F238E27FC236}">
                <a16:creationId xmlns:a16="http://schemas.microsoft.com/office/drawing/2014/main" id="{56A56DD1-F0AC-484A-98AB-E3887E728B3B}"/>
              </a:ext>
            </a:extLst>
          </p:cNvPr>
          <p:cNvSpPr/>
          <p:nvPr/>
        </p:nvSpPr>
        <p:spPr>
          <a:xfrm>
            <a:off x="1209269" y="4749406"/>
            <a:ext cx="1512505" cy="711544"/>
          </a:xfrm>
          <a:prstGeom prst="roundRect">
            <a:avLst/>
          </a:prstGeom>
          <a:ln w="3175"/>
          <a:effectLst/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1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pt-BR" sz="1400" dirty="0">
                <a:latin typeface="Century Gothic" charset="0"/>
                <a:ea typeface="Century Gothic" charset="0"/>
                <a:cs typeface="Century Gothic" charset="0"/>
              </a:rPr>
              <a:t>Pequenos reparos</a:t>
            </a:r>
            <a:endParaRPr lang="en-US" sz="1400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15" name="Retângulo de cantos arredondados 10">
            <a:extLst>
              <a:ext uri="{FF2B5EF4-FFF2-40B4-BE49-F238E27FC236}">
                <a16:creationId xmlns:a16="http://schemas.microsoft.com/office/drawing/2014/main" id="{E96E04D4-6131-432F-A5D8-609AF0C5925A}"/>
              </a:ext>
            </a:extLst>
          </p:cNvPr>
          <p:cNvSpPr/>
          <p:nvPr/>
        </p:nvSpPr>
        <p:spPr>
          <a:xfrm>
            <a:off x="3813449" y="1961660"/>
            <a:ext cx="1958400" cy="858287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3175"/>
          <a:effectLst/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pt-BR" sz="1400" b="1" dirty="0">
                <a:latin typeface="Century Gothic" charset="0"/>
                <a:ea typeface="Century Gothic" charset="0"/>
                <a:cs typeface="Century Gothic" charset="0"/>
              </a:rPr>
              <a:t>Manutenção preventiva</a:t>
            </a:r>
            <a:endParaRPr lang="en-US" sz="1400" b="1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16" name="Retângulo de cantos arredondados 11">
            <a:extLst>
              <a:ext uri="{FF2B5EF4-FFF2-40B4-BE49-F238E27FC236}">
                <a16:creationId xmlns:a16="http://schemas.microsoft.com/office/drawing/2014/main" id="{5B2A63A2-8BA2-44DF-9AB4-2E27F3545E2B}"/>
              </a:ext>
            </a:extLst>
          </p:cNvPr>
          <p:cNvSpPr/>
          <p:nvPr/>
        </p:nvSpPr>
        <p:spPr>
          <a:xfrm>
            <a:off x="3877590" y="3031161"/>
            <a:ext cx="1800000" cy="711544"/>
          </a:xfrm>
          <a:prstGeom prst="roundRect">
            <a:avLst/>
          </a:prstGeom>
          <a:ln w="3175"/>
          <a:effectLst/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1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pt-BR" sz="1400" dirty="0">
                <a:latin typeface="Century Gothic" charset="0"/>
                <a:ea typeface="Century Gothic" charset="0"/>
                <a:cs typeface="Century Gothic" charset="0"/>
              </a:rPr>
              <a:t>Ajustes no sistema</a:t>
            </a:r>
            <a:endParaRPr lang="en-US" sz="1400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17" name="Retângulo de cantos arredondados 12">
            <a:extLst>
              <a:ext uri="{FF2B5EF4-FFF2-40B4-BE49-F238E27FC236}">
                <a16:creationId xmlns:a16="http://schemas.microsoft.com/office/drawing/2014/main" id="{1EF107ED-FCB8-470B-A418-0393EF17A71D}"/>
              </a:ext>
            </a:extLst>
          </p:cNvPr>
          <p:cNvSpPr/>
          <p:nvPr/>
        </p:nvSpPr>
        <p:spPr>
          <a:xfrm>
            <a:off x="3887542" y="3904820"/>
            <a:ext cx="1800000" cy="711544"/>
          </a:xfrm>
          <a:prstGeom prst="roundRect">
            <a:avLst/>
          </a:prstGeom>
          <a:ln w="3175"/>
          <a:effectLst/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1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pt-BR" sz="1400" dirty="0">
                <a:latin typeface="Century Gothic" charset="0"/>
                <a:ea typeface="Century Gothic" charset="0"/>
                <a:cs typeface="Century Gothic" charset="0"/>
              </a:rPr>
              <a:t>Limpeza química</a:t>
            </a:r>
            <a:endParaRPr lang="en-US" sz="1400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18" name="Retângulo de cantos arredondados 13">
            <a:extLst>
              <a:ext uri="{FF2B5EF4-FFF2-40B4-BE49-F238E27FC236}">
                <a16:creationId xmlns:a16="http://schemas.microsoft.com/office/drawing/2014/main" id="{B07ABD2C-51BE-4716-B4D3-366D522EF59A}"/>
              </a:ext>
            </a:extLst>
          </p:cNvPr>
          <p:cNvSpPr/>
          <p:nvPr/>
        </p:nvSpPr>
        <p:spPr>
          <a:xfrm>
            <a:off x="3887542" y="4734274"/>
            <a:ext cx="1800000" cy="711544"/>
          </a:xfrm>
          <a:prstGeom prst="roundRect">
            <a:avLst/>
          </a:prstGeom>
          <a:ln w="3175"/>
          <a:effectLst/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1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pt-BR" sz="1400" dirty="0">
                <a:latin typeface="Century Gothic" charset="0"/>
                <a:ea typeface="Century Gothic" charset="0"/>
                <a:cs typeface="Century Gothic" charset="0"/>
              </a:rPr>
              <a:t>Substituição das membranas</a:t>
            </a:r>
            <a:endParaRPr lang="en-US" sz="1400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19" name="Retângulo de cantos arredondados 14">
            <a:extLst>
              <a:ext uri="{FF2B5EF4-FFF2-40B4-BE49-F238E27FC236}">
                <a16:creationId xmlns:a16="http://schemas.microsoft.com/office/drawing/2014/main" id="{6AD0B273-6CC3-4F2D-AC40-C3FCF513D25E}"/>
              </a:ext>
            </a:extLst>
          </p:cNvPr>
          <p:cNvSpPr/>
          <p:nvPr/>
        </p:nvSpPr>
        <p:spPr>
          <a:xfrm>
            <a:off x="6582246" y="1961660"/>
            <a:ext cx="1958927" cy="858287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3175"/>
          <a:effectLst/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pt-BR" sz="1400" b="1" dirty="0">
                <a:latin typeface="Century Gothic" charset="0"/>
                <a:ea typeface="Century Gothic" charset="0"/>
                <a:cs typeface="Century Gothic" charset="0"/>
              </a:rPr>
              <a:t>Monitoramento da qualidade da água</a:t>
            </a:r>
            <a:endParaRPr lang="en-US" sz="1400" b="1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20" name="Retângulo de cantos arredondados 15">
            <a:extLst>
              <a:ext uri="{FF2B5EF4-FFF2-40B4-BE49-F238E27FC236}">
                <a16:creationId xmlns:a16="http://schemas.microsoft.com/office/drawing/2014/main" id="{482D6377-D9EB-467A-8111-23209AF92D88}"/>
              </a:ext>
            </a:extLst>
          </p:cNvPr>
          <p:cNvSpPr/>
          <p:nvPr/>
        </p:nvSpPr>
        <p:spPr>
          <a:xfrm>
            <a:off x="6840343" y="3027949"/>
            <a:ext cx="1447536" cy="552642"/>
          </a:xfrm>
          <a:prstGeom prst="roundRect">
            <a:avLst/>
          </a:prstGeom>
          <a:ln w="3175"/>
          <a:effectLst/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1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pt-BR" sz="1400" dirty="0">
                <a:latin typeface="Century Gothic" charset="0"/>
                <a:ea typeface="Century Gothic" charset="0"/>
                <a:cs typeface="Century Gothic" charset="0"/>
              </a:rPr>
              <a:t>Água bruta</a:t>
            </a:r>
            <a:endParaRPr lang="en-US" sz="1400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21" name="Retângulo de cantos arredondados 16">
            <a:extLst>
              <a:ext uri="{FF2B5EF4-FFF2-40B4-BE49-F238E27FC236}">
                <a16:creationId xmlns:a16="http://schemas.microsoft.com/office/drawing/2014/main" id="{FE37292A-CD17-4BCD-80EA-9BA0EB1CA3C8}"/>
              </a:ext>
            </a:extLst>
          </p:cNvPr>
          <p:cNvSpPr/>
          <p:nvPr/>
        </p:nvSpPr>
        <p:spPr>
          <a:xfrm>
            <a:off x="6835541" y="3668218"/>
            <a:ext cx="1452339" cy="536291"/>
          </a:xfrm>
          <a:prstGeom prst="roundRect">
            <a:avLst/>
          </a:prstGeom>
          <a:ln w="3175"/>
          <a:effectLst/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1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pt-BR" sz="1400" dirty="0">
                <a:latin typeface="Century Gothic" charset="0"/>
                <a:ea typeface="Century Gothic" charset="0"/>
                <a:cs typeface="Century Gothic" charset="0"/>
              </a:rPr>
              <a:t>Permeado</a:t>
            </a:r>
            <a:endParaRPr lang="en-US" sz="1400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22" name="Retângulo de cantos arredondados 17">
            <a:extLst>
              <a:ext uri="{FF2B5EF4-FFF2-40B4-BE49-F238E27FC236}">
                <a16:creationId xmlns:a16="http://schemas.microsoft.com/office/drawing/2014/main" id="{A20FB9FF-0F4D-44CA-B66C-3E21BF98A08B}"/>
              </a:ext>
            </a:extLst>
          </p:cNvPr>
          <p:cNvSpPr/>
          <p:nvPr/>
        </p:nvSpPr>
        <p:spPr>
          <a:xfrm>
            <a:off x="6835541" y="4292136"/>
            <a:ext cx="1452339" cy="536291"/>
          </a:xfrm>
          <a:prstGeom prst="roundRect">
            <a:avLst/>
          </a:prstGeom>
          <a:ln w="3175"/>
          <a:effectLst/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1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pt-BR" sz="1400" dirty="0">
                <a:latin typeface="Century Gothic" charset="0"/>
                <a:ea typeface="Century Gothic" charset="0"/>
                <a:cs typeface="Century Gothic" charset="0"/>
              </a:rPr>
              <a:t>Chafariz</a:t>
            </a:r>
            <a:endParaRPr lang="en-US" sz="1400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23" name="Retângulo de cantos arredondados 18">
            <a:extLst>
              <a:ext uri="{FF2B5EF4-FFF2-40B4-BE49-F238E27FC236}">
                <a16:creationId xmlns:a16="http://schemas.microsoft.com/office/drawing/2014/main" id="{9EE4AE73-8E12-446C-82D3-211ABE3E6E87}"/>
              </a:ext>
            </a:extLst>
          </p:cNvPr>
          <p:cNvSpPr/>
          <p:nvPr/>
        </p:nvSpPr>
        <p:spPr>
          <a:xfrm>
            <a:off x="6835541" y="4901972"/>
            <a:ext cx="1452339" cy="537549"/>
          </a:xfrm>
          <a:prstGeom prst="roundRect">
            <a:avLst/>
          </a:prstGeom>
          <a:ln w="3175"/>
          <a:effectLst/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1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pt-BR" sz="1400" dirty="0">
                <a:latin typeface="Century Gothic" charset="0"/>
                <a:ea typeface="Century Gothic" charset="0"/>
                <a:cs typeface="Century Gothic" charset="0"/>
              </a:rPr>
              <a:t>Concentrado</a:t>
            </a:r>
            <a:endParaRPr lang="en-US" sz="1400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24" name="Retângulo de cantos arredondados 19">
            <a:extLst>
              <a:ext uri="{FF2B5EF4-FFF2-40B4-BE49-F238E27FC236}">
                <a16:creationId xmlns:a16="http://schemas.microsoft.com/office/drawing/2014/main" id="{A987C8B5-9CC9-41F2-9040-253355C01F0D}"/>
              </a:ext>
            </a:extLst>
          </p:cNvPr>
          <p:cNvSpPr/>
          <p:nvPr/>
        </p:nvSpPr>
        <p:spPr>
          <a:xfrm>
            <a:off x="752851" y="1812719"/>
            <a:ext cx="2655499" cy="3911600"/>
          </a:xfrm>
          <a:prstGeom prst="round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en-US" sz="1050" dirty="0">
              <a:solidFill>
                <a:schemeClr val="tx1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25" name="AutoShape 23">
            <a:extLst>
              <a:ext uri="{FF2B5EF4-FFF2-40B4-BE49-F238E27FC236}">
                <a16:creationId xmlns:a16="http://schemas.microsoft.com/office/drawing/2014/main" id="{2E32803A-A39C-4C5B-A3C3-CED7DDAD01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9836" y="5480993"/>
            <a:ext cx="2522142" cy="417679"/>
          </a:xfrm>
          <a:prstGeom prst="roundRect">
            <a:avLst>
              <a:gd name="adj" fmla="val 431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pt-BR" altLang="en-US" sz="1050" dirty="0">
                <a:solidFill>
                  <a:srgbClr val="002060"/>
                </a:solidFill>
                <a:latin typeface="Century Gothic" charset="0"/>
                <a:ea typeface="Century Gothic" charset="0"/>
                <a:cs typeface="Century Gothic" charset="0"/>
              </a:rPr>
              <a:t>Núcleo local de gestão e município</a:t>
            </a:r>
          </a:p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GB" altLang="en-US" sz="1050" dirty="0">
                <a:solidFill>
                  <a:srgbClr val="002060"/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</a:p>
        </p:txBody>
      </p:sp>
      <p:sp>
        <p:nvSpPr>
          <p:cNvPr id="26" name="Retângulo de cantos arredondados 21">
            <a:extLst>
              <a:ext uri="{FF2B5EF4-FFF2-40B4-BE49-F238E27FC236}">
                <a16:creationId xmlns:a16="http://schemas.microsoft.com/office/drawing/2014/main" id="{1370A70E-C559-432C-910B-C51828AECC0B}"/>
              </a:ext>
            </a:extLst>
          </p:cNvPr>
          <p:cNvSpPr/>
          <p:nvPr/>
        </p:nvSpPr>
        <p:spPr>
          <a:xfrm>
            <a:off x="3552212" y="1812719"/>
            <a:ext cx="5442550" cy="3911600"/>
          </a:xfrm>
          <a:prstGeom prst="round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en-US" sz="1050" dirty="0">
              <a:solidFill>
                <a:schemeClr val="tx1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27" name="AutoShape 23">
            <a:extLst>
              <a:ext uri="{FF2B5EF4-FFF2-40B4-BE49-F238E27FC236}">
                <a16:creationId xmlns:a16="http://schemas.microsoft.com/office/drawing/2014/main" id="{0269D93A-5277-44DC-997D-DF7C1BC980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52212" y="5480993"/>
            <a:ext cx="5442550" cy="602345"/>
          </a:xfrm>
          <a:prstGeom prst="roundRect">
            <a:avLst>
              <a:gd name="adj" fmla="val 431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pt-BR" altLang="en-US" sz="1050" dirty="0">
                <a:solidFill>
                  <a:srgbClr val="002060"/>
                </a:solidFill>
                <a:latin typeface="Century Gothic" charset="0"/>
                <a:ea typeface="Century Gothic" charset="0"/>
                <a:cs typeface="Century Gothic" charset="0"/>
              </a:rPr>
              <a:t>Estados - por meio de execução direta ou contratação de empresa especializada</a:t>
            </a:r>
          </a:p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GB" altLang="en-US" sz="1050" dirty="0">
                <a:solidFill>
                  <a:srgbClr val="002060"/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092344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Z:\Documentos\2018\48º Congresso da Assemae\Peças Gráficas\Template Power Point\fundo power point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7" r="8716"/>
          <a:stretch/>
        </p:blipFill>
        <p:spPr bwMode="auto">
          <a:xfrm>
            <a:off x="-1" y="2"/>
            <a:ext cx="9203293" cy="6926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Z:\Documentos\2018\48º Congresso da Assemae\Peças Gráficas\Template Power Point\banner 730x124 (2) - Cópia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7" r="44668"/>
          <a:stretch/>
        </p:blipFill>
        <p:spPr bwMode="auto">
          <a:xfrm>
            <a:off x="0" y="6165026"/>
            <a:ext cx="2160240" cy="771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546B460F-B61E-4906-A0F7-77231CB230FE}"/>
              </a:ext>
            </a:extLst>
          </p:cNvPr>
          <p:cNvSpPr txBox="1"/>
          <p:nvPr/>
        </p:nvSpPr>
        <p:spPr>
          <a:xfrm>
            <a:off x="6444208" y="6454497"/>
            <a:ext cx="929225" cy="307777"/>
          </a:xfrm>
          <a:prstGeom prst="rect">
            <a:avLst/>
          </a:prstGeom>
          <a:noFill/>
        </p:spPr>
        <p:txBody>
          <a:bodyPr wrap="none" lIns="0" tIns="0" rIns="36000" bIns="0" rtlCol="0">
            <a:spAutoFit/>
          </a:bodyPr>
          <a:lstStyle/>
          <a:p>
            <a:pPr algn="r"/>
            <a:r>
              <a:rPr lang="pt-BR" sz="1000" dirty="0"/>
              <a:t>MINISTÉRIO DO</a:t>
            </a:r>
          </a:p>
          <a:p>
            <a:pPr algn="r"/>
            <a:r>
              <a:rPr lang="pt-BR" sz="1000" b="1" dirty="0"/>
              <a:t>MEIO AMBIENTE</a:t>
            </a: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659F082B-FC81-4832-9073-89ACB80DDBEB}"/>
              </a:ext>
            </a:extLst>
          </p:cNvPr>
          <p:cNvSpPr txBox="1">
            <a:spLocks/>
          </p:cNvSpPr>
          <p:nvPr/>
        </p:nvSpPr>
        <p:spPr bwMode="auto">
          <a:xfrm>
            <a:off x="210208" y="165201"/>
            <a:ext cx="8569325" cy="44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pt-BR" altLang="en-US" sz="2000" b="1" dirty="0">
                <a:solidFill>
                  <a:srgbClr val="002060"/>
                </a:solidFill>
                <a:latin typeface="Century Gothic" charset="0"/>
                <a:ea typeface="Century Gothic" charset="0"/>
                <a:cs typeface="Century Gothic" charset="0"/>
              </a:rPr>
              <a:t>Ceará – Inauguração do Sistema </a:t>
            </a:r>
            <a:r>
              <a:rPr lang="pt-BR" altLang="en-US" sz="2000" b="1">
                <a:solidFill>
                  <a:srgbClr val="002060"/>
                </a:solidFill>
                <a:latin typeface="Century Gothic" charset="0"/>
                <a:ea typeface="Century Gothic" charset="0"/>
                <a:cs typeface="Century Gothic" charset="0"/>
              </a:rPr>
              <a:t>de Dessalinização </a:t>
            </a:r>
            <a:br>
              <a:rPr lang="pt-BR" altLang="en-US" sz="2000" b="1" dirty="0">
                <a:solidFill>
                  <a:srgbClr val="002060"/>
                </a:solidFill>
                <a:latin typeface="Century Gothic" charset="0"/>
                <a:ea typeface="Century Gothic" charset="0"/>
                <a:cs typeface="Century Gothic" charset="0"/>
              </a:rPr>
            </a:br>
            <a:r>
              <a:rPr lang="pt-BR" altLang="en-US" sz="2000" b="1" dirty="0">
                <a:solidFill>
                  <a:srgbClr val="002060"/>
                </a:solidFill>
                <a:latin typeface="Century Gothic" charset="0"/>
                <a:ea typeface="Century Gothic" charset="0"/>
                <a:cs typeface="Century Gothic" charset="0"/>
              </a:rPr>
              <a:t>Município de Pentecoste (2015)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7DC957C2-DCC6-4587-9DB1-DF3799F51453}"/>
              </a:ext>
            </a:extLst>
          </p:cNvPr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1745" y="3724437"/>
            <a:ext cx="3960000" cy="2520000"/>
          </a:xfrm>
          <a:prstGeom prst="rect">
            <a:avLst/>
          </a:prstGeom>
          <a:ln w="3175">
            <a:solidFill>
              <a:srgbClr val="002060"/>
            </a:solidFill>
          </a:ln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6DF89F41-3CAF-49E3-BAF7-FCEBF2F07C3A}"/>
              </a:ext>
            </a:extLst>
          </p:cNvPr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1745" y="909000"/>
            <a:ext cx="3960000" cy="2520000"/>
          </a:xfrm>
          <a:prstGeom prst="rect">
            <a:avLst/>
          </a:prstGeom>
          <a:ln w="3175">
            <a:solidFill>
              <a:srgbClr val="002060"/>
            </a:solidFill>
          </a:ln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1BE556C5-57DD-46BA-9675-6504E2B31CC1}"/>
              </a:ext>
            </a:extLst>
          </p:cNvPr>
          <p:cNvPicPr>
            <a:picLocks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240" y="909000"/>
            <a:ext cx="3960000" cy="2520000"/>
          </a:xfrm>
          <a:prstGeom prst="rect">
            <a:avLst/>
          </a:prstGeom>
          <a:ln w="3175">
            <a:solidFill>
              <a:srgbClr val="002060"/>
            </a:solidFill>
          </a:ln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A012508D-F915-4385-8E1D-34BA51901B8A}"/>
              </a:ext>
            </a:extLst>
          </p:cNvPr>
          <p:cNvPicPr>
            <a:picLocks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240" y="3724437"/>
            <a:ext cx="3960000" cy="25200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03549482-F74B-495C-97A5-9FC3C75B0E3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8888" y="6188929"/>
            <a:ext cx="1608688" cy="64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2891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Z:\Documentos\2018\48º Congresso da Assemae\Peças Gráficas\Template Power Point\fundo power point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7" r="8716"/>
          <a:stretch/>
        </p:blipFill>
        <p:spPr bwMode="auto">
          <a:xfrm>
            <a:off x="-1" y="2"/>
            <a:ext cx="9203293" cy="6926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Z:\Documentos\2018\48º Congresso da Assemae\Peças Gráficas\Template Power Point\banner 730x124 (2) - Cópia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7" r="44668"/>
          <a:stretch/>
        </p:blipFill>
        <p:spPr bwMode="auto">
          <a:xfrm>
            <a:off x="0" y="6165026"/>
            <a:ext cx="2160240" cy="771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m 3" descr="Uma imagem contendo texto, mapa&#10;&#10;Descrição gerada com muito alta confiança">
            <a:extLst>
              <a:ext uri="{FF2B5EF4-FFF2-40B4-BE49-F238E27FC236}">
                <a16:creationId xmlns:a16="http://schemas.microsoft.com/office/drawing/2014/main" id="{E77CC927-8CE6-4B92-A57A-EB7A894B6CD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666045"/>
            <a:ext cx="3549464" cy="5019342"/>
          </a:xfrm>
          <a:prstGeom prst="rect">
            <a:avLst/>
          </a:prstGeom>
        </p:spPr>
      </p:pic>
      <p:sp>
        <p:nvSpPr>
          <p:cNvPr id="5" name="Text Box 3">
            <a:extLst>
              <a:ext uri="{FF2B5EF4-FFF2-40B4-BE49-F238E27FC236}">
                <a16:creationId xmlns:a16="http://schemas.microsoft.com/office/drawing/2014/main" id="{FDDB077B-3321-4F03-952E-DEC048953C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27348" y="423238"/>
            <a:ext cx="6413056" cy="7716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defPPr>
              <a:defRPr lang="pt-B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DejaVu Sans" panose="020B0603030804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DejaVu Sans" panose="020B0603030804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DejaVu Sans" panose="020B0603030804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DejaVu Sans" panose="020B0603030804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DejaVu Sans" panose="020B0603030804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DejaVu Sans" panose="020B0603030804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DejaVu Sans" panose="020B0603030804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DejaVu Sans" panose="020B0603030804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DejaVu Sans" panose="020B0603030804020204" pitchFamily="34" charset="0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pt-BR" altLang="pt-BR" sz="2400" b="1" dirty="0">
                <a:solidFill>
                  <a:srgbClr val="002060"/>
                </a:solidFill>
                <a:latin typeface="Century Gothic" charset="0"/>
                <a:ea typeface="Century Gothic" charset="0"/>
                <a:cs typeface="Century Gothic" charset="0"/>
              </a:rPr>
              <a:t>Semiárido Brasileiro</a:t>
            </a:r>
          </a:p>
          <a:p>
            <a:pPr algn="ctr" eaLnBrk="1" hangingPunct="1">
              <a:buClrTx/>
              <a:buFontTx/>
              <a:buNone/>
            </a:pPr>
            <a:endParaRPr lang="pt-BR" altLang="pt-BR" sz="2000" b="1" dirty="0">
              <a:solidFill>
                <a:srgbClr val="002060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BB7C080-2A25-4FBB-806D-F62AB93A0E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7458" y="905162"/>
            <a:ext cx="4734675" cy="49496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9pPr>
          </a:lstStyle>
          <a:p>
            <a:pPr algn="just">
              <a:spcAft>
                <a:spcPts val="600"/>
              </a:spcAft>
            </a:pPr>
            <a:endParaRPr lang="pt-BR" altLang="pt-BR" sz="200" dirty="0">
              <a:solidFill>
                <a:srgbClr val="002060"/>
              </a:solidFill>
              <a:latin typeface="Century Gothic" charset="0"/>
              <a:ea typeface="Century Gothic" charset="0"/>
              <a:cs typeface="Century Gothic" charset="0"/>
            </a:endParaRPr>
          </a:p>
          <a:p>
            <a:pPr algn="just">
              <a:spcBef>
                <a:spcPts val="600"/>
              </a:spcBef>
              <a:spcAft>
                <a:spcPts val="900"/>
              </a:spcAft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pt-BR" altLang="en-US" dirty="0">
                <a:solidFill>
                  <a:srgbClr val="002060"/>
                </a:solidFill>
                <a:latin typeface="Century Gothic" charset="0"/>
                <a:ea typeface="Century Gothic" charset="0"/>
                <a:cs typeface="Century Gothic" charset="0"/>
              </a:rPr>
              <a:t> Área 1,4 milhão km</a:t>
            </a:r>
            <a:r>
              <a:rPr lang="pt-BR" altLang="en-US" baseline="30000" dirty="0">
                <a:solidFill>
                  <a:srgbClr val="002060"/>
                </a:solidFill>
                <a:latin typeface="Century Gothic" charset="0"/>
                <a:ea typeface="Century Gothic" charset="0"/>
                <a:cs typeface="Century Gothic" charset="0"/>
              </a:rPr>
              <a:t>2</a:t>
            </a:r>
            <a:r>
              <a:rPr lang="pt-BR" altLang="en-US" dirty="0">
                <a:solidFill>
                  <a:srgbClr val="002060"/>
                </a:solidFill>
                <a:latin typeface="Century Gothic" charset="0"/>
                <a:ea typeface="Century Gothic" charset="0"/>
                <a:cs typeface="Century Gothic" charset="0"/>
              </a:rPr>
              <a:t>  (13% do território brasileiro)</a:t>
            </a:r>
          </a:p>
          <a:p>
            <a:pPr algn="just">
              <a:spcBef>
                <a:spcPts val="600"/>
              </a:spcBef>
              <a:spcAft>
                <a:spcPts val="900"/>
              </a:spcAft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pt-BR" altLang="pt-BR" dirty="0">
                <a:solidFill>
                  <a:srgbClr val="002060"/>
                </a:solidFill>
                <a:latin typeface="Century Gothic" charset="0"/>
                <a:ea typeface="Century Gothic" charset="0"/>
                <a:cs typeface="Century Gothic" charset="0"/>
              </a:rPr>
              <a:t> 27 milhões de habitantes, cerca de 10 milhões na zona rural  </a:t>
            </a:r>
            <a:r>
              <a:rPr lang="pt-BR" altLang="pt-BR" sz="1400" dirty="0">
                <a:solidFill>
                  <a:srgbClr val="002060"/>
                </a:solidFill>
                <a:latin typeface="Century Gothic" charset="0"/>
                <a:ea typeface="Century Gothic" charset="0"/>
                <a:cs typeface="Century Gothic" charset="0"/>
              </a:rPr>
              <a:t>Fonte: IBGE (2017) </a:t>
            </a:r>
          </a:p>
          <a:p>
            <a:pPr algn="just">
              <a:spcBef>
                <a:spcPts val="600"/>
              </a:spcBef>
              <a:spcAft>
                <a:spcPts val="900"/>
              </a:spcAft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pt-BR" altLang="pt-BR" dirty="0">
                <a:solidFill>
                  <a:srgbClr val="002060"/>
                </a:solidFill>
                <a:latin typeface="Century Gothic" charset="0"/>
                <a:ea typeface="Century Gothic" charset="0"/>
                <a:cs typeface="Century Gothic" charset="0"/>
              </a:rPr>
              <a:t> Precipitação média anual: 800 mm</a:t>
            </a:r>
          </a:p>
          <a:p>
            <a:pPr algn="just">
              <a:spcBef>
                <a:spcPts val="600"/>
              </a:spcBef>
              <a:spcAft>
                <a:spcPts val="900"/>
              </a:spcAft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pt-BR" altLang="pt-BR" dirty="0">
                <a:solidFill>
                  <a:srgbClr val="002060"/>
                </a:solidFill>
                <a:latin typeface="Century Gothic" charset="0"/>
                <a:ea typeface="Century Gothic" charset="0"/>
                <a:cs typeface="Century Gothic" charset="0"/>
              </a:rPr>
              <a:t> Evapotranspiração potencial elevada: acima de 2000 mm/ano</a:t>
            </a:r>
          </a:p>
          <a:p>
            <a:pPr algn="just">
              <a:spcBef>
                <a:spcPts val="600"/>
              </a:spcBef>
              <a:spcAft>
                <a:spcPts val="900"/>
              </a:spcAft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pt-BR" altLang="pt-BR" dirty="0">
                <a:solidFill>
                  <a:srgbClr val="002060"/>
                </a:solidFill>
                <a:latin typeface="Century Gothic" charset="0"/>
                <a:ea typeface="Century Gothic" charset="0"/>
                <a:cs typeface="Century Gothic" charset="0"/>
              </a:rPr>
              <a:t> Baixos potenciais </a:t>
            </a:r>
            <a:r>
              <a:rPr lang="pt-BR" altLang="pt-BR" dirty="0" err="1">
                <a:solidFill>
                  <a:srgbClr val="002060"/>
                </a:solidFill>
                <a:latin typeface="Century Gothic" charset="0"/>
                <a:ea typeface="Century Gothic" charset="0"/>
                <a:cs typeface="Century Gothic" charset="0"/>
              </a:rPr>
              <a:t>hidrogeológicos</a:t>
            </a:r>
            <a:endParaRPr lang="pt-BR" altLang="pt-BR" dirty="0">
              <a:solidFill>
                <a:srgbClr val="002060"/>
              </a:solidFill>
              <a:latin typeface="Century Gothic" charset="0"/>
              <a:ea typeface="Century Gothic" charset="0"/>
              <a:cs typeface="Century Gothic" charset="0"/>
            </a:endParaRPr>
          </a:p>
          <a:p>
            <a:pPr algn="just">
              <a:spcBef>
                <a:spcPts val="600"/>
              </a:spcBef>
              <a:spcAft>
                <a:spcPts val="900"/>
              </a:spcAft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pt-BR" altLang="pt-BR" dirty="0">
                <a:solidFill>
                  <a:srgbClr val="002060"/>
                </a:solidFill>
                <a:latin typeface="Century Gothic" charset="0"/>
                <a:ea typeface="Century Gothic" charset="0"/>
                <a:cs typeface="Century Gothic" charset="0"/>
              </a:rPr>
              <a:t> Baixa disponibilidade hídrica superficial</a:t>
            </a:r>
          </a:p>
          <a:p>
            <a:pPr algn="just">
              <a:spcBef>
                <a:spcPts val="600"/>
              </a:spcBef>
              <a:spcAft>
                <a:spcPts val="900"/>
              </a:spcAft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pt-BR" altLang="pt-BR" dirty="0">
                <a:solidFill>
                  <a:srgbClr val="002060"/>
                </a:solidFill>
                <a:latin typeface="Century Gothic" charset="0"/>
                <a:ea typeface="Century Gothic" charset="0"/>
                <a:cs typeface="Century Gothic" charset="0"/>
              </a:rPr>
              <a:t> Meio ambiente salino - 70% dos poços apresentam água salobra/salina.</a:t>
            </a:r>
          </a:p>
          <a:p>
            <a:pPr algn="just">
              <a:spcBef>
                <a:spcPts val="600"/>
              </a:spcBef>
              <a:spcAft>
                <a:spcPts val="900"/>
              </a:spcAft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pt-BR" altLang="pt-BR" dirty="0">
                <a:solidFill>
                  <a:srgbClr val="002060"/>
                </a:solidFill>
                <a:latin typeface="Century Gothic" charset="0"/>
                <a:ea typeface="Century Gothic" charset="0"/>
                <a:cs typeface="Century Gothic" charset="0"/>
              </a:rPr>
              <a:t> Vulnerabilidade à mudança do clima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03549482-F74B-495C-97A5-9FC3C75B0E3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8888" y="6188929"/>
            <a:ext cx="1608688" cy="640550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546B460F-B61E-4906-A0F7-77231CB230FE}"/>
              </a:ext>
            </a:extLst>
          </p:cNvPr>
          <p:cNvSpPr txBox="1"/>
          <p:nvPr/>
        </p:nvSpPr>
        <p:spPr>
          <a:xfrm>
            <a:off x="6444208" y="6454497"/>
            <a:ext cx="929225" cy="307777"/>
          </a:xfrm>
          <a:prstGeom prst="rect">
            <a:avLst/>
          </a:prstGeom>
          <a:noFill/>
        </p:spPr>
        <p:txBody>
          <a:bodyPr wrap="none" lIns="0" tIns="0" rIns="36000" bIns="0" rtlCol="0">
            <a:spAutoFit/>
          </a:bodyPr>
          <a:lstStyle/>
          <a:p>
            <a:pPr algn="r"/>
            <a:r>
              <a:rPr lang="pt-BR" sz="1000" dirty="0"/>
              <a:t>MINISTÉRIO DO</a:t>
            </a:r>
          </a:p>
          <a:p>
            <a:pPr algn="r"/>
            <a:r>
              <a:rPr lang="pt-BR" sz="1000" b="1" dirty="0"/>
              <a:t>MEIO AMBIENTE</a:t>
            </a:r>
          </a:p>
        </p:txBody>
      </p:sp>
    </p:spTree>
    <p:extLst>
      <p:ext uri="{BB962C8B-B14F-4D97-AF65-F5344CB8AC3E}">
        <p14:creationId xmlns:p14="http://schemas.microsoft.com/office/powerpoint/2010/main" val="26362787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Z:\Documentos\2018\48º Congresso da Assemae\Peças Gráficas\Template Power Point\fundo power point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7" r="8716"/>
          <a:stretch/>
        </p:blipFill>
        <p:spPr bwMode="auto">
          <a:xfrm>
            <a:off x="-1" y="2"/>
            <a:ext cx="9203293" cy="6926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Z:\Documentos\2018\48º Congresso da Assemae\Peças Gráficas\Template Power Point\banner 730x124 (2) - Cópia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7" r="44668"/>
          <a:stretch/>
        </p:blipFill>
        <p:spPr bwMode="auto">
          <a:xfrm>
            <a:off x="0" y="6165026"/>
            <a:ext cx="2160240" cy="771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03549482-F74B-495C-97A5-9FC3C75B0E3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8888" y="6188929"/>
            <a:ext cx="1608688" cy="640550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546B460F-B61E-4906-A0F7-77231CB230FE}"/>
              </a:ext>
            </a:extLst>
          </p:cNvPr>
          <p:cNvSpPr txBox="1"/>
          <p:nvPr/>
        </p:nvSpPr>
        <p:spPr>
          <a:xfrm>
            <a:off x="6444208" y="6454497"/>
            <a:ext cx="929225" cy="307777"/>
          </a:xfrm>
          <a:prstGeom prst="rect">
            <a:avLst/>
          </a:prstGeom>
          <a:noFill/>
        </p:spPr>
        <p:txBody>
          <a:bodyPr wrap="none" lIns="0" tIns="0" rIns="36000" bIns="0" rtlCol="0">
            <a:spAutoFit/>
          </a:bodyPr>
          <a:lstStyle/>
          <a:p>
            <a:pPr algn="r"/>
            <a:r>
              <a:rPr lang="pt-BR" sz="1000" dirty="0"/>
              <a:t>MINISTÉRIO DO</a:t>
            </a:r>
          </a:p>
          <a:p>
            <a:pPr algn="r"/>
            <a:r>
              <a:rPr lang="pt-BR" sz="1000" b="1" dirty="0"/>
              <a:t>MEIO AMBIENTE</a:t>
            </a:r>
          </a:p>
        </p:txBody>
      </p:sp>
      <p:sp>
        <p:nvSpPr>
          <p:cNvPr id="6" name="CaixaDeTexto 1">
            <a:extLst>
              <a:ext uri="{FF2B5EF4-FFF2-40B4-BE49-F238E27FC236}">
                <a16:creationId xmlns:a16="http://schemas.microsoft.com/office/drawing/2014/main" id="{68ADCFF9-5139-4585-875F-FFEAC54327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8476" y="182084"/>
            <a:ext cx="831690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0" hangingPunct="0"/>
            <a:r>
              <a:rPr lang="pt-BR" altLang="en-US" sz="2000" b="1" dirty="0">
                <a:solidFill>
                  <a:srgbClr val="002060"/>
                </a:solidFill>
                <a:latin typeface="Century Gothic" charset="0"/>
                <a:ea typeface="Century Gothic" charset="0"/>
                <a:cs typeface="Century Gothic" charset="0"/>
              </a:rPr>
              <a:t>Treinamento de Operadores</a:t>
            </a:r>
          </a:p>
          <a:p>
            <a:pPr algn="ctr" eaLnBrk="0" hangingPunct="0"/>
            <a:r>
              <a:rPr lang="pt-BR" altLang="en-US" sz="2000" b="1" dirty="0">
                <a:solidFill>
                  <a:srgbClr val="002060"/>
                </a:solidFill>
                <a:latin typeface="Century Gothic" charset="0"/>
                <a:ea typeface="Century Gothic" charset="0"/>
                <a:cs typeface="Century Gothic" charset="0"/>
              </a:rPr>
              <a:t>Comunidade de </a:t>
            </a:r>
            <a:r>
              <a:rPr lang="pt-BR" altLang="en-US" sz="2000" b="1" dirty="0" err="1">
                <a:solidFill>
                  <a:srgbClr val="002060"/>
                </a:solidFill>
                <a:latin typeface="Century Gothic" charset="0"/>
                <a:ea typeface="Century Gothic" charset="0"/>
                <a:cs typeface="Century Gothic" charset="0"/>
              </a:rPr>
              <a:t>Mandassaia</a:t>
            </a:r>
            <a:r>
              <a:rPr lang="pt-BR" altLang="en-US" sz="2000" b="1" dirty="0">
                <a:solidFill>
                  <a:srgbClr val="002060"/>
                </a:solidFill>
                <a:latin typeface="Century Gothic" charset="0"/>
                <a:ea typeface="Century Gothic" charset="0"/>
                <a:cs typeface="Century Gothic" charset="0"/>
              </a:rPr>
              <a:t> II – Riachão do Jacuípe/BA</a:t>
            </a:r>
            <a:endParaRPr lang="pt-BR" altLang="en-US" sz="2000" dirty="0">
              <a:solidFill>
                <a:srgbClr val="002060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pic>
        <p:nvPicPr>
          <p:cNvPr id="7" name="Imagem 2" descr="IMG-20150922-WA0001.jpg">
            <a:extLst>
              <a:ext uri="{FF2B5EF4-FFF2-40B4-BE49-F238E27FC236}">
                <a16:creationId xmlns:a16="http://schemas.microsoft.com/office/drawing/2014/main" id="{0ED0F2BB-1EE9-4F79-B393-C763C144EB4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16260" b="33333"/>
          <a:stretch>
            <a:fillRect/>
          </a:stretch>
        </p:blipFill>
        <p:spPr bwMode="auto">
          <a:xfrm>
            <a:off x="285734" y="1396508"/>
            <a:ext cx="8572531" cy="221457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CaixaDeTexto 3">
            <a:extLst>
              <a:ext uri="{FF2B5EF4-FFF2-40B4-BE49-F238E27FC236}">
                <a16:creationId xmlns:a16="http://schemas.microsoft.com/office/drawing/2014/main" id="{83B6012D-3AF2-4F3A-B141-78639DBDDD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43763" y="3611084"/>
            <a:ext cx="1643062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pt-BR" altLang="en-US" sz="1000"/>
              <a:t>Fonte: Wilson Barroso</a:t>
            </a:r>
          </a:p>
        </p:txBody>
      </p:sp>
      <p:pic>
        <p:nvPicPr>
          <p:cNvPr id="11" name="Imagem 10" descr="IMG-20150922-WA0002.jpg">
            <a:extLst>
              <a:ext uri="{FF2B5EF4-FFF2-40B4-BE49-F238E27FC236}">
                <a16:creationId xmlns:a16="http://schemas.microsoft.com/office/drawing/2014/main" id="{4C874016-F50D-40F1-B43F-F231CD6A28D8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857501" y="3753962"/>
            <a:ext cx="2643174" cy="221457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Imagem 11" descr="IMG-20150922-WA0003.jpg">
            <a:extLst>
              <a:ext uri="{FF2B5EF4-FFF2-40B4-BE49-F238E27FC236}">
                <a16:creationId xmlns:a16="http://schemas.microsoft.com/office/drawing/2014/main" id="{F37C5636-6B11-4AB8-B092-9628330FACF6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rcRect t="11539"/>
          <a:stretch>
            <a:fillRect/>
          </a:stretch>
        </p:blipFill>
        <p:spPr>
          <a:xfrm>
            <a:off x="500047" y="3753963"/>
            <a:ext cx="1857370" cy="21907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Picture 7" descr="Q:\SAM_1348.JPG">
            <a:extLst>
              <a:ext uri="{FF2B5EF4-FFF2-40B4-BE49-F238E27FC236}">
                <a16:creationId xmlns:a16="http://schemas.microsoft.com/office/drawing/2014/main" id="{8E32E4CE-1449-4C62-869B-6AE145CA3F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072211" y="4039715"/>
            <a:ext cx="2643174" cy="198238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671042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Z:\Documentos\2018\48º Congresso da Assemae\Peças Gráficas\Template Power Point\fundo power point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7" r="8716"/>
          <a:stretch/>
        </p:blipFill>
        <p:spPr bwMode="auto">
          <a:xfrm>
            <a:off x="-1" y="2"/>
            <a:ext cx="9203293" cy="6926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">
            <a:extLst>
              <a:ext uri="{FF2B5EF4-FFF2-40B4-BE49-F238E27FC236}">
                <a16:creationId xmlns:a16="http://schemas.microsoft.com/office/drawing/2014/main" id="{2952BA4B-4647-45DF-B229-E2446DDD45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1317" y="584673"/>
            <a:ext cx="4248218" cy="2868399"/>
          </a:xfrm>
          <a:prstGeom prst="rect">
            <a:avLst/>
          </a:prstGeom>
          <a:noFill/>
          <a:ln w="3175" cap="sq">
            <a:solidFill>
              <a:srgbClr val="00206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21782B6B-3941-4EF3-8A97-A495466AA3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6227" y="3694309"/>
            <a:ext cx="4253308" cy="2837114"/>
          </a:xfrm>
          <a:prstGeom prst="rect">
            <a:avLst/>
          </a:prstGeom>
          <a:noFill/>
          <a:ln w="3175" cap="flat">
            <a:solidFill>
              <a:srgbClr val="3465A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7D3A3A44-C203-4003-A2D3-0BABCEB965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873"/>
          <a:stretch>
            <a:fillRect/>
          </a:stretch>
        </p:blipFill>
        <p:spPr bwMode="auto">
          <a:xfrm>
            <a:off x="177165" y="3694309"/>
            <a:ext cx="4277059" cy="2837114"/>
          </a:xfrm>
          <a:prstGeom prst="rect">
            <a:avLst/>
          </a:prstGeom>
          <a:noFill/>
          <a:ln w="3175" cap="sq">
            <a:solidFill>
              <a:srgbClr val="00206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r="17873"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A114A9E9-0C04-4877-B8E8-D235E841D8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55" y="584672"/>
            <a:ext cx="4292329" cy="2868399"/>
          </a:xfrm>
          <a:prstGeom prst="rect">
            <a:avLst/>
          </a:prstGeom>
          <a:noFill/>
          <a:ln w="3175" cap="flat">
            <a:solidFill>
              <a:srgbClr val="3465A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2" name="Título 1">
            <a:extLst>
              <a:ext uri="{FF2B5EF4-FFF2-40B4-BE49-F238E27FC236}">
                <a16:creationId xmlns:a16="http://schemas.microsoft.com/office/drawing/2014/main" id="{666A9C99-CE31-47F1-BB95-E04DA3097802}"/>
              </a:ext>
            </a:extLst>
          </p:cNvPr>
          <p:cNvSpPr txBox="1">
            <a:spLocks/>
          </p:cNvSpPr>
          <p:nvPr/>
        </p:nvSpPr>
        <p:spPr bwMode="auto">
          <a:xfrm>
            <a:off x="305541" y="15553"/>
            <a:ext cx="8569325" cy="44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pt-BR" altLang="en-US" b="1" dirty="0">
                <a:solidFill>
                  <a:srgbClr val="002060"/>
                </a:solidFill>
                <a:latin typeface="Century Gothic" charset="0"/>
                <a:ea typeface="Century Gothic" charset="0"/>
                <a:cs typeface="Century Gothic" charset="0"/>
              </a:rPr>
              <a:t>Inaugurações de Sistemas de Dessalinização</a:t>
            </a:r>
          </a:p>
        </p:txBody>
      </p:sp>
      <p:pic>
        <p:nvPicPr>
          <p:cNvPr id="1027" name="Picture 3" descr="Z:\Documentos\2018\48º Congresso da Assemae\Peças Gráficas\Template Power Point\banner 730x124 (2) - Cópia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7" r="44668"/>
          <a:stretch/>
        </p:blipFill>
        <p:spPr bwMode="auto">
          <a:xfrm>
            <a:off x="0" y="6165026"/>
            <a:ext cx="2160240" cy="771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03549482-F74B-495C-97A5-9FC3C75B0E3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8888" y="6188929"/>
            <a:ext cx="1608688" cy="640550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546B460F-B61E-4906-A0F7-77231CB230FE}"/>
              </a:ext>
            </a:extLst>
          </p:cNvPr>
          <p:cNvSpPr txBox="1"/>
          <p:nvPr/>
        </p:nvSpPr>
        <p:spPr>
          <a:xfrm>
            <a:off x="6444208" y="6454497"/>
            <a:ext cx="929225" cy="307777"/>
          </a:xfrm>
          <a:prstGeom prst="rect">
            <a:avLst/>
          </a:prstGeom>
          <a:noFill/>
        </p:spPr>
        <p:txBody>
          <a:bodyPr wrap="none" lIns="0" tIns="0" rIns="36000" bIns="0" rtlCol="0">
            <a:spAutoFit/>
          </a:bodyPr>
          <a:lstStyle/>
          <a:p>
            <a:pPr algn="r"/>
            <a:r>
              <a:rPr lang="pt-BR" sz="1000" dirty="0"/>
              <a:t>MINISTÉRIO DO</a:t>
            </a:r>
          </a:p>
          <a:p>
            <a:pPr algn="r"/>
            <a:r>
              <a:rPr lang="pt-BR" sz="1000" b="1" dirty="0"/>
              <a:t>MEIO AMBIENTE</a:t>
            </a:r>
          </a:p>
        </p:txBody>
      </p:sp>
    </p:spTree>
    <p:extLst>
      <p:ext uri="{BB962C8B-B14F-4D97-AF65-F5344CB8AC3E}">
        <p14:creationId xmlns:p14="http://schemas.microsoft.com/office/powerpoint/2010/main" val="1770678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8525B3F1-8484-439C-8EF3-FD4A3DDC27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Imagem 18">
            <a:extLst>
              <a:ext uri="{FF2B5EF4-FFF2-40B4-BE49-F238E27FC236}">
                <a16:creationId xmlns:a16="http://schemas.microsoft.com/office/drawing/2014/main" id="{0A43C9DD-1A14-4BC3-B150-2493C4BA59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72" r="-2" b="2809"/>
          <a:stretch/>
        </p:blipFill>
        <p:spPr>
          <a:xfrm>
            <a:off x="-12" y="10"/>
            <a:ext cx="6856308" cy="6857990"/>
          </a:xfrm>
          <a:custGeom>
            <a:avLst/>
            <a:gdLst>
              <a:gd name="connsiteX0" fmla="*/ 0 w 9141744"/>
              <a:gd name="connsiteY0" fmla="*/ 0 h 6863485"/>
              <a:gd name="connsiteX1" fmla="*/ 5963051 w 9141744"/>
              <a:gd name="connsiteY1" fmla="*/ 0 h 6863485"/>
              <a:gd name="connsiteX2" fmla="*/ 9141744 w 9141744"/>
              <a:gd name="connsiteY2" fmla="*/ 6863485 h 6863485"/>
              <a:gd name="connsiteX3" fmla="*/ 0 w 9141744"/>
              <a:gd name="connsiteY3" fmla="*/ 6863485 h 6863485"/>
              <a:gd name="connsiteX4" fmla="*/ 0 w 9141744"/>
              <a:gd name="connsiteY4" fmla="*/ 0 h 6863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1744" h="6863485">
                <a:moveTo>
                  <a:pt x="0" y="0"/>
                </a:moveTo>
                <a:lnTo>
                  <a:pt x="5963051" y="0"/>
                </a:lnTo>
                <a:lnTo>
                  <a:pt x="9141744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75" name="Rectangle 74">
            <a:extLst>
              <a:ext uri="{FF2B5EF4-FFF2-40B4-BE49-F238E27FC236}">
                <a16:creationId xmlns:a16="http://schemas.microsoft.com/office/drawing/2014/main" id="{94981E3D-0876-46C5-845F-8D4FD1E435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6988" y="1731772"/>
            <a:ext cx="3525012" cy="3236976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  <a:ln w="139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8" name="Picture 4" descr="Z:\Documentos\2018\48º Congresso da Assemae\Peças Gráficas\Template Power Point\fundo power point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75" r="21463"/>
          <a:stretch/>
        </p:blipFill>
        <p:spPr bwMode="auto">
          <a:xfrm>
            <a:off x="4364595" y="-39608"/>
            <a:ext cx="4801236" cy="6852984"/>
          </a:xfrm>
          <a:custGeom>
            <a:avLst/>
            <a:gdLst>
              <a:gd name="connsiteX0" fmla="*/ 354282 w 6401647"/>
              <a:gd name="connsiteY0" fmla="*/ 0 h 6852994"/>
              <a:gd name="connsiteX1" fmla="*/ 6401647 w 6401647"/>
              <a:gd name="connsiteY1" fmla="*/ 0 h 6852994"/>
              <a:gd name="connsiteX2" fmla="*/ 6401647 w 6401647"/>
              <a:gd name="connsiteY2" fmla="*/ 6852994 h 6852994"/>
              <a:gd name="connsiteX3" fmla="*/ 0 w 6401647"/>
              <a:gd name="connsiteY3" fmla="*/ 6852994 h 6852994"/>
              <a:gd name="connsiteX4" fmla="*/ 0 w 6401647"/>
              <a:gd name="connsiteY4" fmla="*/ 6852993 h 6852994"/>
              <a:gd name="connsiteX5" fmla="*/ 3528116 w 6401647"/>
              <a:gd name="connsiteY5" fmla="*/ 6852993 h 6852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01647" h="6852994">
                <a:moveTo>
                  <a:pt x="354282" y="0"/>
                </a:moveTo>
                <a:lnTo>
                  <a:pt x="6401647" y="0"/>
                </a:lnTo>
                <a:lnTo>
                  <a:pt x="6401647" y="6852994"/>
                </a:lnTo>
                <a:lnTo>
                  <a:pt x="0" y="6852994"/>
                </a:lnTo>
                <a:lnTo>
                  <a:pt x="0" y="6852993"/>
                </a:lnTo>
                <a:lnTo>
                  <a:pt x="3528116" y="685299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5">
            <a:extLst>
              <a:ext uri="{FF2B5EF4-FFF2-40B4-BE49-F238E27FC236}">
                <a16:creationId xmlns:a16="http://schemas.microsoft.com/office/drawing/2014/main" id="{6F8E74DE-98A8-4967-8DE5-499B7DF945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67" y="1772816"/>
            <a:ext cx="3443077" cy="3134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20" name="Group 2">
            <a:extLst>
              <a:ext uri="{FF2B5EF4-FFF2-40B4-BE49-F238E27FC236}">
                <a16:creationId xmlns:a16="http://schemas.microsoft.com/office/drawing/2014/main" id="{3E79C194-CA89-475B-A8F4-FD2FEC44D040}"/>
              </a:ext>
            </a:extLst>
          </p:cNvPr>
          <p:cNvGrpSpPr>
            <a:grpSpLocks/>
          </p:cNvGrpSpPr>
          <p:nvPr/>
        </p:nvGrpSpPr>
        <p:grpSpPr bwMode="auto">
          <a:xfrm>
            <a:off x="160723" y="4583175"/>
            <a:ext cx="1630266" cy="2158799"/>
            <a:chOff x="113" y="1007"/>
            <a:chExt cx="1950" cy="2599"/>
          </a:xfrm>
        </p:grpSpPr>
        <p:pic>
          <p:nvPicPr>
            <p:cNvPr id="21" name="Picture 3">
              <a:extLst>
                <a:ext uri="{FF2B5EF4-FFF2-40B4-BE49-F238E27FC236}">
                  <a16:creationId xmlns:a16="http://schemas.microsoft.com/office/drawing/2014/main" id="{5F4D412E-AA21-4786-A24E-08C2B967AA2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" y="1007"/>
              <a:ext cx="1950" cy="2599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  <p:sp>
          <p:nvSpPr>
            <p:cNvPr id="22" name="Text Box 4">
              <a:extLst>
                <a:ext uri="{FF2B5EF4-FFF2-40B4-BE49-F238E27FC236}">
                  <a16:creationId xmlns:a16="http://schemas.microsoft.com/office/drawing/2014/main" id="{18159A05-3798-42AC-9F02-ED0DE937FD3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" y="1007"/>
              <a:ext cx="1950" cy="25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</p:grpSp>
      <p:pic>
        <p:nvPicPr>
          <p:cNvPr id="4" name="Imagem 3" descr="Uma imagem contendo pessoa, em pé, grupo, posando&#10;&#10;Descrição gerada com muito alta confiança">
            <a:extLst>
              <a:ext uri="{FF2B5EF4-FFF2-40B4-BE49-F238E27FC236}">
                <a16:creationId xmlns:a16="http://schemas.microsoft.com/office/drawing/2014/main" id="{A8E3DFCC-05CA-4319-8DA1-7F7649F380E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7111" y="4658369"/>
            <a:ext cx="3095158" cy="20638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7" name="CustomShape 1">
            <a:extLst>
              <a:ext uri="{FF2B5EF4-FFF2-40B4-BE49-F238E27FC236}">
                <a16:creationId xmlns:a16="http://schemas.microsoft.com/office/drawing/2014/main" id="{287F8DA1-1A3C-4AD2-8575-2073A93AEF42}"/>
              </a:ext>
            </a:extLst>
          </p:cNvPr>
          <p:cNvSpPr/>
          <p:nvPr/>
        </p:nvSpPr>
        <p:spPr>
          <a:xfrm>
            <a:off x="5220072" y="44624"/>
            <a:ext cx="3875808" cy="1791440"/>
          </a:xfrm>
          <a:prstGeom prst="rect">
            <a:avLst/>
          </a:prstGeom>
        </p:spPr>
        <p:txBody>
          <a:bodyPr lIns="90000" tIns="45000" rIns="90000" bIns="45000"/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sz="2000" b="1" dirty="0">
                <a:solidFill>
                  <a:srgbClr val="002060"/>
                </a:solidFill>
                <a:latin typeface="Century Gothic" charset="0"/>
                <a:ea typeface="Century Gothic" charset="0"/>
                <a:cs typeface="Century Gothic" charset="0"/>
              </a:rPr>
              <a:t>IDA </a:t>
            </a:r>
            <a:r>
              <a:rPr lang="pt-BR" sz="2000" dirty="0">
                <a:solidFill>
                  <a:srgbClr val="002060"/>
                </a:solidFill>
                <a:latin typeface="Century Gothic" charset="0"/>
                <a:ea typeface="Century Gothic" charset="0"/>
                <a:cs typeface="Century Gothic" charset="0"/>
              </a:rPr>
              <a:t>– </a:t>
            </a:r>
            <a:r>
              <a:rPr lang="pt-BR" dirty="0"/>
              <a:t>Prêmio de Reconhecimento do caráter inovador do Água Doce que possibilita o abastecimento de água potável para comunidades isoladas do semiárido brasileiro, contribuindo para sua economia.</a:t>
            </a:r>
            <a:endParaRPr lang="pt-BR" sz="2000" dirty="0">
              <a:solidFill>
                <a:srgbClr val="002060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28" name="CustomShape 1">
            <a:extLst>
              <a:ext uri="{FF2B5EF4-FFF2-40B4-BE49-F238E27FC236}">
                <a16:creationId xmlns:a16="http://schemas.microsoft.com/office/drawing/2014/main" id="{1D2AF6F9-4BED-4C0F-8945-112DB666724B}"/>
              </a:ext>
            </a:extLst>
          </p:cNvPr>
          <p:cNvSpPr/>
          <p:nvPr/>
        </p:nvSpPr>
        <p:spPr>
          <a:xfrm>
            <a:off x="5778024" y="1844824"/>
            <a:ext cx="3330519" cy="3245593"/>
          </a:xfrm>
          <a:prstGeom prst="rect">
            <a:avLst/>
          </a:prstGeom>
        </p:spPr>
        <p:txBody>
          <a:bodyPr lIns="90000" tIns="45000" rIns="90000" bIns="45000"/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sz="2000" b="1" dirty="0">
                <a:solidFill>
                  <a:srgbClr val="002060"/>
                </a:solidFill>
                <a:latin typeface="Century Gothic" charset="0"/>
                <a:ea typeface="Century Gothic" charset="0"/>
                <a:cs typeface="Century Gothic" charset="0"/>
              </a:rPr>
              <a:t>ALADYR </a:t>
            </a:r>
            <a:r>
              <a:rPr lang="pt-BR" sz="2000" dirty="0">
                <a:solidFill>
                  <a:srgbClr val="002060"/>
                </a:solidFill>
                <a:latin typeface="Century Gothic" charset="0"/>
                <a:ea typeface="Century Gothic" charset="0"/>
                <a:cs typeface="Century Gothic" charset="0"/>
              </a:rPr>
              <a:t>– </a:t>
            </a:r>
            <a:r>
              <a:rPr lang="pt-BR" sz="2000" dirty="0"/>
              <a:t>Prêmio de inovação  do Semiárido.</a:t>
            </a:r>
            <a:r>
              <a:rPr lang="pt-BR" sz="2000" dirty="0">
                <a:solidFill>
                  <a:srgbClr val="002060"/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pt-BR" sz="2000" dirty="0">
              <a:solidFill>
                <a:srgbClr val="002060"/>
              </a:solidFill>
              <a:latin typeface="Century Gothic" charset="0"/>
              <a:ea typeface="Century Gothic" charset="0"/>
              <a:cs typeface="Century Gothic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sz="2000" b="1" dirty="0">
                <a:solidFill>
                  <a:srgbClr val="002060"/>
                </a:solidFill>
                <a:latin typeface="Century Gothic" charset="0"/>
                <a:ea typeface="Century Gothic" charset="0"/>
                <a:cs typeface="Century Gothic" charset="0"/>
              </a:rPr>
              <a:t>ONU Meio Ambiente – </a:t>
            </a:r>
            <a:r>
              <a:rPr lang="pt-BR" dirty="0"/>
              <a:t>Reconhecimento que o PAD adota uma abordagem integrada para abordagem integrada para desenvolvimento sustentável e combate à pobreza.</a:t>
            </a:r>
          </a:p>
        </p:txBody>
      </p:sp>
    </p:spTree>
    <p:extLst>
      <p:ext uri="{BB962C8B-B14F-4D97-AF65-F5344CB8AC3E}">
        <p14:creationId xmlns:p14="http://schemas.microsoft.com/office/powerpoint/2010/main" val="26463522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Z:\Documentos\2018\48º Congresso da Assemae\Peças Gráficas\Template Power Point\fundo power point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7" r="8716"/>
          <a:stretch/>
        </p:blipFill>
        <p:spPr bwMode="auto">
          <a:xfrm>
            <a:off x="-1" y="2"/>
            <a:ext cx="9203293" cy="6926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Z:\Documentos\2018\48º Congresso da Assemae\Peças Gráficas\Template Power Point\banner 730x124 (2) - Cópia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7" r="44668"/>
          <a:stretch/>
        </p:blipFill>
        <p:spPr bwMode="auto">
          <a:xfrm>
            <a:off x="0" y="6165026"/>
            <a:ext cx="2160240" cy="771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03549482-F74B-495C-97A5-9FC3C75B0E3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8888" y="6188929"/>
            <a:ext cx="1608688" cy="640550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546B460F-B61E-4906-A0F7-77231CB230FE}"/>
              </a:ext>
            </a:extLst>
          </p:cNvPr>
          <p:cNvSpPr txBox="1"/>
          <p:nvPr/>
        </p:nvSpPr>
        <p:spPr>
          <a:xfrm>
            <a:off x="6444208" y="6454497"/>
            <a:ext cx="929225" cy="307777"/>
          </a:xfrm>
          <a:prstGeom prst="rect">
            <a:avLst/>
          </a:prstGeom>
          <a:noFill/>
        </p:spPr>
        <p:txBody>
          <a:bodyPr wrap="none" lIns="0" tIns="0" rIns="36000" bIns="0" rtlCol="0">
            <a:spAutoFit/>
          </a:bodyPr>
          <a:lstStyle/>
          <a:p>
            <a:pPr algn="r"/>
            <a:r>
              <a:rPr lang="pt-BR" sz="1000" dirty="0"/>
              <a:t>MINISTÉRIO DO</a:t>
            </a:r>
          </a:p>
          <a:p>
            <a:pPr algn="r"/>
            <a:r>
              <a:rPr lang="pt-BR" sz="1000" b="1" dirty="0"/>
              <a:t>MEIO AMBIENTE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FC9C40D4-A8AE-4740-9C34-F13CF32FFBD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31" y="503621"/>
            <a:ext cx="4476569" cy="3357428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806F6E4B-6F6D-46F3-AFD6-411E11EF11D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7296" y="2395577"/>
            <a:ext cx="4301273" cy="3225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005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Z:\Documentos\2018\48º Congresso da Assemae\Peças Gráficas\Template Power Point\fundo power point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7" r="8716"/>
          <a:stretch/>
        </p:blipFill>
        <p:spPr bwMode="auto">
          <a:xfrm>
            <a:off x="-1" y="2"/>
            <a:ext cx="9203293" cy="6926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Z:\Documentos\2018\48º Congresso da Assemae\Peças Gráficas\Template Power Point\banner 730x124 (2) - Cópia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7" r="44668"/>
          <a:stretch/>
        </p:blipFill>
        <p:spPr bwMode="auto">
          <a:xfrm>
            <a:off x="0" y="6165026"/>
            <a:ext cx="2160240" cy="771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03549482-F74B-495C-97A5-9FC3C75B0E3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8888" y="6188929"/>
            <a:ext cx="1608688" cy="640550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546B460F-B61E-4906-A0F7-77231CB230FE}"/>
              </a:ext>
            </a:extLst>
          </p:cNvPr>
          <p:cNvSpPr txBox="1"/>
          <p:nvPr/>
        </p:nvSpPr>
        <p:spPr>
          <a:xfrm>
            <a:off x="6444208" y="6454497"/>
            <a:ext cx="929225" cy="307777"/>
          </a:xfrm>
          <a:prstGeom prst="rect">
            <a:avLst/>
          </a:prstGeom>
          <a:noFill/>
        </p:spPr>
        <p:txBody>
          <a:bodyPr wrap="none" lIns="0" tIns="0" rIns="36000" bIns="0" rtlCol="0">
            <a:spAutoFit/>
          </a:bodyPr>
          <a:lstStyle/>
          <a:p>
            <a:pPr algn="r"/>
            <a:r>
              <a:rPr lang="pt-BR" sz="1000" dirty="0"/>
              <a:t>MINISTÉRIO DO</a:t>
            </a:r>
          </a:p>
          <a:p>
            <a:pPr algn="r"/>
            <a:r>
              <a:rPr lang="pt-BR" sz="1000" b="1" dirty="0"/>
              <a:t>MEIO AMBIENTE</a:t>
            </a:r>
          </a:p>
        </p:txBody>
      </p:sp>
      <p:sp>
        <p:nvSpPr>
          <p:cNvPr id="6" name="Text Box 3">
            <a:extLst>
              <a:ext uri="{FF2B5EF4-FFF2-40B4-BE49-F238E27FC236}">
                <a16:creationId xmlns:a16="http://schemas.microsoft.com/office/drawing/2014/main" id="{C11CC926-2B1A-4BB3-B951-2EBB8C8C74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959141" y="30817"/>
            <a:ext cx="11094391" cy="1017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defPPr>
              <a:defRPr lang="pt-B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DejaVu Sans" panose="020B0603030804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DejaVu Sans" panose="020B0603030804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DejaVu Sans" panose="020B0603030804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DejaVu Sans" panose="020B0603030804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DejaVu Sans" panose="020B0603030804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DejaVu Sans" panose="020B0603030804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DejaVu Sans" panose="020B0603030804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DejaVu Sans" panose="020B0603030804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DejaVu Sans" panose="020B0603030804020204" pitchFamily="34" charset="0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pt-BR" altLang="pt-BR" sz="3200" b="1" dirty="0">
                <a:solidFill>
                  <a:srgbClr val="002060"/>
                </a:solidFill>
                <a:latin typeface="Century Gothic" charset="0"/>
                <a:ea typeface="Century Gothic" charset="0"/>
                <a:cs typeface="Century Gothic" charset="0"/>
              </a:rPr>
              <a:t>Perspectivas</a:t>
            </a:r>
          </a:p>
          <a:p>
            <a:pPr algn="ctr" eaLnBrk="1" hangingPunct="1">
              <a:buClrTx/>
              <a:buFontTx/>
              <a:buNone/>
            </a:pPr>
            <a:endParaRPr lang="pt-BR" altLang="pt-BR" sz="2800" b="1" dirty="0">
              <a:solidFill>
                <a:srgbClr val="002060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7" name="CustomShape 1">
            <a:extLst>
              <a:ext uri="{FF2B5EF4-FFF2-40B4-BE49-F238E27FC236}">
                <a16:creationId xmlns:a16="http://schemas.microsoft.com/office/drawing/2014/main" id="{FE4BDF39-DB97-4AA5-BE86-487C10FB2E80}"/>
              </a:ext>
            </a:extLst>
          </p:cNvPr>
          <p:cNvSpPr/>
          <p:nvPr/>
        </p:nvSpPr>
        <p:spPr>
          <a:xfrm>
            <a:off x="236192" y="801037"/>
            <a:ext cx="8671615" cy="1791440"/>
          </a:xfrm>
          <a:prstGeom prst="rect">
            <a:avLst/>
          </a:prstGeom>
        </p:spPr>
        <p:txBody>
          <a:bodyPr lIns="90000" tIns="45000" rIns="90000" bIns="45000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rgbClr val="002060"/>
                </a:solidFill>
                <a:latin typeface="Century Gothic" charset="0"/>
                <a:ea typeface="Century Gothic" charset="0"/>
                <a:cs typeface="Century Gothic" charset="0"/>
              </a:rPr>
              <a:t>Autonomia energética: ampliação da utilização de energia solar fotovoltaica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rgbClr val="002060"/>
                </a:solidFill>
                <a:latin typeface="Century Gothic" charset="0"/>
                <a:ea typeface="Century Gothic" charset="0"/>
                <a:cs typeface="Century Gothic" charset="0"/>
              </a:rPr>
              <a:t>Agenda Verde </a:t>
            </a:r>
            <a:r>
              <a:rPr lang="pt-BR" dirty="0">
                <a:solidFill>
                  <a:srgbClr val="002060"/>
                </a:solidFill>
                <a:latin typeface="Century Gothic" charset="0"/>
                <a:ea typeface="Century Gothic" charset="0"/>
                <a:cs typeface="Century Gothic" charset="0"/>
              </a:rPr>
              <a:t>(boas práticas de conservação de solo e água)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rgbClr val="002060"/>
                </a:solidFill>
                <a:latin typeface="Century Gothic" charset="0"/>
                <a:ea typeface="Century Gothic" charset="0"/>
                <a:cs typeface="Century Gothic" charset="0"/>
              </a:rPr>
              <a:t>Agricultura </a:t>
            </a:r>
            <a:r>
              <a:rPr lang="pt-BR" sz="2000" dirty="0" err="1">
                <a:solidFill>
                  <a:srgbClr val="002060"/>
                </a:solidFill>
                <a:latin typeface="Century Gothic" charset="0"/>
                <a:ea typeface="Century Gothic" charset="0"/>
                <a:cs typeface="Century Gothic" charset="0"/>
              </a:rPr>
              <a:t>Biossalina</a:t>
            </a:r>
            <a:r>
              <a:rPr lang="pt-BR" sz="2000" dirty="0">
                <a:solidFill>
                  <a:srgbClr val="002060"/>
                </a:solidFill>
                <a:latin typeface="Century Gothic" charset="0"/>
                <a:ea typeface="Century Gothic" charset="0"/>
                <a:cs typeface="Century Gothic" charset="0"/>
              </a:rPr>
              <a:t> e difusão de cultivos apropriados ao semiárido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rgbClr val="002060"/>
                </a:solidFill>
                <a:latin typeface="Century Gothic" charset="0"/>
                <a:ea typeface="Century Gothic" charset="0"/>
                <a:cs typeface="Century Gothic" charset="0"/>
              </a:rPr>
              <a:t>Aplicativo do Programa Água Doce: monitoramento participativo </a:t>
            </a:r>
          </a:p>
        </p:txBody>
      </p:sp>
      <p:pic>
        <p:nvPicPr>
          <p:cNvPr id="10" name="Picture 5" descr="C:\Users\rafaellaarcila\Desktop\PAD RN\IMG_3244.JPG">
            <a:extLst>
              <a:ext uri="{FF2B5EF4-FFF2-40B4-BE49-F238E27FC236}">
                <a16:creationId xmlns:a16="http://schemas.microsoft.com/office/drawing/2014/main" id="{40AB2015-E3FC-454E-B3BB-4CE101BF02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357" y="3262036"/>
            <a:ext cx="4891565" cy="2508660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Resultado de imagem para umbuzeiro">
            <a:extLst>
              <a:ext uri="{FF2B5EF4-FFF2-40B4-BE49-F238E27FC236}">
                <a16:creationId xmlns:a16="http://schemas.microsoft.com/office/drawing/2014/main" id="{8C3FD7D7-52C1-4670-88F9-4D725E15A4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5607" y="4286919"/>
            <a:ext cx="2111742" cy="1405268"/>
          </a:xfrm>
          <a:prstGeom prst="rect">
            <a:avLst/>
          </a:prstGeom>
          <a:noFill/>
          <a:ln w="3175">
            <a:solidFill>
              <a:srgbClr val="002060"/>
            </a:solidFill>
          </a:ln>
          <a:effectLst/>
          <a:extLst/>
        </p:spPr>
      </p:pic>
      <p:pic>
        <p:nvPicPr>
          <p:cNvPr id="12" name="Picture 2" descr=" ">
            <a:extLst>
              <a:ext uri="{FF2B5EF4-FFF2-40B4-BE49-F238E27FC236}">
                <a16:creationId xmlns:a16="http://schemas.microsoft.com/office/drawing/2014/main" id="{B45D4AAF-E878-40FF-AF5B-F4586D0E90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1812" y="3262036"/>
            <a:ext cx="2062276" cy="1361772"/>
          </a:xfrm>
          <a:prstGeom prst="rect">
            <a:avLst/>
          </a:prstGeom>
          <a:noFill/>
          <a:ln w="3175">
            <a:solidFill>
              <a:srgbClr val="002060"/>
            </a:solidFill>
          </a:ln>
          <a:effectLst/>
          <a:extLst/>
        </p:spPr>
      </p:pic>
    </p:spTree>
    <p:extLst>
      <p:ext uri="{BB962C8B-B14F-4D97-AF65-F5344CB8AC3E}">
        <p14:creationId xmlns:p14="http://schemas.microsoft.com/office/powerpoint/2010/main" val="24777937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Z:\Documentos\2018\48º Congresso da Assemae\Peças Gráficas\Template Power Point\fundo power point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7" r="8716"/>
          <a:stretch/>
        </p:blipFill>
        <p:spPr bwMode="auto">
          <a:xfrm>
            <a:off x="-1" y="2"/>
            <a:ext cx="9203293" cy="6926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Z:\Documentos\2018\48º Congresso da Assemae\Peças Gráficas\Template Power Point\banner 730x124 (2) - Cópia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7" r="44668"/>
          <a:stretch/>
        </p:blipFill>
        <p:spPr bwMode="auto">
          <a:xfrm>
            <a:off x="0" y="6165026"/>
            <a:ext cx="2160240" cy="771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03549482-F74B-495C-97A5-9FC3C75B0E3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8888" y="6188929"/>
            <a:ext cx="1608688" cy="640550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546B460F-B61E-4906-A0F7-77231CB230FE}"/>
              </a:ext>
            </a:extLst>
          </p:cNvPr>
          <p:cNvSpPr txBox="1"/>
          <p:nvPr/>
        </p:nvSpPr>
        <p:spPr>
          <a:xfrm>
            <a:off x="6444208" y="6454497"/>
            <a:ext cx="929225" cy="307777"/>
          </a:xfrm>
          <a:prstGeom prst="rect">
            <a:avLst/>
          </a:prstGeom>
          <a:noFill/>
        </p:spPr>
        <p:txBody>
          <a:bodyPr wrap="none" lIns="0" tIns="0" rIns="36000" bIns="0" rtlCol="0">
            <a:spAutoFit/>
          </a:bodyPr>
          <a:lstStyle/>
          <a:p>
            <a:pPr algn="r"/>
            <a:r>
              <a:rPr lang="pt-BR" sz="1000" dirty="0"/>
              <a:t>MINISTÉRIO DO</a:t>
            </a:r>
          </a:p>
          <a:p>
            <a:pPr algn="r"/>
            <a:r>
              <a:rPr lang="pt-BR" sz="1000" b="1" dirty="0"/>
              <a:t>MEIO AMBIENTE</a:t>
            </a:r>
          </a:p>
        </p:txBody>
      </p:sp>
      <p:sp>
        <p:nvSpPr>
          <p:cNvPr id="6" name="Text Box 3">
            <a:extLst>
              <a:ext uri="{FF2B5EF4-FFF2-40B4-BE49-F238E27FC236}">
                <a16:creationId xmlns:a16="http://schemas.microsoft.com/office/drawing/2014/main" id="{01DEA05C-BEE2-4BBC-BFBE-BA31F34177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999650" y="278373"/>
            <a:ext cx="11153700" cy="46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defPPr>
              <a:defRPr lang="pt-B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DejaVu Sans" panose="020B0603030804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DejaVu Sans" panose="020B0603030804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DejaVu Sans" panose="020B0603030804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DejaVu Sans" panose="020B0603030804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DejaVu Sans" panose="020B0603030804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DejaVu Sans" panose="020B0603030804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DejaVu Sans" panose="020B0603030804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DejaVu Sans" panose="020B0603030804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DejaVu Sans" panose="020B0603030804020204" pitchFamily="34" charset="0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pt-BR" altLang="pt-BR" sz="2400" b="1" dirty="0">
                <a:solidFill>
                  <a:srgbClr val="002060"/>
                </a:solidFill>
                <a:latin typeface="Century Gothic" charset="0"/>
                <a:ea typeface="Century Gothic" charset="0"/>
                <a:cs typeface="Century Gothic" charset="0"/>
              </a:rPr>
              <a:t>Água de Qualidade: Bem Público e Direito Humano </a:t>
            </a:r>
            <a:endParaRPr lang="pt-BR" altLang="pt-BR" sz="2000" b="1" dirty="0">
              <a:solidFill>
                <a:srgbClr val="002060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8EC70314-EB78-4403-83CE-EAAC2845F4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926074"/>
            <a:ext cx="3839512" cy="244859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C0E9B693-259D-4F71-A8F3-36CEFC082F3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5016" y="3440174"/>
            <a:ext cx="3707530" cy="246246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C17FA906-D2C8-4351-A5FF-AECD47FA431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7068" y="941003"/>
            <a:ext cx="3608755" cy="241873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FB4AA646-5506-4C82-A5B0-D41060698C4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810" y="3440174"/>
            <a:ext cx="3708981" cy="246299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057801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Z:\Documentos\2018\48º Congresso da Assemae\Peças Gráficas\Template Power Point\fundo power point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7" r="8716"/>
          <a:stretch/>
        </p:blipFill>
        <p:spPr bwMode="auto">
          <a:xfrm>
            <a:off x="-1" y="2"/>
            <a:ext cx="9203293" cy="6926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Z:\Documentos\2018\48º Congresso da Assemae\Peças Gráficas\Template Power Point\banner 730x124 (2) - Cópi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17232"/>
            <a:ext cx="9203292" cy="1409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0AF74679-FB15-42E7-9112-80F869DB7E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5015" y="3146259"/>
            <a:ext cx="7532554" cy="1886139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206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7500" tIns="35100" rIns="67500" bIns="351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>
              <a:lnSpc>
                <a:spcPct val="80000"/>
              </a:lnSpc>
              <a:spcBef>
                <a:spcPts val="450"/>
              </a:spcBef>
              <a:buSzPct val="100000"/>
            </a:pPr>
            <a:endParaRPr lang="pt-BR" altLang="en-US" sz="1400" dirty="0">
              <a:solidFill>
                <a:srgbClr val="002060"/>
              </a:solidFill>
              <a:latin typeface="Century Gothic" charset="0"/>
              <a:ea typeface="Century Gothic" charset="0"/>
              <a:cs typeface="Century Gothic" charset="0"/>
            </a:endParaRPr>
          </a:p>
          <a:p>
            <a:pPr algn="ctr">
              <a:lnSpc>
                <a:spcPct val="80000"/>
              </a:lnSpc>
              <a:spcBef>
                <a:spcPts val="525"/>
              </a:spcBef>
              <a:buSzPct val="100000"/>
            </a:pPr>
            <a:r>
              <a:rPr lang="pt-BR" altLang="en-US" sz="1600" b="1" dirty="0">
                <a:solidFill>
                  <a:srgbClr val="002060"/>
                </a:solidFill>
                <a:latin typeface="Century Gothic" charset="0"/>
                <a:ea typeface="Century Gothic" charset="0"/>
                <a:cs typeface="Century Gothic" charset="0"/>
              </a:rPr>
              <a:t>Rento Saraiva Ferreira</a:t>
            </a:r>
          </a:p>
          <a:p>
            <a:pPr algn="ctr">
              <a:lnSpc>
                <a:spcPct val="80000"/>
              </a:lnSpc>
              <a:spcBef>
                <a:spcPts val="525"/>
              </a:spcBef>
              <a:buSzPct val="100000"/>
            </a:pPr>
            <a:r>
              <a:rPr lang="pt-BR" altLang="en-US" sz="1600" dirty="0">
                <a:solidFill>
                  <a:srgbClr val="002060"/>
                </a:solidFill>
                <a:latin typeface="Century Gothic" charset="0"/>
                <a:ea typeface="Century Gothic" charset="0"/>
                <a:cs typeface="Century Gothic" charset="0"/>
              </a:rPr>
              <a:t>Coordenação Nacional do Programa Água Doce</a:t>
            </a:r>
          </a:p>
          <a:p>
            <a:pPr algn="ctr">
              <a:lnSpc>
                <a:spcPct val="80000"/>
              </a:lnSpc>
              <a:spcBef>
                <a:spcPts val="450"/>
              </a:spcBef>
              <a:buSzPct val="100000"/>
            </a:pPr>
            <a:r>
              <a:rPr lang="pt-BR" altLang="en-US" sz="1600" dirty="0">
                <a:solidFill>
                  <a:srgbClr val="002060"/>
                </a:solidFill>
                <a:latin typeface="Century Gothic" charset="0"/>
                <a:ea typeface="Century Gothic" charset="0"/>
                <a:cs typeface="Century Gothic" charset="0"/>
              </a:rPr>
              <a:t>Departamento de Revitalização de Bacias Hidrográficas e Acesso à Água</a:t>
            </a:r>
            <a:br>
              <a:rPr lang="pt-BR" altLang="en-US" sz="1600" dirty="0">
                <a:solidFill>
                  <a:srgbClr val="002060"/>
                </a:solidFill>
                <a:latin typeface="Century Gothic" charset="0"/>
                <a:ea typeface="Century Gothic" charset="0"/>
                <a:cs typeface="Century Gothic" charset="0"/>
              </a:rPr>
            </a:br>
            <a:r>
              <a:rPr lang="pt-BR" altLang="en-US" sz="1600" dirty="0">
                <a:solidFill>
                  <a:srgbClr val="002060"/>
                </a:solidFill>
                <a:latin typeface="Century Gothic" charset="0"/>
                <a:ea typeface="Century Gothic" charset="0"/>
                <a:cs typeface="Century Gothic" charset="0"/>
              </a:rPr>
              <a:t>Secretaria de Recursos Hídricos e Qualidade Ambiental</a:t>
            </a:r>
          </a:p>
          <a:p>
            <a:pPr algn="ctr">
              <a:lnSpc>
                <a:spcPct val="80000"/>
              </a:lnSpc>
              <a:spcBef>
                <a:spcPts val="450"/>
              </a:spcBef>
              <a:buSzPct val="100000"/>
            </a:pPr>
            <a:r>
              <a:rPr lang="pt-BR" altLang="en-US" sz="1600" dirty="0">
                <a:solidFill>
                  <a:srgbClr val="002060"/>
                </a:solidFill>
                <a:latin typeface="Century Gothic" charset="0"/>
                <a:ea typeface="Century Gothic" charset="0"/>
                <a:cs typeface="Century Gothic" charset="0"/>
              </a:rPr>
              <a:t>Ministério do Meio Ambiente – MMA</a:t>
            </a:r>
            <a:br>
              <a:rPr lang="pt-BR" altLang="en-US" sz="1600" dirty="0">
                <a:solidFill>
                  <a:srgbClr val="002060"/>
                </a:solidFill>
                <a:latin typeface="Century Gothic" charset="0"/>
                <a:ea typeface="Century Gothic" charset="0"/>
                <a:cs typeface="Century Gothic" charset="0"/>
              </a:rPr>
            </a:br>
            <a:r>
              <a:rPr lang="pt-BR" altLang="en-US" sz="1600" dirty="0">
                <a:solidFill>
                  <a:srgbClr val="002060"/>
                </a:solidFill>
                <a:latin typeface="Century Gothic" charset="0"/>
                <a:ea typeface="Century Gothic" charset="0"/>
                <a:cs typeface="Century Gothic" charset="0"/>
              </a:rPr>
              <a:t>www.mma.gov.br</a:t>
            </a:r>
            <a:br>
              <a:rPr lang="pt-BR" altLang="en-US" sz="1600" dirty="0">
                <a:solidFill>
                  <a:srgbClr val="002060"/>
                </a:solidFill>
                <a:latin typeface="Century Gothic" charset="0"/>
                <a:ea typeface="Century Gothic" charset="0"/>
                <a:cs typeface="Century Gothic" charset="0"/>
              </a:rPr>
            </a:br>
            <a:r>
              <a:rPr lang="pt-BR" altLang="en-US" sz="1600" dirty="0">
                <a:solidFill>
                  <a:srgbClr val="002060"/>
                </a:solidFill>
                <a:latin typeface="Century Gothic" charset="0"/>
                <a:ea typeface="Century Gothic" charset="0"/>
                <a:cs typeface="Century Gothic" charset="0"/>
              </a:rPr>
              <a:t>Fone: (61) 2028-2112</a:t>
            </a:r>
            <a:br>
              <a:rPr lang="pt-BR" altLang="en-US" sz="12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charset="0"/>
                <a:ea typeface="Century Gothic" charset="0"/>
                <a:cs typeface="Century Gothic" charset="0"/>
              </a:rPr>
            </a:br>
            <a:endParaRPr lang="pt-BR" altLang="en-US" sz="1200" b="1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entury Gothic" charset="0"/>
              <a:ea typeface="Century Gothic" charset="0"/>
              <a:cs typeface="Century Gothic" charset="0"/>
            </a:endParaRPr>
          </a:p>
          <a:p>
            <a:pPr algn="ctr">
              <a:lnSpc>
                <a:spcPct val="80000"/>
              </a:lnSpc>
              <a:spcBef>
                <a:spcPts val="338"/>
              </a:spcBef>
              <a:buSzPct val="100000"/>
            </a:pPr>
            <a:endParaRPr lang="pt-BR" altLang="en-US" sz="1800" dirty="0">
              <a:solidFill>
                <a:srgbClr val="002060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7" name="Text Box 1">
            <a:extLst>
              <a:ext uri="{FF2B5EF4-FFF2-40B4-BE49-F238E27FC236}">
                <a16:creationId xmlns:a16="http://schemas.microsoft.com/office/drawing/2014/main" id="{B4817040-6454-4DBE-B48E-46D2789EF1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293" y="2310155"/>
            <a:ext cx="9143999" cy="604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lnSpc>
                <a:spcPct val="93000"/>
              </a:lnSpc>
              <a:buSzPct val="100000"/>
            </a:pPr>
            <a:r>
              <a:rPr lang="en-GB" altLang="en-US" sz="3600" b="1" dirty="0">
                <a:solidFill>
                  <a:srgbClr val="002060"/>
                </a:solidFill>
                <a:latin typeface="Century Gothic" charset="0"/>
                <a:ea typeface="Century Gothic" charset="0"/>
                <a:cs typeface="Century Gothic" charset="0"/>
              </a:rPr>
              <a:t>Obrigado !</a:t>
            </a: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62BD297A-BBE5-4F0C-A422-3EC9087491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9928" y="17528"/>
            <a:ext cx="2682568" cy="1953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71886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Z:\Documentos\2018\48º Congresso da Assemae\Peças Gráficas\Template Power Point\fundo power point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7" r="8716"/>
          <a:stretch/>
        </p:blipFill>
        <p:spPr bwMode="auto">
          <a:xfrm>
            <a:off x="-1" y="2"/>
            <a:ext cx="9203293" cy="6926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Z:\Documentos\2018\48º Congresso da Assemae\Peças Gráficas\Template Power Point\banner 730x124 (2) - Cópia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7" r="44668"/>
          <a:stretch/>
        </p:blipFill>
        <p:spPr bwMode="auto">
          <a:xfrm>
            <a:off x="0" y="6165026"/>
            <a:ext cx="2160240" cy="771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03549482-F74B-495C-97A5-9FC3C75B0E3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8888" y="6188929"/>
            <a:ext cx="1608688" cy="640550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546B460F-B61E-4906-A0F7-77231CB230FE}"/>
              </a:ext>
            </a:extLst>
          </p:cNvPr>
          <p:cNvSpPr txBox="1"/>
          <p:nvPr/>
        </p:nvSpPr>
        <p:spPr>
          <a:xfrm>
            <a:off x="6444208" y="6454497"/>
            <a:ext cx="929225" cy="307777"/>
          </a:xfrm>
          <a:prstGeom prst="rect">
            <a:avLst/>
          </a:prstGeom>
          <a:noFill/>
        </p:spPr>
        <p:txBody>
          <a:bodyPr wrap="none" lIns="0" tIns="0" rIns="36000" bIns="0" rtlCol="0">
            <a:spAutoFit/>
          </a:bodyPr>
          <a:lstStyle/>
          <a:p>
            <a:pPr algn="r"/>
            <a:r>
              <a:rPr lang="pt-BR" sz="1000" dirty="0"/>
              <a:t>MINISTÉRIO DO</a:t>
            </a:r>
          </a:p>
          <a:p>
            <a:pPr algn="r"/>
            <a:r>
              <a:rPr lang="pt-BR" sz="1000" b="1" dirty="0"/>
              <a:t>MEIO AMBIENTE</a:t>
            </a:r>
          </a:p>
        </p:txBody>
      </p:sp>
      <p:sp>
        <p:nvSpPr>
          <p:cNvPr id="10" name="Text Box 3">
            <a:extLst>
              <a:ext uri="{FF2B5EF4-FFF2-40B4-BE49-F238E27FC236}">
                <a16:creationId xmlns:a16="http://schemas.microsoft.com/office/drawing/2014/main" id="{D6A9A1B2-134B-45ED-B96B-2A185413B6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68332" y="197328"/>
            <a:ext cx="9144000" cy="525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defPPr>
              <a:defRPr lang="pt-B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DejaVu Sans" panose="020B0603030804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DejaVu Sans" panose="020B0603030804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DejaVu Sans" panose="020B0603030804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DejaVu Sans" panose="020B0603030804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DejaVu Sans" panose="020B0603030804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DejaVu Sans" panose="020B0603030804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DejaVu Sans" panose="020B0603030804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DejaVu Sans" panose="020B0603030804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DejaVu Sans" panose="020B0603030804020204" pitchFamily="34" charset="0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pt-BR" altLang="pt-BR" sz="2800" b="1" dirty="0">
                <a:solidFill>
                  <a:srgbClr val="002060"/>
                </a:solidFill>
                <a:latin typeface="Century Gothic" charset="0"/>
                <a:ea typeface="Century Gothic" charset="0"/>
                <a:cs typeface="Century Gothic" charset="0"/>
              </a:rPr>
              <a:t>Domínios e Potencial </a:t>
            </a:r>
            <a:r>
              <a:rPr lang="pt-BR" altLang="pt-BR" sz="2800" b="1" dirty="0" err="1">
                <a:solidFill>
                  <a:srgbClr val="002060"/>
                </a:solidFill>
                <a:latin typeface="Century Gothic" charset="0"/>
                <a:ea typeface="Century Gothic" charset="0"/>
                <a:cs typeface="Century Gothic" charset="0"/>
              </a:rPr>
              <a:t>Hidrogeológico</a:t>
            </a:r>
            <a:endParaRPr lang="pt-BR" altLang="pt-BR" sz="2800" b="1" dirty="0">
              <a:solidFill>
                <a:srgbClr val="002060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12" name="CustomShape 2">
            <a:extLst>
              <a:ext uri="{FF2B5EF4-FFF2-40B4-BE49-F238E27FC236}">
                <a16:creationId xmlns:a16="http://schemas.microsoft.com/office/drawing/2014/main" id="{28A6E110-76B6-40FA-8AF5-B5199E10F9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4473" y="1273127"/>
            <a:ext cx="7643813" cy="442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endParaRPr lang="pt-BR" altLang="pt-BR" sz="1800">
              <a:solidFill>
                <a:prstClr val="black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13" name="CustomShape 2">
            <a:extLst>
              <a:ext uri="{FF2B5EF4-FFF2-40B4-BE49-F238E27FC236}">
                <a16:creationId xmlns:a16="http://schemas.microsoft.com/office/drawing/2014/main" id="{50263926-5BCB-42F3-A4F4-BD19836B20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4473" y="1273127"/>
            <a:ext cx="7643813" cy="442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endParaRPr lang="pt-BR" altLang="pt-BR" sz="1800">
              <a:solidFill>
                <a:prstClr val="black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pic>
        <p:nvPicPr>
          <p:cNvPr id="14" name="Picture 5">
            <a:extLst>
              <a:ext uri="{FF2B5EF4-FFF2-40B4-BE49-F238E27FC236}">
                <a16:creationId xmlns:a16="http://schemas.microsoft.com/office/drawing/2014/main" id="{53CAB1C0-A396-409C-BF7D-7FEAB10E84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93" b="7124"/>
          <a:stretch/>
        </p:blipFill>
        <p:spPr bwMode="auto">
          <a:xfrm>
            <a:off x="776097" y="1101451"/>
            <a:ext cx="3226710" cy="4902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grpSp>
        <p:nvGrpSpPr>
          <p:cNvPr id="15" name="Group 6">
            <a:extLst>
              <a:ext uri="{FF2B5EF4-FFF2-40B4-BE49-F238E27FC236}">
                <a16:creationId xmlns:a16="http://schemas.microsoft.com/office/drawing/2014/main" id="{C1B01AB9-F28F-4109-BD0D-F391BA07FC53}"/>
              </a:ext>
            </a:extLst>
          </p:cNvPr>
          <p:cNvGrpSpPr>
            <a:grpSpLocks/>
          </p:cNvGrpSpPr>
          <p:nvPr/>
        </p:nvGrpSpPr>
        <p:grpSpPr bwMode="auto">
          <a:xfrm>
            <a:off x="2534369" y="2438126"/>
            <a:ext cx="1009650" cy="1195387"/>
            <a:chOff x="1427" y="1481"/>
            <a:chExt cx="636" cy="753"/>
          </a:xfrm>
        </p:grpSpPr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id="{41586FF4-DD39-4185-A1E2-D397D0FD5C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27" y="1718"/>
              <a:ext cx="293" cy="88"/>
            </a:xfrm>
            <a:custGeom>
              <a:avLst/>
              <a:gdLst>
                <a:gd name="T0" fmla="*/ 0 w 1298"/>
                <a:gd name="T1" fmla="*/ 0 h 390"/>
                <a:gd name="T2" fmla="*/ 0 w 1298"/>
                <a:gd name="T3" fmla="*/ 0 h 390"/>
                <a:gd name="T4" fmla="*/ 0 w 1298"/>
                <a:gd name="T5" fmla="*/ 0 h 390"/>
                <a:gd name="T6" fmla="*/ 0 w 1298"/>
                <a:gd name="T7" fmla="*/ 0 h 390"/>
                <a:gd name="T8" fmla="*/ 0 w 1298"/>
                <a:gd name="T9" fmla="*/ 0 h 390"/>
                <a:gd name="T10" fmla="*/ 0 w 1298"/>
                <a:gd name="T11" fmla="*/ 0 h 390"/>
                <a:gd name="T12" fmla="*/ 0 w 1298"/>
                <a:gd name="T13" fmla="*/ 0 h 390"/>
                <a:gd name="T14" fmla="*/ 0 w 1298"/>
                <a:gd name="T15" fmla="*/ 0 h 390"/>
                <a:gd name="T16" fmla="*/ 0 w 1298"/>
                <a:gd name="T17" fmla="*/ 0 h 390"/>
                <a:gd name="T18" fmla="*/ 0 w 1298"/>
                <a:gd name="T19" fmla="*/ 0 h 390"/>
                <a:gd name="T20" fmla="*/ 0 w 1298"/>
                <a:gd name="T21" fmla="*/ 0 h 390"/>
                <a:gd name="T22" fmla="*/ 0 w 1298"/>
                <a:gd name="T23" fmla="*/ 0 h 390"/>
                <a:gd name="T24" fmla="*/ 0 w 1298"/>
                <a:gd name="T25" fmla="*/ 0 h 390"/>
                <a:gd name="T26" fmla="*/ 0 w 1298"/>
                <a:gd name="T27" fmla="*/ 0 h 390"/>
                <a:gd name="T28" fmla="*/ 0 w 1298"/>
                <a:gd name="T29" fmla="*/ 0 h 390"/>
                <a:gd name="T30" fmla="*/ 0 w 1298"/>
                <a:gd name="T31" fmla="*/ 0 h 390"/>
                <a:gd name="T32" fmla="*/ 0 w 1298"/>
                <a:gd name="T33" fmla="*/ 0 h 390"/>
                <a:gd name="T34" fmla="*/ 0 w 1298"/>
                <a:gd name="T35" fmla="*/ 0 h 390"/>
                <a:gd name="T36" fmla="*/ 0 w 1298"/>
                <a:gd name="T37" fmla="*/ 0 h 390"/>
                <a:gd name="T38" fmla="*/ 0 w 1298"/>
                <a:gd name="T39" fmla="*/ 0 h 390"/>
                <a:gd name="T40" fmla="*/ 0 w 1298"/>
                <a:gd name="T41" fmla="*/ 0 h 390"/>
                <a:gd name="T42" fmla="*/ 0 w 1298"/>
                <a:gd name="T43" fmla="*/ 0 h 390"/>
                <a:gd name="T44" fmla="*/ 0 w 1298"/>
                <a:gd name="T45" fmla="*/ 0 h 390"/>
                <a:gd name="T46" fmla="*/ 0 w 1298"/>
                <a:gd name="T47" fmla="*/ 0 h 390"/>
                <a:gd name="T48" fmla="*/ 0 w 1298"/>
                <a:gd name="T49" fmla="*/ 0 h 390"/>
                <a:gd name="T50" fmla="*/ 0 w 1298"/>
                <a:gd name="T51" fmla="*/ 0 h 390"/>
                <a:gd name="T52" fmla="*/ 0 w 1298"/>
                <a:gd name="T53" fmla="*/ 0 h 390"/>
                <a:gd name="T54" fmla="*/ 0 w 1298"/>
                <a:gd name="T55" fmla="*/ 0 h 390"/>
                <a:gd name="T56" fmla="*/ 0 w 1298"/>
                <a:gd name="T57" fmla="*/ 0 h 390"/>
                <a:gd name="T58" fmla="*/ 0 w 1298"/>
                <a:gd name="T59" fmla="*/ 0 h 390"/>
                <a:gd name="T60" fmla="*/ 0 w 1298"/>
                <a:gd name="T61" fmla="*/ 0 h 390"/>
                <a:gd name="T62" fmla="*/ 0 w 1298"/>
                <a:gd name="T63" fmla="*/ 0 h 390"/>
                <a:gd name="T64" fmla="*/ 0 w 1298"/>
                <a:gd name="T65" fmla="*/ 0 h 390"/>
                <a:gd name="T66" fmla="*/ 0 w 1298"/>
                <a:gd name="T67" fmla="*/ 0 h 390"/>
                <a:gd name="T68" fmla="*/ 0 w 1298"/>
                <a:gd name="T69" fmla="*/ 0 h 390"/>
                <a:gd name="T70" fmla="*/ 0 w 1298"/>
                <a:gd name="T71" fmla="*/ 0 h 390"/>
                <a:gd name="T72" fmla="*/ 0 w 1298"/>
                <a:gd name="T73" fmla="*/ 0 h 390"/>
                <a:gd name="T74" fmla="*/ 0 w 1298"/>
                <a:gd name="T75" fmla="*/ 0 h 390"/>
                <a:gd name="T76" fmla="*/ 0 w 1298"/>
                <a:gd name="T77" fmla="*/ 0 h 390"/>
                <a:gd name="T78" fmla="*/ 0 w 1298"/>
                <a:gd name="T79" fmla="*/ 0 h 390"/>
                <a:gd name="T80" fmla="*/ 0 w 1298"/>
                <a:gd name="T81" fmla="*/ 0 h 390"/>
                <a:gd name="T82" fmla="*/ 0 w 1298"/>
                <a:gd name="T83" fmla="*/ 0 h 390"/>
                <a:gd name="T84" fmla="*/ 0 w 1298"/>
                <a:gd name="T85" fmla="*/ 0 h 390"/>
                <a:gd name="T86" fmla="*/ 0 w 1298"/>
                <a:gd name="T87" fmla="*/ 0 h 390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298"/>
                <a:gd name="T133" fmla="*/ 0 h 390"/>
                <a:gd name="T134" fmla="*/ 1298 w 1298"/>
                <a:gd name="T135" fmla="*/ 390 h 390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298" h="390">
                  <a:moveTo>
                    <a:pt x="354" y="44"/>
                  </a:moveTo>
                  <a:lnTo>
                    <a:pt x="330" y="55"/>
                  </a:lnTo>
                  <a:lnTo>
                    <a:pt x="306" y="77"/>
                  </a:lnTo>
                  <a:lnTo>
                    <a:pt x="270" y="89"/>
                  </a:lnTo>
                  <a:lnTo>
                    <a:pt x="247" y="110"/>
                  </a:lnTo>
                  <a:lnTo>
                    <a:pt x="223" y="121"/>
                  </a:lnTo>
                  <a:lnTo>
                    <a:pt x="200" y="133"/>
                  </a:lnTo>
                  <a:lnTo>
                    <a:pt x="165" y="133"/>
                  </a:lnTo>
                  <a:lnTo>
                    <a:pt x="153" y="133"/>
                  </a:lnTo>
                  <a:lnTo>
                    <a:pt x="141" y="110"/>
                  </a:lnTo>
                  <a:lnTo>
                    <a:pt x="129" y="110"/>
                  </a:lnTo>
                  <a:lnTo>
                    <a:pt x="118" y="121"/>
                  </a:lnTo>
                  <a:lnTo>
                    <a:pt x="94" y="144"/>
                  </a:lnTo>
                  <a:lnTo>
                    <a:pt x="82" y="155"/>
                  </a:lnTo>
                  <a:lnTo>
                    <a:pt x="71" y="166"/>
                  </a:lnTo>
                  <a:lnTo>
                    <a:pt x="47" y="166"/>
                  </a:lnTo>
                  <a:lnTo>
                    <a:pt x="24" y="166"/>
                  </a:lnTo>
                  <a:lnTo>
                    <a:pt x="12" y="178"/>
                  </a:lnTo>
                  <a:lnTo>
                    <a:pt x="0" y="200"/>
                  </a:lnTo>
                  <a:lnTo>
                    <a:pt x="0" y="233"/>
                  </a:lnTo>
                  <a:lnTo>
                    <a:pt x="0" y="255"/>
                  </a:lnTo>
                  <a:lnTo>
                    <a:pt x="12" y="278"/>
                  </a:lnTo>
                  <a:lnTo>
                    <a:pt x="24" y="311"/>
                  </a:lnTo>
                  <a:lnTo>
                    <a:pt x="35" y="333"/>
                  </a:lnTo>
                  <a:lnTo>
                    <a:pt x="47" y="356"/>
                  </a:lnTo>
                  <a:lnTo>
                    <a:pt x="59" y="378"/>
                  </a:lnTo>
                  <a:lnTo>
                    <a:pt x="71" y="389"/>
                  </a:lnTo>
                  <a:lnTo>
                    <a:pt x="94" y="378"/>
                  </a:lnTo>
                  <a:lnTo>
                    <a:pt x="94" y="356"/>
                  </a:lnTo>
                  <a:lnTo>
                    <a:pt x="94" y="333"/>
                  </a:lnTo>
                  <a:lnTo>
                    <a:pt x="94" y="322"/>
                  </a:lnTo>
                  <a:lnTo>
                    <a:pt x="94" y="299"/>
                  </a:lnTo>
                  <a:lnTo>
                    <a:pt x="106" y="278"/>
                  </a:lnTo>
                  <a:lnTo>
                    <a:pt x="106" y="267"/>
                  </a:lnTo>
                  <a:lnTo>
                    <a:pt x="94" y="244"/>
                  </a:lnTo>
                  <a:lnTo>
                    <a:pt x="94" y="222"/>
                  </a:lnTo>
                  <a:lnTo>
                    <a:pt x="94" y="210"/>
                  </a:lnTo>
                  <a:lnTo>
                    <a:pt x="118" y="210"/>
                  </a:lnTo>
                  <a:lnTo>
                    <a:pt x="129" y="210"/>
                  </a:lnTo>
                  <a:lnTo>
                    <a:pt x="129" y="222"/>
                  </a:lnTo>
                  <a:lnTo>
                    <a:pt x="153" y="233"/>
                  </a:lnTo>
                  <a:lnTo>
                    <a:pt x="165" y="244"/>
                  </a:lnTo>
                  <a:lnTo>
                    <a:pt x="176" y="255"/>
                  </a:lnTo>
                  <a:lnTo>
                    <a:pt x="212" y="267"/>
                  </a:lnTo>
                  <a:lnTo>
                    <a:pt x="223" y="255"/>
                  </a:lnTo>
                  <a:lnTo>
                    <a:pt x="247" y="255"/>
                  </a:lnTo>
                  <a:lnTo>
                    <a:pt x="259" y="267"/>
                  </a:lnTo>
                  <a:lnTo>
                    <a:pt x="294" y="289"/>
                  </a:lnTo>
                  <a:lnTo>
                    <a:pt x="317" y="311"/>
                  </a:lnTo>
                  <a:lnTo>
                    <a:pt x="365" y="322"/>
                  </a:lnTo>
                  <a:lnTo>
                    <a:pt x="412" y="322"/>
                  </a:lnTo>
                  <a:lnTo>
                    <a:pt x="459" y="322"/>
                  </a:lnTo>
                  <a:lnTo>
                    <a:pt x="471" y="299"/>
                  </a:lnTo>
                  <a:lnTo>
                    <a:pt x="483" y="289"/>
                  </a:lnTo>
                  <a:lnTo>
                    <a:pt x="506" y="289"/>
                  </a:lnTo>
                  <a:lnTo>
                    <a:pt x="518" y="289"/>
                  </a:lnTo>
                  <a:lnTo>
                    <a:pt x="530" y="299"/>
                  </a:lnTo>
                  <a:lnTo>
                    <a:pt x="530" y="311"/>
                  </a:lnTo>
                  <a:lnTo>
                    <a:pt x="542" y="311"/>
                  </a:lnTo>
                  <a:lnTo>
                    <a:pt x="554" y="289"/>
                  </a:lnTo>
                  <a:lnTo>
                    <a:pt x="565" y="267"/>
                  </a:lnTo>
                  <a:lnTo>
                    <a:pt x="601" y="244"/>
                  </a:lnTo>
                  <a:lnTo>
                    <a:pt x="636" y="233"/>
                  </a:lnTo>
                  <a:lnTo>
                    <a:pt x="660" y="222"/>
                  </a:lnTo>
                  <a:lnTo>
                    <a:pt x="672" y="210"/>
                  </a:lnTo>
                  <a:lnTo>
                    <a:pt x="696" y="210"/>
                  </a:lnTo>
                  <a:lnTo>
                    <a:pt x="719" y="222"/>
                  </a:lnTo>
                  <a:lnTo>
                    <a:pt x="731" y="244"/>
                  </a:lnTo>
                  <a:lnTo>
                    <a:pt x="754" y="255"/>
                  </a:lnTo>
                  <a:lnTo>
                    <a:pt x="778" y="255"/>
                  </a:lnTo>
                  <a:lnTo>
                    <a:pt x="801" y="267"/>
                  </a:lnTo>
                  <a:lnTo>
                    <a:pt x="813" y="289"/>
                  </a:lnTo>
                  <a:lnTo>
                    <a:pt x="837" y="311"/>
                  </a:lnTo>
                  <a:lnTo>
                    <a:pt x="860" y="322"/>
                  </a:lnTo>
                  <a:lnTo>
                    <a:pt x="895" y="344"/>
                  </a:lnTo>
                  <a:lnTo>
                    <a:pt x="919" y="344"/>
                  </a:lnTo>
                  <a:lnTo>
                    <a:pt x="966" y="344"/>
                  </a:lnTo>
                  <a:lnTo>
                    <a:pt x="1002" y="344"/>
                  </a:lnTo>
                  <a:lnTo>
                    <a:pt x="1014" y="333"/>
                  </a:lnTo>
                  <a:lnTo>
                    <a:pt x="1037" y="333"/>
                  </a:lnTo>
                  <a:lnTo>
                    <a:pt x="1061" y="333"/>
                  </a:lnTo>
                  <a:lnTo>
                    <a:pt x="1084" y="344"/>
                  </a:lnTo>
                  <a:lnTo>
                    <a:pt x="1108" y="344"/>
                  </a:lnTo>
                  <a:lnTo>
                    <a:pt x="1131" y="333"/>
                  </a:lnTo>
                  <a:lnTo>
                    <a:pt x="1155" y="322"/>
                  </a:lnTo>
                  <a:lnTo>
                    <a:pt x="1202" y="267"/>
                  </a:lnTo>
                  <a:lnTo>
                    <a:pt x="1214" y="233"/>
                  </a:lnTo>
                  <a:lnTo>
                    <a:pt x="1226" y="222"/>
                  </a:lnTo>
                  <a:lnTo>
                    <a:pt x="1249" y="210"/>
                  </a:lnTo>
                  <a:lnTo>
                    <a:pt x="1261" y="210"/>
                  </a:lnTo>
                  <a:lnTo>
                    <a:pt x="1297" y="200"/>
                  </a:lnTo>
                  <a:lnTo>
                    <a:pt x="1297" y="178"/>
                  </a:lnTo>
                  <a:lnTo>
                    <a:pt x="1297" y="155"/>
                  </a:lnTo>
                  <a:lnTo>
                    <a:pt x="1297" y="121"/>
                  </a:lnTo>
                  <a:lnTo>
                    <a:pt x="1284" y="110"/>
                  </a:lnTo>
                  <a:lnTo>
                    <a:pt x="1273" y="100"/>
                  </a:lnTo>
                  <a:lnTo>
                    <a:pt x="1249" y="100"/>
                  </a:lnTo>
                  <a:lnTo>
                    <a:pt x="1226" y="89"/>
                  </a:lnTo>
                  <a:lnTo>
                    <a:pt x="1214" y="89"/>
                  </a:lnTo>
                  <a:lnTo>
                    <a:pt x="1190" y="100"/>
                  </a:lnTo>
                  <a:lnTo>
                    <a:pt x="1179" y="100"/>
                  </a:lnTo>
                  <a:lnTo>
                    <a:pt x="1155" y="110"/>
                  </a:lnTo>
                  <a:lnTo>
                    <a:pt x="1131" y="110"/>
                  </a:lnTo>
                  <a:lnTo>
                    <a:pt x="1108" y="110"/>
                  </a:lnTo>
                  <a:lnTo>
                    <a:pt x="1096" y="100"/>
                  </a:lnTo>
                  <a:lnTo>
                    <a:pt x="1073" y="100"/>
                  </a:lnTo>
                  <a:lnTo>
                    <a:pt x="1049" y="89"/>
                  </a:lnTo>
                  <a:lnTo>
                    <a:pt x="1037" y="77"/>
                  </a:lnTo>
                  <a:lnTo>
                    <a:pt x="1014" y="77"/>
                  </a:lnTo>
                  <a:lnTo>
                    <a:pt x="1002" y="77"/>
                  </a:lnTo>
                  <a:lnTo>
                    <a:pt x="979" y="77"/>
                  </a:lnTo>
                  <a:lnTo>
                    <a:pt x="954" y="77"/>
                  </a:lnTo>
                  <a:lnTo>
                    <a:pt x="942" y="66"/>
                  </a:lnTo>
                  <a:lnTo>
                    <a:pt x="931" y="55"/>
                  </a:lnTo>
                  <a:lnTo>
                    <a:pt x="919" y="55"/>
                  </a:lnTo>
                  <a:lnTo>
                    <a:pt x="907" y="44"/>
                  </a:lnTo>
                  <a:lnTo>
                    <a:pt x="872" y="55"/>
                  </a:lnTo>
                  <a:lnTo>
                    <a:pt x="837" y="44"/>
                  </a:lnTo>
                  <a:lnTo>
                    <a:pt x="825" y="44"/>
                  </a:lnTo>
                  <a:lnTo>
                    <a:pt x="790" y="21"/>
                  </a:lnTo>
                  <a:lnTo>
                    <a:pt x="766" y="0"/>
                  </a:lnTo>
                  <a:lnTo>
                    <a:pt x="743" y="0"/>
                  </a:lnTo>
                  <a:lnTo>
                    <a:pt x="684" y="0"/>
                  </a:lnTo>
                  <a:lnTo>
                    <a:pt x="612" y="11"/>
                  </a:lnTo>
                  <a:lnTo>
                    <a:pt x="530" y="21"/>
                  </a:lnTo>
                  <a:lnTo>
                    <a:pt x="483" y="21"/>
                  </a:lnTo>
                  <a:lnTo>
                    <a:pt x="448" y="32"/>
                  </a:lnTo>
                  <a:lnTo>
                    <a:pt x="412" y="32"/>
                  </a:lnTo>
                  <a:lnTo>
                    <a:pt x="389" y="32"/>
                  </a:lnTo>
                  <a:lnTo>
                    <a:pt x="365" y="44"/>
                  </a:lnTo>
                  <a:lnTo>
                    <a:pt x="354" y="44"/>
                  </a:lnTo>
                </a:path>
              </a:pathLst>
            </a:custGeom>
            <a:solidFill>
              <a:srgbClr val="F9A03F"/>
            </a:solidFill>
            <a:ln w="9360">
              <a:solidFill>
                <a:srgbClr val="25221E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  <p:sp>
          <p:nvSpPr>
            <p:cNvPr id="17" name="Oval 8">
              <a:extLst>
                <a:ext uri="{FF2B5EF4-FFF2-40B4-BE49-F238E27FC236}">
                  <a16:creationId xmlns:a16="http://schemas.microsoft.com/office/drawing/2014/main" id="{C4B45D11-F3BA-401E-9444-60DA46C7B0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32" y="1939"/>
              <a:ext cx="52" cy="39"/>
            </a:xfrm>
            <a:prstGeom prst="ellipse">
              <a:avLst/>
            </a:prstGeom>
            <a:solidFill>
              <a:srgbClr val="F9A03F"/>
            </a:solidFill>
            <a:ln w="9360">
              <a:solidFill>
                <a:srgbClr val="25221E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>
                <a:solidFill>
                  <a:prstClr val="white"/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  <p:sp>
          <p:nvSpPr>
            <p:cNvPr id="18" name="Freeform 9">
              <a:extLst>
                <a:ext uri="{FF2B5EF4-FFF2-40B4-BE49-F238E27FC236}">
                  <a16:creationId xmlns:a16="http://schemas.microsoft.com/office/drawing/2014/main" id="{9E9E706E-4119-44A7-9397-8DBF7C19B6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82" y="1640"/>
              <a:ext cx="121" cy="53"/>
            </a:xfrm>
            <a:custGeom>
              <a:avLst/>
              <a:gdLst>
                <a:gd name="T0" fmla="*/ 0 w 533"/>
                <a:gd name="T1" fmla="*/ 0 h 234"/>
                <a:gd name="T2" fmla="*/ 0 w 533"/>
                <a:gd name="T3" fmla="*/ 0 h 234"/>
                <a:gd name="T4" fmla="*/ 0 w 533"/>
                <a:gd name="T5" fmla="*/ 0 h 234"/>
                <a:gd name="T6" fmla="*/ 0 w 533"/>
                <a:gd name="T7" fmla="*/ 0 h 234"/>
                <a:gd name="T8" fmla="*/ 0 w 533"/>
                <a:gd name="T9" fmla="*/ 0 h 234"/>
                <a:gd name="T10" fmla="*/ 0 w 533"/>
                <a:gd name="T11" fmla="*/ 0 h 234"/>
                <a:gd name="T12" fmla="*/ 0 w 533"/>
                <a:gd name="T13" fmla="*/ 0 h 234"/>
                <a:gd name="T14" fmla="*/ 0 w 533"/>
                <a:gd name="T15" fmla="*/ 0 h 234"/>
                <a:gd name="T16" fmla="*/ 0 w 533"/>
                <a:gd name="T17" fmla="*/ 0 h 234"/>
                <a:gd name="T18" fmla="*/ 0 w 533"/>
                <a:gd name="T19" fmla="*/ 0 h 234"/>
                <a:gd name="T20" fmla="*/ 0 w 533"/>
                <a:gd name="T21" fmla="*/ 0 h 234"/>
                <a:gd name="T22" fmla="*/ 0 w 533"/>
                <a:gd name="T23" fmla="*/ 0 h 234"/>
                <a:gd name="T24" fmla="*/ 0 w 533"/>
                <a:gd name="T25" fmla="*/ 0 h 234"/>
                <a:gd name="T26" fmla="*/ 0 w 533"/>
                <a:gd name="T27" fmla="*/ 0 h 234"/>
                <a:gd name="T28" fmla="*/ 0 w 533"/>
                <a:gd name="T29" fmla="*/ 0 h 234"/>
                <a:gd name="T30" fmla="*/ 0 w 533"/>
                <a:gd name="T31" fmla="*/ 0 h 234"/>
                <a:gd name="T32" fmla="*/ 0 w 533"/>
                <a:gd name="T33" fmla="*/ 0 h 234"/>
                <a:gd name="T34" fmla="*/ 0 w 533"/>
                <a:gd name="T35" fmla="*/ 0 h 234"/>
                <a:gd name="T36" fmla="*/ 0 w 533"/>
                <a:gd name="T37" fmla="*/ 0 h 234"/>
                <a:gd name="T38" fmla="*/ 0 w 533"/>
                <a:gd name="T39" fmla="*/ 0 h 234"/>
                <a:gd name="T40" fmla="*/ 0 w 533"/>
                <a:gd name="T41" fmla="*/ 0 h 234"/>
                <a:gd name="T42" fmla="*/ 0 w 533"/>
                <a:gd name="T43" fmla="*/ 0 h 234"/>
                <a:gd name="T44" fmla="*/ 0 w 533"/>
                <a:gd name="T45" fmla="*/ 0 h 234"/>
                <a:gd name="T46" fmla="*/ 0 w 533"/>
                <a:gd name="T47" fmla="*/ 0 h 234"/>
                <a:gd name="T48" fmla="*/ 0 w 533"/>
                <a:gd name="T49" fmla="*/ 0 h 234"/>
                <a:gd name="T50" fmla="*/ 0 w 533"/>
                <a:gd name="T51" fmla="*/ 0 h 234"/>
                <a:gd name="T52" fmla="*/ 0 w 533"/>
                <a:gd name="T53" fmla="*/ 0 h 234"/>
                <a:gd name="T54" fmla="*/ 0 w 533"/>
                <a:gd name="T55" fmla="*/ 0 h 234"/>
                <a:gd name="T56" fmla="*/ 0 w 533"/>
                <a:gd name="T57" fmla="*/ 0 h 234"/>
                <a:gd name="T58" fmla="*/ 0 w 533"/>
                <a:gd name="T59" fmla="*/ 0 h 234"/>
                <a:gd name="T60" fmla="*/ 0 w 533"/>
                <a:gd name="T61" fmla="*/ 0 h 234"/>
                <a:gd name="T62" fmla="*/ 0 w 533"/>
                <a:gd name="T63" fmla="*/ 0 h 234"/>
                <a:gd name="T64" fmla="*/ 0 w 533"/>
                <a:gd name="T65" fmla="*/ 0 h 234"/>
                <a:gd name="T66" fmla="*/ 0 w 533"/>
                <a:gd name="T67" fmla="*/ 0 h 234"/>
                <a:gd name="T68" fmla="*/ 0 w 533"/>
                <a:gd name="T69" fmla="*/ 0 h 234"/>
                <a:gd name="T70" fmla="*/ 0 w 533"/>
                <a:gd name="T71" fmla="*/ 0 h 234"/>
                <a:gd name="T72" fmla="*/ 0 w 533"/>
                <a:gd name="T73" fmla="*/ 0 h 234"/>
                <a:gd name="T74" fmla="*/ 0 w 533"/>
                <a:gd name="T75" fmla="*/ 0 h 234"/>
                <a:gd name="T76" fmla="*/ 0 w 533"/>
                <a:gd name="T77" fmla="*/ 0 h 234"/>
                <a:gd name="T78" fmla="*/ 0 w 533"/>
                <a:gd name="T79" fmla="*/ 0 h 234"/>
                <a:gd name="T80" fmla="*/ 0 w 533"/>
                <a:gd name="T81" fmla="*/ 0 h 234"/>
                <a:gd name="T82" fmla="*/ 0 w 533"/>
                <a:gd name="T83" fmla="*/ 0 h 234"/>
                <a:gd name="T84" fmla="*/ 0 w 533"/>
                <a:gd name="T85" fmla="*/ 0 h 234"/>
                <a:gd name="T86" fmla="*/ 0 w 533"/>
                <a:gd name="T87" fmla="*/ 0 h 234"/>
                <a:gd name="T88" fmla="*/ 0 w 533"/>
                <a:gd name="T89" fmla="*/ 0 h 234"/>
                <a:gd name="T90" fmla="*/ 0 w 533"/>
                <a:gd name="T91" fmla="*/ 0 h 234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533"/>
                <a:gd name="T139" fmla="*/ 0 h 234"/>
                <a:gd name="T140" fmla="*/ 533 w 533"/>
                <a:gd name="T141" fmla="*/ 234 h 234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533" h="234">
                  <a:moveTo>
                    <a:pt x="53" y="96"/>
                  </a:moveTo>
                  <a:lnTo>
                    <a:pt x="35" y="96"/>
                  </a:lnTo>
                  <a:lnTo>
                    <a:pt x="17" y="78"/>
                  </a:lnTo>
                  <a:lnTo>
                    <a:pt x="17" y="58"/>
                  </a:lnTo>
                  <a:lnTo>
                    <a:pt x="0" y="39"/>
                  </a:lnTo>
                  <a:lnTo>
                    <a:pt x="17" y="19"/>
                  </a:lnTo>
                  <a:lnTo>
                    <a:pt x="53" y="19"/>
                  </a:lnTo>
                  <a:lnTo>
                    <a:pt x="88" y="0"/>
                  </a:lnTo>
                  <a:lnTo>
                    <a:pt x="141" y="0"/>
                  </a:lnTo>
                  <a:lnTo>
                    <a:pt x="177" y="0"/>
                  </a:lnTo>
                  <a:lnTo>
                    <a:pt x="195" y="0"/>
                  </a:lnTo>
                  <a:lnTo>
                    <a:pt x="212" y="0"/>
                  </a:lnTo>
                  <a:lnTo>
                    <a:pt x="212" y="19"/>
                  </a:lnTo>
                  <a:lnTo>
                    <a:pt x="212" y="39"/>
                  </a:lnTo>
                  <a:cubicBezTo>
                    <a:pt x="212" y="39"/>
                    <a:pt x="195" y="58"/>
                    <a:pt x="195" y="78"/>
                  </a:cubicBezTo>
                  <a:cubicBezTo>
                    <a:pt x="195" y="78"/>
                    <a:pt x="195" y="96"/>
                    <a:pt x="195" y="96"/>
                  </a:cubicBezTo>
                  <a:lnTo>
                    <a:pt x="230" y="116"/>
                  </a:lnTo>
                  <a:lnTo>
                    <a:pt x="265" y="116"/>
                  </a:lnTo>
                  <a:lnTo>
                    <a:pt x="318" y="136"/>
                  </a:lnTo>
                  <a:lnTo>
                    <a:pt x="354" y="136"/>
                  </a:lnTo>
                  <a:lnTo>
                    <a:pt x="407" y="136"/>
                  </a:lnTo>
                  <a:lnTo>
                    <a:pt x="460" y="136"/>
                  </a:lnTo>
                  <a:lnTo>
                    <a:pt x="495" y="155"/>
                  </a:lnTo>
                  <a:lnTo>
                    <a:pt x="532" y="193"/>
                  </a:lnTo>
                  <a:lnTo>
                    <a:pt x="532" y="213"/>
                  </a:lnTo>
                  <a:lnTo>
                    <a:pt x="532" y="233"/>
                  </a:lnTo>
                  <a:lnTo>
                    <a:pt x="495" y="233"/>
                  </a:lnTo>
                  <a:lnTo>
                    <a:pt x="460" y="233"/>
                  </a:lnTo>
                  <a:lnTo>
                    <a:pt x="390" y="233"/>
                  </a:lnTo>
                  <a:lnTo>
                    <a:pt x="318" y="233"/>
                  </a:lnTo>
                  <a:lnTo>
                    <a:pt x="248" y="213"/>
                  </a:lnTo>
                  <a:lnTo>
                    <a:pt x="212" y="213"/>
                  </a:lnTo>
                  <a:lnTo>
                    <a:pt x="195" y="213"/>
                  </a:lnTo>
                  <a:lnTo>
                    <a:pt x="158" y="193"/>
                  </a:lnTo>
                  <a:lnTo>
                    <a:pt x="123" y="193"/>
                  </a:lnTo>
                  <a:lnTo>
                    <a:pt x="105" y="193"/>
                  </a:lnTo>
                  <a:lnTo>
                    <a:pt x="88" y="193"/>
                  </a:lnTo>
                  <a:lnTo>
                    <a:pt x="88" y="174"/>
                  </a:lnTo>
                  <a:lnTo>
                    <a:pt x="105" y="155"/>
                  </a:lnTo>
                  <a:lnTo>
                    <a:pt x="105" y="136"/>
                  </a:lnTo>
                  <a:lnTo>
                    <a:pt x="105" y="116"/>
                  </a:lnTo>
                  <a:lnTo>
                    <a:pt x="105" y="96"/>
                  </a:lnTo>
                  <a:lnTo>
                    <a:pt x="88" y="96"/>
                  </a:lnTo>
                  <a:lnTo>
                    <a:pt x="53" y="96"/>
                  </a:lnTo>
                </a:path>
              </a:pathLst>
            </a:custGeom>
            <a:solidFill>
              <a:srgbClr val="F9A03F"/>
            </a:solidFill>
            <a:ln w="9360">
              <a:solidFill>
                <a:srgbClr val="25221E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  <p:grpSp>
          <p:nvGrpSpPr>
            <p:cNvPr id="19" name="Group 10">
              <a:extLst>
                <a:ext uri="{FF2B5EF4-FFF2-40B4-BE49-F238E27FC236}">
                  <a16:creationId xmlns:a16="http://schemas.microsoft.com/office/drawing/2014/main" id="{3090267B-2F42-409F-A08B-92F69449FAD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21" y="1481"/>
              <a:ext cx="136" cy="107"/>
              <a:chOff x="1521" y="1481"/>
              <a:chExt cx="136" cy="107"/>
            </a:xfrm>
          </p:grpSpPr>
          <p:sp>
            <p:nvSpPr>
              <p:cNvPr id="29" name="Freeform 11">
                <a:extLst>
                  <a:ext uri="{FF2B5EF4-FFF2-40B4-BE49-F238E27FC236}">
                    <a16:creationId xmlns:a16="http://schemas.microsoft.com/office/drawing/2014/main" id="{1D9847B2-35D2-4BED-ADAE-CB5EC00FB0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21" y="1481"/>
                <a:ext cx="82" cy="79"/>
              </a:xfrm>
              <a:custGeom>
                <a:avLst/>
                <a:gdLst>
                  <a:gd name="T0" fmla="*/ 0 w 364"/>
                  <a:gd name="T1" fmla="*/ 0 h 354"/>
                  <a:gd name="T2" fmla="*/ 0 w 364"/>
                  <a:gd name="T3" fmla="*/ 0 h 354"/>
                  <a:gd name="T4" fmla="*/ 0 w 364"/>
                  <a:gd name="T5" fmla="*/ 0 h 354"/>
                  <a:gd name="T6" fmla="*/ 0 w 364"/>
                  <a:gd name="T7" fmla="*/ 0 h 354"/>
                  <a:gd name="T8" fmla="*/ 0 w 364"/>
                  <a:gd name="T9" fmla="*/ 0 h 354"/>
                  <a:gd name="T10" fmla="*/ 0 w 364"/>
                  <a:gd name="T11" fmla="*/ 0 h 354"/>
                  <a:gd name="T12" fmla="*/ 0 w 364"/>
                  <a:gd name="T13" fmla="*/ 0 h 354"/>
                  <a:gd name="T14" fmla="*/ 0 w 364"/>
                  <a:gd name="T15" fmla="*/ 0 h 354"/>
                  <a:gd name="T16" fmla="*/ 0 w 364"/>
                  <a:gd name="T17" fmla="*/ 0 h 354"/>
                  <a:gd name="T18" fmla="*/ 0 w 364"/>
                  <a:gd name="T19" fmla="*/ 0 h 354"/>
                  <a:gd name="T20" fmla="*/ 0 w 364"/>
                  <a:gd name="T21" fmla="*/ 0 h 354"/>
                  <a:gd name="T22" fmla="*/ 0 w 364"/>
                  <a:gd name="T23" fmla="*/ 0 h 354"/>
                  <a:gd name="T24" fmla="*/ 0 w 364"/>
                  <a:gd name="T25" fmla="*/ 0 h 354"/>
                  <a:gd name="T26" fmla="*/ 0 w 364"/>
                  <a:gd name="T27" fmla="*/ 0 h 354"/>
                  <a:gd name="T28" fmla="*/ 0 w 364"/>
                  <a:gd name="T29" fmla="*/ 0 h 354"/>
                  <a:gd name="T30" fmla="*/ 0 w 364"/>
                  <a:gd name="T31" fmla="*/ 0 h 354"/>
                  <a:gd name="T32" fmla="*/ 0 w 364"/>
                  <a:gd name="T33" fmla="*/ 0 h 354"/>
                  <a:gd name="T34" fmla="*/ 0 w 364"/>
                  <a:gd name="T35" fmla="*/ 0 h 354"/>
                  <a:gd name="T36" fmla="*/ 0 w 364"/>
                  <a:gd name="T37" fmla="*/ 0 h 354"/>
                  <a:gd name="T38" fmla="*/ 0 w 364"/>
                  <a:gd name="T39" fmla="*/ 0 h 354"/>
                  <a:gd name="T40" fmla="*/ 0 w 364"/>
                  <a:gd name="T41" fmla="*/ 0 h 354"/>
                  <a:gd name="T42" fmla="*/ 0 w 364"/>
                  <a:gd name="T43" fmla="*/ 0 h 354"/>
                  <a:gd name="T44" fmla="*/ 0 w 364"/>
                  <a:gd name="T45" fmla="*/ 0 h 354"/>
                  <a:gd name="T46" fmla="*/ 0 w 364"/>
                  <a:gd name="T47" fmla="*/ 0 h 354"/>
                  <a:gd name="T48" fmla="*/ 0 w 364"/>
                  <a:gd name="T49" fmla="*/ 0 h 354"/>
                  <a:gd name="T50" fmla="*/ 0 w 364"/>
                  <a:gd name="T51" fmla="*/ 0 h 354"/>
                  <a:gd name="T52" fmla="*/ 0 w 364"/>
                  <a:gd name="T53" fmla="*/ 0 h 354"/>
                  <a:gd name="T54" fmla="*/ 0 w 364"/>
                  <a:gd name="T55" fmla="*/ 0 h 354"/>
                  <a:gd name="T56" fmla="*/ 0 w 364"/>
                  <a:gd name="T57" fmla="*/ 0 h 354"/>
                  <a:gd name="T58" fmla="*/ 0 w 364"/>
                  <a:gd name="T59" fmla="*/ 0 h 354"/>
                  <a:gd name="T60" fmla="*/ 0 w 364"/>
                  <a:gd name="T61" fmla="*/ 0 h 354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364"/>
                  <a:gd name="T94" fmla="*/ 0 h 354"/>
                  <a:gd name="T95" fmla="*/ 364 w 364"/>
                  <a:gd name="T96" fmla="*/ 354 h 354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364" h="354">
                    <a:moveTo>
                      <a:pt x="272" y="39"/>
                    </a:moveTo>
                    <a:lnTo>
                      <a:pt x="217" y="78"/>
                    </a:lnTo>
                    <a:lnTo>
                      <a:pt x="182" y="118"/>
                    </a:lnTo>
                    <a:lnTo>
                      <a:pt x="145" y="138"/>
                    </a:lnTo>
                    <a:lnTo>
                      <a:pt x="108" y="177"/>
                    </a:lnTo>
                    <a:lnTo>
                      <a:pt x="73" y="216"/>
                    </a:lnTo>
                    <a:lnTo>
                      <a:pt x="37" y="255"/>
                    </a:lnTo>
                    <a:lnTo>
                      <a:pt x="18" y="274"/>
                    </a:lnTo>
                    <a:lnTo>
                      <a:pt x="0" y="295"/>
                    </a:lnTo>
                    <a:lnTo>
                      <a:pt x="0" y="314"/>
                    </a:lnTo>
                    <a:lnTo>
                      <a:pt x="0" y="333"/>
                    </a:lnTo>
                    <a:lnTo>
                      <a:pt x="0" y="353"/>
                    </a:lnTo>
                    <a:lnTo>
                      <a:pt x="18" y="353"/>
                    </a:lnTo>
                    <a:lnTo>
                      <a:pt x="37" y="353"/>
                    </a:lnTo>
                    <a:lnTo>
                      <a:pt x="54" y="353"/>
                    </a:lnTo>
                    <a:lnTo>
                      <a:pt x="108" y="333"/>
                    </a:lnTo>
                    <a:lnTo>
                      <a:pt x="163" y="314"/>
                    </a:lnTo>
                    <a:lnTo>
                      <a:pt x="182" y="295"/>
                    </a:lnTo>
                    <a:lnTo>
                      <a:pt x="236" y="255"/>
                    </a:lnTo>
                    <a:lnTo>
                      <a:pt x="272" y="216"/>
                    </a:lnTo>
                    <a:lnTo>
                      <a:pt x="309" y="196"/>
                    </a:lnTo>
                    <a:lnTo>
                      <a:pt x="327" y="156"/>
                    </a:lnTo>
                    <a:lnTo>
                      <a:pt x="344" y="98"/>
                    </a:lnTo>
                    <a:lnTo>
                      <a:pt x="363" y="59"/>
                    </a:lnTo>
                    <a:lnTo>
                      <a:pt x="363" y="20"/>
                    </a:lnTo>
                    <a:lnTo>
                      <a:pt x="344" y="0"/>
                    </a:lnTo>
                    <a:lnTo>
                      <a:pt x="327" y="0"/>
                    </a:lnTo>
                    <a:lnTo>
                      <a:pt x="309" y="0"/>
                    </a:lnTo>
                    <a:lnTo>
                      <a:pt x="290" y="20"/>
                    </a:lnTo>
                    <a:lnTo>
                      <a:pt x="272" y="39"/>
                    </a:lnTo>
                  </a:path>
                </a:pathLst>
              </a:custGeom>
              <a:solidFill>
                <a:srgbClr val="F9A03F"/>
              </a:solidFill>
              <a:ln w="9360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30" name="Freeform 12">
                <a:extLst>
                  <a:ext uri="{FF2B5EF4-FFF2-40B4-BE49-F238E27FC236}">
                    <a16:creationId xmlns:a16="http://schemas.microsoft.com/office/drawing/2014/main" id="{1C8B9F67-574D-4202-B0E7-497A7E98BE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00" y="1540"/>
                <a:ext cx="57" cy="48"/>
              </a:xfrm>
              <a:custGeom>
                <a:avLst/>
                <a:gdLst>
                  <a:gd name="T0" fmla="*/ 0 w 256"/>
                  <a:gd name="T1" fmla="*/ 0 h 218"/>
                  <a:gd name="T2" fmla="*/ 0 w 256"/>
                  <a:gd name="T3" fmla="*/ 0 h 218"/>
                  <a:gd name="T4" fmla="*/ 0 w 256"/>
                  <a:gd name="T5" fmla="*/ 0 h 218"/>
                  <a:gd name="T6" fmla="*/ 0 w 256"/>
                  <a:gd name="T7" fmla="*/ 0 h 218"/>
                  <a:gd name="T8" fmla="*/ 0 w 256"/>
                  <a:gd name="T9" fmla="*/ 0 h 21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56"/>
                  <a:gd name="T16" fmla="*/ 0 h 218"/>
                  <a:gd name="T17" fmla="*/ 256 w 256"/>
                  <a:gd name="T18" fmla="*/ 218 h 21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56" h="218">
                    <a:moveTo>
                      <a:pt x="90" y="78"/>
                    </a:moveTo>
                    <a:cubicBezTo>
                      <a:pt x="145" y="39"/>
                      <a:pt x="218" y="0"/>
                      <a:pt x="236" y="20"/>
                    </a:cubicBezTo>
                    <a:cubicBezTo>
                      <a:pt x="255" y="39"/>
                      <a:pt x="218" y="78"/>
                      <a:pt x="164" y="138"/>
                    </a:cubicBezTo>
                    <a:cubicBezTo>
                      <a:pt x="90" y="196"/>
                      <a:pt x="36" y="217"/>
                      <a:pt x="18" y="196"/>
                    </a:cubicBezTo>
                    <a:cubicBezTo>
                      <a:pt x="0" y="196"/>
                      <a:pt x="18" y="138"/>
                      <a:pt x="90" y="78"/>
                    </a:cubicBezTo>
                  </a:path>
                </a:pathLst>
              </a:custGeom>
              <a:solidFill>
                <a:srgbClr val="F9A03F"/>
              </a:solidFill>
              <a:ln w="9360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pic>
            <p:nvPicPr>
              <p:cNvPr id="31" name="Picture 13">
                <a:extLst>
                  <a:ext uri="{FF2B5EF4-FFF2-40B4-BE49-F238E27FC236}">
                    <a16:creationId xmlns:a16="http://schemas.microsoft.com/office/drawing/2014/main" id="{89D9B3C2-8B10-457E-867F-CE87B7EA689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72" y="1518"/>
                <a:ext cx="53" cy="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pic>
        </p:grpSp>
        <p:sp>
          <p:nvSpPr>
            <p:cNvPr id="20" name="Freeform 14">
              <a:extLst>
                <a:ext uri="{FF2B5EF4-FFF2-40B4-BE49-F238E27FC236}">
                  <a16:creationId xmlns:a16="http://schemas.microsoft.com/office/drawing/2014/main" id="{6F916DCE-2DA9-41D6-8AD7-E24BE719F1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23" y="1855"/>
              <a:ext cx="49" cy="70"/>
            </a:xfrm>
            <a:custGeom>
              <a:avLst/>
              <a:gdLst>
                <a:gd name="T0" fmla="*/ 0 w 217"/>
                <a:gd name="T1" fmla="*/ 0 h 308"/>
                <a:gd name="T2" fmla="*/ 0 w 217"/>
                <a:gd name="T3" fmla="*/ 0 h 308"/>
                <a:gd name="T4" fmla="*/ 0 w 217"/>
                <a:gd name="T5" fmla="*/ 0 h 308"/>
                <a:gd name="T6" fmla="*/ 0 w 217"/>
                <a:gd name="T7" fmla="*/ 0 h 308"/>
                <a:gd name="T8" fmla="*/ 0 w 217"/>
                <a:gd name="T9" fmla="*/ 0 h 308"/>
                <a:gd name="T10" fmla="*/ 0 w 217"/>
                <a:gd name="T11" fmla="*/ 0 h 308"/>
                <a:gd name="T12" fmla="*/ 0 w 217"/>
                <a:gd name="T13" fmla="*/ 0 h 308"/>
                <a:gd name="T14" fmla="*/ 0 w 217"/>
                <a:gd name="T15" fmla="*/ 0 h 308"/>
                <a:gd name="T16" fmla="*/ 0 w 217"/>
                <a:gd name="T17" fmla="*/ 0 h 308"/>
                <a:gd name="T18" fmla="*/ 0 w 217"/>
                <a:gd name="T19" fmla="*/ 0 h 308"/>
                <a:gd name="T20" fmla="*/ 0 w 217"/>
                <a:gd name="T21" fmla="*/ 0 h 308"/>
                <a:gd name="T22" fmla="*/ 0 w 217"/>
                <a:gd name="T23" fmla="*/ 0 h 308"/>
                <a:gd name="T24" fmla="*/ 0 w 217"/>
                <a:gd name="T25" fmla="*/ 0 h 308"/>
                <a:gd name="T26" fmla="*/ 0 w 217"/>
                <a:gd name="T27" fmla="*/ 0 h 308"/>
                <a:gd name="T28" fmla="*/ 0 w 217"/>
                <a:gd name="T29" fmla="*/ 0 h 308"/>
                <a:gd name="T30" fmla="*/ 0 w 217"/>
                <a:gd name="T31" fmla="*/ 0 h 308"/>
                <a:gd name="T32" fmla="*/ 0 w 217"/>
                <a:gd name="T33" fmla="*/ 0 h 308"/>
                <a:gd name="T34" fmla="*/ 0 w 217"/>
                <a:gd name="T35" fmla="*/ 0 h 308"/>
                <a:gd name="T36" fmla="*/ 0 w 217"/>
                <a:gd name="T37" fmla="*/ 0 h 308"/>
                <a:gd name="T38" fmla="*/ 0 w 217"/>
                <a:gd name="T39" fmla="*/ 0 h 308"/>
                <a:gd name="T40" fmla="*/ 0 w 217"/>
                <a:gd name="T41" fmla="*/ 0 h 308"/>
                <a:gd name="T42" fmla="*/ 0 w 217"/>
                <a:gd name="T43" fmla="*/ 0 h 308"/>
                <a:gd name="T44" fmla="*/ 0 w 217"/>
                <a:gd name="T45" fmla="*/ 0 h 308"/>
                <a:gd name="T46" fmla="*/ 0 w 217"/>
                <a:gd name="T47" fmla="*/ 0 h 308"/>
                <a:gd name="T48" fmla="*/ 0 w 217"/>
                <a:gd name="T49" fmla="*/ 0 h 308"/>
                <a:gd name="T50" fmla="*/ 0 w 217"/>
                <a:gd name="T51" fmla="*/ 0 h 308"/>
                <a:gd name="T52" fmla="*/ 0 w 217"/>
                <a:gd name="T53" fmla="*/ 0 h 308"/>
                <a:gd name="T54" fmla="*/ 0 w 217"/>
                <a:gd name="T55" fmla="*/ 0 h 308"/>
                <a:gd name="T56" fmla="*/ 0 w 217"/>
                <a:gd name="T57" fmla="*/ 0 h 308"/>
                <a:gd name="T58" fmla="*/ 0 w 217"/>
                <a:gd name="T59" fmla="*/ 0 h 308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217"/>
                <a:gd name="T91" fmla="*/ 0 h 308"/>
                <a:gd name="T92" fmla="*/ 217 w 217"/>
                <a:gd name="T93" fmla="*/ 308 h 308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217" h="308">
                  <a:moveTo>
                    <a:pt x="161" y="76"/>
                  </a:moveTo>
                  <a:lnTo>
                    <a:pt x="161" y="57"/>
                  </a:lnTo>
                  <a:lnTo>
                    <a:pt x="161" y="38"/>
                  </a:lnTo>
                  <a:lnTo>
                    <a:pt x="144" y="19"/>
                  </a:lnTo>
                  <a:lnTo>
                    <a:pt x="107" y="0"/>
                  </a:lnTo>
                  <a:lnTo>
                    <a:pt x="90" y="19"/>
                  </a:lnTo>
                  <a:lnTo>
                    <a:pt x="71" y="38"/>
                  </a:lnTo>
                  <a:lnTo>
                    <a:pt x="54" y="57"/>
                  </a:lnTo>
                  <a:lnTo>
                    <a:pt x="35" y="95"/>
                  </a:lnTo>
                  <a:lnTo>
                    <a:pt x="0" y="134"/>
                  </a:lnTo>
                  <a:lnTo>
                    <a:pt x="0" y="153"/>
                  </a:lnTo>
                  <a:lnTo>
                    <a:pt x="0" y="191"/>
                  </a:lnTo>
                  <a:lnTo>
                    <a:pt x="0" y="248"/>
                  </a:lnTo>
                  <a:lnTo>
                    <a:pt x="0" y="287"/>
                  </a:lnTo>
                  <a:lnTo>
                    <a:pt x="17" y="287"/>
                  </a:lnTo>
                  <a:lnTo>
                    <a:pt x="35" y="307"/>
                  </a:lnTo>
                  <a:cubicBezTo>
                    <a:pt x="35" y="307"/>
                    <a:pt x="54" y="307"/>
                    <a:pt x="71" y="307"/>
                  </a:cubicBezTo>
                  <a:cubicBezTo>
                    <a:pt x="71" y="307"/>
                    <a:pt x="90" y="287"/>
                    <a:pt x="90" y="287"/>
                  </a:cubicBezTo>
                  <a:lnTo>
                    <a:pt x="125" y="268"/>
                  </a:lnTo>
                  <a:lnTo>
                    <a:pt x="180" y="230"/>
                  </a:lnTo>
                  <a:lnTo>
                    <a:pt x="198" y="191"/>
                  </a:lnTo>
                  <a:lnTo>
                    <a:pt x="216" y="172"/>
                  </a:lnTo>
                  <a:lnTo>
                    <a:pt x="216" y="134"/>
                  </a:lnTo>
                  <a:lnTo>
                    <a:pt x="216" y="115"/>
                  </a:lnTo>
                  <a:lnTo>
                    <a:pt x="216" y="95"/>
                  </a:lnTo>
                  <a:lnTo>
                    <a:pt x="198" y="95"/>
                  </a:lnTo>
                  <a:lnTo>
                    <a:pt x="180" y="95"/>
                  </a:lnTo>
                  <a:lnTo>
                    <a:pt x="161" y="95"/>
                  </a:lnTo>
                  <a:lnTo>
                    <a:pt x="161" y="76"/>
                  </a:lnTo>
                </a:path>
              </a:pathLst>
            </a:custGeom>
            <a:solidFill>
              <a:srgbClr val="F9A03F"/>
            </a:solidFill>
            <a:ln w="9360">
              <a:solidFill>
                <a:srgbClr val="25221E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137CE653-98DC-49FF-9191-613EC7C2C6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41" y="1840"/>
              <a:ext cx="72" cy="80"/>
            </a:xfrm>
            <a:custGeom>
              <a:avLst/>
              <a:gdLst>
                <a:gd name="T0" fmla="*/ 0 w 318"/>
                <a:gd name="T1" fmla="*/ 0 h 351"/>
                <a:gd name="T2" fmla="*/ 0 w 318"/>
                <a:gd name="T3" fmla="*/ 0 h 351"/>
                <a:gd name="T4" fmla="*/ 0 w 318"/>
                <a:gd name="T5" fmla="*/ 0 h 351"/>
                <a:gd name="T6" fmla="*/ 0 w 318"/>
                <a:gd name="T7" fmla="*/ 0 h 351"/>
                <a:gd name="T8" fmla="*/ 0 w 318"/>
                <a:gd name="T9" fmla="*/ 0 h 35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18"/>
                <a:gd name="T16" fmla="*/ 0 h 351"/>
                <a:gd name="T17" fmla="*/ 318 w 318"/>
                <a:gd name="T18" fmla="*/ 351 h 35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18" h="351">
                  <a:moveTo>
                    <a:pt x="90" y="58"/>
                  </a:moveTo>
                  <a:cubicBezTo>
                    <a:pt x="158" y="0"/>
                    <a:pt x="248" y="0"/>
                    <a:pt x="271" y="58"/>
                  </a:cubicBezTo>
                  <a:cubicBezTo>
                    <a:pt x="317" y="145"/>
                    <a:pt x="271" y="233"/>
                    <a:pt x="203" y="292"/>
                  </a:cubicBezTo>
                  <a:cubicBezTo>
                    <a:pt x="136" y="350"/>
                    <a:pt x="68" y="350"/>
                    <a:pt x="23" y="262"/>
                  </a:cubicBezTo>
                  <a:cubicBezTo>
                    <a:pt x="0" y="204"/>
                    <a:pt x="23" y="117"/>
                    <a:pt x="90" y="58"/>
                  </a:cubicBezTo>
                </a:path>
              </a:pathLst>
            </a:custGeom>
            <a:solidFill>
              <a:srgbClr val="F9A03F"/>
            </a:solidFill>
            <a:ln w="9360">
              <a:solidFill>
                <a:srgbClr val="25221E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  <p:sp>
          <p:nvSpPr>
            <p:cNvPr id="22" name="Freeform 16">
              <a:extLst>
                <a:ext uri="{FF2B5EF4-FFF2-40B4-BE49-F238E27FC236}">
                  <a16:creationId xmlns:a16="http://schemas.microsoft.com/office/drawing/2014/main" id="{A9187102-2008-4972-8BE1-DD5FDE74D1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12" y="1948"/>
              <a:ext cx="63" cy="80"/>
            </a:xfrm>
            <a:custGeom>
              <a:avLst/>
              <a:gdLst>
                <a:gd name="T0" fmla="*/ 0 w 278"/>
                <a:gd name="T1" fmla="*/ 0 h 351"/>
                <a:gd name="T2" fmla="*/ 0 w 278"/>
                <a:gd name="T3" fmla="*/ 0 h 351"/>
                <a:gd name="T4" fmla="*/ 0 w 278"/>
                <a:gd name="T5" fmla="*/ 0 h 351"/>
                <a:gd name="T6" fmla="*/ 0 w 278"/>
                <a:gd name="T7" fmla="*/ 0 h 351"/>
                <a:gd name="T8" fmla="*/ 0 w 278"/>
                <a:gd name="T9" fmla="*/ 0 h 351"/>
                <a:gd name="T10" fmla="*/ 0 w 278"/>
                <a:gd name="T11" fmla="*/ 0 h 351"/>
                <a:gd name="T12" fmla="*/ 0 w 278"/>
                <a:gd name="T13" fmla="*/ 0 h 351"/>
                <a:gd name="T14" fmla="*/ 0 w 278"/>
                <a:gd name="T15" fmla="*/ 0 h 351"/>
                <a:gd name="T16" fmla="*/ 0 w 278"/>
                <a:gd name="T17" fmla="*/ 0 h 351"/>
                <a:gd name="T18" fmla="*/ 0 w 278"/>
                <a:gd name="T19" fmla="*/ 0 h 351"/>
                <a:gd name="T20" fmla="*/ 0 w 278"/>
                <a:gd name="T21" fmla="*/ 0 h 351"/>
                <a:gd name="T22" fmla="*/ 0 w 278"/>
                <a:gd name="T23" fmla="*/ 0 h 351"/>
                <a:gd name="T24" fmla="*/ 0 w 278"/>
                <a:gd name="T25" fmla="*/ 0 h 351"/>
                <a:gd name="T26" fmla="*/ 0 w 278"/>
                <a:gd name="T27" fmla="*/ 0 h 351"/>
                <a:gd name="T28" fmla="*/ 0 w 278"/>
                <a:gd name="T29" fmla="*/ 0 h 351"/>
                <a:gd name="T30" fmla="*/ 0 w 278"/>
                <a:gd name="T31" fmla="*/ 0 h 351"/>
                <a:gd name="T32" fmla="*/ 0 w 278"/>
                <a:gd name="T33" fmla="*/ 0 h 351"/>
                <a:gd name="T34" fmla="*/ 0 w 278"/>
                <a:gd name="T35" fmla="*/ 0 h 351"/>
                <a:gd name="T36" fmla="*/ 0 w 278"/>
                <a:gd name="T37" fmla="*/ 0 h 351"/>
                <a:gd name="T38" fmla="*/ 0 w 278"/>
                <a:gd name="T39" fmla="*/ 0 h 351"/>
                <a:gd name="T40" fmla="*/ 0 w 278"/>
                <a:gd name="T41" fmla="*/ 0 h 351"/>
                <a:gd name="T42" fmla="*/ 0 w 278"/>
                <a:gd name="T43" fmla="*/ 0 h 351"/>
                <a:gd name="T44" fmla="*/ 0 w 278"/>
                <a:gd name="T45" fmla="*/ 0 h 351"/>
                <a:gd name="T46" fmla="*/ 0 w 278"/>
                <a:gd name="T47" fmla="*/ 0 h 351"/>
                <a:gd name="T48" fmla="*/ 0 w 278"/>
                <a:gd name="T49" fmla="*/ 0 h 351"/>
                <a:gd name="T50" fmla="*/ 0 w 278"/>
                <a:gd name="T51" fmla="*/ 0 h 351"/>
                <a:gd name="T52" fmla="*/ 0 w 278"/>
                <a:gd name="T53" fmla="*/ 0 h 351"/>
                <a:gd name="T54" fmla="*/ 0 w 278"/>
                <a:gd name="T55" fmla="*/ 0 h 351"/>
                <a:gd name="T56" fmla="*/ 0 w 278"/>
                <a:gd name="T57" fmla="*/ 0 h 351"/>
                <a:gd name="T58" fmla="*/ 0 w 278"/>
                <a:gd name="T59" fmla="*/ 0 h 351"/>
                <a:gd name="T60" fmla="*/ 0 w 278"/>
                <a:gd name="T61" fmla="*/ 0 h 351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278"/>
                <a:gd name="T94" fmla="*/ 0 h 351"/>
                <a:gd name="T95" fmla="*/ 278 w 278"/>
                <a:gd name="T96" fmla="*/ 351 h 351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278" h="351">
                  <a:moveTo>
                    <a:pt x="198" y="43"/>
                  </a:moveTo>
                  <a:lnTo>
                    <a:pt x="177" y="65"/>
                  </a:lnTo>
                  <a:lnTo>
                    <a:pt x="138" y="130"/>
                  </a:lnTo>
                  <a:lnTo>
                    <a:pt x="118" y="152"/>
                  </a:lnTo>
                  <a:lnTo>
                    <a:pt x="78" y="175"/>
                  </a:lnTo>
                  <a:lnTo>
                    <a:pt x="59" y="218"/>
                  </a:lnTo>
                  <a:lnTo>
                    <a:pt x="19" y="240"/>
                  </a:lnTo>
                  <a:lnTo>
                    <a:pt x="19" y="262"/>
                  </a:lnTo>
                  <a:lnTo>
                    <a:pt x="0" y="284"/>
                  </a:lnTo>
                  <a:lnTo>
                    <a:pt x="0" y="305"/>
                  </a:lnTo>
                  <a:lnTo>
                    <a:pt x="0" y="327"/>
                  </a:lnTo>
                  <a:lnTo>
                    <a:pt x="0" y="350"/>
                  </a:lnTo>
                  <a:lnTo>
                    <a:pt x="19" y="350"/>
                  </a:lnTo>
                  <a:lnTo>
                    <a:pt x="39" y="350"/>
                  </a:lnTo>
                  <a:lnTo>
                    <a:pt x="59" y="350"/>
                  </a:lnTo>
                  <a:lnTo>
                    <a:pt x="78" y="327"/>
                  </a:lnTo>
                  <a:lnTo>
                    <a:pt x="118" y="305"/>
                  </a:lnTo>
                  <a:lnTo>
                    <a:pt x="138" y="284"/>
                  </a:lnTo>
                  <a:lnTo>
                    <a:pt x="198" y="240"/>
                  </a:lnTo>
                  <a:lnTo>
                    <a:pt x="217" y="218"/>
                  </a:lnTo>
                  <a:lnTo>
                    <a:pt x="237" y="197"/>
                  </a:lnTo>
                  <a:lnTo>
                    <a:pt x="256" y="152"/>
                  </a:lnTo>
                  <a:lnTo>
                    <a:pt x="277" y="108"/>
                  </a:lnTo>
                  <a:lnTo>
                    <a:pt x="277" y="65"/>
                  </a:lnTo>
                  <a:lnTo>
                    <a:pt x="277" y="21"/>
                  </a:lnTo>
                  <a:lnTo>
                    <a:pt x="277" y="0"/>
                  </a:lnTo>
                  <a:lnTo>
                    <a:pt x="256" y="0"/>
                  </a:lnTo>
                  <a:lnTo>
                    <a:pt x="237" y="0"/>
                  </a:lnTo>
                  <a:lnTo>
                    <a:pt x="217" y="21"/>
                  </a:lnTo>
                  <a:lnTo>
                    <a:pt x="198" y="43"/>
                  </a:lnTo>
                </a:path>
              </a:pathLst>
            </a:custGeom>
            <a:solidFill>
              <a:srgbClr val="F9A03F"/>
            </a:solidFill>
            <a:ln w="9360">
              <a:solidFill>
                <a:srgbClr val="25221E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  <p:sp>
          <p:nvSpPr>
            <p:cNvPr id="23" name="Freeform 17">
              <a:extLst>
                <a:ext uri="{FF2B5EF4-FFF2-40B4-BE49-F238E27FC236}">
                  <a16:creationId xmlns:a16="http://schemas.microsoft.com/office/drawing/2014/main" id="{C11A2B58-52FB-4BB2-8092-1BB4056767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05" y="1988"/>
              <a:ext cx="37" cy="40"/>
            </a:xfrm>
            <a:custGeom>
              <a:avLst/>
              <a:gdLst>
                <a:gd name="T0" fmla="*/ 0 w 161"/>
                <a:gd name="T1" fmla="*/ 0 h 177"/>
                <a:gd name="T2" fmla="*/ 0 w 161"/>
                <a:gd name="T3" fmla="*/ 0 h 177"/>
                <a:gd name="T4" fmla="*/ 0 w 161"/>
                <a:gd name="T5" fmla="*/ 0 h 177"/>
                <a:gd name="T6" fmla="*/ 0 w 161"/>
                <a:gd name="T7" fmla="*/ 0 h 177"/>
                <a:gd name="T8" fmla="*/ 0 w 161"/>
                <a:gd name="T9" fmla="*/ 0 h 177"/>
                <a:gd name="T10" fmla="*/ 0 w 161"/>
                <a:gd name="T11" fmla="*/ 0 h 177"/>
                <a:gd name="T12" fmla="*/ 0 w 161"/>
                <a:gd name="T13" fmla="*/ 0 h 177"/>
                <a:gd name="T14" fmla="*/ 0 w 161"/>
                <a:gd name="T15" fmla="*/ 0 h 177"/>
                <a:gd name="T16" fmla="*/ 0 w 161"/>
                <a:gd name="T17" fmla="*/ 0 h 177"/>
                <a:gd name="T18" fmla="*/ 0 w 161"/>
                <a:gd name="T19" fmla="*/ 0 h 177"/>
                <a:gd name="T20" fmla="*/ 0 w 161"/>
                <a:gd name="T21" fmla="*/ 0 h 177"/>
                <a:gd name="T22" fmla="*/ 0 w 161"/>
                <a:gd name="T23" fmla="*/ 0 h 177"/>
                <a:gd name="T24" fmla="*/ 0 w 161"/>
                <a:gd name="T25" fmla="*/ 0 h 177"/>
                <a:gd name="T26" fmla="*/ 0 w 161"/>
                <a:gd name="T27" fmla="*/ 0 h 177"/>
                <a:gd name="T28" fmla="*/ 0 w 161"/>
                <a:gd name="T29" fmla="*/ 0 h 177"/>
                <a:gd name="T30" fmla="*/ 0 w 161"/>
                <a:gd name="T31" fmla="*/ 0 h 177"/>
                <a:gd name="T32" fmla="*/ 0 w 161"/>
                <a:gd name="T33" fmla="*/ 0 h 177"/>
                <a:gd name="T34" fmla="*/ 0 w 161"/>
                <a:gd name="T35" fmla="*/ 0 h 177"/>
                <a:gd name="T36" fmla="*/ 0 w 161"/>
                <a:gd name="T37" fmla="*/ 0 h 177"/>
                <a:gd name="T38" fmla="*/ 0 w 161"/>
                <a:gd name="T39" fmla="*/ 0 h 177"/>
                <a:gd name="T40" fmla="*/ 0 w 161"/>
                <a:gd name="T41" fmla="*/ 0 h 177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61"/>
                <a:gd name="T64" fmla="*/ 0 h 177"/>
                <a:gd name="T65" fmla="*/ 161 w 161"/>
                <a:gd name="T66" fmla="*/ 177 h 177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61" h="177">
                  <a:moveTo>
                    <a:pt x="141" y="176"/>
                  </a:moveTo>
                  <a:lnTo>
                    <a:pt x="141" y="176"/>
                  </a:lnTo>
                  <a:lnTo>
                    <a:pt x="120" y="176"/>
                  </a:lnTo>
                  <a:lnTo>
                    <a:pt x="101" y="176"/>
                  </a:lnTo>
                  <a:lnTo>
                    <a:pt x="80" y="146"/>
                  </a:lnTo>
                  <a:lnTo>
                    <a:pt x="60" y="117"/>
                  </a:lnTo>
                  <a:lnTo>
                    <a:pt x="40" y="88"/>
                  </a:lnTo>
                  <a:lnTo>
                    <a:pt x="20" y="58"/>
                  </a:lnTo>
                  <a:lnTo>
                    <a:pt x="0" y="58"/>
                  </a:lnTo>
                  <a:lnTo>
                    <a:pt x="0" y="28"/>
                  </a:lnTo>
                  <a:lnTo>
                    <a:pt x="0" y="0"/>
                  </a:lnTo>
                  <a:lnTo>
                    <a:pt x="20" y="0"/>
                  </a:lnTo>
                  <a:lnTo>
                    <a:pt x="40" y="28"/>
                  </a:lnTo>
                  <a:lnTo>
                    <a:pt x="101" y="58"/>
                  </a:lnTo>
                  <a:lnTo>
                    <a:pt x="141" y="88"/>
                  </a:lnTo>
                  <a:lnTo>
                    <a:pt x="160" y="117"/>
                  </a:lnTo>
                  <a:lnTo>
                    <a:pt x="160" y="146"/>
                  </a:lnTo>
                  <a:lnTo>
                    <a:pt x="160" y="176"/>
                  </a:lnTo>
                  <a:lnTo>
                    <a:pt x="141" y="176"/>
                  </a:lnTo>
                </a:path>
              </a:pathLst>
            </a:custGeom>
            <a:solidFill>
              <a:srgbClr val="F9A03F"/>
            </a:solidFill>
            <a:ln w="9360">
              <a:solidFill>
                <a:srgbClr val="25221E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  <p:sp>
          <p:nvSpPr>
            <p:cNvPr id="24" name="Freeform 18">
              <a:extLst>
                <a:ext uri="{FF2B5EF4-FFF2-40B4-BE49-F238E27FC236}">
                  <a16:creationId xmlns:a16="http://schemas.microsoft.com/office/drawing/2014/main" id="{94CA0A05-0B37-43C8-BD4F-A04AB65C18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17" y="1560"/>
              <a:ext cx="46" cy="47"/>
            </a:xfrm>
            <a:custGeom>
              <a:avLst/>
              <a:gdLst>
                <a:gd name="T0" fmla="*/ 0 w 205"/>
                <a:gd name="T1" fmla="*/ 0 h 207"/>
                <a:gd name="T2" fmla="*/ 0 w 205"/>
                <a:gd name="T3" fmla="*/ 0 h 207"/>
                <a:gd name="T4" fmla="*/ 0 w 205"/>
                <a:gd name="T5" fmla="*/ 0 h 207"/>
                <a:gd name="T6" fmla="*/ 0 w 205"/>
                <a:gd name="T7" fmla="*/ 0 h 207"/>
                <a:gd name="T8" fmla="*/ 0 w 205"/>
                <a:gd name="T9" fmla="*/ 0 h 20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5"/>
                <a:gd name="T16" fmla="*/ 0 h 207"/>
                <a:gd name="T17" fmla="*/ 205 w 205"/>
                <a:gd name="T18" fmla="*/ 207 h 20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5" h="207">
                  <a:moveTo>
                    <a:pt x="81" y="34"/>
                  </a:moveTo>
                  <a:cubicBezTo>
                    <a:pt x="121" y="0"/>
                    <a:pt x="183" y="0"/>
                    <a:pt x="183" y="34"/>
                  </a:cubicBezTo>
                  <a:cubicBezTo>
                    <a:pt x="204" y="68"/>
                    <a:pt x="163" y="137"/>
                    <a:pt x="121" y="171"/>
                  </a:cubicBezTo>
                  <a:cubicBezTo>
                    <a:pt x="61" y="206"/>
                    <a:pt x="19" y="206"/>
                    <a:pt x="19" y="171"/>
                  </a:cubicBezTo>
                  <a:cubicBezTo>
                    <a:pt x="0" y="137"/>
                    <a:pt x="40" y="68"/>
                    <a:pt x="81" y="34"/>
                  </a:cubicBezTo>
                </a:path>
              </a:pathLst>
            </a:custGeom>
            <a:solidFill>
              <a:srgbClr val="F9A03F"/>
            </a:solidFill>
            <a:ln w="9360">
              <a:solidFill>
                <a:srgbClr val="25221E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  <p:sp>
          <p:nvSpPr>
            <p:cNvPr id="25" name="Freeform 19">
              <a:extLst>
                <a:ext uri="{FF2B5EF4-FFF2-40B4-BE49-F238E27FC236}">
                  <a16:creationId xmlns:a16="http://schemas.microsoft.com/office/drawing/2014/main" id="{486EB017-2EF0-4478-BE9A-D6C2CB134A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55" y="1576"/>
              <a:ext cx="73" cy="40"/>
            </a:xfrm>
            <a:custGeom>
              <a:avLst/>
              <a:gdLst>
                <a:gd name="T0" fmla="*/ 0 w 321"/>
                <a:gd name="T1" fmla="*/ 0 h 178"/>
                <a:gd name="T2" fmla="*/ 0 w 321"/>
                <a:gd name="T3" fmla="*/ 0 h 178"/>
                <a:gd name="T4" fmla="*/ 0 w 321"/>
                <a:gd name="T5" fmla="*/ 0 h 178"/>
                <a:gd name="T6" fmla="*/ 0 w 321"/>
                <a:gd name="T7" fmla="*/ 0 h 178"/>
                <a:gd name="T8" fmla="*/ 0 w 321"/>
                <a:gd name="T9" fmla="*/ 0 h 178"/>
                <a:gd name="T10" fmla="*/ 0 w 321"/>
                <a:gd name="T11" fmla="*/ 0 h 178"/>
                <a:gd name="T12" fmla="*/ 0 w 321"/>
                <a:gd name="T13" fmla="*/ 0 h 178"/>
                <a:gd name="T14" fmla="*/ 0 w 321"/>
                <a:gd name="T15" fmla="*/ 0 h 178"/>
                <a:gd name="T16" fmla="*/ 0 w 321"/>
                <a:gd name="T17" fmla="*/ 0 h 178"/>
                <a:gd name="T18" fmla="*/ 0 w 321"/>
                <a:gd name="T19" fmla="*/ 0 h 178"/>
                <a:gd name="T20" fmla="*/ 0 w 321"/>
                <a:gd name="T21" fmla="*/ 0 h 178"/>
                <a:gd name="T22" fmla="*/ 0 w 321"/>
                <a:gd name="T23" fmla="*/ 0 h 178"/>
                <a:gd name="T24" fmla="*/ 0 w 321"/>
                <a:gd name="T25" fmla="*/ 0 h 178"/>
                <a:gd name="T26" fmla="*/ 0 w 321"/>
                <a:gd name="T27" fmla="*/ 0 h 178"/>
                <a:gd name="T28" fmla="*/ 0 w 321"/>
                <a:gd name="T29" fmla="*/ 0 h 178"/>
                <a:gd name="T30" fmla="*/ 0 w 321"/>
                <a:gd name="T31" fmla="*/ 0 h 178"/>
                <a:gd name="T32" fmla="*/ 0 w 321"/>
                <a:gd name="T33" fmla="*/ 0 h 178"/>
                <a:gd name="T34" fmla="*/ 0 w 321"/>
                <a:gd name="T35" fmla="*/ 0 h 178"/>
                <a:gd name="T36" fmla="*/ 0 w 321"/>
                <a:gd name="T37" fmla="*/ 0 h 178"/>
                <a:gd name="T38" fmla="*/ 0 w 321"/>
                <a:gd name="T39" fmla="*/ 0 h 178"/>
                <a:gd name="T40" fmla="*/ 0 w 321"/>
                <a:gd name="T41" fmla="*/ 0 h 17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321"/>
                <a:gd name="T64" fmla="*/ 0 h 178"/>
                <a:gd name="T65" fmla="*/ 321 w 321"/>
                <a:gd name="T66" fmla="*/ 178 h 178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321" h="178">
                  <a:moveTo>
                    <a:pt x="295" y="0"/>
                  </a:moveTo>
                  <a:lnTo>
                    <a:pt x="270" y="0"/>
                  </a:lnTo>
                  <a:lnTo>
                    <a:pt x="221" y="0"/>
                  </a:lnTo>
                  <a:lnTo>
                    <a:pt x="197" y="16"/>
                  </a:lnTo>
                  <a:lnTo>
                    <a:pt x="172" y="16"/>
                  </a:lnTo>
                  <a:lnTo>
                    <a:pt x="147" y="48"/>
                  </a:lnTo>
                  <a:lnTo>
                    <a:pt x="98" y="80"/>
                  </a:lnTo>
                  <a:lnTo>
                    <a:pt x="73" y="112"/>
                  </a:lnTo>
                  <a:lnTo>
                    <a:pt x="49" y="128"/>
                  </a:lnTo>
                  <a:lnTo>
                    <a:pt x="24" y="144"/>
                  </a:lnTo>
                  <a:lnTo>
                    <a:pt x="0" y="160"/>
                  </a:lnTo>
                  <a:lnTo>
                    <a:pt x="0" y="177"/>
                  </a:lnTo>
                  <a:lnTo>
                    <a:pt x="24" y="177"/>
                  </a:lnTo>
                  <a:lnTo>
                    <a:pt x="73" y="177"/>
                  </a:lnTo>
                  <a:lnTo>
                    <a:pt x="98" y="160"/>
                  </a:lnTo>
                  <a:lnTo>
                    <a:pt x="197" y="128"/>
                  </a:lnTo>
                  <a:lnTo>
                    <a:pt x="270" y="80"/>
                  </a:lnTo>
                  <a:lnTo>
                    <a:pt x="320" y="48"/>
                  </a:lnTo>
                  <a:lnTo>
                    <a:pt x="320" y="32"/>
                  </a:lnTo>
                  <a:lnTo>
                    <a:pt x="295" y="16"/>
                  </a:lnTo>
                  <a:lnTo>
                    <a:pt x="295" y="0"/>
                  </a:lnTo>
                </a:path>
              </a:pathLst>
            </a:custGeom>
            <a:solidFill>
              <a:srgbClr val="F9A03F"/>
            </a:solidFill>
            <a:ln w="9360">
              <a:solidFill>
                <a:srgbClr val="25221E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  <p:sp>
          <p:nvSpPr>
            <p:cNvPr id="26" name="Freeform 20">
              <a:extLst>
                <a:ext uri="{FF2B5EF4-FFF2-40B4-BE49-F238E27FC236}">
                  <a16:creationId xmlns:a16="http://schemas.microsoft.com/office/drawing/2014/main" id="{18E96781-599F-447E-924E-B7C9D8E753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77" y="1635"/>
              <a:ext cx="38" cy="52"/>
            </a:xfrm>
            <a:custGeom>
              <a:avLst/>
              <a:gdLst>
                <a:gd name="T0" fmla="*/ 0 w 166"/>
                <a:gd name="T1" fmla="*/ 0 h 228"/>
                <a:gd name="T2" fmla="*/ 0 w 166"/>
                <a:gd name="T3" fmla="*/ 0 h 228"/>
                <a:gd name="T4" fmla="*/ 0 w 166"/>
                <a:gd name="T5" fmla="*/ 0 h 228"/>
                <a:gd name="T6" fmla="*/ 0 w 166"/>
                <a:gd name="T7" fmla="*/ 0 h 228"/>
                <a:gd name="T8" fmla="*/ 0 w 166"/>
                <a:gd name="T9" fmla="*/ 0 h 228"/>
                <a:gd name="T10" fmla="*/ 0 w 166"/>
                <a:gd name="T11" fmla="*/ 0 h 228"/>
                <a:gd name="T12" fmla="*/ 0 w 166"/>
                <a:gd name="T13" fmla="*/ 0 h 228"/>
                <a:gd name="T14" fmla="*/ 0 w 166"/>
                <a:gd name="T15" fmla="*/ 0 h 228"/>
                <a:gd name="T16" fmla="*/ 0 w 166"/>
                <a:gd name="T17" fmla="*/ 0 h 228"/>
                <a:gd name="T18" fmla="*/ 0 w 166"/>
                <a:gd name="T19" fmla="*/ 0 h 228"/>
                <a:gd name="T20" fmla="*/ 0 w 166"/>
                <a:gd name="T21" fmla="*/ 0 h 228"/>
                <a:gd name="T22" fmla="*/ 0 w 166"/>
                <a:gd name="T23" fmla="*/ 0 h 228"/>
                <a:gd name="T24" fmla="*/ 0 w 166"/>
                <a:gd name="T25" fmla="*/ 0 h 228"/>
                <a:gd name="T26" fmla="*/ 0 w 166"/>
                <a:gd name="T27" fmla="*/ 0 h 228"/>
                <a:gd name="T28" fmla="*/ 0 w 166"/>
                <a:gd name="T29" fmla="*/ 0 h 228"/>
                <a:gd name="T30" fmla="*/ 0 w 166"/>
                <a:gd name="T31" fmla="*/ 0 h 228"/>
                <a:gd name="T32" fmla="*/ 0 w 166"/>
                <a:gd name="T33" fmla="*/ 0 h 228"/>
                <a:gd name="T34" fmla="*/ 0 w 166"/>
                <a:gd name="T35" fmla="*/ 0 h 228"/>
                <a:gd name="T36" fmla="*/ 0 w 166"/>
                <a:gd name="T37" fmla="*/ 0 h 228"/>
                <a:gd name="T38" fmla="*/ 0 w 166"/>
                <a:gd name="T39" fmla="*/ 0 h 228"/>
                <a:gd name="T40" fmla="*/ 0 w 166"/>
                <a:gd name="T41" fmla="*/ 0 h 228"/>
                <a:gd name="T42" fmla="*/ 0 w 166"/>
                <a:gd name="T43" fmla="*/ 0 h 228"/>
                <a:gd name="T44" fmla="*/ 0 w 166"/>
                <a:gd name="T45" fmla="*/ 0 h 228"/>
                <a:gd name="T46" fmla="*/ 0 w 166"/>
                <a:gd name="T47" fmla="*/ 0 h 228"/>
                <a:gd name="T48" fmla="*/ 0 w 166"/>
                <a:gd name="T49" fmla="*/ 0 h 228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66"/>
                <a:gd name="T76" fmla="*/ 0 h 228"/>
                <a:gd name="T77" fmla="*/ 166 w 166"/>
                <a:gd name="T78" fmla="*/ 228 h 228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66" h="228">
                  <a:moveTo>
                    <a:pt x="165" y="113"/>
                  </a:moveTo>
                  <a:lnTo>
                    <a:pt x="165" y="113"/>
                  </a:lnTo>
                  <a:lnTo>
                    <a:pt x="165" y="75"/>
                  </a:lnTo>
                  <a:lnTo>
                    <a:pt x="165" y="37"/>
                  </a:lnTo>
                  <a:lnTo>
                    <a:pt x="149" y="0"/>
                  </a:lnTo>
                  <a:lnTo>
                    <a:pt x="134" y="0"/>
                  </a:lnTo>
                  <a:lnTo>
                    <a:pt x="104" y="0"/>
                  </a:lnTo>
                  <a:lnTo>
                    <a:pt x="89" y="37"/>
                  </a:lnTo>
                  <a:lnTo>
                    <a:pt x="75" y="37"/>
                  </a:lnTo>
                  <a:lnTo>
                    <a:pt x="44" y="37"/>
                  </a:lnTo>
                  <a:lnTo>
                    <a:pt x="30" y="37"/>
                  </a:lnTo>
                  <a:lnTo>
                    <a:pt x="15" y="75"/>
                  </a:lnTo>
                  <a:lnTo>
                    <a:pt x="0" y="113"/>
                  </a:lnTo>
                  <a:cubicBezTo>
                    <a:pt x="0" y="113"/>
                    <a:pt x="0" y="113"/>
                    <a:pt x="0" y="151"/>
                  </a:cubicBezTo>
                  <a:cubicBezTo>
                    <a:pt x="0" y="151"/>
                    <a:pt x="0" y="151"/>
                    <a:pt x="0" y="151"/>
                  </a:cubicBezTo>
                  <a:lnTo>
                    <a:pt x="15" y="189"/>
                  </a:lnTo>
                  <a:lnTo>
                    <a:pt x="30" y="189"/>
                  </a:lnTo>
                  <a:lnTo>
                    <a:pt x="60" y="189"/>
                  </a:lnTo>
                  <a:lnTo>
                    <a:pt x="89" y="227"/>
                  </a:lnTo>
                  <a:lnTo>
                    <a:pt x="104" y="227"/>
                  </a:lnTo>
                  <a:lnTo>
                    <a:pt x="120" y="189"/>
                  </a:lnTo>
                  <a:lnTo>
                    <a:pt x="134" y="151"/>
                  </a:lnTo>
                  <a:lnTo>
                    <a:pt x="149" y="113"/>
                  </a:lnTo>
                  <a:lnTo>
                    <a:pt x="165" y="113"/>
                  </a:lnTo>
                </a:path>
              </a:pathLst>
            </a:custGeom>
            <a:solidFill>
              <a:srgbClr val="F9A03F"/>
            </a:solidFill>
            <a:ln w="9360">
              <a:solidFill>
                <a:srgbClr val="25221E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  <p:sp>
          <p:nvSpPr>
            <p:cNvPr id="27" name="Freeform 21">
              <a:extLst>
                <a:ext uri="{FF2B5EF4-FFF2-40B4-BE49-F238E27FC236}">
                  <a16:creationId xmlns:a16="http://schemas.microsoft.com/office/drawing/2014/main" id="{050B02A7-71B6-407B-9450-2E603A1F82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7" y="1850"/>
              <a:ext cx="39" cy="52"/>
            </a:xfrm>
            <a:custGeom>
              <a:avLst/>
              <a:gdLst>
                <a:gd name="T0" fmla="*/ 0 w 171"/>
                <a:gd name="T1" fmla="*/ 0 h 230"/>
                <a:gd name="T2" fmla="*/ 0 w 171"/>
                <a:gd name="T3" fmla="*/ 0 h 230"/>
                <a:gd name="T4" fmla="*/ 0 w 171"/>
                <a:gd name="T5" fmla="*/ 0 h 230"/>
                <a:gd name="T6" fmla="*/ 0 w 171"/>
                <a:gd name="T7" fmla="*/ 0 h 230"/>
                <a:gd name="T8" fmla="*/ 0 w 171"/>
                <a:gd name="T9" fmla="*/ 0 h 230"/>
                <a:gd name="T10" fmla="*/ 0 w 171"/>
                <a:gd name="T11" fmla="*/ 0 h 230"/>
                <a:gd name="T12" fmla="*/ 0 w 171"/>
                <a:gd name="T13" fmla="*/ 0 h 230"/>
                <a:gd name="T14" fmla="*/ 0 w 171"/>
                <a:gd name="T15" fmla="*/ 0 h 230"/>
                <a:gd name="T16" fmla="*/ 0 w 171"/>
                <a:gd name="T17" fmla="*/ 0 h 230"/>
                <a:gd name="T18" fmla="*/ 0 w 171"/>
                <a:gd name="T19" fmla="*/ 0 h 230"/>
                <a:gd name="T20" fmla="*/ 0 w 171"/>
                <a:gd name="T21" fmla="*/ 0 h 230"/>
                <a:gd name="T22" fmla="*/ 0 w 171"/>
                <a:gd name="T23" fmla="*/ 0 h 230"/>
                <a:gd name="T24" fmla="*/ 0 w 171"/>
                <a:gd name="T25" fmla="*/ 0 h 230"/>
                <a:gd name="T26" fmla="*/ 0 w 171"/>
                <a:gd name="T27" fmla="*/ 0 h 230"/>
                <a:gd name="T28" fmla="*/ 0 w 171"/>
                <a:gd name="T29" fmla="*/ 0 h 230"/>
                <a:gd name="T30" fmla="*/ 0 w 171"/>
                <a:gd name="T31" fmla="*/ 0 h 230"/>
                <a:gd name="T32" fmla="*/ 0 w 171"/>
                <a:gd name="T33" fmla="*/ 0 h 230"/>
                <a:gd name="T34" fmla="*/ 0 w 171"/>
                <a:gd name="T35" fmla="*/ 0 h 230"/>
                <a:gd name="T36" fmla="*/ 0 w 171"/>
                <a:gd name="T37" fmla="*/ 0 h 230"/>
                <a:gd name="T38" fmla="*/ 0 w 171"/>
                <a:gd name="T39" fmla="*/ 0 h 230"/>
                <a:gd name="T40" fmla="*/ 0 w 171"/>
                <a:gd name="T41" fmla="*/ 0 h 230"/>
                <a:gd name="T42" fmla="*/ 0 w 171"/>
                <a:gd name="T43" fmla="*/ 0 h 230"/>
                <a:gd name="T44" fmla="*/ 0 w 171"/>
                <a:gd name="T45" fmla="*/ 0 h 230"/>
                <a:gd name="T46" fmla="*/ 0 w 171"/>
                <a:gd name="T47" fmla="*/ 0 h 230"/>
                <a:gd name="T48" fmla="*/ 0 w 171"/>
                <a:gd name="T49" fmla="*/ 0 h 23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71"/>
                <a:gd name="T76" fmla="*/ 0 h 230"/>
                <a:gd name="T77" fmla="*/ 171 w 171"/>
                <a:gd name="T78" fmla="*/ 230 h 230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71" h="230">
                  <a:moveTo>
                    <a:pt x="170" y="114"/>
                  </a:moveTo>
                  <a:lnTo>
                    <a:pt x="170" y="114"/>
                  </a:lnTo>
                  <a:lnTo>
                    <a:pt x="170" y="77"/>
                  </a:lnTo>
                  <a:lnTo>
                    <a:pt x="170" y="38"/>
                  </a:lnTo>
                  <a:lnTo>
                    <a:pt x="154" y="0"/>
                  </a:lnTo>
                  <a:lnTo>
                    <a:pt x="138" y="0"/>
                  </a:lnTo>
                  <a:lnTo>
                    <a:pt x="108" y="0"/>
                  </a:lnTo>
                  <a:lnTo>
                    <a:pt x="92" y="38"/>
                  </a:lnTo>
                  <a:lnTo>
                    <a:pt x="77" y="38"/>
                  </a:lnTo>
                  <a:lnTo>
                    <a:pt x="46" y="38"/>
                  </a:lnTo>
                  <a:lnTo>
                    <a:pt x="31" y="38"/>
                  </a:lnTo>
                  <a:lnTo>
                    <a:pt x="15" y="77"/>
                  </a:lnTo>
                  <a:lnTo>
                    <a:pt x="0" y="114"/>
                  </a:lnTo>
                  <a:cubicBezTo>
                    <a:pt x="0" y="114"/>
                    <a:pt x="0" y="114"/>
                    <a:pt x="0" y="153"/>
                  </a:cubicBezTo>
                  <a:cubicBezTo>
                    <a:pt x="0" y="153"/>
                    <a:pt x="0" y="153"/>
                    <a:pt x="0" y="153"/>
                  </a:cubicBezTo>
                  <a:lnTo>
                    <a:pt x="15" y="190"/>
                  </a:lnTo>
                  <a:lnTo>
                    <a:pt x="31" y="190"/>
                  </a:lnTo>
                  <a:lnTo>
                    <a:pt x="61" y="190"/>
                  </a:lnTo>
                  <a:lnTo>
                    <a:pt x="92" y="229"/>
                  </a:lnTo>
                  <a:lnTo>
                    <a:pt x="108" y="229"/>
                  </a:lnTo>
                  <a:lnTo>
                    <a:pt x="123" y="190"/>
                  </a:lnTo>
                  <a:lnTo>
                    <a:pt x="138" y="153"/>
                  </a:lnTo>
                  <a:lnTo>
                    <a:pt x="154" y="114"/>
                  </a:lnTo>
                  <a:lnTo>
                    <a:pt x="170" y="114"/>
                  </a:lnTo>
                </a:path>
              </a:pathLst>
            </a:custGeom>
            <a:solidFill>
              <a:srgbClr val="F9A03F"/>
            </a:solidFill>
            <a:ln w="9360">
              <a:solidFill>
                <a:srgbClr val="25221E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  <p:sp>
          <p:nvSpPr>
            <p:cNvPr id="28" name="Freeform 22">
              <a:extLst>
                <a:ext uri="{FF2B5EF4-FFF2-40B4-BE49-F238E27FC236}">
                  <a16:creationId xmlns:a16="http://schemas.microsoft.com/office/drawing/2014/main" id="{DCA7362B-9C77-4A9C-9186-E1CB78371D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65" y="2194"/>
              <a:ext cx="37" cy="40"/>
            </a:xfrm>
            <a:custGeom>
              <a:avLst/>
              <a:gdLst>
                <a:gd name="T0" fmla="*/ 0 w 161"/>
                <a:gd name="T1" fmla="*/ 0 h 176"/>
                <a:gd name="T2" fmla="*/ 0 w 161"/>
                <a:gd name="T3" fmla="*/ 0 h 176"/>
                <a:gd name="T4" fmla="*/ 0 w 161"/>
                <a:gd name="T5" fmla="*/ 0 h 176"/>
                <a:gd name="T6" fmla="*/ 0 w 161"/>
                <a:gd name="T7" fmla="*/ 0 h 176"/>
                <a:gd name="T8" fmla="*/ 0 w 161"/>
                <a:gd name="T9" fmla="*/ 0 h 176"/>
                <a:gd name="T10" fmla="*/ 0 w 161"/>
                <a:gd name="T11" fmla="*/ 0 h 176"/>
                <a:gd name="T12" fmla="*/ 0 w 161"/>
                <a:gd name="T13" fmla="*/ 0 h 176"/>
                <a:gd name="T14" fmla="*/ 0 w 161"/>
                <a:gd name="T15" fmla="*/ 0 h 176"/>
                <a:gd name="T16" fmla="*/ 0 w 161"/>
                <a:gd name="T17" fmla="*/ 0 h 176"/>
                <a:gd name="T18" fmla="*/ 0 w 161"/>
                <a:gd name="T19" fmla="*/ 0 h 176"/>
                <a:gd name="T20" fmla="*/ 0 w 161"/>
                <a:gd name="T21" fmla="*/ 0 h 176"/>
                <a:gd name="T22" fmla="*/ 0 w 161"/>
                <a:gd name="T23" fmla="*/ 0 h 176"/>
                <a:gd name="T24" fmla="*/ 0 w 161"/>
                <a:gd name="T25" fmla="*/ 0 h 176"/>
                <a:gd name="T26" fmla="*/ 0 w 161"/>
                <a:gd name="T27" fmla="*/ 0 h 176"/>
                <a:gd name="T28" fmla="*/ 0 w 161"/>
                <a:gd name="T29" fmla="*/ 0 h 176"/>
                <a:gd name="T30" fmla="*/ 0 w 161"/>
                <a:gd name="T31" fmla="*/ 0 h 176"/>
                <a:gd name="T32" fmla="*/ 0 w 161"/>
                <a:gd name="T33" fmla="*/ 0 h 176"/>
                <a:gd name="T34" fmla="*/ 0 w 161"/>
                <a:gd name="T35" fmla="*/ 0 h 176"/>
                <a:gd name="T36" fmla="*/ 0 w 161"/>
                <a:gd name="T37" fmla="*/ 0 h 176"/>
                <a:gd name="T38" fmla="*/ 0 w 161"/>
                <a:gd name="T39" fmla="*/ 0 h 176"/>
                <a:gd name="T40" fmla="*/ 0 w 161"/>
                <a:gd name="T41" fmla="*/ 0 h 17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61"/>
                <a:gd name="T64" fmla="*/ 0 h 176"/>
                <a:gd name="T65" fmla="*/ 161 w 161"/>
                <a:gd name="T66" fmla="*/ 176 h 17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61" h="176">
                  <a:moveTo>
                    <a:pt x="141" y="175"/>
                  </a:moveTo>
                  <a:lnTo>
                    <a:pt x="141" y="175"/>
                  </a:lnTo>
                  <a:lnTo>
                    <a:pt x="120" y="175"/>
                  </a:lnTo>
                  <a:lnTo>
                    <a:pt x="101" y="175"/>
                  </a:lnTo>
                  <a:lnTo>
                    <a:pt x="80" y="145"/>
                  </a:lnTo>
                  <a:lnTo>
                    <a:pt x="61" y="117"/>
                  </a:lnTo>
                  <a:lnTo>
                    <a:pt x="40" y="87"/>
                  </a:lnTo>
                  <a:lnTo>
                    <a:pt x="20" y="58"/>
                  </a:lnTo>
                  <a:lnTo>
                    <a:pt x="0" y="58"/>
                  </a:lnTo>
                  <a:lnTo>
                    <a:pt x="0" y="29"/>
                  </a:lnTo>
                  <a:lnTo>
                    <a:pt x="0" y="0"/>
                  </a:lnTo>
                  <a:lnTo>
                    <a:pt x="20" y="0"/>
                  </a:lnTo>
                  <a:lnTo>
                    <a:pt x="40" y="29"/>
                  </a:lnTo>
                  <a:lnTo>
                    <a:pt x="101" y="58"/>
                  </a:lnTo>
                  <a:lnTo>
                    <a:pt x="141" y="87"/>
                  </a:lnTo>
                  <a:lnTo>
                    <a:pt x="160" y="117"/>
                  </a:lnTo>
                  <a:lnTo>
                    <a:pt x="160" y="145"/>
                  </a:lnTo>
                  <a:lnTo>
                    <a:pt x="160" y="175"/>
                  </a:lnTo>
                  <a:lnTo>
                    <a:pt x="141" y="175"/>
                  </a:lnTo>
                </a:path>
              </a:pathLst>
            </a:custGeom>
            <a:solidFill>
              <a:srgbClr val="F9A03F"/>
            </a:solidFill>
            <a:ln w="9360">
              <a:solidFill>
                <a:srgbClr val="25221E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</p:grpSp>
      <p:sp>
        <p:nvSpPr>
          <p:cNvPr id="32" name="AutoShape 23">
            <a:extLst>
              <a:ext uri="{FF2B5EF4-FFF2-40B4-BE49-F238E27FC236}">
                <a16:creationId xmlns:a16="http://schemas.microsoft.com/office/drawing/2014/main" id="{937ACD22-D912-4619-AACA-9CEF1159FD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45064" y="5359578"/>
            <a:ext cx="1637284" cy="279180"/>
          </a:xfrm>
          <a:prstGeom prst="roundRect">
            <a:avLst>
              <a:gd name="adj" fmla="val 431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GB" altLang="en-US" sz="1200" dirty="0">
                <a:solidFill>
                  <a:srgbClr val="002060"/>
                </a:solidFill>
                <a:latin typeface="Century Gothic" charset="0"/>
                <a:ea typeface="Century Gothic" charset="0"/>
                <a:cs typeface="Century Gothic" charset="0"/>
              </a:rPr>
              <a:t>Fonte: CPRM (2003)</a:t>
            </a:r>
          </a:p>
        </p:txBody>
      </p:sp>
      <p:grpSp>
        <p:nvGrpSpPr>
          <p:cNvPr id="33" name="Group 25">
            <a:extLst>
              <a:ext uri="{FF2B5EF4-FFF2-40B4-BE49-F238E27FC236}">
                <a16:creationId xmlns:a16="http://schemas.microsoft.com/office/drawing/2014/main" id="{5641EF4D-0EAA-4727-85C4-1040CBA3060A}"/>
              </a:ext>
            </a:extLst>
          </p:cNvPr>
          <p:cNvGrpSpPr>
            <a:grpSpLocks/>
          </p:cNvGrpSpPr>
          <p:nvPr/>
        </p:nvGrpSpPr>
        <p:grpSpPr bwMode="auto">
          <a:xfrm>
            <a:off x="4303668" y="3528737"/>
            <a:ext cx="3908425" cy="2160587"/>
            <a:chOff x="3035" y="2264"/>
            <a:chExt cx="2462" cy="1361"/>
          </a:xfrm>
        </p:grpSpPr>
        <p:sp>
          <p:nvSpPr>
            <p:cNvPr id="34" name="AutoShape 25">
              <a:extLst>
                <a:ext uri="{FF2B5EF4-FFF2-40B4-BE49-F238E27FC236}">
                  <a16:creationId xmlns:a16="http://schemas.microsoft.com/office/drawing/2014/main" id="{F454858E-39A1-4103-8EF8-FED14045EE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38" y="2282"/>
              <a:ext cx="978" cy="186"/>
            </a:xfrm>
            <a:prstGeom prst="roundRect">
              <a:avLst>
                <a:gd name="adj" fmla="val 468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0000" tIns="46800" rIns="90000" bIns="46800">
              <a:spAutoFit/>
            </a:bodyPr>
            <a:lstStyle>
              <a:lvl1pPr defTabSz="449263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defTabSz="449263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defTabSz="449263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defTabSz="449263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defTabSz="449263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93000"/>
                </a:lnSpc>
                <a:spcBef>
                  <a:spcPts val="1000"/>
                </a:spcBef>
                <a:buClr>
                  <a:srgbClr val="000000"/>
                </a:buClr>
                <a:buSzPct val="100000"/>
              </a:pPr>
              <a:r>
                <a:rPr lang="pt-BR" altLang="en-US" sz="1400" dirty="0">
                  <a:solidFill>
                    <a:srgbClr val="002060"/>
                  </a:solidFill>
                  <a:latin typeface="Century Gothic" charset="0"/>
                  <a:ea typeface="Century Gothic" charset="0"/>
                  <a:cs typeface="Century Gothic" charset="0"/>
                </a:rPr>
                <a:t>Escudo Oriental</a:t>
              </a:r>
            </a:p>
          </p:txBody>
        </p:sp>
        <p:sp>
          <p:nvSpPr>
            <p:cNvPr id="35" name="AutoShape 26">
              <a:extLst>
                <a:ext uri="{FF2B5EF4-FFF2-40B4-BE49-F238E27FC236}">
                  <a16:creationId xmlns:a16="http://schemas.microsoft.com/office/drawing/2014/main" id="{45238836-15D2-4C53-8522-4BBCCE6182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71" y="2562"/>
              <a:ext cx="874" cy="186"/>
            </a:xfrm>
            <a:prstGeom prst="roundRect">
              <a:avLst>
                <a:gd name="adj" fmla="val 468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0000" tIns="46800" rIns="90000" bIns="46800">
              <a:spAutoFit/>
            </a:bodyPr>
            <a:lstStyle>
              <a:lvl1pPr defTabSz="449263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defTabSz="449263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defTabSz="449263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defTabSz="449263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defTabSz="449263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93000"/>
                </a:lnSpc>
                <a:spcBef>
                  <a:spcPts val="1000"/>
                </a:spcBef>
                <a:buClr>
                  <a:srgbClr val="000000"/>
                </a:buClr>
                <a:buSzPct val="100000"/>
              </a:pPr>
              <a:r>
                <a:rPr lang="pt-BR" altLang="en-US" sz="1400" dirty="0">
                  <a:solidFill>
                    <a:srgbClr val="002060"/>
                  </a:solidFill>
                  <a:latin typeface="Century Gothic" charset="0"/>
                  <a:ea typeface="Century Gothic" charset="0"/>
                  <a:cs typeface="Century Gothic" charset="0"/>
                </a:rPr>
                <a:t>São Francisco</a:t>
              </a:r>
            </a:p>
          </p:txBody>
        </p:sp>
        <p:sp>
          <p:nvSpPr>
            <p:cNvPr id="36" name="AutoShape 27">
              <a:extLst>
                <a:ext uri="{FF2B5EF4-FFF2-40B4-BE49-F238E27FC236}">
                  <a16:creationId xmlns:a16="http://schemas.microsoft.com/office/drawing/2014/main" id="{E1C2FA79-E7E4-4138-A94A-C7B3DB2720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23" y="3383"/>
              <a:ext cx="616" cy="186"/>
            </a:xfrm>
            <a:prstGeom prst="roundRect">
              <a:avLst>
                <a:gd name="adj" fmla="val 468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0000" tIns="46800" rIns="90000" bIns="46800">
              <a:spAutoFit/>
            </a:bodyPr>
            <a:lstStyle>
              <a:lvl1pPr defTabSz="449263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defTabSz="449263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defTabSz="449263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defTabSz="449263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defTabSz="449263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93000"/>
                </a:lnSpc>
                <a:spcBef>
                  <a:spcPts val="1000"/>
                </a:spcBef>
                <a:buClr>
                  <a:srgbClr val="000000"/>
                </a:buClr>
                <a:buSzPct val="100000"/>
              </a:pPr>
              <a:r>
                <a:rPr lang="pt-BR" altLang="en-US" sz="1400" dirty="0">
                  <a:solidFill>
                    <a:srgbClr val="002060"/>
                  </a:solidFill>
                  <a:latin typeface="Century Gothic" charset="0"/>
                  <a:ea typeface="Century Gothic" charset="0"/>
                  <a:cs typeface="Century Gothic" charset="0"/>
                </a:rPr>
                <a:t>Parnaíba</a:t>
              </a:r>
            </a:p>
          </p:txBody>
        </p:sp>
        <p:sp>
          <p:nvSpPr>
            <p:cNvPr id="37" name="AutoShape 28">
              <a:extLst>
                <a:ext uri="{FF2B5EF4-FFF2-40B4-BE49-F238E27FC236}">
                  <a16:creationId xmlns:a16="http://schemas.microsoft.com/office/drawing/2014/main" id="{6DCDF324-4F75-419A-9CEF-880F3515B8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58" y="2827"/>
              <a:ext cx="888" cy="186"/>
            </a:xfrm>
            <a:prstGeom prst="roundRect">
              <a:avLst>
                <a:gd name="adj" fmla="val 468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0000" tIns="46800" rIns="90000" bIns="46800">
              <a:spAutoFit/>
            </a:bodyPr>
            <a:lstStyle>
              <a:lvl1pPr defTabSz="449263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defTabSz="449263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defTabSz="449263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defTabSz="449263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defTabSz="449263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93000"/>
                </a:lnSpc>
                <a:spcBef>
                  <a:spcPts val="1000"/>
                </a:spcBef>
                <a:buClr>
                  <a:srgbClr val="000000"/>
                </a:buClr>
                <a:buSzPct val="100000"/>
              </a:pPr>
              <a:r>
                <a:rPr lang="pt-BR" altLang="en-US" sz="1400" dirty="0">
                  <a:solidFill>
                    <a:srgbClr val="002060"/>
                  </a:solidFill>
                  <a:latin typeface="Century Gothic" charset="0"/>
                  <a:ea typeface="Century Gothic" charset="0"/>
                  <a:cs typeface="Century Gothic" charset="0"/>
                </a:rPr>
                <a:t>Faixa Costeira</a:t>
              </a:r>
            </a:p>
          </p:txBody>
        </p:sp>
        <p:sp>
          <p:nvSpPr>
            <p:cNvPr id="38" name="AutoShape 29">
              <a:extLst>
                <a:ext uri="{FF2B5EF4-FFF2-40B4-BE49-F238E27FC236}">
                  <a16:creationId xmlns:a16="http://schemas.microsoft.com/office/drawing/2014/main" id="{86B3D60B-C67E-44C3-B1FD-ED522001FF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35" y="3106"/>
              <a:ext cx="992" cy="186"/>
            </a:xfrm>
            <a:prstGeom prst="roundRect">
              <a:avLst>
                <a:gd name="adj" fmla="val 468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0000" tIns="46800" rIns="90000" bIns="46800">
              <a:spAutoFit/>
            </a:bodyPr>
            <a:lstStyle>
              <a:lvl1pPr defTabSz="449263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defTabSz="449263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defTabSz="449263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defTabSz="449263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defTabSz="449263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93000"/>
                </a:lnSpc>
                <a:spcBef>
                  <a:spcPts val="1000"/>
                </a:spcBef>
                <a:buClr>
                  <a:srgbClr val="000000"/>
                </a:buClr>
                <a:buSzPct val="100000"/>
              </a:pPr>
              <a:r>
                <a:rPr lang="pt-BR" altLang="en-US" sz="1400" dirty="0">
                  <a:solidFill>
                    <a:srgbClr val="002060"/>
                  </a:solidFill>
                  <a:latin typeface="Century Gothic" charset="0"/>
                  <a:ea typeface="Century Gothic" charset="0"/>
                  <a:cs typeface="Century Gothic" charset="0"/>
                </a:rPr>
                <a:t>Bacias Interiores</a:t>
              </a:r>
            </a:p>
          </p:txBody>
        </p:sp>
        <p:sp>
          <p:nvSpPr>
            <p:cNvPr id="39" name="AutoShape 30">
              <a:extLst>
                <a:ext uri="{FF2B5EF4-FFF2-40B4-BE49-F238E27FC236}">
                  <a16:creationId xmlns:a16="http://schemas.microsoft.com/office/drawing/2014/main" id="{3F2A86AB-3531-49B2-9763-9409E39F9C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74" y="2264"/>
              <a:ext cx="428" cy="186"/>
            </a:xfrm>
            <a:prstGeom prst="roundRect">
              <a:avLst>
                <a:gd name="adj" fmla="val 468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0000" tIns="46800" rIns="90000" bIns="46800">
              <a:spAutoFit/>
            </a:bodyPr>
            <a:lstStyle>
              <a:lvl1pPr defTabSz="449263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defTabSz="449263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defTabSz="449263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defTabSz="449263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defTabSz="449263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r" eaLnBrk="1" hangingPunct="1">
                <a:lnSpc>
                  <a:spcPct val="93000"/>
                </a:lnSpc>
                <a:spcBef>
                  <a:spcPts val="1000"/>
                </a:spcBef>
                <a:buClr>
                  <a:srgbClr val="000000"/>
                </a:buClr>
                <a:buSzPct val="100000"/>
              </a:pPr>
              <a:r>
                <a:rPr lang="pt-BR" altLang="en-US" sz="1400" dirty="0">
                  <a:solidFill>
                    <a:srgbClr val="002060"/>
                  </a:solidFill>
                  <a:latin typeface="Century Gothic" charset="0"/>
                  <a:ea typeface="Century Gothic" charset="0"/>
                  <a:cs typeface="Century Gothic" charset="0"/>
                </a:rPr>
                <a:t>Fraco</a:t>
              </a:r>
            </a:p>
          </p:txBody>
        </p:sp>
        <p:sp>
          <p:nvSpPr>
            <p:cNvPr id="40" name="AutoShape 31">
              <a:extLst>
                <a:ext uri="{FF2B5EF4-FFF2-40B4-BE49-F238E27FC236}">
                  <a16:creationId xmlns:a16="http://schemas.microsoft.com/office/drawing/2014/main" id="{E68CBE30-7816-481F-965D-BB16FA7FEA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22" y="2276"/>
              <a:ext cx="288" cy="192"/>
            </a:xfrm>
            <a:prstGeom prst="roundRect">
              <a:avLst>
                <a:gd name="adj" fmla="val 519"/>
              </a:avLst>
            </a:prstGeom>
            <a:solidFill>
              <a:srgbClr val="F3C5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 sz="1600">
                <a:solidFill>
                  <a:srgbClr val="002060"/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  <p:sp>
          <p:nvSpPr>
            <p:cNvPr id="41" name="Text Box 32">
              <a:extLst>
                <a:ext uri="{FF2B5EF4-FFF2-40B4-BE49-F238E27FC236}">
                  <a16:creationId xmlns:a16="http://schemas.microsoft.com/office/drawing/2014/main" id="{E3DC395D-94AF-494B-A60E-137194EDD0A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39" y="3313"/>
              <a:ext cx="1046" cy="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>
              <a:spAutoFit/>
            </a:bodyPr>
            <a:lstStyle>
              <a:lvl1pPr defTabSz="449263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defTabSz="449263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defTabSz="449263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defTabSz="449263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defTabSz="449263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93000"/>
                </a:lnSpc>
                <a:spcBef>
                  <a:spcPts val="1000"/>
                </a:spcBef>
                <a:buClr>
                  <a:srgbClr val="000000"/>
                </a:buClr>
                <a:buSzPct val="100000"/>
              </a:pPr>
              <a:r>
                <a:rPr lang="pt-BR" altLang="en-US" sz="1400" dirty="0">
                  <a:solidFill>
                    <a:srgbClr val="002060"/>
                  </a:solidFill>
                  <a:latin typeface="Century Gothic" charset="0"/>
                  <a:ea typeface="Century Gothic" charset="0"/>
                  <a:cs typeface="Century Gothic" charset="0"/>
                </a:rPr>
                <a:t>Elevado a   Muito Elevado</a:t>
              </a:r>
            </a:p>
          </p:txBody>
        </p:sp>
        <p:sp>
          <p:nvSpPr>
            <p:cNvPr id="42" name="AutoShape 33">
              <a:extLst>
                <a:ext uri="{FF2B5EF4-FFF2-40B4-BE49-F238E27FC236}">
                  <a16:creationId xmlns:a16="http://schemas.microsoft.com/office/drawing/2014/main" id="{0C6A3977-10C0-402D-8E9A-B020E65197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14" y="3389"/>
              <a:ext cx="288" cy="192"/>
            </a:xfrm>
            <a:prstGeom prst="roundRect">
              <a:avLst>
                <a:gd name="adj" fmla="val 519"/>
              </a:avLst>
            </a:prstGeom>
            <a:solidFill>
              <a:srgbClr val="FFFF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 sz="1600">
                <a:solidFill>
                  <a:srgbClr val="002060"/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  <p:sp>
          <p:nvSpPr>
            <p:cNvPr id="43" name="AutoShape 34">
              <a:extLst>
                <a:ext uri="{FF2B5EF4-FFF2-40B4-BE49-F238E27FC236}">
                  <a16:creationId xmlns:a16="http://schemas.microsoft.com/office/drawing/2014/main" id="{605E2F1E-F614-460E-AC6D-1757B6A257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22" y="2561"/>
              <a:ext cx="288" cy="192"/>
            </a:xfrm>
            <a:prstGeom prst="roundRect">
              <a:avLst>
                <a:gd name="adj" fmla="val 519"/>
              </a:avLst>
            </a:prstGeom>
            <a:solidFill>
              <a:srgbClr val="FEC8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 sz="1600">
                <a:solidFill>
                  <a:srgbClr val="002060"/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  <p:sp>
          <p:nvSpPr>
            <p:cNvPr id="44" name="AutoShape 35">
              <a:extLst>
                <a:ext uri="{FF2B5EF4-FFF2-40B4-BE49-F238E27FC236}">
                  <a16:creationId xmlns:a16="http://schemas.microsoft.com/office/drawing/2014/main" id="{F731F05F-D568-4808-9FEC-E8AA1AAA95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22" y="2830"/>
              <a:ext cx="288" cy="192"/>
            </a:xfrm>
            <a:prstGeom prst="roundRect">
              <a:avLst>
                <a:gd name="adj" fmla="val 519"/>
              </a:avLst>
            </a:prstGeom>
            <a:solidFill>
              <a:srgbClr val="FFF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 sz="1600">
                <a:solidFill>
                  <a:srgbClr val="002060"/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  <p:sp>
          <p:nvSpPr>
            <p:cNvPr id="45" name="AutoShape 36">
              <a:extLst>
                <a:ext uri="{FF2B5EF4-FFF2-40B4-BE49-F238E27FC236}">
                  <a16:creationId xmlns:a16="http://schemas.microsoft.com/office/drawing/2014/main" id="{AACE1875-591A-45FF-99F9-90AFF93CB5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42" y="2815"/>
              <a:ext cx="1055" cy="186"/>
            </a:xfrm>
            <a:prstGeom prst="roundRect">
              <a:avLst>
                <a:gd name="adj" fmla="val 468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0000" tIns="46800" rIns="90000" bIns="46800">
              <a:spAutoFit/>
            </a:bodyPr>
            <a:lstStyle>
              <a:lvl1pPr defTabSz="449263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defTabSz="449263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defTabSz="449263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defTabSz="449263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defTabSz="449263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93000"/>
                </a:lnSpc>
                <a:spcBef>
                  <a:spcPts val="1000"/>
                </a:spcBef>
                <a:buClr>
                  <a:srgbClr val="000000"/>
                </a:buClr>
                <a:buSzPct val="100000"/>
              </a:pPr>
              <a:r>
                <a:rPr lang="pt-BR" altLang="en-US" sz="1400" dirty="0">
                  <a:solidFill>
                    <a:srgbClr val="002060"/>
                  </a:solidFill>
                  <a:latin typeface="Century Gothic" charset="0"/>
                  <a:ea typeface="Century Gothic" charset="0"/>
                  <a:cs typeface="Century Gothic" charset="0"/>
                </a:rPr>
                <a:t>Médio a Elevado</a:t>
              </a:r>
            </a:p>
          </p:txBody>
        </p:sp>
        <p:sp>
          <p:nvSpPr>
            <p:cNvPr id="46" name="AutoShape 37">
              <a:extLst>
                <a:ext uri="{FF2B5EF4-FFF2-40B4-BE49-F238E27FC236}">
                  <a16:creationId xmlns:a16="http://schemas.microsoft.com/office/drawing/2014/main" id="{DA3F0C32-2956-4D45-B377-575213F834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22" y="3108"/>
              <a:ext cx="288" cy="192"/>
            </a:xfrm>
            <a:prstGeom prst="roundRect">
              <a:avLst>
                <a:gd name="adj" fmla="val 519"/>
              </a:avLst>
            </a:prstGeom>
            <a:solidFill>
              <a:srgbClr val="FF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 sz="1600">
                <a:solidFill>
                  <a:srgbClr val="002060"/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  <p:sp>
          <p:nvSpPr>
            <p:cNvPr id="47" name="Freeform 38">
              <a:extLst>
                <a:ext uri="{FF2B5EF4-FFF2-40B4-BE49-F238E27FC236}">
                  <a16:creationId xmlns:a16="http://schemas.microsoft.com/office/drawing/2014/main" id="{D56EA093-2295-4CA3-B7A3-6ECB208410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77" y="2614"/>
              <a:ext cx="92" cy="637"/>
            </a:xfrm>
            <a:custGeom>
              <a:avLst/>
              <a:gdLst>
                <a:gd name="T0" fmla="*/ 0 w 404"/>
                <a:gd name="T1" fmla="*/ 0 h 2807"/>
                <a:gd name="T2" fmla="*/ 0 w 404"/>
                <a:gd name="T3" fmla="*/ 0 h 2807"/>
                <a:gd name="T4" fmla="*/ 0 w 404"/>
                <a:gd name="T5" fmla="*/ 0 h 2807"/>
                <a:gd name="T6" fmla="*/ 0 w 404"/>
                <a:gd name="T7" fmla="*/ 0 h 2807"/>
                <a:gd name="T8" fmla="*/ 0 w 404"/>
                <a:gd name="T9" fmla="*/ 0 h 2807"/>
                <a:gd name="T10" fmla="*/ 0 w 404"/>
                <a:gd name="T11" fmla="*/ 0 h 2807"/>
                <a:gd name="T12" fmla="*/ 0 w 404"/>
                <a:gd name="T13" fmla="*/ 0 h 280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04"/>
                <a:gd name="T22" fmla="*/ 0 h 2807"/>
                <a:gd name="T23" fmla="*/ 404 w 404"/>
                <a:gd name="T24" fmla="*/ 2807 h 280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04" h="2807">
                  <a:moveTo>
                    <a:pt x="0" y="0"/>
                  </a:moveTo>
                  <a:cubicBezTo>
                    <a:pt x="100" y="0"/>
                    <a:pt x="201" y="116"/>
                    <a:pt x="201" y="233"/>
                  </a:cubicBezTo>
                  <a:lnTo>
                    <a:pt x="201" y="1169"/>
                  </a:lnTo>
                  <a:cubicBezTo>
                    <a:pt x="201" y="1286"/>
                    <a:pt x="302" y="1403"/>
                    <a:pt x="403" y="1403"/>
                  </a:cubicBezTo>
                  <a:cubicBezTo>
                    <a:pt x="302" y="1403"/>
                    <a:pt x="201" y="1519"/>
                    <a:pt x="201" y="1636"/>
                  </a:cubicBezTo>
                  <a:lnTo>
                    <a:pt x="201" y="2572"/>
                  </a:lnTo>
                  <a:cubicBezTo>
                    <a:pt x="201" y="2689"/>
                    <a:pt x="100" y="2806"/>
                    <a:pt x="0" y="2806"/>
                  </a:cubicBezTo>
                </a:path>
              </a:pathLst>
            </a:custGeom>
            <a:noFill/>
            <a:ln w="9360">
              <a:solidFill>
                <a:srgbClr val="00206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sz="1600">
                <a:solidFill>
                  <a:srgbClr val="002060"/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</p:grpSp>
      <p:sp>
        <p:nvSpPr>
          <p:cNvPr id="48" name="Retângulo 47">
            <a:extLst>
              <a:ext uri="{FF2B5EF4-FFF2-40B4-BE49-F238E27FC236}">
                <a16:creationId xmlns:a16="http://schemas.microsoft.com/office/drawing/2014/main" id="{0C482297-7600-4174-8568-20B1BCE2FBAD}"/>
              </a:ext>
            </a:extLst>
          </p:cNvPr>
          <p:cNvSpPr/>
          <p:nvPr/>
        </p:nvSpPr>
        <p:spPr>
          <a:xfrm>
            <a:off x="683568" y="1185134"/>
            <a:ext cx="7565572" cy="4653643"/>
          </a:xfrm>
          <a:prstGeom prst="rect">
            <a:avLst/>
          </a:prstGeom>
          <a:noFill/>
          <a:ln w="31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01861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Z:\Documentos\2018\48º Congresso da Assemae\Peças Gráficas\Template Power Point\fundo power point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7" r="8716"/>
          <a:stretch/>
        </p:blipFill>
        <p:spPr bwMode="auto">
          <a:xfrm>
            <a:off x="-1" y="2"/>
            <a:ext cx="9203293" cy="6926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Z:\Documentos\2018\48º Congresso da Assemae\Peças Gráficas\Template Power Point\banner 730x124 (2) - Cópia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7" r="44668"/>
          <a:stretch/>
        </p:blipFill>
        <p:spPr bwMode="auto">
          <a:xfrm>
            <a:off x="0" y="6165026"/>
            <a:ext cx="2160240" cy="771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03549482-F74B-495C-97A5-9FC3C75B0E3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8888" y="6188929"/>
            <a:ext cx="1608688" cy="640550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546B460F-B61E-4906-A0F7-77231CB230FE}"/>
              </a:ext>
            </a:extLst>
          </p:cNvPr>
          <p:cNvSpPr txBox="1"/>
          <p:nvPr/>
        </p:nvSpPr>
        <p:spPr>
          <a:xfrm>
            <a:off x="6444208" y="6454497"/>
            <a:ext cx="929225" cy="307777"/>
          </a:xfrm>
          <a:prstGeom prst="rect">
            <a:avLst/>
          </a:prstGeom>
          <a:noFill/>
        </p:spPr>
        <p:txBody>
          <a:bodyPr wrap="none" lIns="0" tIns="0" rIns="36000" bIns="0" rtlCol="0">
            <a:spAutoFit/>
          </a:bodyPr>
          <a:lstStyle/>
          <a:p>
            <a:pPr algn="r"/>
            <a:r>
              <a:rPr lang="pt-BR" sz="1000" dirty="0"/>
              <a:t>MINISTÉRIO DO</a:t>
            </a:r>
          </a:p>
          <a:p>
            <a:pPr algn="r"/>
            <a:r>
              <a:rPr lang="pt-BR" sz="1000" b="1" dirty="0"/>
              <a:t>MEIO AMBIENTE</a:t>
            </a:r>
          </a:p>
        </p:txBody>
      </p:sp>
      <p:sp>
        <p:nvSpPr>
          <p:cNvPr id="6" name="Text Box 3">
            <a:extLst>
              <a:ext uri="{FF2B5EF4-FFF2-40B4-BE49-F238E27FC236}">
                <a16:creationId xmlns:a16="http://schemas.microsoft.com/office/drawing/2014/main" id="{F9158D35-7813-499D-9D89-085EA6CA43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12053" y="272766"/>
            <a:ext cx="9144001" cy="525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defPPr>
              <a:defRPr lang="pt-B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DejaVu Sans" panose="020B0603030804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DejaVu Sans" panose="020B0603030804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DejaVu Sans" panose="020B0603030804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DejaVu Sans" panose="020B0603030804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DejaVu Sans" panose="020B0603030804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DejaVu Sans" panose="020B0603030804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DejaVu Sans" panose="020B0603030804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DejaVu Sans" panose="020B0603030804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DejaVu Sans" panose="020B0603030804020204" pitchFamily="34" charset="0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pt-BR" altLang="pt-BR" sz="2800" b="1" dirty="0">
                <a:solidFill>
                  <a:srgbClr val="002060"/>
                </a:solidFill>
                <a:latin typeface="Century Gothic" charset="0"/>
                <a:ea typeface="Century Gothic" charset="0"/>
                <a:cs typeface="Century Gothic" charset="0"/>
              </a:rPr>
              <a:t>Ocorrência da Água Subterrânea</a:t>
            </a:r>
          </a:p>
        </p:txBody>
      </p:sp>
      <p:grpSp>
        <p:nvGrpSpPr>
          <p:cNvPr id="7" name="Agrupar 1">
            <a:extLst>
              <a:ext uri="{FF2B5EF4-FFF2-40B4-BE49-F238E27FC236}">
                <a16:creationId xmlns:a16="http://schemas.microsoft.com/office/drawing/2014/main" id="{12F7D5DA-A6B3-4138-A0BC-E3C2865B46AD}"/>
              </a:ext>
            </a:extLst>
          </p:cNvPr>
          <p:cNvGrpSpPr/>
          <p:nvPr/>
        </p:nvGrpSpPr>
        <p:grpSpPr>
          <a:xfrm>
            <a:off x="665192" y="1163261"/>
            <a:ext cx="8458200" cy="4755929"/>
            <a:chOff x="687388" y="1338263"/>
            <a:chExt cx="8458200" cy="4755929"/>
          </a:xfrm>
        </p:grpSpPr>
        <p:graphicFrame>
          <p:nvGraphicFramePr>
            <p:cNvPr id="10" name="Object 5">
              <a:extLst>
                <a:ext uri="{FF2B5EF4-FFF2-40B4-BE49-F238E27FC236}">
                  <a16:creationId xmlns:a16="http://schemas.microsoft.com/office/drawing/2014/main" id="{6AF37945-FE9C-4F9B-B205-91BA17E22BD5}"/>
                </a:ext>
              </a:extLst>
            </p:cNvPr>
            <p:cNvGraphicFramePr>
              <a:graphicFrameLocks noChangeAspect="1"/>
            </p:cNvGraphicFramePr>
            <p:nvPr>
              <p:extLst/>
            </p:nvPr>
          </p:nvGraphicFramePr>
          <p:xfrm>
            <a:off x="757238" y="1338263"/>
            <a:ext cx="7070725" cy="40433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96" r:id="rId7" imgW="7591320" imgH="4343400" progId="">
                    <p:embed/>
                  </p:oleObj>
                </mc:Choice>
                <mc:Fallback>
                  <p:oleObj r:id="rId7" imgW="7591320" imgH="4343400" progId="">
                    <p:embed/>
                    <p:pic>
                      <p:nvPicPr>
                        <p:cNvPr id="7" name="Object 5">
                          <a:extLst>
                            <a:ext uri="{FF2B5EF4-FFF2-40B4-BE49-F238E27FC236}">
                              <a16:creationId xmlns:a16="http://schemas.microsoft.com/office/drawing/2014/main" id="{1C79BBCE-6F7F-4F5C-B4EB-C1F0724BF2AE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57238" y="1338263"/>
                          <a:ext cx="7070725" cy="404336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blipFill dpi="0" rotWithShape="0">
                                <a:blip/>
                                <a:srcRect/>
                                <a:stretch>
                                  <a:fillRect/>
                                </a:stretch>
                              </a:blip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" name="Object 6">
              <a:extLst>
                <a:ext uri="{FF2B5EF4-FFF2-40B4-BE49-F238E27FC236}">
                  <a16:creationId xmlns:a16="http://schemas.microsoft.com/office/drawing/2014/main" id="{508FB354-9E44-4EF0-8E8B-51334F59D32F}"/>
                </a:ext>
              </a:extLst>
            </p:cNvPr>
            <p:cNvGraphicFramePr>
              <a:graphicFrameLocks noChangeAspect="1"/>
            </p:cNvGraphicFramePr>
            <p:nvPr>
              <p:extLst/>
            </p:nvPr>
          </p:nvGraphicFramePr>
          <p:xfrm>
            <a:off x="3735388" y="3602038"/>
            <a:ext cx="76200" cy="9032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97" r:id="rId9" imgW="304920" imgH="2819520" progId="">
                    <p:embed/>
                  </p:oleObj>
                </mc:Choice>
                <mc:Fallback>
                  <p:oleObj r:id="rId9" imgW="304920" imgH="2819520" progId="">
                    <p:embed/>
                    <p:pic>
                      <p:nvPicPr>
                        <p:cNvPr id="8" name="Object 6">
                          <a:extLst>
                            <a:ext uri="{FF2B5EF4-FFF2-40B4-BE49-F238E27FC236}">
                              <a16:creationId xmlns:a16="http://schemas.microsoft.com/office/drawing/2014/main" id="{40561C45-C7F2-406C-AC78-C2F761309DA5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735388" y="3602038"/>
                          <a:ext cx="76200" cy="90328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blipFill dpi="0" rotWithShape="0">
                                <a:blip/>
                                <a:srcRect/>
                                <a:stretch>
                                  <a:fillRect/>
                                </a:stretch>
                              </a:blip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2" name="Object 7">
              <a:extLst>
                <a:ext uri="{FF2B5EF4-FFF2-40B4-BE49-F238E27FC236}">
                  <a16:creationId xmlns:a16="http://schemas.microsoft.com/office/drawing/2014/main" id="{58A885D4-53B2-475D-90F2-DA7A91B24373}"/>
                </a:ext>
              </a:extLst>
            </p:cNvPr>
            <p:cNvGraphicFramePr>
              <a:graphicFrameLocks noChangeAspect="1"/>
            </p:cNvGraphicFramePr>
            <p:nvPr>
              <p:extLst/>
            </p:nvPr>
          </p:nvGraphicFramePr>
          <p:xfrm>
            <a:off x="4572001" y="3635375"/>
            <a:ext cx="76200" cy="9032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98" r:id="rId11" imgW="304920" imgH="2819520" progId="">
                    <p:embed/>
                  </p:oleObj>
                </mc:Choice>
                <mc:Fallback>
                  <p:oleObj r:id="rId11" imgW="304920" imgH="2819520" progId="">
                    <p:embed/>
                    <p:pic>
                      <p:nvPicPr>
                        <p:cNvPr id="9" name="Object 7">
                          <a:extLst>
                            <a:ext uri="{FF2B5EF4-FFF2-40B4-BE49-F238E27FC236}">
                              <a16:creationId xmlns:a16="http://schemas.microsoft.com/office/drawing/2014/main" id="{A71463D2-3212-43D3-9427-6FDD878EC584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72001" y="3635375"/>
                          <a:ext cx="76200" cy="90328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blipFill dpi="0" rotWithShape="0">
                                <a:blip/>
                                <a:srcRect/>
                                <a:stretch>
                                  <a:fillRect/>
                                </a:stretch>
                              </a:blip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3" name="Object 8">
              <a:extLst>
                <a:ext uri="{FF2B5EF4-FFF2-40B4-BE49-F238E27FC236}">
                  <a16:creationId xmlns:a16="http://schemas.microsoft.com/office/drawing/2014/main" id="{17DBDFF8-E956-4FF0-A4C4-F1E75FF2EAA2}"/>
                </a:ext>
              </a:extLst>
            </p:cNvPr>
            <p:cNvGraphicFramePr>
              <a:graphicFrameLocks noChangeAspect="1"/>
            </p:cNvGraphicFramePr>
            <p:nvPr>
              <p:extLst/>
            </p:nvPr>
          </p:nvGraphicFramePr>
          <p:xfrm>
            <a:off x="6443663" y="3624263"/>
            <a:ext cx="76200" cy="9144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99" r:id="rId13" imgW="304920" imgH="2857680" progId="">
                    <p:embed/>
                  </p:oleObj>
                </mc:Choice>
                <mc:Fallback>
                  <p:oleObj r:id="rId13" imgW="304920" imgH="2857680" progId="">
                    <p:embed/>
                    <p:pic>
                      <p:nvPicPr>
                        <p:cNvPr id="13" name="Object 8">
                          <a:extLst>
                            <a:ext uri="{FF2B5EF4-FFF2-40B4-BE49-F238E27FC236}">
                              <a16:creationId xmlns:a16="http://schemas.microsoft.com/office/drawing/2014/main" id="{8629A599-4D89-4ED5-ACF8-85FF20E479E4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443663" y="3624263"/>
                          <a:ext cx="76200" cy="9144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blipFill dpi="0" rotWithShape="0">
                                <a:blip/>
                                <a:srcRect/>
                                <a:stretch>
                                  <a:fillRect/>
                                </a:stretch>
                              </a:blip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4" name="Object 9">
              <a:extLst>
                <a:ext uri="{FF2B5EF4-FFF2-40B4-BE49-F238E27FC236}">
                  <a16:creationId xmlns:a16="http://schemas.microsoft.com/office/drawing/2014/main" id="{05B4FF45-82A1-417F-936E-FF718AB9FEC6}"/>
                </a:ext>
              </a:extLst>
            </p:cNvPr>
            <p:cNvGraphicFramePr>
              <a:graphicFrameLocks noChangeAspect="1"/>
            </p:cNvGraphicFramePr>
            <p:nvPr>
              <p:extLst/>
            </p:nvPr>
          </p:nvGraphicFramePr>
          <p:xfrm>
            <a:off x="7164388" y="3241675"/>
            <a:ext cx="76200" cy="9652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00" r:id="rId15" imgW="228600" imgH="3019320" progId="">
                    <p:embed/>
                  </p:oleObj>
                </mc:Choice>
                <mc:Fallback>
                  <p:oleObj r:id="rId15" imgW="228600" imgH="3019320" progId="">
                    <p:embed/>
                    <p:pic>
                      <p:nvPicPr>
                        <p:cNvPr id="14" name="Object 9">
                          <a:extLst>
                            <a:ext uri="{FF2B5EF4-FFF2-40B4-BE49-F238E27FC236}">
                              <a16:creationId xmlns:a16="http://schemas.microsoft.com/office/drawing/2014/main" id="{2903AD1C-A23E-426A-964F-E5CDDD55792A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164388" y="3241675"/>
                          <a:ext cx="76200" cy="9652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blipFill dpi="0" rotWithShape="0">
                                <a:blip/>
                                <a:srcRect/>
                                <a:stretch>
                                  <a:fillRect/>
                                </a:stretch>
                              </a:blip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5" name="Object 10">
              <a:extLst>
                <a:ext uri="{FF2B5EF4-FFF2-40B4-BE49-F238E27FC236}">
                  <a16:creationId xmlns:a16="http://schemas.microsoft.com/office/drawing/2014/main" id="{BE2C4792-0BF4-4D0A-ACA8-032940B10158}"/>
                </a:ext>
              </a:extLst>
            </p:cNvPr>
            <p:cNvGraphicFramePr>
              <a:graphicFrameLocks noChangeAspect="1"/>
            </p:cNvGraphicFramePr>
            <p:nvPr>
              <p:extLst/>
            </p:nvPr>
          </p:nvGraphicFramePr>
          <p:xfrm>
            <a:off x="7669213" y="2790825"/>
            <a:ext cx="76200" cy="9556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01" r:id="rId17" imgW="228600" imgH="2981160" progId="">
                    <p:embed/>
                  </p:oleObj>
                </mc:Choice>
                <mc:Fallback>
                  <p:oleObj r:id="rId17" imgW="228600" imgH="2981160" progId="">
                    <p:embed/>
                    <p:pic>
                      <p:nvPicPr>
                        <p:cNvPr id="15" name="Object 10">
                          <a:extLst>
                            <a:ext uri="{FF2B5EF4-FFF2-40B4-BE49-F238E27FC236}">
                              <a16:creationId xmlns:a16="http://schemas.microsoft.com/office/drawing/2014/main" id="{A277CCA9-20A5-4D76-A209-99201BFB3223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669213" y="2790825"/>
                          <a:ext cx="76200" cy="95567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blipFill dpi="0" rotWithShape="0">
                                <a:blip/>
                                <a:srcRect/>
                                <a:stretch>
                                  <a:fillRect/>
                                </a:stretch>
                              </a:blip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6" name="Object 11">
              <a:extLst>
                <a:ext uri="{FF2B5EF4-FFF2-40B4-BE49-F238E27FC236}">
                  <a16:creationId xmlns:a16="http://schemas.microsoft.com/office/drawing/2014/main" id="{8395DCD6-1A17-4F57-86B8-257CD099CE55}"/>
                </a:ext>
              </a:extLst>
            </p:cNvPr>
            <p:cNvGraphicFramePr>
              <a:graphicFrameLocks noChangeAspect="1"/>
            </p:cNvGraphicFramePr>
            <p:nvPr>
              <p:extLst/>
            </p:nvPr>
          </p:nvGraphicFramePr>
          <p:xfrm>
            <a:off x="3051176" y="3602038"/>
            <a:ext cx="80963" cy="9032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02" r:id="rId19" imgW="304920" imgH="2819520" progId="">
                    <p:embed/>
                  </p:oleObj>
                </mc:Choice>
                <mc:Fallback>
                  <p:oleObj r:id="rId19" imgW="304920" imgH="2819520" progId="">
                    <p:embed/>
                    <p:pic>
                      <p:nvPicPr>
                        <p:cNvPr id="16" name="Object 11">
                          <a:extLst>
                            <a:ext uri="{FF2B5EF4-FFF2-40B4-BE49-F238E27FC236}">
                              <a16:creationId xmlns:a16="http://schemas.microsoft.com/office/drawing/2014/main" id="{ECC60D9E-F8C3-47FD-95FD-4752EF409713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051176" y="3602038"/>
                          <a:ext cx="80963" cy="90328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blipFill dpi="0" rotWithShape="0">
                                <a:blip/>
                                <a:srcRect/>
                                <a:stretch>
                                  <a:fillRect/>
                                </a:stretch>
                              </a:blip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7" name="AutoShape 12">
              <a:extLst>
                <a:ext uri="{FF2B5EF4-FFF2-40B4-BE49-F238E27FC236}">
                  <a16:creationId xmlns:a16="http://schemas.microsoft.com/office/drawing/2014/main" id="{F387A170-543C-4C36-A51D-BE803A753C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8838" y="5511800"/>
              <a:ext cx="420688" cy="300037"/>
            </a:xfrm>
            <a:prstGeom prst="roundRect">
              <a:avLst>
                <a:gd name="adj" fmla="val 417"/>
              </a:avLst>
            </a:pr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>
                <a:solidFill>
                  <a:prstClr val="white"/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  <p:sp>
          <p:nvSpPr>
            <p:cNvPr id="18" name="Text Box 13">
              <a:extLst>
                <a:ext uri="{FF2B5EF4-FFF2-40B4-BE49-F238E27FC236}">
                  <a16:creationId xmlns:a16="http://schemas.microsoft.com/office/drawing/2014/main" id="{6BD45C64-4CB6-4B1F-AC6A-E3C95D79307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60476" y="5527675"/>
              <a:ext cx="3810000" cy="3095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>
              <a:spAutoFit/>
            </a:bodyPr>
            <a:lstStyle>
              <a:lvl1pPr defTabSz="449263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defTabSz="449263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defTabSz="449263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defTabSz="449263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defTabSz="449263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ts val="875"/>
                </a:spcBef>
                <a:buClr>
                  <a:srgbClr val="000000"/>
                </a:buClr>
                <a:buSzPct val="100000"/>
              </a:pPr>
              <a:r>
                <a:rPr lang="pt-BR" altLang="en-US" sz="1400" dirty="0">
                  <a:solidFill>
                    <a:srgbClr val="002060"/>
                  </a:solidFill>
                  <a:latin typeface="Century Gothic" charset="0"/>
                  <a:ea typeface="Century Gothic" charset="0"/>
                  <a:cs typeface="Century Gothic" charset="0"/>
                </a:rPr>
                <a:t>Rochas Cristalinas (Anisotrópicas)</a:t>
              </a:r>
            </a:p>
          </p:txBody>
        </p:sp>
        <p:sp>
          <p:nvSpPr>
            <p:cNvPr id="19" name="AutoShape 14">
              <a:extLst>
                <a:ext uri="{FF2B5EF4-FFF2-40B4-BE49-F238E27FC236}">
                  <a16:creationId xmlns:a16="http://schemas.microsoft.com/office/drawing/2014/main" id="{449B9A9A-60EA-4965-AF70-3083F14418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75226" y="5549900"/>
              <a:ext cx="384175" cy="274637"/>
            </a:xfrm>
            <a:prstGeom prst="roundRect">
              <a:avLst>
                <a:gd name="adj" fmla="val 417"/>
              </a:avLst>
            </a:prstGeom>
            <a:solidFill>
              <a:srgbClr val="FF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>
                <a:solidFill>
                  <a:prstClr val="white"/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  <p:sp>
          <p:nvSpPr>
            <p:cNvPr id="20" name="Text Box 15">
              <a:extLst>
                <a:ext uri="{FF2B5EF4-FFF2-40B4-BE49-F238E27FC236}">
                  <a16:creationId xmlns:a16="http://schemas.microsoft.com/office/drawing/2014/main" id="{7E32E3A9-D7D8-4410-99BF-3BD127FD17A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35588" y="5510212"/>
              <a:ext cx="3810000" cy="3095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>
              <a:spAutoFit/>
            </a:bodyPr>
            <a:lstStyle>
              <a:lvl1pPr defTabSz="449263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defTabSz="449263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defTabSz="449263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defTabSz="449263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defTabSz="449263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ts val="875"/>
                </a:spcBef>
                <a:buClr>
                  <a:srgbClr val="000000"/>
                </a:buClr>
                <a:buSzPct val="100000"/>
              </a:pPr>
              <a:r>
                <a:rPr lang="pt-BR" altLang="en-US" sz="1400" dirty="0">
                  <a:solidFill>
                    <a:srgbClr val="002060"/>
                  </a:solidFill>
                  <a:latin typeface="Century Gothic" charset="0"/>
                  <a:ea typeface="Century Gothic" charset="0"/>
                  <a:cs typeface="Century Gothic" charset="0"/>
                </a:rPr>
                <a:t>Rochas Sedimentares (Isotrópicas)</a:t>
              </a:r>
            </a:p>
          </p:txBody>
        </p:sp>
        <p:sp>
          <p:nvSpPr>
            <p:cNvPr id="21" name="AutoShape 16">
              <a:extLst>
                <a:ext uri="{FF2B5EF4-FFF2-40B4-BE49-F238E27FC236}">
                  <a16:creationId xmlns:a16="http://schemas.microsoft.com/office/drawing/2014/main" id="{84C605A3-AD8C-4721-AB00-84E51CC42A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7388" y="5815012"/>
              <a:ext cx="1637284" cy="279180"/>
            </a:xfrm>
            <a:prstGeom prst="roundRect">
              <a:avLst>
                <a:gd name="adj" fmla="val 431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0000" tIns="46800" rIns="90000" bIns="46800">
              <a:spAutoFit/>
            </a:bodyPr>
            <a:lstStyle>
              <a:lvl1pPr defTabSz="449263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defTabSz="449263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defTabSz="449263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defTabSz="449263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defTabSz="449263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r>
                <a:rPr lang="pt-BR" altLang="en-US" sz="1200" dirty="0">
                  <a:solidFill>
                    <a:srgbClr val="002060"/>
                  </a:solidFill>
                  <a:latin typeface="Century Gothic" charset="0"/>
                  <a:ea typeface="Century Gothic" charset="0"/>
                  <a:cs typeface="Century Gothic" charset="0"/>
                </a:rPr>
                <a:t>Fonte: CPRM (2003)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777542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Z:\Documentos\2018\48º Congresso da Assemae\Peças Gráficas\Template Power Point\fundo power point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7" r="8716"/>
          <a:stretch/>
        </p:blipFill>
        <p:spPr bwMode="auto">
          <a:xfrm>
            <a:off x="-1" y="2"/>
            <a:ext cx="9203293" cy="6926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Z:\Documentos\2018\48º Congresso da Assemae\Peças Gráficas\Template Power Point\banner 730x124 (2) - Cópia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7" r="44668"/>
          <a:stretch/>
        </p:blipFill>
        <p:spPr bwMode="auto">
          <a:xfrm>
            <a:off x="0" y="6165026"/>
            <a:ext cx="2160240" cy="771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03549482-F74B-495C-97A5-9FC3C75B0E3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8888" y="6188929"/>
            <a:ext cx="1608688" cy="640550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546B460F-B61E-4906-A0F7-77231CB230FE}"/>
              </a:ext>
            </a:extLst>
          </p:cNvPr>
          <p:cNvSpPr txBox="1"/>
          <p:nvPr/>
        </p:nvSpPr>
        <p:spPr>
          <a:xfrm>
            <a:off x="6444208" y="6454497"/>
            <a:ext cx="929225" cy="307777"/>
          </a:xfrm>
          <a:prstGeom prst="rect">
            <a:avLst/>
          </a:prstGeom>
          <a:noFill/>
        </p:spPr>
        <p:txBody>
          <a:bodyPr wrap="none" lIns="0" tIns="0" rIns="36000" bIns="0" rtlCol="0">
            <a:spAutoFit/>
          </a:bodyPr>
          <a:lstStyle/>
          <a:p>
            <a:pPr algn="r"/>
            <a:r>
              <a:rPr lang="pt-BR" sz="1000" dirty="0"/>
              <a:t>MINISTÉRIO DO</a:t>
            </a:r>
          </a:p>
          <a:p>
            <a:pPr algn="r"/>
            <a:r>
              <a:rPr lang="pt-BR" sz="1000" b="1" dirty="0"/>
              <a:t>MEIO AMBIENTE</a:t>
            </a:r>
          </a:p>
        </p:txBody>
      </p:sp>
      <p:sp>
        <p:nvSpPr>
          <p:cNvPr id="49" name="Text Box 4">
            <a:extLst>
              <a:ext uri="{FF2B5EF4-FFF2-40B4-BE49-F238E27FC236}">
                <a16:creationId xmlns:a16="http://schemas.microsoft.com/office/drawing/2014/main" id="{BB726EDF-3DA6-413F-A2FD-0C579EFBA3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60553"/>
            <a:ext cx="8229600" cy="455727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pPr algn="ctr" defTabSz="449263" eaLnBrk="0" hangingPunct="0">
              <a:spcAft>
                <a:spcPts val="1200"/>
              </a:spcAft>
              <a:buClr>
                <a:srgbClr val="000000"/>
              </a:buClr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pt-BR" sz="3200" b="1" dirty="0">
                <a:solidFill>
                  <a:srgbClr val="002060"/>
                </a:solidFill>
                <a:latin typeface="Century Gothic" charset="0"/>
                <a:ea typeface="Century Gothic" charset="0"/>
                <a:cs typeface="Century Gothic" charset="0"/>
              </a:rPr>
              <a:t>Objetivo</a:t>
            </a:r>
          </a:p>
          <a:p>
            <a:pPr algn="just"/>
            <a:r>
              <a:rPr lang="pt-BR" altLang="en-US" sz="2600" dirty="0">
                <a:solidFill>
                  <a:srgbClr val="002060"/>
                </a:solidFill>
                <a:latin typeface="Century Gothic" charset="0"/>
                <a:ea typeface="Century Gothic" charset="0"/>
                <a:cs typeface="Century Gothic" charset="0"/>
              </a:rPr>
              <a:t>O Programa Água Doce visa o estabelecimento de uma política pública permanente de acesso à água de boa qualidade para o consumo humano, incorporando cuidados técnicos, ambientais e sociais na recuperação, implantação e gestão de sistemas de dessalinização, prioritariamente em comunidades rurais do semiárido brasileiro</a:t>
            </a:r>
          </a:p>
          <a:p>
            <a:pPr algn="just" defTabSz="449263" eaLnBrk="0" hangingPunct="0">
              <a:buClr>
                <a:srgbClr val="000000"/>
              </a:buClr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pt-BR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charset="0"/>
                <a:ea typeface="Century Gothic" charset="0"/>
                <a:cs typeface="Century Gothic" charset="0"/>
              </a:rPr>
              <a:t> </a:t>
            </a:r>
          </a:p>
          <a:p>
            <a:pPr algn="just" defTabSz="449263" eaLnBrk="0" hangingPunct="0">
              <a:buClr>
                <a:srgbClr val="000000"/>
              </a:buClr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pt-BR" b="1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52EC488C-DE0B-4719-AD0E-B25368DC99C3}"/>
              </a:ext>
            </a:extLst>
          </p:cNvPr>
          <p:cNvSpPr/>
          <p:nvPr/>
        </p:nvSpPr>
        <p:spPr>
          <a:xfrm>
            <a:off x="0" y="4216187"/>
            <a:ext cx="9203292" cy="16357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0" name="Picture 2" descr="https://upload.wikimedia.org/wikipedia/commons/thumb/d/d3/Funasa.png/284px-Funasa.png">
            <a:extLst>
              <a:ext uri="{FF2B5EF4-FFF2-40B4-BE49-F238E27FC236}">
                <a16:creationId xmlns:a16="http://schemas.microsoft.com/office/drawing/2014/main" id="{1BA36497-EB0D-4306-9B8C-564131CDB8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6939" y="4354996"/>
            <a:ext cx="567458" cy="567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8" descr="https://distfr96u80ri.cloudfront.net/wp-content/uploads/2016/03/UFCG-Central.png">
            <a:extLst>
              <a:ext uri="{FF2B5EF4-FFF2-40B4-BE49-F238E27FC236}">
                <a16:creationId xmlns:a16="http://schemas.microsoft.com/office/drawing/2014/main" id="{17A79DAD-3D68-45A6-9DAE-F0F07BBFD2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9406" y="4354997"/>
            <a:ext cx="542234" cy="553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10" descr="http://www.auxxiliar.com.br/wp-content/uploads/2015/09/usp-logo.gif">
            <a:extLst>
              <a:ext uri="{FF2B5EF4-FFF2-40B4-BE49-F238E27FC236}">
                <a16:creationId xmlns:a16="http://schemas.microsoft.com/office/drawing/2014/main" id="{DCD3157B-423A-42B7-A82E-C57F88AD5F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0324" y="4451907"/>
            <a:ext cx="691528" cy="371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14" descr="http://www.internationalwatersummit.com/Portal/Content/Generated/Thumbnails/7bf83d63_3201x2bc1wTransparent.jpg">
            <a:extLst>
              <a:ext uri="{FF2B5EF4-FFF2-40B4-BE49-F238E27FC236}">
                <a16:creationId xmlns:a16="http://schemas.microsoft.com/office/drawing/2014/main" id="{246B8D29-83C9-4909-B437-3A276AF400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5725" y="5258451"/>
            <a:ext cx="486751" cy="453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6" descr="http://www.iica.int/sites/all/themes/custom/iica/logo.png">
            <a:extLst>
              <a:ext uri="{FF2B5EF4-FFF2-40B4-BE49-F238E27FC236}">
                <a16:creationId xmlns:a16="http://schemas.microsoft.com/office/drawing/2014/main" id="{06130442-9193-48AA-B9D4-CDA2158891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464" y="5348880"/>
            <a:ext cx="746449" cy="311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22" descr="http://www.abes-es.org.br/sites/default/files/resize/imagens/noticias/logo-ana-216x104.png">
            <a:extLst>
              <a:ext uri="{FF2B5EF4-FFF2-40B4-BE49-F238E27FC236}">
                <a16:creationId xmlns:a16="http://schemas.microsoft.com/office/drawing/2014/main" id="{C6D53430-00B5-43F8-87B9-3D2C2E768F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746" y="4451907"/>
            <a:ext cx="828758" cy="399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24" descr="http://www.cprm.gov.br/publique/templates/htm/cprm/img/logo.png">
            <a:extLst>
              <a:ext uri="{FF2B5EF4-FFF2-40B4-BE49-F238E27FC236}">
                <a16:creationId xmlns:a16="http://schemas.microsoft.com/office/drawing/2014/main" id="{DCFF3429-BE1F-4CCF-ACDD-6210E9FD07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725" y="4365393"/>
            <a:ext cx="706678" cy="502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26" descr="https://www.embrapa.br/image/layout_set_logo?img_id=1343656&amp;t=1463634677622">
            <a:extLst>
              <a:ext uri="{FF2B5EF4-FFF2-40B4-BE49-F238E27FC236}">
                <a16:creationId xmlns:a16="http://schemas.microsoft.com/office/drawing/2014/main" id="{219400BA-CB63-4286-8A9B-749361E6FA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7764" y="4484551"/>
            <a:ext cx="1022074" cy="383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28" descr="http://dnocs.gov.br/portal/images/gov/logo_dnocs_021.png">
            <a:extLst>
              <a:ext uri="{FF2B5EF4-FFF2-40B4-BE49-F238E27FC236}">
                <a16:creationId xmlns:a16="http://schemas.microsoft.com/office/drawing/2014/main" id="{6C563E31-E491-4A56-A5E8-BE79ECE930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1134" y="4334203"/>
            <a:ext cx="543702" cy="636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2" descr="http://www.fbb.org.br/projetos/imagens/custom/loginFbb.png">
            <a:extLst>
              <a:ext uri="{FF2B5EF4-FFF2-40B4-BE49-F238E27FC236}">
                <a16:creationId xmlns:a16="http://schemas.microsoft.com/office/drawing/2014/main" id="{9D1F31E3-5AD4-4A16-8D9B-8EADC373DC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9" t="4942" r="4402" b="5018"/>
          <a:stretch/>
        </p:blipFill>
        <p:spPr bwMode="auto">
          <a:xfrm>
            <a:off x="7253308" y="4404049"/>
            <a:ext cx="671513" cy="41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4" descr="https://pbs.twimg.com/profile_images/598222762889576451/bdfjOLb3.jpg">
            <a:extLst>
              <a:ext uri="{FF2B5EF4-FFF2-40B4-BE49-F238E27FC236}">
                <a16:creationId xmlns:a16="http://schemas.microsoft.com/office/drawing/2014/main" id="{24817869-61D9-4FBD-A61D-036BE175A8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4514" y="4334204"/>
            <a:ext cx="623879" cy="623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6" descr="https://pbs.twimg.com/profile_images/458691576089169920/Oj30Ye1p.jpeg">
            <a:extLst>
              <a:ext uri="{FF2B5EF4-FFF2-40B4-BE49-F238E27FC236}">
                <a16:creationId xmlns:a16="http://schemas.microsoft.com/office/drawing/2014/main" id="{BC3E4AA9-5352-4B73-8A97-5CBDDC861F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49" b="21085"/>
          <a:stretch/>
        </p:blipFill>
        <p:spPr bwMode="auto">
          <a:xfrm>
            <a:off x="8059110" y="4306793"/>
            <a:ext cx="1012371" cy="602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Imagem 61">
            <a:extLst>
              <a:ext uri="{FF2B5EF4-FFF2-40B4-BE49-F238E27FC236}">
                <a16:creationId xmlns:a16="http://schemas.microsoft.com/office/drawing/2014/main" id="{BA7636F4-0FA3-481B-89BF-311D009F043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84413" y="5485299"/>
            <a:ext cx="899700" cy="349202"/>
          </a:xfrm>
          <a:prstGeom prst="rect">
            <a:avLst/>
          </a:prstGeom>
        </p:spPr>
      </p:pic>
      <p:pic>
        <p:nvPicPr>
          <p:cNvPr id="63" name="Imagem 62">
            <a:extLst>
              <a:ext uri="{FF2B5EF4-FFF2-40B4-BE49-F238E27FC236}">
                <a16:creationId xmlns:a16="http://schemas.microsoft.com/office/drawing/2014/main" id="{D0BA4907-BD4F-4534-A7F1-747B18D3C20C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566877" y="5331084"/>
            <a:ext cx="1588937" cy="546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6340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Z:\Documentos\2018\48º Congresso da Assemae\Peças Gráficas\Template Power Point\fundo power point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7" r="8716"/>
          <a:stretch/>
        </p:blipFill>
        <p:spPr bwMode="auto">
          <a:xfrm>
            <a:off x="-1" y="2"/>
            <a:ext cx="9203293" cy="6926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Z:\Documentos\2018\48º Congresso da Assemae\Peças Gráficas\Template Power Point\banner 730x124 (2) - Cópia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7" r="44668"/>
          <a:stretch/>
        </p:blipFill>
        <p:spPr bwMode="auto">
          <a:xfrm>
            <a:off x="0" y="6165026"/>
            <a:ext cx="2160240" cy="771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03549482-F74B-495C-97A5-9FC3C75B0E3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8888" y="6188929"/>
            <a:ext cx="1608688" cy="640550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546B460F-B61E-4906-A0F7-77231CB230FE}"/>
              </a:ext>
            </a:extLst>
          </p:cNvPr>
          <p:cNvSpPr txBox="1"/>
          <p:nvPr/>
        </p:nvSpPr>
        <p:spPr>
          <a:xfrm>
            <a:off x="6444208" y="6454497"/>
            <a:ext cx="929225" cy="307777"/>
          </a:xfrm>
          <a:prstGeom prst="rect">
            <a:avLst/>
          </a:prstGeom>
          <a:noFill/>
        </p:spPr>
        <p:txBody>
          <a:bodyPr wrap="none" lIns="0" tIns="0" rIns="36000" bIns="0" rtlCol="0">
            <a:spAutoFit/>
          </a:bodyPr>
          <a:lstStyle/>
          <a:p>
            <a:pPr algn="r"/>
            <a:r>
              <a:rPr lang="pt-BR" sz="1000" dirty="0"/>
              <a:t>MINISTÉRIO DO</a:t>
            </a:r>
          </a:p>
          <a:p>
            <a:pPr algn="r"/>
            <a:r>
              <a:rPr lang="pt-BR" sz="1000" b="1" dirty="0"/>
              <a:t>MEIO AMBIENTE</a:t>
            </a:r>
          </a:p>
        </p:txBody>
      </p:sp>
      <p:sp>
        <p:nvSpPr>
          <p:cNvPr id="6" name="Text Box 3">
            <a:extLst>
              <a:ext uri="{FF2B5EF4-FFF2-40B4-BE49-F238E27FC236}">
                <a16:creationId xmlns:a16="http://schemas.microsoft.com/office/drawing/2014/main" id="{4E8379E7-56C9-440B-82BC-4191340A9F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484" y="440304"/>
            <a:ext cx="9143999" cy="525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defPPr>
              <a:defRPr lang="pt-B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DejaVu Sans" panose="020B0603030804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DejaVu Sans" panose="020B0603030804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DejaVu Sans" panose="020B0603030804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DejaVu Sans" panose="020B0603030804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DejaVu Sans" panose="020B0603030804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DejaVu Sans" panose="020B0603030804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DejaVu Sans" panose="020B0603030804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DejaVu Sans" panose="020B0603030804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DejaVu Sans" panose="020B0603030804020204" pitchFamily="34" charset="0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pt-BR" altLang="pt-BR" sz="2800" b="1" dirty="0">
                <a:solidFill>
                  <a:srgbClr val="002060"/>
                </a:solidFill>
                <a:latin typeface="Century Gothic" charset="0"/>
                <a:ea typeface="Century Gothic" charset="0"/>
                <a:cs typeface="Century Gothic" charset="0"/>
              </a:rPr>
              <a:t>Sistema de Dessalinização</a:t>
            </a:r>
          </a:p>
        </p:txBody>
      </p:sp>
      <p:pic>
        <p:nvPicPr>
          <p:cNvPr id="7" name="Picture 1">
            <a:extLst>
              <a:ext uri="{FF2B5EF4-FFF2-40B4-BE49-F238E27FC236}">
                <a16:creationId xmlns:a16="http://schemas.microsoft.com/office/drawing/2014/main" id="{81719366-37B1-4EC0-B6EA-2C9568FE0B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770" y="1484784"/>
            <a:ext cx="8472459" cy="34684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99346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Z:\Documentos\2018\48º Congresso da Assemae\Peças Gráficas\Template Power Point\fundo power point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7" r="8716"/>
          <a:stretch/>
        </p:blipFill>
        <p:spPr bwMode="auto">
          <a:xfrm>
            <a:off x="-1" y="2"/>
            <a:ext cx="9203293" cy="6926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Z:\Documentos\2018\48º Congresso da Assemae\Peças Gráficas\Template Power Point\banner 730x124 (2) - Cópia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7" r="44668"/>
          <a:stretch/>
        </p:blipFill>
        <p:spPr bwMode="auto">
          <a:xfrm>
            <a:off x="0" y="6165026"/>
            <a:ext cx="2160240" cy="771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03549482-F74B-495C-97A5-9FC3C75B0E3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8888" y="6188929"/>
            <a:ext cx="1608688" cy="640550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546B460F-B61E-4906-A0F7-77231CB230FE}"/>
              </a:ext>
            </a:extLst>
          </p:cNvPr>
          <p:cNvSpPr txBox="1"/>
          <p:nvPr/>
        </p:nvSpPr>
        <p:spPr>
          <a:xfrm>
            <a:off x="6444208" y="6454497"/>
            <a:ext cx="929225" cy="307777"/>
          </a:xfrm>
          <a:prstGeom prst="rect">
            <a:avLst/>
          </a:prstGeom>
          <a:noFill/>
        </p:spPr>
        <p:txBody>
          <a:bodyPr wrap="none" lIns="0" tIns="0" rIns="36000" bIns="0" rtlCol="0">
            <a:spAutoFit/>
          </a:bodyPr>
          <a:lstStyle/>
          <a:p>
            <a:pPr algn="r"/>
            <a:r>
              <a:rPr lang="pt-BR" sz="1000" dirty="0"/>
              <a:t>MINISTÉRIO DO</a:t>
            </a:r>
          </a:p>
          <a:p>
            <a:pPr algn="r"/>
            <a:r>
              <a:rPr lang="pt-BR" sz="1000" b="1" dirty="0"/>
              <a:t>MEIO AMBIENTE</a:t>
            </a:r>
          </a:p>
        </p:txBody>
      </p:sp>
      <p:sp>
        <p:nvSpPr>
          <p:cNvPr id="6" name="Text Box 3">
            <a:extLst>
              <a:ext uri="{FF2B5EF4-FFF2-40B4-BE49-F238E27FC236}">
                <a16:creationId xmlns:a16="http://schemas.microsoft.com/office/drawing/2014/main" id="{B77EA92D-9DA6-417C-A497-F6AB80E3B1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6425" y="222266"/>
            <a:ext cx="9144001" cy="525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defPPr>
              <a:defRPr lang="pt-B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DejaVu Sans" panose="020B0603030804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DejaVu Sans" panose="020B0603030804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DejaVu Sans" panose="020B0603030804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DejaVu Sans" panose="020B0603030804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DejaVu Sans" panose="020B0603030804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DejaVu Sans" panose="020B0603030804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DejaVu Sans" panose="020B0603030804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DejaVu Sans" panose="020B0603030804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DejaVu Sans" panose="020B0603030804020204" pitchFamily="34" charset="0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pt-BR" altLang="pt-BR" sz="2800" b="1" dirty="0">
                <a:solidFill>
                  <a:srgbClr val="002060"/>
                </a:solidFill>
                <a:latin typeface="Century Gothic" charset="0"/>
                <a:ea typeface="Century Gothic" charset="0"/>
                <a:cs typeface="Century Gothic" charset="0"/>
              </a:rPr>
              <a:t>Dessalinização – Osmose Inversa</a:t>
            </a:r>
          </a:p>
        </p:txBody>
      </p:sp>
      <p:grpSp>
        <p:nvGrpSpPr>
          <p:cNvPr id="7" name="Grupo 19">
            <a:extLst>
              <a:ext uri="{FF2B5EF4-FFF2-40B4-BE49-F238E27FC236}">
                <a16:creationId xmlns:a16="http://schemas.microsoft.com/office/drawing/2014/main" id="{E2CEAC41-FDA8-43B6-93FD-A54B88811790}"/>
              </a:ext>
            </a:extLst>
          </p:cNvPr>
          <p:cNvGrpSpPr/>
          <p:nvPr/>
        </p:nvGrpSpPr>
        <p:grpSpPr>
          <a:xfrm>
            <a:off x="806329" y="1279607"/>
            <a:ext cx="3724197" cy="2110233"/>
            <a:chOff x="4718579" y="2192338"/>
            <a:chExt cx="4122207" cy="2473324"/>
          </a:xfrm>
        </p:grpSpPr>
        <p:pic>
          <p:nvPicPr>
            <p:cNvPr id="10" name="Picture 2" descr="http://navyblue.com.br/wp-content/uploads/2015/02/dessalinizador.jpg">
              <a:extLst>
                <a:ext uri="{FF2B5EF4-FFF2-40B4-BE49-F238E27FC236}">
                  <a16:creationId xmlns:a16="http://schemas.microsoft.com/office/drawing/2014/main" id="{83381835-834F-4DA8-A349-D0EE8C5B5F2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8579" y="2192338"/>
              <a:ext cx="4122207" cy="24733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2" descr="http://navyblue.com.br/wp-content/uploads/2015/02/dessalinizador.jpg">
              <a:extLst>
                <a:ext uri="{FF2B5EF4-FFF2-40B4-BE49-F238E27FC236}">
                  <a16:creationId xmlns:a16="http://schemas.microsoft.com/office/drawing/2014/main" id="{38D6E8CB-6BB9-445A-9150-6F42D0DA51C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770" t="22208" r="28684" b="71245"/>
            <a:stretch/>
          </p:blipFill>
          <p:spPr bwMode="auto">
            <a:xfrm>
              <a:off x="7017545" y="2355056"/>
              <a:ext cx="650080" cy="1619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2" name="Picture 3" descr="Sem título2">
            <a:extLst>
              <a:ext uri="{FF2B5EF4-FFF2-40B4-BE49-F238E27FC236}">
                <a16:creationId xmlns:a16="http://schemas.microsoft.com/office/drawing/2014/main" id="{DFDE8D5A-3BF9-4A8E-844C-32D4499981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3020" y="1136072"/>
            <a:ext cx="2606455" cy="2296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Grupo 12">
            <a:extLst>
              <a:ext uri="{FF2B5EF4-FFF2-40B4-BE49-F238E27FC236}">
                <a16:creationId xmlns:a16="http://schemas.microsoft.com/office/drawing/2014/main" id="{1B3AD1AE-9039-4834-BF24-4AE6F877EA81}"/>
              </a:ext>
            </a:extLst>
          </p:cNvPr>
          <p:cNvGrpSpPr/>
          <p:nvPr/>
        </p:nvGrpSpPr>
        <p:grpSpPr>
          <a:xfrm>
            <a:off x="338253" y="3636910"/>
            <a:ext cx="4983480" cy="2125980"/>
            <a:chOff x="419100" y="3733800"/>
            <a:chExt cx="4983480" cy="2125980"/>
          </a:xfrm>
        </p:grpSpPr>
        <p:grpSp>
          <p:nvGrpSpPr>
            <p:cNvPr id="14" name="Group 6">
              <a:extLst>
                <a:ext uri="{FF2B5EF4-FFF2-40B4-BE49-F238E27FC236}">
                  <a16:creationId xmlns:a16="http://schemas.microsoft.com/office/drawing/2014/main" id="{8E746570-ED91-4D89-842E-F6CCCC65D3D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39750" y="3827670"/>
              <a:ext cx="4776913" cy="1961049"/>
              <a:chOff x="672" y="4080"/>
              <a:chExt cx="3456" cy="1440"/>
            </a:xfrm>
          </p:grpSpPr>
          <p:sp>
            <p:nvSpPr>
              <p:cNvPr id="16" name="Rectangle 7">
                <a:extLst>
                  <a:ext uri="{FF2B5EF4-FFF2-40B4-BE49-F238E27FC236}">
                    <a16:creationId xmlns:a16="http://schemas.microsoft.com/office/drawing/2014/main" id="{78F7B879-721B-44F2-9866-80DB59E0E8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2" y="5232"/>
                <a:ext cx="576" cy="48"/>
              </a:xfrm>
              <a:prstGeom prst="rect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pt-BR"/>
              </a:p>
            </p:txBody>
          </p:sp>
          <p:sp>
            <p:nvSpPr>
              <p:cNvPr id="17" name="Rectangle 8">
                <a:extLst>
                  <a:ext uri="{FF2B5EF4-FFF2-40B4-BE49-F238E27FC236}">
                    <a16:creationId xmlns:a16="http://schemas.microsoft.com/office/drawing/2014/main" id="{21644DC3-3E5E-4C8F-ADEC-DB8D715654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68" y="5232"/>
                <a:ext cx="528" cy="48"/>
              </a:xfrm>
              <a:prstGeom prst="rect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pt-BR"/>
              </a:p>
            </p:txBody>
          </p:sp>
          <p:sp>
            <p:nvSpPr>
              <p:cNvPr id="18" name="Rectangle 9">
                <a:extLst>
                  <a:ext uri="{FF2B5EF4-FFF2-40B4-BE49-F238E27FC236}">
                    <a16:creationId xmlns:a16="http://schemas.microsoft.com/office/drawing/2014/main" id="{464BBB6C-C6C1-4DF6-9EC6-2982DECBBC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44" y="5232"/>
                <a:ext cx="528" cy="48"/>
              </a:xfrm>
              <a:prstGeom prst="rect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pt-BR"/>
              </a:p>
            </p:txBody>
          </p:sp>
          <p:sp>
            <p:nvSpPr>
              <p:cNvPr id="19" name="Rectangle 10">
                <a:extLst>
                  <a:ext uri="{FF2B5EF4-FFF2-40B4-BE49-F238E27FC236}">
                    <a16:creationId xmlns:a16="http://schemas.microsoft.com/office/drawing/2014/main" id="{278140EE-A490-414A-88C2-B6982162B8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5232"/>
                <a:ext cx="528" cy="48"/>
              </a:xfrm>
              <a:prstGeom prst="rect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pt-BR"/>
              </a:p>
            </p:txBody>
          </p:sp>
          <p:sp>
            <p:nvSpPr>
              <p:cNvPr id="20" name="Oval 11">
                <a:extLst>
                  <a:ext uri="{FF2B5EF4-FFF2-40B4-BE49-F238E27FC236}">
                    <a16:creationId xmlns:a16="http://schemas.microsoft.com/office/drawing/2014/main" id="{F4CBE8E1-C54E-404D-9516-965F040B92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2" y="4848"/>
                <a:ext cx="96" cy="96"/>
              </a:xfrm>
              <a:prstGeom prst="ellipse">
                <a:avLst/>
              </a:prstGeom>
              <a:solidFill>
                <a:srgbClr val="FFCC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pt-BR"/>
              </a:p>
            </p:txBody>
          </p:sp>
          <p:sp>
            <p:nvSpPr>
              <p:cNvPr id="21" name="Oval 12">
                <a:extLst>
                  <a:ext uri="{FF2B5EF4-FFF2-40B4-BE49-F238E27FC236}">
                    <a16:creationId xmlns:a16="http://schemas.microsoft.com/office/drawing/2014/main" id="{CBBCDCD7-DCD7-416D-821A-7356A4BB9E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5040"/>
                <a:ext cx="96" cy="96"/>
              </a:xfrm>
              <a:prstGeom prst="ellipse">
                <a:avLst/>
              </a:prstGeom>
              <a:solidFill>
                <a:srgbClr val="FFCC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pt-BR"/>
              </a:p>
            </p:txBody>
          </p:sp>
          <p:sp>
            <p:nvSpPr>
              <p:cNvPr id="22" name="Oval 13">
                <a:extLst>
                  <a:ext uri="{FF2B5EF4-FFF2-40B4-BE49-F238E27FC236}">
                    <a16:creationId xmlns:a16="http://schemas.microsoft.com/office/drawing/2014/main" id="{B3C8174E-C841-4AEB-9855-F9ED6DE98D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96" y="4944"/>
                <a:ext cx="96" cy="96"/>
              </a:xfrm>
              <a:prstGeom prst="ellipse">
                <a:avLst/>
              </a:prstGeom>
              <a:solidFill>
                <a:srgbClr val="FFCC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pt-BR"/>
              </a:p>
            </p:txBody>
          </p:sp>
          <p:sp>
            <p:nvSpPr>
              <p:cNvPr id="23" name="Oval 14">
                <a:extLst>
                  <a:ext uri="{FF2B5EF4-FFF2-40B4-BE49-F238E27FC236}">
                    <a16:creationId xmlns:a16="http://schemas.microsoft.com/office/drawing/2014/main" id="{1776DE05-2738-447F-B514-67C750F0EA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44" y="5376"/>
                <a:ext cx="96" cy="96"/>
              </a:xfrm>
              <a:prstGeom prst="ellipse">
                <a:avLst/>
              </a:prstGeom>
              <a:solidFill>
                <a:srgbClr val="FFCC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pt-BR"/>
              </a:p>
            </p:txBody>
          </p:sp>
          <p:sp>
            <p:nvSpPr>
              <p:cNvPr id="24" name="Oval 15">
                <a:extLst>
                  <a:ext uri="{FF2B5EF4-FFF2-40B4-BE49-F238E27FC236}">
                    <a16:creationId xmlns:a16="http://schemas.microsoft.com/office/drawing/2014/main" id="{DC86C795-D7B4-43E0-8D81-E48C2670B5A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48" y="5136"/>
                <a:ext cx="96" cy="96"/>
              </a:xfrm>
              <a:prstGeom prst="ellipse">
                <a:avLst/>
              </a:prstGeom>
              <a:solidFill>
                <a:srgbClr val="FFCC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pt-BR"/>
              </a:p>
            </p:txBody>
          </p:sp>
          <p:sp>
            <p:nvSpPr>
              <p:cNvPr id="25" name="Oval 16">
                <a:extLst>
                  <a:ext uri="{FF2B5EF4-FFF2-40B4-BE49-F238E27FC236}">
                    <a16:creationId xmlns:a16="http://schemas.microsoft.com/office/drawing/2014/main" id="{44638B8B-6279-440B-86FB-0AB21788E6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08" y="4944"/>
                <a:ext cx="96" cy="96"/>
              </a:xfrm>
              <a:prstGeom prst="ellipse">
                <a:avLst/>
              </a:prstGeom>
              <a:solidFill>
                <a:srgbClr val="FFCC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pt-BR"/>
              </a:p>
            </p:txBody>
          </p:sp>
          <p:sp>
            <p:nvSpPr>
              <p:cNvPr id="26" name="Oval 17">
                <a:extLst>
                  <a:ext uri="{FF2B5EF4-FFF2-40B4-BE49-F238E27FC236}">
                    <a16:creationId xmlns:a16="http://schemas.microsoft.com/office/drawing/2014/main" id="{C54BBF9C-05CA-4E3B-97AC-282BF62BC2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16" y="4752"/>
                <a:ext cx="96" cy="96"/>
              </a:xfrm>
              <a:prstGeom prst="ellipse">
                <a:avLst/>
              </a:prstGeom>
              <a:solidFill>
                <a:srgbClr val="FFCC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pt-BR"/>
              </a:p>
            </p:txBody>
          </p:sp>
          <p:sp>
            <p:nvSpPr>
              <p:cNvPr id="27" name="Oval 18">
                <a:extLst>
                  <a:ext uri="{FF2B5EF4-FFF2-40B4-BE49-F238E27FC236}">
                    <a16:creationId xmlns:a16="http://schemas.microsoft.com/office/drawing/2014/main" id="{F39E4A93-E98C-4B2A-8E2F-CFF7ED071A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88" y="4560"/>
                <a:ext cx="192" cy="192"/>
              </a:xfrm>
              <a:prstGeom prst="ellipse">
                <a:avLst/>
              </a:prstGeom>
              <a:solidFill>
                <a:srgbClr val="CC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pt-BR"/>
              </a:p>
            </p:txBody>
          </p:sp>
          <p:sp>
            <p:nvSpPr>
              <p:cNvPr id="28" name="Oval 19">
                <a:extLst>
                  <a:ext uri="{FF2B5EF4-FFF2-40B4-BE49-F238E27FC236}">
                    <a16:creationId xmlns:a16="http://schemas.microsoft.com/office/drawing/2014/main" id="{49D30CB3-F374-47BC-8A5E-F5BD88692F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32" y="4800"/>
                <a:ext cx="192" cy="192"/>
              </a:xfrm>
              <a:prstGeom prst="ellipse">
                <a:avLst/>
              </a:prstGeom>
              <a:solidFill>
                <a:srgbClr val="CC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pt-BR"/>
              </a:p>
            </p:txBody>
          </p:sp>
          <p:sp>
            <p:nvSpPr>
              <p:cNvPr id="29" name="Oval 20">
                <a:extLst>
                  <a:ext uri="{FF2B5EF4-FFF2-40B4-BE49-F238E27FC236}">
                    <a16:creationId xmlns:a16="http://schemas.microsoft.com/office/drawing/2014/main" id="{D217D885-DF45-4AF3-B790-CBDB5BFA16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24" y="4992"/>
                <a:ext cx="192" cy="192"/>
              </a:xfrm>
              <a:prstGeom prst="ellipse">
                <a:avLst/>
              </a:prstGeom>
              <a:solidFill>
                <a:srgbClr val="CC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pt-BR"/>
              </a:p>
            </p:txBody>
          </p:sp>
          <p:sp>
            <p:nvSpPr>
              <p:cNvPr id="30" name="Oval 21">
                <a:extLst>
                  <a:ext uri="{FF2B5EF4-FFF2-40B4-BE49-F238E27FC236}">
                    <a16:creationId xmlns:a16="http://schemas.microsoft.com/office/drawing/2014/main" id="{DBBE199E-BB01-4A38-8A33-B7FEF1D9A7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68" y="4800"/>
                <a:ext cx="192" cy="192"/>
              </a:xfrm>
              <a:prstGeom prst="ellipse">
                <a:avLst/>
              </a:prstGeom>
              <a:solidFill>
                <a:srgbClr val="CC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pt-BR"/>
              </a:p>
            </p:txBody>
          </p:sp>
          <p:sp>
            <p:nvSpPr>
              <p:cNvPr id="31" name="Oval 22">
                <a:extLst>
                  <a:ext uri="{FF2B5EF4-FFF2-40B4-BE49-F238E27FC236}">
                    <a16:creationId xmlns:a16="http://schemas.microsoft.com/office/drawing/2014/main" id="{0E48530B-0F6D-46FF-AA3C-1C6C24E22A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12" y="4560"/>
                <a:ext cx="192" cy="192"/>
              </a:xfrm>
              <a:prstGeom prst="ellipse">
                <a:avLst/>
              </a:prstGeom>
              <a:solidFill>
                <a:srgbClr val="CC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pt-BR"/>
              </a:p>
            </p:txBody>
          </p:sp>
          <p:sp>
            <p:nvSpPr>
              <p:cNvPr id="32" name="Oval 23">
                <a:extLst>
                  <a:ext uri="{FF2B5EF4-FFF2-40B4-BE49-F238E27FC236}">
                    <a16:creationId xmlns:a16="http://schemas.microsoft.com/office/drawing/2014/main" id="{1BBA1E69-C48B-4106-9EDB-600A27BA8C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36" y="4416"/>
                <a:ext cx="384" cy="384"/>
              </a:xfrm>
              <a:prstGeom prst="ellipse">
                <a:avLst/>
              </a:prstGeom>
              <a:solidFill>
                <a:srgbClr val="9900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pt-BR"/>
              </a:p>
            </p:txBody>
          </p:sp>
          <p:sp>
            <p:nvSpPr>
              <p:cNvPr id="33" name="Oval 24">
                <a:extLst>
                  <a:ext uri="{FF2B5EF4-FFF2-40B4-BE49-F238E27FC236}">
                    <a16:creationId xmlns:a16="http://schemas.microsoft.com/office/drawing/2014/main" id="{3BC23217-BBA8-44FA-8427-1D8D7E43ED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72" y="4128"/>
                <a:ext cx="384" cy="384"/>
              </a:xfrm>
              <a:prstGeom prst="ellipse">
                <a:avLst/>
              </a:prstGeom>
              <a:solidFill>
                <a:srgbClr val="9900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pt-BR"/>
              </a:p>
            </p:txBody>
          </p:sp>
          <p:sp>
            <p:nvSpPr>
              <p:cNvPr id="34" name="Oval 25">
                <a:extLst>
                  <a:ext uri="{FF2B5EF4-FFF2-40B4-BE49-F238E27FC236}">
                    <a16:creationId xmlns:a16="http://schemas.microsoft.com/office/drawing/2014/main" id="{26082AF1-7247-424F-BBB2-BC765CA2BF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4272"/>
                <a:ext cx="384" cy="384"/>
              </a:xfrm>
              <a:prstGeom prst="ellipse">
                <a:avLst/>
              </a:prstGeom>
              <a:solidFill>
                <a:srgbClr val="9900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pt-BR"/>
              </a:p>
            </p:txBody>
          </p:sp>
          <p:sp>
            <p:nvSpPr>
              <p:cNvPr id="35" name="Oval 26">
                <a:extLst>
                  <a:ext uri="{FF2B5EF4-FFF2-40B4-BE49-F238E27FC236}">
                    <a16:creationId xmlns:a16="http://schemas.microsoft.com/office/drawing/2014/main" id="{6BC50DD4-3200-4D89-AE18-8E26F832AD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48" y="4752"/>
                <a:ext cx="384" cy="384"/>
              </a:xfrm>
              <a:prstGeom prst="ellipse">
                <a:avLst/>
              </a:prstGeom>
              <a:solidFill>
                <a:srgbClr val="9900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pt-BR" sz="900" b="1" dirty="0">
                  <a:latin typeface="Times New Roman" pitchFamily="18" charset="0"/>
                </a:endParaRPr>
              </a:p>
            </p:txBody>
          </p:sp>
          <p:sp>
            <p:nvSpPr>
              <p:cNvPr id="36" name="Rectangle 27">
                <a:extLst>
                  <a:ext uri="{FF2B5EF4-FFF2-40B4-BE49-F238E27FC236}">
                    <a16:creationId xmlns:a16="http://schemas.microsoft.com/office/drawing/2014/main" id="{D4B0EB99-4801-4D34-B2DB-2503EF549B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16" y="5232"/>
                <a:ext cx="528" cy="48"/>
              </a:xfrm>
              <a:prstGeom prst="rect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pt-BR"/>
              </a:p>
            </p:txBody>
          </p:sp>
          <p:sp>
            <p:nvSpPr>
              <p:cNvPr id="37" name="Oval 28">
                <a:extLst>
                  <a:ext uri="{FF2B5EF4-FFF2-40B4-BE49-F238E27FC236}">
                    <a16:creationId xmlns:a16="http://schemas.microsoft.com/office/drawing/2014/main" id="{EF069C0C-D569-4291-87A3-0693F67FD1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12" y="4080"/>
                <a:ext cx="816" cy="864"/>
              </a:xfrm>
              <a:prstGeom prst="ellipse">
                <a:avLst/>
              </a:prstGeom>
              <a:solidFill>
                <a:srgbClr val="5F5F5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r>
                  <a:rPr lang="pt-BR" sz="1100" dirty="0">
                    <a:solidFill>
                      <a:schemeClr val="bg1"/>
                    </a:solidFill>
                    <a:latin typeface="Calibri" panose="020F0502020204030204" pitchFamily="34" charset="0"/>
                  </a:rPr>
                  <a:t>SÓLIDOS</a:t>
                </a:r>
              </a:p>
              <a:p>
                <a:pPr algn="ctr" eaLnBrk="0" hangingPunct="0"/>
                <a:r>
                  <a:rPr lang="pt-BR" sz="1100" dirty="0">
                    <a:solidFill>
                      <a:schemeClr val="bg1"/>
                    </a:solidFill>
                    <a:latin typeface="Calibri" panose="020F0502020204030204" pitchFamily="34" charset="0"/>
                  </a:rPr>
                  <a:t>EM</a:t>
                </a:r>
              </a:p>
              <a:p>
                <a:pPr algn="ctr" eaLnBrk="0" hangingPunct="0"/>
                <a:r>
                  <a:rPr lang="pt-BR" sz="1100" dirty="0">
                    <a:solidFill>
                      <a:schemeClr val="bg1"/>
                    </a:solidFill>
                    <a:latin typeface="Calibri" panose="020F0502020204030204" pitchFamily="34" charset="0"/>
                  </a:rPr>
                  <a:t>SUSPENSÃO</a:t>
                </a:r>
              </a:p>
            </p:txBody>
          </p:sp>
          <p:sp>
            <p:nvSpPr>
              <p:cNvPr id="38" name="Line 29">
                <a:extLst>
                  <a:ext uri="{FF2B5EF4-FFF2-40B4-BE49-F238E27FC236}">
                    <a16:creationId xmlns:a16="http://schemas.microsoft.com/office/drawing/2014/main" id="{3316B1D4-C9C5-4554-A538-5F5CD83CBB6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20" y="4848"/>
                <a:ext cx="336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39" name="Line 30">
                <a:extLst>
                  <a:ext uri="{FF2B5EF4-FFF2-40B4-BE49-F238E27FC236}">
                    <a16:creationId xmlns:a16="http://schemas.microsoft.com/office/drawing/2014/main" id="{A9B4F5B6-AF33-4B76-8192-9786D5AECF3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392" y="4992"/>
                <a:ext cx="96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40" name="Line 31">
                <a:extLst>
                  <a:ext uri="{FF2B5EF4-FFF2-40B4-BE49-F238E27FC236}">
                    <a16:creationId xmlns:a16="http://schemas.microsoft.com/office/drawing/2014/main" id="{B8A8FA93-910F-4216-BB50-F7B8EFD359F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40" y="4800"/>
                <a:ext cx="240" cy="3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41" name="Line 32">
                <a:extLst>
                  <a:ext uri="{FF2B5EF4-FFF2-40B4-BE49-F238E27FC236}">
                    <a16:creationId xmlns:a16="http://schemas.microsoft.com/office/drawing/2014/main" id="{7894557D-7247-4998-8950-A73848BD68A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112" y="4848"/>
                <a:ext cx="192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42" name="Text Box 33">
                <a:extLst>
                  <a:ext uri="{FF2B5EF4-FFF2-40B4-BE49-F238E27FC236}">
                    <a16:creationId xmlns:a16="http://schemas.microsoft.com/office/drawing/2014/main" id="{A31FF52A-0618-44F4-8E39-8DA1D9494CF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73" y="4771"/>
                <a:ext cx="328" cy="2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pt-BR" sz="1200" dirty="0">
                    <a:latin typeface="Calibri" panose="020F0502020204030204" pitchFamily="34" charset="0"/>
                  </a:rPr>
                  <a:t>SAIS</a:t>
                </a:r>
              </a:p>
            </p:txBody>
          </p:sp>
          <p:sp>
            <p:nvSpPr>
              <p:cNvPr id="43" name="Text Box 34">
                <a:extLst>
                  <a:ext uri="{FF2B5EF4-FFF2-40B4-BE49-F238E27FC236}">
                    <a16:creationId xmlns:a16="http://schemas.microsoft.com/office/drawing/2014/main" id="{D26008DE-A8B7-43C8-8E95-7C25ACFB294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680" y="4656"/>
                <a:ext cx="407" cy="2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pt-BR" sz="1200" dirty="0">
                    <a:latin typeface="Calibri" panose="020F0502020204030204" pitchFamily="34" charset="0"/>
                  </a:rPr>
                  <a:t>VÍRUS</a:t>
                </a:r>
              </a:p>
            </p:txBody>
          </p:sp>
          <p:sp>
            <p:nvSpPr>
              <p:cNvPr id="44" name="Text Box 35">
                <a:extLst>
                  <a:ext uri="{FF2B5EF4-FFF2-40B4-BE49-F238E27FC236}">
                    <a16:creationId xmlns:a16="http://schemas.microsoft.com/office/drawing/2014/main" id="{EC6028B1-36F0-41F6-AF2F-2A7BD4D84E1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584" y="5317"/>
                <a:ext cx="1612" cy="2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pt-BR" sz="1200" b="1" dirty="0">
                    <a:latin typeface="Calibri" panose="020F0502020204030204" pitchFamily="34" charset="0"/>
                  </a:rPr>
                  <a:t>P O R O S   D A   M E M BR A N A</a:t>
                </a:r>
              </a:p>
            </p:txBody>
          </p:sp>
          <p:sp>
            <p:nvSpPr>
              <p:cNvPr id="45" name="Line 36">
                <a:extLst>
                  <a:ext uri="{FF2B5EF4-FFF2-40B4-BE49-F238E27FC236}">
                    <a16:creationId xmlns:a16="http://schemas.microsoft.com/office/drawing/2014/main" id="{E6CC3015-33C5-4C60-A9E4-EFB8F77939B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880" y="4752"/>
                <a:ext cx="288" cy="3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46" name="Line 37">
                <a:extLst>
                  <a:ext uri="{FF2B5EF4-FFF2-40B4-BE49-F238E27FC236}">
                    <a16:creationId xmlns:a16="http://schemas.microsoft.com/office/drawing/2014/main" id="{A24E0C84-D666-4233-9715-EA54BD4692B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52" y="5040"/>
                <a:ext cx="48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47" name="Text Box 34">
                <a:extLst>
                  <a:ext uri="{FF2B5EF4-FFF2-40B4-BE49-F238E27FC236}">
                    <a16:creationId xmlns:a16="http://schemas.microsoft.com/office/drawing/2014/main" id="{860C63B7-AA08-4947-9F64-517B33DB9C3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618" y="4213"/>
                <a:ext cx="550" cy="2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pt-BR" sz="1200" dirty="0">
                    <a:latin typeface="Calibri" panose="020F0502020204030204" pitchFamily="34" charset="0"/>
                  </a:rPr>
                  <a:t>Bactérias</a:t>
                </a:r>
              </a:p>
            </p:txBody>
          </p:sp>
        </p:grpSp>
        <p:sp>
          <p:nvSpPr>
            <p:cNvPr id="15" name="Retângulo 14">
              <a:extLst>
                <a:ext uri="{FF2B5EF4-FFF2-40B4-BE49-F238E27FC236}">
                  <a16:creationId xmlns:a16="http://schemas.microsoft.com/office/drawing/2014/main" id="{DA085E45-4586-43DF-8F6B-ECCD5BC7464B}"/>
                </a:ext>
              </a:extLst>
            </p:cNvPr>
            <p:cNvSpPr/>
            <p:nvPr/>
          </p:nvSpPr>
          <p:spPr>
            <a:xfrm>
              <a:off x="419100" y="3733800"/>
              <a:ext cx="4983480" cy="2125980"/>
            </a:xfrm>
            <a:prstGeom prst="rect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8" name="Picture 4" descr="https://pubs.acs.org/cen/_img/85/i17/8517cov2_opencxd.jpg">
            <a:extLst>
              <a:ext uri="{FF2B5EF4-FFF2-40B4-BE49-F238E27FC236}">
                <a16:creationId xmlns:a16="http://schemas.microsoft.com/office/drawing/2014/main" id="{C90B5C8F-9992-4375-88B1-63A1EB129C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5747" y="3905135"/>
            <a:ext cx="2857500" cy="174307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97827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Z:\Documentos\2018\48º Congresso da Assemae\Peças Gráficas\Template Power Point\fundo power point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7" r="8716"/>
          <a:stretch/>
        </p:blipFill>
        <p:spPr bwMode="auto">
          <a:xfrm>
            <a:off x="-1" y="2"/>
            <a:ext cx="9203293" cy="6926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Z:\Documentos\2018\48º Congresso da Assemae\Peças Gráficas\Template Power Point\banner 730x124 (2) - Cópia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7" r="44668"/>
          <a:stretch/>
        </p:blipFill>
        <p:spPr bwMode="auto">
          <a:xfrm>
            <a:off x="0" y="6165026"/>
            <a:ext cx="2160240" cy="771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03549482-F74B-495C-97A5-9FC3C75B0E3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8888" y="6188929"/>
            <a:ext cx="1608688" cy="640550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546B460F-B61E-4906-A0F7-77231CB230FE}"/>
              </a:ext>
            </a:extLst>
          </p:cNvPr>
          <p:cNvSpPr txBox="1"/>
          <p:nvPr/>
        </p:nvSpPr>
        <p:spPr>
          <a:xfrm>
            <a:off x="6444208" y="6454497"/>
            <a:ext cx="929225" cy="307777"/>
          </a:xfrm>
          <a:prstGeom prst="rect">
            <a:avLst/>
          </a:prstGeom>
          <a:noFill/>
        </p:spPr>
        <p:txBody>
          <a:bodyPr wrap="none" lIns="0" tIns="0" rIns="36000" bIns="0" rtlCol="0">
            <a:spAutoFit/>
          </a:bodyPr>
          <a:lstStyle/>
          <a:p>
            <a:pPr algn="r"/>
            <a:r>
              <a:rPr lang="pt-BR" sz="1000" dirty="0"/>
              <a:t>MINISTÉRIO DO</a:t>
            </a:r>
          </a:p>
          <a:p>
            <a:pPr algn="r"/>
            <a:r>
              <a:rPr lang="pt-BR" sz="1000" b="1" dirty="0"/>
              <a:t>MEIO AMBIENTE</a:t>
            </a:r>
          </a:p>
        </p:txBody>
      </p:sp>
      <p:sp>
        <p:nvSpPr>
          <p:cNvPr id="6" name="Text Box 1">
            <a:extLst>
              <a:ext uri="{FF2B5EF4-FFF2-40B4-BE49-F238E27FC236}">
                <a16:creationId xmlns:a16="http://schemas.microsoft.com/office/drawing/2014/main" id="{16BFA612-203E-4287-9F8B-83102756CA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12" y="188640"/>
            <a:ext cx="9144000" cy="525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 anchor="ctr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SzPct val="100000"/>
            </a:pPr>
            <a:r>
              <a:rPr lang="pt-BR" altLang="en-US" sz="2800" b="1" dirty="0">
                <a:solidFill>
                  <a:srgbClr val="002060"/>
                </a:solidFill>
                <a:latin typeface="Century Gothic" charset="0"/>
                <a:ea typeface="Century Gothic" charset="0"/>
                <a:cs typeface="Century Gothic" charset="0"/>
              </a:rPr>
              <a:t>Arranjo Institucional</a:t>
            </a:r>
          </a:p>
        </p:txBody>
      </p:sp>
      <p:sp>
        <p:nvSpPr>
          <p:cNvPr id="7" name="AutoShape 2">
            <a:extLst>
              <a:ext uri="{FF2B5EF4-FFF2-40B4-BE49-F238E27FC236}">
                <a16:creationId xmlns:a16="http://schemas.microsoft.com/office/drawing/2014/main" id="{6880D74F-CFD0-464C-8E30-676F27BF08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54775" y="756141"/>
            <a:ext cx="1839912" cy="74295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E8EEE2"/>
              </a:gs>
              <a:gs pos="100000">
                <a:srgbClr val="B6CA9B"/>
              </a:gs>
            </a:gsLst>
            <a:lin ang="16200000" scaled="1"/>
          </a:gradFill>
          <a:ln w="9360" cap="sq">
            <a:solidFill>
              <a:srgbClr val="98B954"/>
            </a:solidFill>
            <a:miter lim="800000"/>
            <a:headEnd/>
            <a:tailEnd/>
          </a:ln>
          <a:effectLst/>
        </p:spPr>
        <p:txBody>
          <a:bodyPr lIns="90000" tIns="46800" rIns="90000" bIns="46800" anchor="ctr"/>
          <a:lstStyle/>
          <a:p>
            <a:pPr algn="ct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altLang="en-US" sz="1400" dirty="0">
                <a:solidFill>
                  <a:srgbClr val="002060"/>
                </a:solidFill>
                <a:latin typeface="Century Gothic" charset="0"/>
                <a:ea typeface="Century Gothic" charset="0"/>
                <a:cs typeface="Century Gothic" charset="0"/>
              </a:rPr>
              <a:t>Coordenação Nacional (MMA)</a:t>
            </a:r>
          </a:p>
        </p:txBody>
      </p:sp>
      <p:sp>
        <p:nvSpPr>
          <p:cNvPr id="10" name="AutoShape 3">
            <a:extLst>
              <a:ext uri="{FF2B5EF4-FFF2-40B4-BE49-F238E27FC236}">
                <a16:creationId xmlns:a16="http://schemas.microsoft.com/office/drawing/2014/main" id="{16C3B0A1-2F41-412D-AB76-4C392E5B43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28901" y="1735630"/>
            <a:ext cx="1908175" cy="784225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5FFE6"/>
              </a:gs>
              <a:gs pos="100000">
                <a:srgbClr val="DAFDA7"/>
              </a:gs>
            </a:gsLst>
            <a:lin ang="16200000" scaled="1"/>
          </a:gradFill>
          <a:ln w="9360" cap="sq">
            <a:solidFill>
              <a:srgbClr val="98B954"/>
            </a:solidFill>
            <a:miter lim="800000"/>
            <a:headEnd/>
            <a:tailEnd/>
          </a:ln>
          <a:effectLst/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SzPct val="100000"/>
            </a:pPr>
            <a:r>
              <a:rPr lang="pt-BR" altLang="en-US" sz="1400" dirty="0">
                <a:solidFill>
                  <a:srgbClr val="002060"/>
                </a:solidFill>
                <a:latin typeface="Century Gothic" charset="0"/>
                <a:ea typeface="Century Gothic" charset="0"/>
                <a:cs typeface="Century Gothic" charset="0"/>
              </a:rPr>
              <a:t>Coordenação de Sustentabilidade Ambiental</a:t>
            </a:r>
          </a:p>
        </p:txBody>
      </p:sp>
      <p:sp>
        <p:nvSpPr>
          <p:cNvPr id="11" name="AutoShape 4">
            <a:extLst>
              <a:ext uri="{FF2B5EF4-FFF2-40B4-BE49-F238E27FC236}">
                <a16:creationId xmlns:a16="http://schemas.microsoft.com/office/drawing/2014/main" id="{E2C52A12-C407-44FB-8EC0-C49654AFCD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1735630"/>
            <a:ext cx="1908175" cy="784225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5FFE6"/>
              </a:gs>
              <a:gs pos="100000">
                <a:srgbClr val="DAFDA7"/>
              </a:gs>
            </a:gsLst>
            <a:lin ang="16200000" scaled="1"/>
          </a:gradFill>
          <a:ln w="9360" cap="sq">
            <a:solidFill>
              <a:srgbClr val="98B954"/>
            </a:solidFill>
            <a:miter lim="800000"/>
            <a:headEnd/>
            <a:tailEnd/>
          </a:ln>
          <a:effectLst/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SzPct val="100000"/>
            </a:pPr>
            <a:r>
              <a:rPr lang="pt-BR" altLang="en-US" sz="1400" dirty="0">
                <a:solidFill>
                  <a:srgbClr val="002060"/>
                </a:solidFill>
                <a:latin typeface="Century Gothic" charset="0"/>
                <a:ea typeface="Century Gothic" charset="0"/>
                <a:cs typeface="Century Gothic" charset="0"/>
              </a:rPr>
              <a:t>Coordenação de Mobilização Social</a:t>
            </a:r>
          </a:p>
        </p:txBody>
      </p:sp>
      <p:sp>
        <p:nvSpPr>
          <p:cNvPr id="12" name="AutoShape 5">
            <a:extLst>
              <a:ext uri="{FF2B5EF4-FFF2-40B4-BE49-F238E27FC236}">
                <a16:creationId xmlns:a16="http://schemas.microsoft.com/office/drawing/2014/main" id="{CFECA299-D196-4454-8067-5CBF0D8FA9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48488" y="1735630"/>
            <a:ext cx="1908175" cy="784225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5FFE6"/>
              </a:gs>
              <a:gs pos="100000">
                <a:srgbClr val="DAFDA7"/>
              </a:gs>
            </a:gsLst>
            <a:lin ang="16200000" scaled="1"/>
          </a:gradFill>
          <a:ln w="9360" cap="sq">
            <a:solidFill>
              <a:srgbClr val="98B954"/>
            </a:solidFill>
            <a:miter lim="800000"/>
            <a:headEnd/>
            <a:tailEnd/>
          </a:ln>
          <a:effectLst/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SzPct val="100000"/>
            </a:pPr>
            <a:r>
              <a:rPr lang="pt-BR" altLang="en-US" sz="1400">
                <a:solidFill>
                  <a:srgbClr val="002060"/>
                </a:solidFill>
                <a:latin typeface="Century Gothic" charset="0"/>
                <a:ea typeface="Century Gothic" charset="0"/>
                <a:cs typeface="Century Gothic" charset="0"/>
              </a:rPr>
              <a:t>Coordenação de Dessalinização</a:t>
            </a:r>
          </a:p>
        </p:txBody>
      </p:sp>
      <p:sp>
        <p:nvSpPr>
          <p:cNvPr id="13" name="AutoShape 6">
            <a:extLst>
              <a:ext uri="{FF2B5EF4-FFF2-40B4-BE49-F238E27FC236}">
                <a16:creationId xmlns:a16="http://schemas.microsoft.com/office/drawing/2014/main" id="{EE5EF8BF-F60B-4A5E-9B74-1905BF4C9F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87901" y="1735630"/>
            <a:ext cx="1908175" cy="784225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5FFE6"/>
              </a:gs>
              <a:gs pos="100000">
                <a:srgbClr val="DAFDA7"/>
              </a:gs>
            </a:gsLst>
            <a:lin ang="16200000" scaled="1"/>
          </a:gradFill>
          <a:ln w="9360" cap="sq">
            <a:solidFill>
              <a:srgbClr val="98B954"/>
            </a:solidFill>
            <a:miter lim="800000"/>
            <a:headEnd/>
            <a:tailEnd/>
          </a:ln>
          <a:effectLst/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SzPct val="100000"/>
            </a:pPr>
            <a:r>
              <a:rPr lang="pt-BR" altLang="en-US" sz="1400">
                <a:solidFill>
                  <a:srgbClr val="002060"/>
                </a:solidFill>
                <a:latin typeface="Century Gothic" charset="0"/>
                <a:ea typeface="Century Gothic" charset="0"/>
                <a:cs typeface="Century Gothic" charset="0"/>
              </a:rPr>
              <a:t>Coordenação de Sistemas Produtivos</a:t>
            </a:r>
          </a:p>
        </p:txBody>
      </p:sp>
      <p:sp>
        <p:nvSpPr>
          <p:cNvPr id="14" name="Line 7">
            <a:extLst>
              <a:ext uri="{FF2B5EF4-FFF2-40B4-BE49-F238E27FC236}">
                <a16:creationId xmlns:a16="http://schemas.microsoft.com/office/drawing/2014/main" id="{30FBD398-B2C0-4C50-ABD8-B8E0CD69CFC7}"/>
              </a:ext>
            </a:extLst>
          </p:cNvPr>
          <p:cNvSpPr>
            <a:spLocks noChangeShapeType="1"/>
          </p:cNvSpPr>
          <p:nvPr/>
        </p:nvSpPr>
        <p:spPr bwMode="auto">
          <a:xfrm>
            <a:off x="36512" y="2772266"/>
            <a:ext cx="9144000" cy="1588"/>
          </a:xfrm>
          <a:prstGeom prst="line">
            <a:avLst/>
          </a:prstGeom>
          <a:noFill/>
          <a:ln w="9360" cap="sq">
            <a:solidFill>
              <a:srgbClr val="77933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600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15" name="Text Box 8">
            <a:extLst>
              <a:ext uri="{FF2B5EF4-FFF2-40B4-BE49-F238E27FC236}">
                <a16:creationId xmlns:a16="http://schemas.microsoft.com/office/drawing/2014/main" id="{069FB193-3A57-4244-94B9-D24CE1EE14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12" y="2475405"/>
            <a:ext cx="2808288" cy="340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SzPct val="100000"/>
            </a:pPr>
            <a:r>
              <a:rPr lang="pt-BR" altLang="en-US" sz="1600" dirty="0">
                <a:solidFill>
                  <a:srgbClr val="002060"/>
                </a:solidFill>
                <a:latin typeface="Century Gothic" charset="0"/>
                <a:ea typeface="Century Gothic" charset="0"/>
                <a:cs typeface="Century Gothic" charset="0"/>
              </a:rPr>
              <a:t>Âmbito nacional</a:t>
            </a:r>
          </a:p>
        </p:txBody>
      </p:sp>
      <p:sp>
        <p:nvSpPr>
          <p:cNvPr id="16" name="AutoShape 10">
            <a:extLst>
              <a:ext uri="{FF2B5EF4-FFF2-40B4-BE49-F238E27FC236}">
                <a16:creationId xmlns:a16="http://schemas.microsoft.com/office/drawing/2014/main" id="{BAF64E5F-CA06-4F0A-B536-ECB6BD2AEF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27313" y="3850179"/>
            <a:ext cx="2016125" cy="8208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AE8E8"/>
              </a:gs>
              <a:gs pos="100000">
                <a:srgbClr val="F2B8B6"/>
              </a:gs>
            </a:gsLst>
            <a:lin ang="16200000" scaled="1"/>
          </a:gradFill>
          <a:ln w="9360" cap="sq">
            <a:solidFill>
              <a:srgbClr val="953735"/>
            </a:solidFill>
            <a:miter lim="800000"/>
            <a:headEnd/>
            <a:tailEnd/>
          </a:ln>
          <a:effectLst/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SzPct val="100000"/>
            </a:pPr>
            <a:r>
              <a:rPr lang="pt-BR" altLang="en-US" sz="1400" dirty="0">
                <a:solidFill>
                  <a:srgbClr val="002060"/>
                </a:solidFill>
                <a:latin typeface="Century Gothic" charset="0"/>
                <a:ea typeface="Century Gothic" charset="0"/>
                <a:cs typeface="Century Gothic" charset="0"/>
              </a:rPr>
              <a:t>Coordenação de Sustentabilidade Ambiental</a:t>
            </a:r>
          </a:p>
        </p:txBody>
      </p:sp>
      <p:sp>
        <p:nvSpPr>
          <p:cNvPr id="17" name="AutoShape 11">
            <a:extLst>
              <a:ext uri="{FF2B5EF4-FFF2-40B4-BE49-F238E27FC236}">
                <a16:creationId xmlns:a16="http://schemas.microsoft.com/office/drawing/2014/main" id="{EBCBFC76-3C9B-4ED9-9983-8196589F52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3850179"/>
            <a:ext cx="2016125" cy="8208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AE8E8"/>
              </a:gs>
              <a:gs pos="100000">
                <a:srgbClr val="F2B8B6"/>
              </a:gs>
            </a:gsLst>
            <a:lin ang="16200000" scaled="1"/>
          </a:gradFill>
          <a:ln w="9360" cap="sq">
            <a:solidFill>
              <a:srgbClr val="953735"/>
            </a:solidFill>
            <a:miter lim="800000"/>
            <a:headEnd/>
            <a:tailEnd/>
          </a:ln>
          <a:effectLst/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SzPct val="100000"/>
            </a:pPr>
            <a:r>
              <a:rPr lang="pt-BR" altLang="en-US" sz="1400" dirty="0">
                <a:solidFill>
                  <a:srgbClr val="002060"/>
                </a:solidFill>
                <a:latin typeface="Century Gothic" charset="0"/>
                <a:ea typeface="Century Gothic" charset="0"/>
                <a:cs typeface="Century Gothic" charset="0"/>
              </a:rPr>
              <a:t>Coordenação de Mobilização Social</a:t>
            </a:r>
          </a:p>
        </p:txBody>
      </p:sp>
      <p:sp>
        <p:nvSpPr>
          <p:cNvPr id="18" name="AutoShape 12">
            <a:extLst>
              <a:ext uri="{FF2B5EF4-FFF2-40B4-BE49-F238E27FC236}">
                <a16:creationId xmlns:a16="http://schemas.microsoft.com/office/drawing/2014/main" id="{ABD2ACC5-E00D-4EEE-A4AB-E0E5109DE5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48488" y="3850179"/>
            <a:ext cx="2016125" cy="8208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AE8E8"/>
              </a:gs>
              <a:gs pos="100000">
                <a:srgbClr val="F2B8B6"/>
              </a:gs>
            </a:gsLst>
            <a:lin ang="16200000" scaled="1"/>
          </a:gradFill>
          <a:ln w="9360" cap="sq">
            <a:solidFill>
              <a:srgbClr val="953735"/>
            </a:solidFill>
            <a:miter lim="800000"/>
            <a:headEnd/>
            <a:tailEnd/>
          </a:ln>
          <a:effectLst/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SzPct val="100000"/>
            </a:pPr>
            <a:r>
              <a:rPr lang="pt-BR" altLang="en-US" sz="1400">
                <a:solidFill>
                  <a:srgbClr val="002060"/>
                </a:solidFill>
                <a:latin typeface="Century Gothic" charset="0"/>
                <a:ea typeface="Century Gothic" charset="0"/>
                <a:cs typeface="Century Gothic" charset="0"/>
              </a:rPr>
              <a:t>Coordenação de Dessalinização</a:t>
            </a:r>
          </a:p>
        </p:txBody>
      </p:sp>
      <p:sp>
        <p:nvSpPr>
          <p:cNvPr id="19" name="AutoShape 13">
            <a:extLst>
              <a:ext uri="{FF2B5EF4-FFF2-40B4-BE49-F238E27FC236}">
                <a16:creationId xmlns:a16="http://schemas.microsoft.com/office/drawing/2014/main" id="{D629488C-870F-4B9D-B984-7020A0A149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87901" y="3850179"/>
            <a:ext cx="2016125" cy="8208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AE8E8"/>
              </a:gs>
              <a:gs pos="100000">
                <a:srgbClr val="F2B8B6"/>
              </a:gs>
            </a:gsLst>
            <a:lin ang="16200000" scaled="1"/>
          </a:gradFill>
          <a:ln w="9360" cap="sq">
            <a:solidFill>
              <a:srgbClr val="953735"/>
            </a:solidFill>
            <a:miter lim="800000"/>
            <a:headEnd/>
            <a:tailEnd/>
          </a:ln>
          <a:effectLst/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SzPct val="100000"/>
            </a:pPr>
            <a:r>
              <a:rPr lang="pt-BR" altLang="en-US" sz="1400">
                <a:solidFill>
                  <a:srgbClr val="002060"/>
                </a:solidFill>
                <a:latin typeface="Century Gothic" charset="0"/>
                <a:ea typeface="Century Gothic" charset="0"/>
                <a:cs typeface="Century Gothic" charset="0"/>
              </a:rPr>
              <a:t>Coordenação de Sistemas Produtivos</a:t>
            </a:r>
          </a:p>
        </p:txBody>
      </p:sp>
      <p:sp>
        <p:nvSpPr>
          <p:cNvPr id="20" name="Line 14">
            <a:extLst>
              <a:ext uri="{FF2B5EF4-FFF2-40B4-BE49-F238E27FC236}">
                <a16:creationId xmlns:a16="http://schemas.microsoft.com/office/drawing/2014/main" id="{A651CD1E-4E0C-4820-B21C-C913B19B6784}"/>
              </a:ext>
            </a:extLst>
          </p:cNvPr>
          <p:cNvSpPr>
            <a:spLocks noChangeShapeType="1"/>
          </p:cNvSpPr>
          <p:nvPr/>
        </p:nvSpPr>
        <p:spPr bwMode="auto">
          <a:xfrm>
            <a:off x="13252" y="4940791"/>
            <a:ext cx="9144001" cy="1588"/>
          </a:xfrm>
          <a:prstGeom prst="line">
            <a:avLst/>
          </a:prstGeom>
          <a:noFill/>
          <a:ln w="9360" cap="sq">
            <a:solidFill>
              <a:srgbClr val="953735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600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21" name="Text Box 15">
            <a:extLst>
              <a:ext uri="{FF2B5EF4-FFF2-40B4-BE49-F238E27FC236}">
                <a16:creationId xmlns:a16="http://schemas.microsoft.com/office/drawing/2014/main" id="{6096A980-3B9E-4499-B867-C4000FFF7D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" y="4642342"/>
            <a:ext cx="2808288" cy="340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SzPct val="100000"/>
            </a:pPr>
            <a:r>
              <a:rPr lang="pt-BR" altLang="en-US" sz="1600">
                <a:solidFill>
                  <a:srgbClr val="002060"/>
                </a:solidFill>
                <a:latin typeface="Century Gothic" charset="0"/>
                <a:ea typeface="Century Gothic" charset="0"/>
                <a:cs typeface="Century Gothic" charset="0"/>
              </a:rPr>
              <a:t>Âmbito estadual</a:t>
            </a:r>
          </a:p>
        </p:txBody>
      </p:sp>
      <p:sp>
        <p:nvSpPr>
          <p:cNvPr id="22" name="Line 18">
            <a:extLst>
              <a:ext uri="{FF2B5EF4-FFF2-40B4-BE49-F238E27FC236}">
                <a16:creationId xmlns:a16="http://schemas.microsoft.com/office/drawing/2014/main" id="{35789471-50F6-41C3-8AE6-569BAA719683}"/>
              </a:ext>
            </a:extLst>
          </p:cNvPr>
          <p:cNvSpPr>
            <a:spLocks noChangeShapeType="1"/>
          </p:cNvSpPr>
          <p:nvPr/>
        </p:nvSpPr>
        <p:spPr bwMode="auto">
          <a:xfrm>
            <a:off x="13252" y="5828205"/>
            <a:ext cx="9144001" cy="1587"/>
          </a:xfrm>
          <a:prstGeom prst="line">
            <a:avLst/>
          </a:prstGeom>
          <a:noFill/>
          <a:ln w="9360" cap="sq">
            <a:solidFill>
              <a:srgbClr val="37609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600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23" name="Text Box 19">
            <a:extLst>
              <a:ext uri="{FF2B5EF4-FFF2-40B4-BE49-F238E27FC236}">
                <a16:creationId xmlns:a16="http://schemas.microsoft.com/office/drawing/2014/main" id="{153EE75D-AB8A-4657-87AD-EC13E9A0B3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" y="5529755"/>
            <a:ext cx="2808288" cy="340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SzPct val="100000"/>
            </a:pPr>
            <a:r>
              <a:rPr lang="pt-BR" altLang="en-US" sz="1600">
                <a:solidFill>
                  <a:srgbClr val="002060"/>
                </a:solidFill>
                <a:latin typeface="Century Gothic" charset="0"/>
                <a:ea typeface="Century Gothic" charset="0"/>
                <a:cs typeface="Century Gothic" charset="0"/>
              </a:rPr>
              <a:t>Âmbito Local</a:t>
            </a:r>
          </a:p>
        </p:txBody>
      </p:sp>
      <p:sp>
        <p:nvSpPr>
          <p:cNvPr id="24" name="AutoShape 2">
            <a:extLst>
              <a:ext uri="{FF2B5EF4-FFF2-40B4-BE49-F238E27FC236}">
                <a16:creationId xmlns:a16="http://schemas.microsoft.com/office/drawing/2014/main" id="{4A013BFC-2140-4537-A443-D34F74959F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81388" y="998728"/>
            <a:ext cx="2232025" cy="6480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E8EEE2"/>
              </a:gs>
              <a:gs pos="100000">
                <a:srgbClr val="B6CA9B"/>
              </a:gs>
            </a:gsLst>
            <a:lin ang="16200000" scaled="1"/>
          </a:gradFill>
          <a:ln w="9360" cap="sq">
            <a:solidFill>
              <a:srgbClr val="98B954"/>
            </a:solidFill>
            <a:miter lim="800000"/>
            <a:headEnd/>
            <a:tailEnd/>
          </a:ln>
          <a:effectLst/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SzPct val="100000"/>
            </a:pPr>
            <a:r>
              <a:rPr lang="pt-BR" altLang="en-US" sz="1600" b="1" dirty="0">
                <a:solidFill>
                  <a:srgbClr val="002060"/>
                </a:solidFill>
                <a:latin typeface="Century Gothic" charset="0"/>
                <a:ea typeface="Century Gothic" charset="0"/>
                <a:cs typeface="Century Gothic" charset="0"/>
              </a:rPr>
              <a:t>Núcleo Nacional</a:t>
            </a:r>
          </a:p>
        </p:txBody>
      </p:sp>
      <p:sp>
        <p:nvSpPr>
          <p:cNvPr id="25" name="AutoShape 2">
            <a:extLst>
              <a:ext uri="{FF2B5EF4-FFF2-40B4-BE49-F238E27FC236}">
                <a16:creationId xmlns:a16="http://schemas.microsoft.com/office/drawing/2014/main" id="{439D524A-669E-43C1-ABE4-9057AF4C4A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4088" y="2964204"/>
            <a:ext cx="2232025" cy="6480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AE8E8"/>
              </a:gs>
              <a:gs pos="100000">
                <a:srgbClr val="F2B8B6"/>
              </a:gs>
            </a:gsLst>
            <a:lin ang="16200000" scaled="1"/>
          </a:gradFill>
          <a:ln w="9360" cap="sq">
            <a:solidFill>
              <a:srgbClr val="953735"/>
            </a:solidFill>
            <a:miter lim="800000"/>
            <a:headEnd/>
            <a:tailEnd/>
          </a:ln>
          <a:effectLst/>
        </p:spPr>
        <p:txBody>
          <a:bodyPr lIns="90000" tIns="46800" rIns="90000" bIns="46800" anchor="ctr"/>
          <a:lstStyle/>
          <a:p>
            <a:pPr algn="ct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altLang="en-US" sz="1400" b="1" dirty="0">
                <a:solidFill>
                  <a:srgbClr val="002060"/>
                </a:solidFill>
                <a:latin typeface="Century Gothic" charset="0"/>
                <a:ea typeface="Century Gothic" charset="0"/>
                <a:cs typeface="Century Gothic" charset="0"/>
              </a:rPr>
              <a:t>Núcleo Estadual</a:t>
            </a:r>
          </a:p>
        </p:txBody>
      </p:sp>
      <p:sp>
        <p:nvSpPr>
          <p:cNvPr id="26" name="AutoShape 2">
            <a:extLst>
              <a:ext uri="{FF2B5EF4-FFF2-40B4-BE49-F238E27FC236}">
                <a16:creationId xmlns:a16="http://schemas.microsoft.com/office/drawing/2014/main" id="{FCD3DBA2-EB4F-48A2-BB0F-5224C03916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54775" y="2861961"/>
            <a:ext cx="1839912" cy="890588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AE8E8"/>
              </a:gs>
              <a:gs pos="100000">
                <a:srgbClr val="F2B8B6"/>
              </a:gs>
            </a:gsLst>
            <a:lin ang="16200000" scaled="1"/>
          </a:gradFill>
          <a:ln w="9360" cap="sq">
            <a:solidFill>
              <a:srgbClr val="953735"/>
            </a:solidFill>
            <a:miter lim="800000"/>
            <a:headEnd/>
            <a:tailEnd/>
          </a:ln>
          <a:effectLst/>
        </p:spPr>
        <p:txBody>
          <a:bodyPr lIns="90000" tIns="46800" rIns="90000" bIns="46800" anchor="ctr"/>
          <a:lstStyle/>
          <a:p>
            <a:pPr algn="ct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altLang="en-US" sz="1200" dirty="0">
                <a:solidFill>
                  <a:srgbClr val="002060"/>
                </a:solidFill>
                <a:latin typeface="Century Gothic" charset="0"/>
                <a:ea typeface="Century Gothic" charset="0"/>
                <a:cs typeface="Century Gothic" charset="0"/>
              </a:rPr>
              <a:t>Coordenações Estaduais</a:t>
            </a:r>
          </a:p>
          <a:p>
            <a:pPr algn="ct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altLang="en-US" sz="1200" dirty="0">
                <a:solidFill>
                  <a:srgbClr val="002060"/>
                </a:solidFill>
                <a:latin typeface="Century Gothic" charset="0"/>
                <a:ea typeface="Century Gothic" charset="0"/>
                <a:cs typeface="Century Gothic" charset="0"/>
              </a:rPr>
              <a:t>(AL, BA, CE, MA,MG, PB, PE, PI, RN, SE)</a:t>
            </a:r>
          </a:p>
        </p:txBody>
      </p:sp>
      <p:sp>
        <p:nvSpPr>
          <p:cNvPr id="27" name="AutoShape 2">
            <a:extLst>
              <a:ext uri="{FF2B5EF4-FFF2-40B4-BE49-F238E27FC236}">
                <a16:creationId xmlns:a16="http://schemas.microsoft.com/office/drawing/2014/main" id="{E1A26FC5-7FD9-4D68-9FEE-0A6B73AEC3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2501" y="5036042"/>
            <a:ext cx="2232025" cy="649287"/>
          </a:xfrm>
          <a:prstGeom prst="roundRect">
            <a:avLst>
              <a:gd name="adj" fmla="val 16667"/>
            </a:avLst>
          </a:prstGeom>
          <a:solidFill>
            <a:schemeClr val="accent1">
              <a:lumMod val="40000"/>
              <a:lumOff val="60000"/>
            </a:schemeClr>
          </a:solidFill>
          <a:ln w="9360" cap="sq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ffectLst/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SzPct val="100000"/>
            </a:pPr>
            <a:r>
              <a:rPr lang="pt-BR" altLang="en-US" sz="1400" b="1" dirty="0">
                <a:solidFill>
                  <a:srgbClr val="002060"/>
                </a:solidFill>
                <a:latin typeface="Century Gothic" charset="0"/>
                <a:ea typeface="Century Gothic" charset="0"/>
                <a:cs typeface="Century Gothic" charset="0"/>
              </a:rPr>
              <a:t>Núcleo Local de Gestão</a:t>
            </a:r>
          </a:p>
        </p:txBody>
      </p:sp>
      <p:sp>
        <p:nvSpPr>
          <p:cNvPr id="28" name="AutoShape 2">
            <a:extLst>
              <a:ext uri="{FF2B5EF4-FFF2-40B4-BE49-F238E27FC236}">
                <a16:creationId xmlns:a16="http://schemas.microsoft.com/office/drawing/2014/main" id="{285B16E5-5E1B-45DC-BF05-6E8ACE4021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54775" y="5010641"/>
            <a:ext cx="1839912" cy="742950"/>
          </a:xfrm>
          <a:prstGeom prst="roundRect">
            <a:avLst>
              <a:gd name="adj" fmla="val 16667"/>
            </a:avLst>
          </a:prstGeom>
          <a:solidFill>
            <a:schemeClr val="accent1">
              <a:lumMod val="40000"/>
              <a:lumOff val="60000"/>
            </a:schemeClr>
          </a:solidFill>
          <a:ln w="9360" cap="sq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ffectLst/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SzPct val="100000"/>
            </a:pPr>
            <a:r>
              <a:rPr lang="pt-BR" altLang="en-US" sz="1400" dirty="0">
                <a:solidFill>
                  <a:srgbClr val="002060"/>
                </a:solidFill>
                <a:latin typeface="Century Gothic" charset="0"/>
                <a:ea typeface="Century Gothic" charset="0"/>
                <a:cs typeface="Century Gothic" charset="0"/>
              </a:rPr>
              <a:t>Municípios e Comunidades</a:t>
            </a:r>
          </a:p>
        </p:txBody>
      </p:sp>
    </p:spTree>
    <p:extLst>
      <p:ext uri="{BB962C8B-B14F-4D97-AF65-F5344CB8AC3E}">
        <p14:creationId xmlns:p14="http://schemas.microsoft.com/office/powerpoint/2010/main" val="11242310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Z:\Documentos\2018\48º Congresso da Assemae\Peças Gráficas\Template Power Point\fundo power point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7" r="8716"/>
          <a:stretch/>
        </p:blipFill>
        <p:spPr bwMode="auto">
          <a:xfrm>
            <a:off x="-1" y="2"/>
            <a:ext cx="9203293" cy="6926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Z:\Documentos\2018\48º Congresso da Assemae\Peças Gráficas\Template Power Point\banner 730x124 (2) - Cópia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7" r="44668"/>
          <a:stretch/>
        </p:blipFill>
        <p:spPr bwMode="auto">
          <a:xfrm>
            <a:off x="0" y="6165026"/>
            <a:ext cx="2160240" cy="771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03549482-F74B-495C-97A5-9FC3C75B0E3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8888" y="6188929"/>
            <a:ext cx="1608688" cy="640550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546B460F-B61E-4906-A0F7-77231CB230FE}"/>
              </a:ext>
            </a:extLst>
          </p:cNvPr>
          <p:cNvSpPr txBox="1"/>
          <p:nvPr/>
        </p:nvSpPr>
        <p:spPr>
          <a:xfrm>
            <a:off x="6444208" y="6454497"/>
            <a:ext cx="929225" cy="307777"/>
          </a:xfrm>
          <a:prstGeom prst="rect">
            <a:avLst/>
          </a:prstGeom>
          <a:noFill/>
        </p:spPr>
        <p:txBody>
          <a:bodyPr wrap="none" lIns="0" tIns="0" rIns="36000" bIns="0" rtlCol="0">
            <a:spAutoFit/>
          </a:bodyPr>
          <a:lstStyle/>
          <a:p>
            <a:pPr algn="r"/>
            <a:r>
              <a:rPr lang="pt-BR" sz="1000" dirty="0"/>
              <a:t>MINISTÉRIO DO</a:t>
            </a:r>
          </a:p>
          <a:p>
            <a:pPr algn="r"/>
            <a:r>
              <a:rPr lang="pt-BR" sz="1000" b="1" dirty="0"/>
              <a:t>MEIO AMBIENTE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435D519-2A5D-4083-8D22-CAC4D54943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266" y="296648"/>
            <a:ext cx="8547468" cy="2556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9pPr>
          </a:lstStyle>
          <a:p>
            <a:pPr algn="just">
              <a:spcAft>
                <a:spcPts val="600"/>
              </a:spcAft>
            </a:pPr>
            <a:endParaRPr lang="pt-BR" altLang="pt-BR" sz="200" dirty="0">
              <a:solidFill>
                <a:srgbClr val="002060"/>
              </a:solidFill>
              <a:latin typeface="Century Gothic" charset="0"/>
              <a:ea typeface="Century Gothic" charset="0"/>
              <a:cs typeface="Century Gothic" charset="0"/>
            </a:endParaRPr>
          </a:p>
          <a:p>
            <a:pPr algn="ctr">
              <a:spcAft>
                <a:spcPts val="1800"/>
              </a:spcAft>
              <a:defRPr/>
            </a:pPr>
            <a:r>
              <a:rPr lang="pt-BR" sz="2800" b="1" dirty="0">
                <a:solidFill>
                  <a:srgbClr val="002060"/>
                </a:solidFill>
                <a:latin typeface="Century Gothic" charset="0"/>
                <a:ea typeface="Century Gothic" charset="0"/>
                <a:cs typeface="Century Gothic" charset="0"/>
              </a:rPr>
              <a:t>Mobilização Social</a:t>
            </a:r>
          </a:p>
          <a:p>
            <a:pPr algn="just"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pt-BR" dirty="0">
                <a:solidFill>
                  <a:srgbClr val="002060"/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pt-BR" sz="2000" dirty="0">
                <a:solidFill>
                  <a:srgbClr val="002060"/>
                </a:solidFill>
                <a:latin typeface="Century Gothic" charset="0"/>
                <a:ea typeface="Century Gothic" charset="0"/>
                <a:cs typeface="Century Gothic" charset="0"/>
              </a:rPr>
              <a:t>Cooperação e participação social na gestão dos sistemas de dessalinização</a:t>
            </a:r>
          </a:p>
          <a:p>
            <a:pPr algn="just"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pt-BR" sz="2000" dirty="0">
                <a:solidFill>
                  <a:srgbClr val="002060"/>
                </a:solidFill>
                <a:latin typeface="Century Gothic" charset="0"/>
                <a:ea typeface="Century Gothic" charset="0"/>
                <a:cs typeface="Century Gothic" charset="0"/>
              </a:rPr>
              <a:t> Acordo de Gestão Compartilhada</a:t>
            </a:r>
          </a:p>
          <a:p>
            <a:pPr algn="just"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pt-BR" sz="2000" dirty="0">
                <a:solidFill>
                  <a:srgbClr val="002060"/>
                </a:solidFill>
                <a:latin typeface="Century Gothic" charset="0"/>
                <a:ea typeface="Century Gothic" charset="0"/>
                <a:cs typeface="Century Gothic" charset="0"/>
              </a:rPr>
              <a:t> Mediar a interlocução, as negociações e os conflitos de interesses entre os diferentes atores sociais envolvidos no processo</a:t>
            </a:r>
          </a:p>
        </p:txBody>
      </p:sp>
      <p:pic>
        <p:nvPicPr>
          <p:cNvPr id="7" name="Imagem 6" descr="C:\Users\Usuario\Pictures\FOTOS SILVINO - BETÂNIA  FEV 2016\DSCF0298.JPG">
            <a:extLst>
              <a:ext uri="{FF2B5EF4-FFF2-40B4-BE49-F238E27FC236}">
                <a16:creationId xmlns:a16="http://schemas.microsoft.com/office/drawing/2014/main" id="{17AF9994-AA3A-4E0D-BCC8-3A949B7D2625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530" y="3113327"/>
            <a:ext cx="3940845" cy="2688467"/>
          </a:xfrm>
          <a:prstGeom prst="rect">
            <a:avLst/>
          </a:prstGeom>
          <a:ln w="3175" cap="sq" cmpd="thickThin">
            <a:solidFill>
              <a:srgbClr val="000000"/>
            </a:solidFill>
            <a:prstDash val="solid"/>
            <a:miter lim="800000"/>
          </a:ln>
          <a:effectLst/>
        </p:spPr>
      </p:pic>
      <p:pic>
        <p:nvPicPr>
          <p:cNvPr id="10" name="Imagem 9" descr="C:\Users\Usuario\Pictures\FOTOS BARRA DOS PEREIROS - BETÂNIA -  FEV 2016\DSCF0324.JPG">
            <a:extLst>
              <a:ext uri="{FF2B5EF4-FFF2-40B4-BE49-F238E27FC236}">
                <a16:creationId xmlns:a16="http://schemas.microsoft.com/office/drawing/2014/main" id="{B915410C-8F62-49C1-AC96-86A5B20C4F64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0092" y="3069299"/>
            <a:ext cx="3699997" cy="2776521"/>
          </a:xfrm>
          <a:prstGeom prst="rect">
            <a:avLst/>
          </a:prstGeom>
          <a:ln w="3175" cap="sq" cmpd="thickThin">
            <a:solidFill>
              <a:srgbClr val="000000"/>
            </a:solidFill>
            <a:prstDash val="solid"/>
            <a:miter lim="800000"/>
          </a:ln>
          <a:effectLst/>
        </p:spPr>
      </p:pic>
    </p:spTree>
    <p:extLst>
      <p:ext uri="{BB962C8B-B14F-4D97-AF65-F5344CB8AC3E}">
        <p14:creationId xmlns:p14="http://schemas.microsoft.com/office/powerpoint/2010/main" val="137213464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</TotalTime>
  <Words>960</Words>
  <Application>Microsoft Office PowerPoint</Application>
  <PresentationFormat>Apresentação na tela (4:3)</PresentationFormat>
  <Paragraphs>249</Paragraphs>
  <Slides>26</Slides>
  <Notes>24</Notes>
  <HiddenSlides>0</HiddenSlides>
  <MMClips>0</MMClips>
  <ScaleCrop>false</ScaleCrop>
  <HeadingPairs>
    <vt:vector size="8" baseType="variant">
      <vt:variant>
        <vt:lpstr>Fontes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Servidores OLE inseridos</vt:lpstr>
      </vt:variant>
      <vt:variant>
        <vt:i4>0</vt:i4>
      </vt:variant>
      <vt:variant>
        <vt:lpstr>Títulos de slides</vt:lpstr>
      </vt:variant>
      <vt:variant>
        <vt:i4>26</vt:i4>
      </vt:variant>
    </vt:vector>
  </HeadingPairs>
  <TitlesOfParts>
    <vt:vector size="34" baseType="lpstr">
      <vt:lpstr>Arial</vt:lpstr>
      <vt:lpstr>Calibri</vt:lpstr>
      <vt:lpstr>Calibri Bold</vt:lpstr>
      <vt:lpstr>Century Gothic</vt:lpstr>
      <vt:lpstr>Times New Roman</vt:lpstr>
      <vt:lpstr>Trebuchet MS</vt:lpstr>
      <vt:lpstr>Wingdings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Gabriel Silva</dc:creator>
  <cp:lastModifiedBy>Renato Saraiva Ferreira</cp:lastModifiedBy>
  <cp:revision>19</cp:revision>
  <dcterms:created xsi:type="dcterms:W3CDTF">2018-05-02T19:43:05Z</dcterms:created>
  <dcterms:modified xsi:type="dcterms:W3CDTF">2018-05-25T19:43:15Z</dcterms:modified>
</cp:coreProperties>
</file>