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5" r:id="rId9"/>
    <p:sldId id="263" r:id="rId10"/>
    <p:sldId id="266" r:id="rId11"/>
    <p:sldId id="26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B2FB97E-37D4-43DB-9FC9-2AFF79D716A7}"/>
              </a:ext>
            </a:extLst>
          </p:cNvPr>
          <p:cNvSpPr/>
          <p:nvPr/>
        </p:nvSpPr>
        <p:spPr>
          <a:xfrm>
            <a:off x="1043608" y="226440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AVALIAÇÃO MICROBIOLÓGICA DA LAGOA DO PARQUE ECOLÓGICO DA MARAPONGA EM FORTALEZA – CE: ANÁLISE DE COLIFORMES TERMOTOLERANTES E BACTÉRIAS HETEROTRÓFICAS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EBE19F-7BAB-4EFF-8942-99CFF1B5E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15869"/>
            <a:ext cx="1606488" cy="160648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CDADFCE-FCAE-4AFC-81E1-550E0A5030D7}"/>
              </a:ext>
            </a:extLst>
          </p:cNvPr>
          <p:cNvSpPr/>
          <p:nvPr/>
        </p:nvSpPr>
        <p:spPr>
          <a:xfrm>
            <a:off x="1691680" y="397485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Edirsana Maria Ribeiro de Carvalho, Carina Cristina Santiago Pereira e Leandro Augusto Pereira Pinheiro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6C467EA-7228-4B3D-AC63-AC6333D83FF4}"/>
              </a:ext>
            </a:extLst>
          </p:cNvPr>
          <p:cNvSpPr/>
          <p:nvPr/>
        </p:nvSpPr>
        <p:spPr>
          <a:xfrm>
            <a:off x="107504" y="188640"/>
            <a:ext cx="3516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E1F4417-0412-41CD-A044-78B1F48EC5C0}"/>
              </a:ext>
            </a:extLst>
          </p:cNvPr>
          <p:cNvSpPr/>
          <p:nvPr/>
        </p:nvSpPr>
        <p:spPr>
          <a:xfrm>
            <a:off x="251520" y="799471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1 – Temperatura e pH obtidos durante o monitoramento físico-químico da água da lagoa do Parque Ecológico da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Maraponga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8C3F35C-B465-4CE0-A2A0-108840E61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586801"/>
            <a:ext cx="5845826" cy="300365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46BEF26-B95C-4571-BC03-24BE3A41BFA2}"/>
              </a:ext>
            </a:extLst>
          </p:cNvPr>
          <p:cNvSpPr/>
          <p:nvPr/>
        </p:nvSpPr>
        <p:spPr>
          <a:xfrm>
            <a:off x="2315645" y="46601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 temperatura apresentou entre 30 a 31 °C </a:t>
            </a:r>
          </a:p>
        </p:txBody>
      </p:sp>
    </p:spTree>
    <p:extLst>
      <p:ext uri="{BB962C8B-B14F-4D97-AF65-F5344CB8AC3E}">
        <p14:creationId xmlns:p14="http://schemas.microsoft.com/office/powerpoint/2010/main" val="36504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C2B6738-388E-43FA-9C65-46F67E49F844}"/>
              </a:ext>
            </a:extLst>
          </p:cNvPr>
          <p:cNvSpPr/>
          <p:nvPr/>
        </p:nvSpPr>
        <p:spPr>
          <a:xfrm>
            <a:off x="395536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Tabela 1 - Número Mais Provável de micro-organismos presentes nas amostras coletadas da lagoa do Parque Ecológico da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Maraponga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para o teste confirmatório.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208934E-7BA7-40D6-AC0F-7D6327ED1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47397"/>
              </p:ext>
            </p:extLst>
          </p:nvPr>
        </p:nvGraphicFramePr>
        <p:xfrm>
          <a:off x="1115616" y="1700808"/>
          <a:ext cx="6552728" cy="25781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954976">
                  <a:extLst>
                    <a:ext uri="{9D8B030D-6E8A-4147-A177-3AD203B41FA5}">
                      <a16:colId xmlns:a16="http://schemas.microsoft.com/office/drawing/2014/main" val="3206941614"/>
                    </a:ext>
                  </a:extLst>
                </a:gridCol>
                <a:gridCol w="3597752">
                  <a:extLst>
                    <a:ext uri="{9D8B030D-6E8A-4147-A177-3AD203B41FA5}">
                      <a16:colId xmlns:a16="http://schemas.microsoft.com/office/drawing/2014/main" val="3130489361"/>
                    </a:ext>
                  </a:extLst>
                </a:gridCol>
              </a:tblGrid>
              <a:tr h="429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Contagens de Coliformes Termotolerantes 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(NMP/</a:t>
                      </a:r>
                      <a:r>
                        <a:rPr lang="pt-BR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968410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1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 x 10⁴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898468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2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 x 10⁴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435558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3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 x 10³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956232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4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 x 10³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1031458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5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 x 10</a:t>
                      </a:r>
                      <a:r>
                        <a:rPr lang="pt-BR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2231010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6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 x 10</a:t>
                      </a:r>
                      <a:r>
                        <a:rPr lang="pt-BR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866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24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F5EB64D-72A1-475C-8C96-1799ED67E10C}"/>
              </a:ext>
            </a:extLst>
          </p:cNvPr>
          <p:cNvSpPr/>
          <p:nvPr/>
        </p:nvSpPr>
        <p:spPr>
          <a:xfrm>
            <a:off x="395536" y="188640"/>
            <a:ext cx="81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Tabela 2 - Contagem de bactérias presente nas amostras coletadas da lagoa do Parque Ecológico 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Maraponga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Resultados representados por Unidades Formadoras de Colônia por mililitro (UFC/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0008653-9B66-46E2-8A8D-E423C710E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79488"/>
              </p:ext>
            </p:extLst>
          </p:nvPr>
        </p:nvGraphicFramePr>
        <p:xfrm>
          <a:off x="827584" y="1700808"/>
          <a:ext cx="7056784" cy="23342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663117">
                  <a:extLst>
                    <a:ext uri="{9D8B030D-6E8A-4147-A177-3AD203B41FA5}">
                      <a16:colId xmlns:a16="http://schemas.microsoft.com/office/drawing/2014/main" val="327442170"/>
                    </a:ext>
                  </a:extLst>
                </a:gridCol>
                <a:gridCol w="4393667">
                  <a:extLst>
                    <a:ext uri="{9D8B030D-6E8A-4147-A177-3AD203B41FA5}">
                      <a16:colId xmlns:a16="http://schemas.microsoft.com/office/drawing/2014/main" val="2765028697"/>
                    </a:ext>
                  </a:extLst>
                </a:gridCol>
              </a:tblGrid>
              <a:tr h="429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Contagens de Bactérias Heterotróficas 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(UFC/</a:t>
                      </a:r>
                      <a:r>
                        <a:rPr lang="pt-BR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4442138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1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 x 10³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9588483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2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 x 10⁴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57720790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3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 x 10³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303247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4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 x 10³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5212510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5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 x 10²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8883680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Coleta 6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 x 10²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070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76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25E911E-D543-46A3-ADA5-5894433ED5A4}"/>
              </a:ext>
            </a:extLst>
          </p:cNvPr>
          <p:cNvSpPr/>
          <p:nvPr/>
        </p:nvSpPr>
        <p:spPr>
          <a:xfrm>
            <a:off x="75063" y="332656"/>
            <a:ext cx="2169184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2217EF-5198-417A-83C3-36CD40681A79}"/>
              </a:ext>
            </a:extLst>
          </p:cNvPr>
          <p:cNvSpPr/>
          <p:nvPr/>
        </p:nvSpPr>
        <p:spPr>
          <a:xfrm>
            <a:off x="611560" y="1443841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elevados índices de coliformes termotolerantes e das bactérias heterotróficas mesófilas encontrados nas amostras de água da Lagoa 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Maraponga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indicam, que no momento atual, este corpo d’ água apresenta significativos níveis de contaminação, tornando este ambiente impróprio para fins de recreação aquática ou como fonte à alimentação humana. Estes índices podem refletir o elevado grau da poluição de origem doméstica, até mesmo durante as atividades de lazer realizadas, ou de pequenas industrias localizadas nas proximidades da Lagoa do Parque Ecológico 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Maraponga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15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8FB37D8-E1C4-419C-A4AA-2BD26558CC61}"/>
              </a:ext>
            </a:extLst>
          </p:cNvPr>
          <p:cNvSpPr txBox="1"/>
          <p:nvPr/>
        </p:nvSpPr>
        <p:spPr>
          <a:xfrm>
            <a:off x="2267744" y="2348880"/>
            <a:ext cx="41780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OBRIGADA !!!</a:t>
            </a:r>
          </a:p>
          <a:p>
            <a:pPr algn="ctr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edirsana.carvalho@unifanor.edu.br</a:t>
            </a:r>
          </a:p>
        </p:txBody>
      </p:sp>
    </p:spTree>
    <p:extLst>
      <p:ext uri="{BB962C8B-B14F-4D97-AF65-F5344CB8AC3E}">
        <p14:creationId xmlns:p14="http://schemas.microsoft.com/office/powerpoint/2010/main" val="124049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A9E311B-A628-41FA-A95D-EBDF9DF8DB72}"/>
              </a:ext>
            </a:extLst>
          </p:cNvPr>
          <p:cNvSpPr/>
          <p:nvPr/>
        </p:nvSpPr>
        <p:spPr>
          <a:xfrm>
            <a:off x="395536" y="620688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510349D-2EA5-4FE4-AF9A-E6B08685F52E}"/>
              </a:ext>
            </a:extLst>
          </p:cNvPr>
          <p:cNvSpPr/>
          <p:nvPr/>
        </p:nvSpPr>
        <p:spPr>
          <a:xfrm>
            <a:off x="381312" y="1612001"/>
            <a:ext cx="82951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água é um dos elementos mais importantes do planeta Terra.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Qualidade da água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poluição hídrica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consequências sociais, econômicas e ambientais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3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A9E311B-A628-41FA-A95D-EBDF9DF8DB72}"/>
              </a:ext>
            </a:extLst>
          </p:cNvPr>
          <p:cNvSpPr/>
          <p:nvPr/>
        </p:nvSpPr>
        <p:spPr>
          <a:xfrm>
            <a:off x="395536" y="620688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510349D-2EA5-4FE4-AF9A-E6B08685F52E}"/>
              </a:ext>
            </a:extLst>
          </p:cNvPr>
          <p:cNvSpPr/>
          <p:nvPr/>
        </p:nvSpPr>
        <p:spPr>
          <a:xfrm>
            <a:off x="381312" y="1612001"/>
            <a:ext cx="82951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Monitoramentos frequentes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lagoa do parque ecológico da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Maraponga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poluição hídrica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consequências sociais, econômicas e ambientais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02FBCD-2595-486B-80E9-362FD101C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968" y="507724"/>
            <a:ext cx="2541488" cy="19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6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29647" y="-243408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2D3E717-5209-4DFD-AEFD-24AE111687BF}"/>
              </a:ext>
            </a:extLst>
          </p:cNvPr>
          <p:cNvSpPr/>
          <p:nvPr/>
        </p:nvSpPr>
        <p:spPr>
          <a:xfrm>
            <a:off x="395536" y="620688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16A89EA-589E-4F8C-B2A7-6837664F0C97}"/>
              </a:ext>
            </a:extLst>
          </p:cNvPr>
          <p:cNvSpPr/>
          <p:nvPr/>
        </p:nvSpPr>
        <p:spPr>
          <a:xfrm>
            <a:off x="827584" y="195167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Analisar a qualidade da água da lagoa do Parque Ecológico da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Maraponga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no município de Fortaleza- Ceará, sobre o aspecto microbiológico, quantificando as bactérias heterotróficas mesófilas, fornecendo assim informações sobre a qualidade bacteriológica da água de uma forma ampla. </a:t>
            </a:r>
          </a:p>
        </p:txBody>
      </p:sp>
    </p:spTree>
    <p:extLst>
      <p:ext uri="{BB962C8B-B14F-4D97-AF65-F5344CB8AC3E}">
        <p14:creationId xmlns:p14="http://schemas.microsoft.com/office/powerpoint/2010/main" val="129193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C523FD0-58E8-4D2C-AE7E-F27F3A1AD3AA}"/>
              </a:ext>
            </a:extLst>
          </p:cNvPr>
          <p:cNvSpPr/>
          <p:nvPr/>
        </p:nvSpPr>
        <p:spPr>
          <a:xfrm>
            <a:off x="179512" y="332656"/>
            <a:ext cx="3093091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0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31EC3B-3D70-42B9-8235-109220F8F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208" y="3395637"/>
            <a:ext cx="2843808" cy="213285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4996B9B-FA29-4579-9CE2-67607B21587E}"/>
              </a:ext>
            </a:extLst>
          </p:cNvPr>
          <p:cNvSpPr/>
          <p:nvPr/>
        </p:nvSpPr>
        <p:spPr>
          <a:xfrm>
            <a:off x="359862" y="1812931"/>
            <a:ext cx="4689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A lagoa está situada no bairro que leva o mesmo nome, margeado pela Av. Godofredo Maciel, no sudoeste da cidade de Fortaleza, com uma área de 31 hectares. </a:t>
            </a:r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BC9D51D-6179-4C15-A571-A550F1D9D084}"/>
              </a:ext>
            </a:extLst>
          </p:cNvPr>
          <p:cNvSpPr/>
          <p:nvPr/>
        </p:nvSpPr>
        <p:spPr>
          <a:xfrm>
            <a:off x="422975" y="3795494"/>
            <a:ext cx="4759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Paisagem local é bastante diversificada.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D879980-FE7D-4BFE-90BD-CB4958C694E1}"/>
              </a:ext>
            </a:extLst>
          </p:cNvPr>
          <p:cNvSpPr/>
          <p:nvPr/>
        </p:nvSpPr>
        <p:spPr>
          <a:xfrm>
            <a:off x="467544" y="1207854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Área de estudo </a:t>
            </a:r>
          </a:p>
        </p:txBody>
      </p:sp>
    </p:spTree>
    <p:extLst>
      <p:ext uri="{BB962C8B-B14F-4D97-AF65-F5344CB8AC3E}">
        <p14:creationId xmlns:p14="http://schemas.microsoft.com/office/powerpoint/2010/main" val="156091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C7253E5-5A94-44D0-B53E-84067721C033}"/>
              </a:ext>
            </a:extLst>
          </p:cNvPr>
          <p:cNvSpPr/>
          <p:nvPr/>
        </p:nvSpPr>
        <p:spPr>
          <a:xfrm>
            <a:off x="323528" y="404664"/>
            <a:ext cx="4202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COLETAS DAS AMOSTRAS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F4331DE-5958-4B3C-9C51-F82047DDA3FA}"/>
              </a:ext>
            </a:extLst>
          </p:cNvPr>
          <p:cNvSpPr/>
          <p:nvPr/>
        </p:nvSpPr>
        <p:spPr>
          <a:xfrm>
            <a:off x="467544" y="123930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coletas foram realizadas em um único ponto seis coletas semanais.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Período: setembro a novembro de 2017.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amostras foram coletadas numa garrafa de âmbar esterilizada e armazenadas em caixas exotérmicas para a realização das analises no laboratório de Microbiologia e Química Orgânica do Centro Universitário UNIFANOR|WYDEN.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6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D064F9-60D8-42CC-AE3B-4D8FD49FB62A}"/>
              </a:ext>
            </a:extLst>
          </p:cNvPr>
          <p:cNvSpPr/>
          <p:nvPr/>
        </p:nvSpPr>
        <p:spPr>
          <a:xfrm>
            <a:off x="269776" y="571865"/>
            <a:ext cx="860444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PARÂMETROS AMBIENTAIS DA ÁGUA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cada coleta realizada, determinou-se a temperatura da água simultaneamente a coleta, utilizando um termômetro de mercúrio (INCOTERM). </a:t>
            </a:r>
          </a:p>
          <a:p>
            <a:pPr algn="just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pH foi determinado usando um potenciômetro (pH, marca HANNA) no Laboratório de Microbiologia e Química Inorgânica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Centro Universitário UNIFANOR|WYDEN</a:t>
            </a:r>
          </a:p>
        </p:txBody>
      </p:sp>
    </p:spTree>
    <p:extLst>
      <p:ext uri="{BB962C8B-B14F-4D97-AF65-F5344CB8AC3E}">
        <p14:creationId xmlns:p14="http://schemas.microsoft.com/office/powerpoint/2010/main" val="26262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C28E798-36ED-480C-A263-6BC0123C9B17}"/>
              </a:ext>
            </a:extLst>
          </p:cNvPr>
          <p:cNvSpPr/>
          <p:nvPr/>
        </p:nvSpPr>
        <p:spPr>
          <a:xfrm>
            <a:off x="467544" y="2606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DETERMINAÇÃO DO COLIFORMES TERMOTOLERANTES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2E5116-AA66-4711-B309-EEFC1D20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78" y="818139"/>
            <a:ext cx="6905774" cy="454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EAA370B-7A8C-41AB-9B4E-594784557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687383"/>
            <a:ext cx="5830114" cy="482984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0792016-1B57-4EFE-84A2-FEBA5DC7EE5E}"/>
              </a:ext>
            </a:extLst>
          </p:cNvPr>
          <p:cNvSpPr/>
          <p:nvPr/>
        </p:nvSpPr>
        <p:spPr>
          <a:xfrm>
            <a:off x="251520" y="143638"/>
            <a:ext cx="6115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CONTAGEM DE BACTÉRIAS HETEROTRÓFICAS</a:t>
            </a:r>
          </a:p>
        </p:txBody>
      </p:sp>
    </p:spTree>
    <p:extLst>
      <p:ext uri="{BB962C8B-B14F-4D97-AF65-F5344CB8AC3E}">
        <p14:creationId xmlns:p14="http://schemas.microsoft.com/office/powerpoint/2010/main" val="455831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517</Words>
  <Application>Microsoft Office PowerPoint</Application>
  <PresentationFormat>Apresentação na tela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EDIRSANA MARIA RIBEIRO DE CARVALHO</cp:lastModifiedBy>
  <cp:revision>16</cp:revision>
  <dcterms:created xsi:type="dcterms:W3CDTF">2018-05-02T19:43:05Z</dcterms:created>
  <dcterms:modified xsi:type="dcterms:W3CDTF">2018-05-29T10:37:19Z</dcterms:modified>
</cp:coreProperties>
</file>