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9" r:id="rId3"/>
    <p:sldId id="258" r:id="rId4"/>
    <p:sldId id="270" r:id="rId5"/>
    <p:sldId id="271" r:id="rId6"/>
    <p:sldId id="260" r:id="rId7"/>
    <p:sldId id="261" r:id="rId8"/>
    <p:sldId id="259" r:id="rId9"/>
    <p:sldId id="267" r:id="rId10"/>
    <p:sldId id="268" r:id="rId11"/>
    <p:sldId id="272" r:id="rId12"/>
    <p:sldId id="264" r:id="rId13"/>
    <p:sldId id="273" r:id="rId14"/>
    <p:sldId id="275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60412" y="4077494"/>
            <a:ext cx="7776864" cy="12237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800" b="1" dirty="0"/>
              <a:t>Maria Gabriela de Souza </a:t>
            </a:r>
            <a:r>
              <a:rPr lang="pt-BR" sz="2800" b="1" dirty="0" err="1"/>
              <a:t>Damaceno</a:t>
            </a:r>
            <a:endParaRPr lang="pt-BR" sz="2800" b="1" dirty="0"/>
          </a:p>
          <a:p>
            <a:pPr marL="0" indent="0" algn="l">
              <a:buNone/>
            </a:pPr>
            <a:r>
              <a:rPr lang="pt-BR" sz="2800" b="1" dirty="0"/>
              <a:t>Nora Katia Saavedra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/>
              <a:t>Análise das condições ambientais em cemitérios municipais de Goiânia, Go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6" y="1212224"/>
            <a:ext cx="2634381" cy="3512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Sepulturas deterioradas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Permite infiltração de água pluvial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Facilita contaminação de solo e água subterrânea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D877074-1EFD-4027-B19F-35EA574B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5" t="26510" r="41388" b="39969"/>
          <a:stretch/>
        </p:blipFill>
        <p:spPr bwMode="auto">
          <a:xfrm>
            <a:off x="6034798" y="708474"/>
            <a:ext cx="3109202" cy="28891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5026DBE-21C2-4ACA-91F3-885BA1755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0" t="35023" r="6714" b="38907"/>
          <a:stretch/>
        </p:blipFill>
        <p:spPr bwMode="auto">
          <a:xfrm>
            <a:off x="2642947" y="3575346"/>
            <a:ext cx="3357200" cy="19212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1EAD9C6-6674-45AB-8423-070F9E9A2BFA}"/>
              </a:ext>
            </a:extLst>
          </p:cNvPr>
          <p:cNvSpPr txBox="1"/>
          <p:nvPr/>
        </p:nvSpPr>
        <p:spPr>
          <a:xfrm>
            <a:off x="2708390" y="3219320"/>
            <a:ext cx="346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Cemitério Parque Municipal (Fonte: Autoria Própria)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397D198-6E9F-434A-86ED-D161D8828228}"/>
              </a:ext>
            </a:extLst>
          </p:cNvPr>
          <p:cNvSpPr txBox="1"/>
          <p:nvPr/>
        </p:nvSpPr>
        <p:spPr>
          <a:xfrm>
            <a:off x="5970458" y="5211216"/>
            <a:ext cx="3087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Cemitério Vale da Paz (Fonte: Autoria Própria)</a:t>
            </a:r>
          </a:p>
        </p:txBody>
      </p:sp>
    </p:spTree>
    <p:extLst>
      <p:ext uri="{BB962C8B-B14F-4D97-AF65-F5344CB8AC3E}">
        <p14:creationId xmlns:p14="http://schemas.microsoft.com/office/powerpoint/2010/main" val="274699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1553ACB-12C1-44AD-AB10-98489A5A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65" y="980728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0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016"/>
            <a:ext cx="8229600" cy="1143000"/>
          </a:xfrm>
        </p:spPr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032449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Principais problemas são locação, aspectos construtivos e da falta de uma gestão ambiental.</a:t>
            </a:r>
          </a:p>
          <a:p>
            <a:pPr algn="just"/>
            <a:r>
              <a:rPr lang="pt-BR" sz="2800" dirty="0"/>
              <a:t>Muitas exigências ainda não foram cumpridas, sendo que o prazo para adequação estabelecidos pelo CONAMA expirou em 2010.</a:t>
            </a:r>
          </a:p>
          <a:p>
            <a:pPr algn="just"/>
            <a:r>
              <a:rPr lang="pt-BR" sz="2800" dirty="0"/>
              <a:t>Fatores: tempo de funcionamento do cemitério, a falta de informação e interesse das autoridades municipais.</a:t>
            </a:r>
          </a:p>
          <a:p>
            <a:pPr algn="just"/>
            <a:r>
              <a:rPr lang="pt-BR" sz="2800" dirty="0"/>
              <a:t>Não </a:t>
            </a:r>
            <a:r>
              <a:rPr lang="pt-BR" sz="2800" dirty="0" smtClean="0"/>
              <a:t>justificam </a:t>
            </a:r>
            <a:r>
              <a:rPr lang="pt-BR" sz="2800" dirty="0"/>
              <a:t>a falta das licenças ambientais e respectivos estudos.</a:t>
            </a:r>
          </a:p>
        </p:txBody>
      </p:sp>
    </p:spTree>
    <p:extLst>
      <p:ext uri="{BB962C8B-B14F-4D97-AF65-F5344CB8AC3E}">
        <p14:creationId xmlns:p14="http://schemas.microsoft.com/office/powerpoint/2010/main" val="10430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177"/>
            <a:ext cx="8229600" cy="1143000"/>
          </a:xfrm>
        </p:spPr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104457"/>
          </a:xfrm>
        </p:spPr>
        <p:txBody>
          <a:bodyPr>
            <a:noAutofit/>
          </a:bodyPr>
          <a:lstStyle/>
          <a:p>
            <a:r>
              <a:rPr lang="pt-BR" sz="2800" dirty="0"/>
              <a:t>Existem poucas pesquisas e debates em relação as possíveis consequências das instalações inadequadas dos cemitérios, </a:t>
            </a:r>
          </a:p>
          <a:p>
            <a:r>
              <a:rPr lang="pt-BR" sz="2800" dirty="0"/>
              <a:t>identificação de falhas e índices que remetem a deterioração do meio natural dentro dos cemitérios em funcionamento auxiliar na tomada de decisões e planejamento de ações de mitigação.</a:t>
            </a:r>
          </a:p>
          <a:p>
            <a:r>
              <a:rPr lang="pt-BR" sz="2800" dirty="0"/>
              <a:t>Indica-se realização de um Plano de Monitoramento da Qualidade da Água Subterrânea e do Solo a fim de garantir uma avaliação mais abrangente e completa.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0437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086" y="0"/>
            <a:ext cx="8229600" cy="1143000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392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900" dirty="0"/>
              <a:t>AGÊNCIA NACIONAL DE ÁGUAS (ANA). Panorama do enquadramento dos corpos d’água do Brasil, e Panorama da qualidade das águas subterrâneas no Brasil. Coordenação geral, CONEJO, J. G. L.; coordenação executiva, COSTA, M. P.; ZOBY, J. L. G. Brasília: ANA, 2007.</a:t>
            </a:r>
          </a:p>
          <a:p>
            <a:pPr marL="0" indent="0" algn="just">
              <a:buNone/>
            </a:pPr>
            <a:r>
              <a:rPr lang="en-US" sz="1900" dirty="0"/>
              <a:t>BOCCHESE, M. G.; FRANCO, M. S.; WINCKLER, S. (2012). </a:t>
            </a:r>
            <a:r>
              <a:rPr lang="pt-BR" sz="1900" dirty="0"/>
              <a:t>Avaliação para a adequação jurídico-ambiental de um cemitério em área urbana. </a:t>
            </a:r>
            <a:r>
              <a:rPr lang="pt-BR" sz="1900" b="1" dirty="0"/>
              <a:t>Acta Ambiental Catarinense</a:t>
            </a:r>
            <a:r>
              <a:rPr lang="pt-BR" sz="1900" dirty="0"/>
              <a:t>, v.9, n.1/2, 2012.</a:t>
            </a:r>
          </a:p>
          <a:p>
            <a:pPr marL="0" indent="0" algn="just">
              <a:buNone/>
            </a:pPr>
            <a:r>
              <a:rPr lang="pt-BR" sz="1900" dirty="0"/>
              <a:t>BRASIL, </a:t>
            </a:r>
            <a:r>
              <a:rPr lang="pt-BR" sz="1900" b="1" dirty="0"/>
              <a:t>Resolução CONAMA. nº 335</a:t>
            </a:r>
            <a:r>
              <a:rPr lang="pt-BR" sz="1900" dirty="0"/>
              <a:t>, 03 de abril de 2003. Dispõe sobre o licenciamento ambiental de cemitérios. Brasília, 03 de </a:t>
            </a:r>
            <a:r>
              <a:rPr lang="pt-BR" sz="1900" dirty="0" err="1"/>
              <a:t>abr</a:t>
            </a:r>
            <a:r>
              <a:rPr lang="pt-BR" sz="1900" dirty="0"/>
              <a:t> 2003. Disponível em &lt;http://www.mma.gov.br/</a:t>
            </a:r>
            <a:r>
              <a:rPr lang="pt-BR" sz="1900" dirty="0" err="1"/>
              <a:t>port</a:t>
            </a:r>
            <a:r>
              <a:rPr lang="pt-BR" sz="1900" dirty="0"/>
              <a:t>/</a:t>
            </a:r>
            <a:r>
              <a:rPr lang="pt-BR" sz="1900" dirty="0" err="1"/>
              <a:t>conama</a:t>
            </a:r>
            <a:r>
              <a:rPr lang="pt-BR" sz="1900" dirty="0"/>
              <a:t>/</a:t>
            </a:r>
            <a:r>
              <a:rPr lang="pt-BR" sz="1900" dirty="0" err="1"/>
              <a:t>legiabre.cfm?codlegi</a:t>
            </a:r>
            <a:r>
              <a:rPr lang="pt-BR" sz="1900" dirty="0"/>
              <a:t>=359&gt;. Acesso em 4 de fevereiro de 2017.</a:t>
            </a:r>
          </a:p>
          <a:p>
            <a:pPr marL="0" indent="0" algn="just">
              <a:buNone/>
            </a:pPr>
            <a:r>
              <a:rPr lang="pt-BR" sz="1900" dirty="0"/>
              <a:t>BRASIL, </a:t>
            </a:r>
            <a:r>
              <a:rPr lang="pt-BR" sz="1900" b="1" dirty="0"/>
              <a:t>Resolução CONAMA. nº 336</a:t>
            </a:r>
            <a:r>
              <a:rPr lang="pt-BR" sz="1900" dirty="0"/>
              <a:t>, 28 de março de 2006. Altera dispositivos da Resolução no 335, de 3 de abril de 2003, que dispõe sobre o licenciamento ambiental de cemitérios. Brasília, 28 de mar 2006. Disponível em &lt;http://www.mma.gov.br/</a:t>
            </a:r>
            <a:r>
              <a:rPr lang="pt-BR" sz="1900" dirty="0" err="1"/>
              <a:t>port</a:t>
            </a:r>
            <a:r>
              <a:rPr lang="pt-BR" sz="1900" dirty="0"/>
              <a:t>/</a:t>
            </a:r>
            <a:r>
              <a:rPr lang="pt-BR" sz="1900" dirty="0" err="1"/>
              <a:t>conama</a:t>
            </a:r>
            <a:r>
              <a:rPr lang="pt-BR" sz="1900" dirty="0"/>
              <a:t>/</a:t>
            </a:r>
            <a:r>
              <a:rPr lang="pt-BR" sz="1900" dirty="0" err="1"/>
              <a:t>legiabre.cfm?codlegi</a:t>
            </a:r>
            <a:r>
              <a:rPr lang="pt-BR" sz="1900" dirty="0"/>
              <a:t>=488&gt;. Acesso em 4 de fevereiro de 2017.</a:t>
            </a:r>
          </a:p>
        </p:txBody>
      </p:sp>
    </p:spTree>
    <p:extLst>
      <p:ext uri="{BB962C8B-B14F-4D97-AF65-F5344CB8AC3E}">
        <p14:creationId xmlns:p14="http://schemas.microsoft.com/office/powerpoint/2010/main" val="83727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086" y="0"/>
            <a:ext cx="8229600" cy="1143000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900" dirty="0"/>
              <a:t>BRASIL</a:t>
            </a:r>
            <a:r>
              <a:rPr lang="pt-BR" sz="1900" b="1" dirty="0"/>
              <a:t>, Resolução CONAMA. nº 402</a:t>
            </a:r>
            <a:r>
              <a:rPr lang="pt-BR" sz="1900" dirty="0"/>
              <a:t>, 17 de novembro de 2008. Altera os artigos 11 e 12 da Resolução nº 335, de  </a:t>
            </a:r>
            <a:r>
              <a:rPr lang="pt-BR" sz="1900" dirty="0" err="1"/>
              <a:t>de</a:t>
            </a:r>
            <a:r>
              <a:rPr lang="pt-BR" sz="1900" dirty="0"/>
              <a:t> abril de 2003. Brasília, 17 de </a:t>
            </a:r>
            <a:r>
              <a:rPr lang="pt-BR" sz="1900" dirty="0" err="1"/>
              <a:t>nov</a:t>
            </a:r>
            <a:r>
              <a:rPr lang="pt-BR" sz="1900" dirty="0"/>
              <a:t> 2008. Disponível em &lt;http://www.mma.gov.br/</a:t>
            </a:r>
            <a:r>
              <a:rPr lang="pt-BR" sz="1900" dirty="0" err="1"/>
              <a:t>port</a:t>
            </a:r>
            <a:r>
              <a:rPr lang="pt-BR" sz="1900" dirty="0"/>
              <a:t>/</a:t>
            </a:r>
            <a:r>
              <a:rPr lang="pt-BR" sz="1900" dirty="0" err="1"/>
              <a:t>conama</a:t>
            </a:r>
            <a:r>
              <a:rPr lang="pt-BR" sz="1900" dirty="0"/>
              <a:t>/</a:t>
            </a:r>
            <a:r>
              <a:rPr lang="pt-BR" sz="1900" dirty="0" err="1"/>
              <a:t>legiabre.cfm?codlegi</a:t>
            </a:r>
            <a:r>
              <a:rPr lang="pt-BR" sz="1900" dirty="0"/>
              <a:t>=359&gt;. Acesso em 4 de fevereiro de 2017. </a:t>
            </a:r>
          </a:p>
          <a:p>
            <a:pPr marL="0" indent="0">
              <a:buNone/>
            </a:pPr>
            <a:r>
              <a:rPr lang="pt-BR" sz="1900" dirty="0"/>
              <a:t>CRUVINEL, K. </a:t>
            </a:r>
            <a:r>
              <a:rPr lang="pt-BR" sz="1900" b="1" dirty="0"/>
              <a:t>Avaliação da variabilidade de qualidade ambiental de bacias de mananciais de abastecimento público com a aplicação de um índice para o estado de Goiás</a:t>
            </a:r>
            <a:r>
              <a:rPr lang="pt-BR" sz="1900" dirty="0"/>
              <a:t>. 2016. 128 f. Tese (Doutorado em Ciências Ambientais) – Programa de Doutorado em Ciências Ambientais, Universidade Federal de Goiás, Goiás, 2016.</a:t>
            </a:r>
          </a:p>
          <a:p>
            <a:pPr marL="0" indent="0">
              <a:buNone/>
            </a:pPr>
            <a:r>
              <a:rPr lang="pt-BR" sz="1900" dirty="0"/>
              <a:t>IBGE. Estimativa da população 2017, Goiás, Goiânia. Disponível em: &lt;https://cidades.ibge.gov.br/</a:t>
            </a:r>
            <a:r>
              <a:rPr lang="pt-BR" sz="1900" dirty="0" err="1"/>
              <a:t>xtras</a:t>
            </a:r>
            <a:r>
              <a:rPr lang="pt-BR" sz="1900" dirty="0"/>
              <a:t>/</a:t>
            </a:r>
            <a:r>
              <a:rPr lang="pt-BR" sz="1900" dirty="0" err="1"/>
              <a:t>temas.php?codmun</a:t>
            </a:r>
            <a:r>
              <a:rPr lang="pt-BR" sz="1900" dirty="0"/>
              <a:t>=520870&amp;idtema=130&gt;. Acesso em 01 de fevereiro de 2018.</a:t>
            </a:r>
          </a:p>
          <a:p>
            <a:pPr marL="0" indent="0">
              <a:buNone/>
            </a:pPr>
            <a:r>
              <a:rPr lang="pt-BR" sz="1900" dirty="0"/>
              <a:t>INMET. Normais Climatológicas do Brasil. Disponível em: &lt;http://www.inmet.gov.br/portal/</a:t>
            </a:r>
            <a:r>
              <a:rPr lang="pt-BR" sz="1900" dirty="0" err="1"/>
              <a:t>index.php?r</a:t>
            </a:r>
            <a:r>
              <a:rPr lang="pt-BR" sz="1900" dirty="0"/>
              <a:t>=clima/</a:t>
            </a:r>
            <a:r>
              <a:rPr lang="pt-BR" sz="1900" dirty="0" err="1"/>
              <a:t>normaisClimatologicas</a:t>
            </a:r>
            <a:r>
              <a:rPr lang="pt-BR" sz="1900" dirty="0"/>
              <a:t>&gt;. Acesso em 30 de janeiro de 2018.</a:t>
            </a:r>
          </a:p>
        </p:txBody>
      </p:sp>
    </p:spTree>
    <p:extLst>
      <p:ext uri="{BB962C8B-B14F-4D97-AF65-F5344CB8AC3E}">
        <p14:creationId xmlns:p14="http://schemas.microsoft.com/office/powerpoint/2010/main" val="202793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086" y="0"/>
            <a:ext cx="8229600" cy="1143000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KEMERICH, P.D.C.; UCKER, F. E.; BORBA, W. F. (2012). </a:t>
            </a:r>
            <a:r>
              <a:rPr lang="pt-BR" sz="1900" dirty="0"/>
              <a:t>Cemitérios como fonte de contaminação ambiental. </a:t>
            </a:r>
            <a:r>
              <a:rPr lang="en-US" sz="1900" b="1" dirty="0" err="1"/>
              <a:t>Revista</a:t>
            </a:r>
            <a:r>
              <a:rPr lang="en-US" sz="1900" b="1" dirty="0"/>
              <a:t> Scientific American </a:t>
            </a:r>
            <a:r>
              <a:rPr lang="en-US" sz="1900" b="1" dirty="0" err="1"/>
              <a:t>Brasil</a:t>
            </a:r>
            <a:r>
              <a:rPr lang="en-US" sz="1900" dirty="0"/>
              <a:t>, v.1, p.78-81, 2012.</a:t>
            </a:r>
            <a:endParaRPr lang="pt-BR" sz="1900" dirty="0"/>
          </a:p>
          <a:p>
            <a:pPr marL="0" indent="0">
              <a:buNone/>
            </a:pPr>
            <a:r>
              <a:rPr lang="en-US" sz="1900" dirty="0"/>
              <a:t>KEMERICH, P.D.C.; UCKER, F. E.; BORBA, W. F. (2014). </a:t>
            </a:r>
            <a:r>
              <a:rPr lang="pt-BR" sz="1900" dirty="0"/>
              <a:t>A questão ambiental envolvendo os cemitérios no Brasil. </a:t>
            </a:r>
            <a:r>
              <a:rPr lang="pt-BR" sz="1900" b="1" dirty="0"/>
              <a:t>Revista Monografias Ambientais - REMOA</a:t>
            </a:r>
            <a:r>
              <a:rPr lang="pt-BR" sz="1900" dirty="0"/>
              <a:t>, Santa Maria. Edição Especial LPMA/UFSM, p. 3777-3785, 2014.</a:t>
            </a:r>
          </a:p>
          <a:p>
            <a:pPr marL="0" indent="0">
              <a:buNone/>
            </a:pPr>
            <a:r>
              <a:rPr lang="pt-BR" sz="1900" dirty="0"/>
              <a:t>PEREIRA, L. B. (2017). Comparação da Resolução nº335 do CONAMA no cemitério São José em Ituiutaba (MG): análise para qualidade ambiental. In: XVI SIMPÓSIO BRASILEIRO DE GEOGRAFIA FÍSICA APLICADA, Campinas. 2017, 6696 a 6705p.</a:t>
            </a:r>
          </a:p>
          <a:p>
            <a:pPr marL="0" indent="0">
              <a:buNone/>
            </a:pPr>
            <a:r>
              <a:rPr lang="pt-BR" sz="1900" dirty="0"/>
              <a:t>PREFEITURA DE GOIÂNIA. Cemitérios Públicos. Disponível em: &gt;http://www4.goiania.go.gov.br/portal/</a:t>
            </a:r>
            <a:r>
              <a:rPr lang="pt-BR" sz="1900" dirty="0" err="1"/>
              <a:t>site.asp?s</a:t>
            </a:r>
            <a:r>
              <a:rPr lang="pt-BR" sz="1900" dirty="0"/>
              <a:t>=782&amp;m=1767&lt; Acesso em: 26 de abril de 2017.</a:t>
            </a:r>
          </a:p>
          <a:p>
            <a:pPr marL="0" indent="0">
              <a:buNone/>
            </a:pPr>
            <a:r>
              <a:rPr lang="pt-BR" sz="1900" dirty="0"/>
              <a:t>SILVA, L. M. (2000). Cemitérios: Como fonte potencial de contaminação dos aquíferos livres. 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78933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529956-C880-4523-84F8-F06B93FD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5" y="1844824"/>
            <a:ext cx="2242592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Obrigada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5529956-C880-4523-84F8-F06B93FDF919}"/>
              </a:ext>
            </a:extLst>
          </p:cNvPr>
          <p:cNvSpPr txBox="1">
            <a:spLocks/>
          </p:cNvSpPr>
          <p:nvPr/>
        </p:nvSpPr>
        <p:spPr>
          <a:xfrm>
            <a:off x="1856659" y="2780928"/>
            <a:ext cx="5080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gabrielagabieng@gmail.com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0336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022" y="0"/>
            <a:ext cx="8229600" cy="1143000"/>
          </a:xfrm>
        </p:spPr>
        <p:txBody>
          <a:bodyPr/>
          <a:lstStyle/>
          <a:p>
            <a:r>
              <a:rPr lang="pt-BR" dirty="0"/>
              <a:t>Contextualização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703722E-E60A-4921-BF6A-DB4938A63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27742" r="7575" b="34112"/>
          <a:stretch/>
        </p:blipFill>
        <p:spPr>
          <a:xfrm>
            <a:off x="703604" y="2760097"/>
            <a:ext cx="2520280" cy="106627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32B7BA-E476-479C-89C8-8FC49DBADDE9}"/>
              </a:ext>
            </a:extLst>
          </p:cNvPr>
          <p:cNvSpPr txBox="1"/>
          <p:nvPr/>
        </p:nvSpPr>
        <p:spPr>
          <a:xfrm>
            <a:off x="827032" y="4788441"/>
            <a:ext cx="2736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err="1"/>
              <a:t>Necrochorume</a:t>
            </a:r>
            <a:endParaRPr lang="pt-BR" sz="3000" dirty="0"/>
          </a:p>
        </p:txBody>
      </p:sp>
      <p:cxnSp>
        <p:nvCxnSpPr>
          <p:cNvPr id="8" name="Conector: Curvo 7">
            <a:extLst>
              <a:ext uri="{FF2B5EF4-FFF2-40B4-BE49-F238E27FC236}">
                <a16:creationId xmlns:a16="http://schemas.microsoft.com/office/drawing/2014/main" xmlns="" id="{10963EAA-AC42-4372-B8E3-77D9FFCA4E48}"/>
              </a:ext>
            </a:extLst>
          </p:cNvPr>
          <p:cNvCxnSpPr>
            <a:cxnSpLocks/>
          </p:cNvCxnSpPr>
          <p:nvPr/>
        </p:nvCxnSpPr>
        <p:spPr>
          <a:xfrm rot="5400000">
            <a:off x="656131" y="4221041"/>
            <a:ext cx="732675" cy="2263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Curvo 11">
            <a:extLst>
              <a:ext uri="{FF2B5EF4-FFF2-40B4-BE49-F238E27FC236}">
                <a16:creationId xmlns:a16="http://schemas.microsoft.com/office/drawing/2014/main" xmlns="" id="{6AA4D153-2631-4CD0-A424-CB8E22AF6664}"/>
              </a:ext>
            </a:extLst>
          </p:cNvPr>
          <p:cNvCxnSpPr>
            <a:cxnSpLocks/>
          </p:cNvCxnSpPr>
          <p:nvPr/>
        </p:nvCxnSpPr>
        <p:spPr>
          <a:xfrm rot="5400000">
            <a:off x="1166484" y="4142738"/>
            <a:ext cx="576067" cy="2263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o 17">
            <a:extLst>
              <a:ext uri="{FF2B5EF4-FFF2-40B4-BE49-F238E27FC236}">
                <a16:creationId xmlns:a16="http://schemas.microsoft.com/office/drawing/2014/main" xmlns="" id="{3FC6EDED-AC53-417E-ABA6-054CED28FD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49661" y="4142957"/>
            <a:ext cx="555142" cy="2468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o 21">
            <a:extLst>
              <a:ext uri="{FF2B5EF4-FFF2-40B4-BE49-F238E27FC236}">
                <a16:creationId xmlns:a16="http://schemas.microsoft.com/office/drawing/2014/main" xmlns="" id="{3874345B-F600-4C22-A7DC-94F3595C66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08094" y="4184772"/>
            <a:ext cx="743549" cy="2880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Curvo 24">
            <a:extLst>
              <a:ext uri="{FF2B5EF4-FFF2-40B4-BE49-F238E27FC236}">
                <a16:creationId xmlns:a16="http://schemas.microsoft.com/office/drawing/2014/main" xmlns="" id="{B65E3EE5-5ED1-4853-BC4A-E418833977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39792" y="4247996"/>
            <a:ext cx="582853" cy="906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7697403E-451B-4B12-A650-C2782FE6FCE4}"/>
              </a:ext>
            </a:extLst>
          </p:cNvPr>
          <p:cNvSpPr txBox="1"/>
          <p:nvPr/>
        </p:nvSpPr>
        <p:spPr>
          <a:xfrm>
            <a:off x="4572000" y="3066628"/>
            <a:ext cx="4360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Em contato com solo e água subterrânea altera as características do meio.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1E2D7CD9-6233-4555-BCA0-8275063C5C9B}"/>
              </a:ext>
            </a:extLst>
          </p:cNvPr>
          <p:cNvSpPr txBox="1"/>
          <p:nvPr/>
        </p:nvSpPr>
        <p:spPr>
          <a:xfrm>
            <a:off x="97116" y="1478422"/>
            <a:ext cx="889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Rituais funerários e o local aonde ocorrem são possíveis fontes de contaminação.</a:t>
            </a:r>
          </a:p>
        </p:txBody>
      </p:sp>
    </p:spTree>
    <p:extLst>
      <p:ext uri="{BB962C8B-B14F-4D97-AF65-F5344CB8AC3E}">
        <p14:creationId xmlns:p14="http://schemas.microsoft.com/office/powerpoint/2010/main" val="378701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920" y="0"/>
            <a:ext cx="8229600" cy="1143000"/>
          </a:xfrm>
        </p:spPr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003232" cy="355698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pt-BR" sz="3000" dirty="0"/>
              <a:t>Resolução CONAMA nº 335/2003 - dispõem sobre o licenciamento ambiental de cemitérios.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3000" dirty="0"/>
              <a:t>Resolução CONAMA nº 368/2006 - altera dispositivos da Resolução Nº 335/2003.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3000" dirty="0"/>
              <a:t>Resolução CONAMA nº 402/2008 - altera artigo 11 e 12 da Resolução Nº 335/2003.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828" y="0"/>
            <a:ext cx="8229600" cy="1143000"/>
          </a:xfrm>
        </p:spPr>
        <p:txBody>
          <a:bodyPr/>
          <a:lstStyle/>
          <a:p>
            <a:r>
              <a:rPr lang="pt-BR" dirty="0"/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828" y="1794521"/>
            <a:ext cx="8229600" cy="3268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000" dirty="0"/>
              <a:t>Estudos realizados por Silva em 2000, reaplicados em 2010, comprovaram que 75% dos casos de problemas de contaminação por atividades </a:t>
            </a:r>
            <a:r>
              <a:rPr lang="pt-BR" sz="3000" dirty="0" err="1"/>
              <a:t>cemiteriais</a:t>
            </a:r>
            <a:r>
              <a:rPr lang="pt-BR" sz="3000" dirty="0"/>
              <a:t> ocorreram em cemitérios municipais.</a:t>
            </a:r>
          </a:p>
        </p:txBody>
      </p:sp>
    </p:spTree>
    <p:extLst>
      <p:ext uri="{BB962C8B-B14F-4D97-AF65-F5344CB8AC3E}">
        <p14:creationId xmlns:p14="http://schemas.microsoft.com/office/powerpoint/2010/main" val="161818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6BD2D43B-1B17-4CC3-AF17-3FBA6189AC8D}"/>
              </a:ext>
            </a:extLst>
          </p:cNvPr>
          <p:cNvSpPr txBox="1">
            <a:spLocks/>
          </p:cNvSpPr>
          <p:nvPr/>
        </p:nvSpPr>
        <p:spPr>
          <a:xfrm>
            <a:off x="457200" y="1844824"/>
            <a:ext cx="838102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3000" dirty="0"/>
              <a:t>Analisar a condição ambiental dos cemitérios municipais Santana, Parque Municipal e Vale da Paz, situados em Goiânia, Go, comparando a atual situação destes cemitérios com Resolução CONAMA nº 335 e suas alterações.</a:t>
            </a:r>
          </a:p>
        </p:txBody>
      </p:sp>
    </p:spTree>
    <p:extLst>
      <p:ext uri="{BB962C8B-B14F-4D97-AF65-F5344CB8AC3E}">
        <p14:creationId xmlns:p14="http://schemas.microsoft.com/office/powerpoint/2010/main" val="140303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522" y="980728"/>
            <a:ext cx="8507288" cy="43742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700" dirty="0"/>
              <a:t>Levantamento de dados </a:t>
            </a:r>
          </a:p>
          <a:p>
            <a:pPr lvl="2" algn="just"/>
            <a:r>
              <a:rPr lang="pt-BR" sz="2700" dirty="0"/>
              <a:t>Histórico</a:t>
            </a:r>
          </a:p>
          <a:p>
            <a:pPr lvl="2" algn="just"/>
            <a:r>
              <a:rPr lang="pt-BR" sz="2700" dirty="0"/>
              <a:t>Estrutura</a:t>
            </a:r>
          </a:p>
          <a:p>
            <a:pPr lvl="2" algn="just"/>
            <a:r>
              <a:rPr lang="pt-BR" sz="2700" dirty="0"/>
              <a:t>Manutenção</a:t>
            </a:r>
          </a:p>
          <a:p>
            <a:pPr lvl="2" algn="just"/>
            <a:r>
              <a:rPr lang="pt-BR" sz="2700" dirty="0"/>
              <a:t>Funcionamento</a:t>
            </a:r>
          </a:p>
          <a:p>
            <a:pPr marL="0" indent="0" algn="just">
              <a:buNone/>
            </a:pPr>
            <a:r>
              <a:rPr lang="pt-BR" sz="2700" dirty="0"/>
              <a:t>Fonte dos dados</a:t>
            </a:r>
          </a:p>
          <a:p>
            <a:pPr lvl="2" algn="just"/>
            <a:r>
              <a:rPr lang="pt-BR" sz="2700" dirty="0"/>
              <a:t>Funcionários dos cemitérios</a:t>
            </a:r>
          </a:p>
          <a:p>
            <a:pPr lvl="2" algn="just"/>
            <a:r>
              <a:rPr lang="pt-BR" sz="2700" dirty="0"/>
              <a:t>Visita exploratória</a:t>
            </a:r>
          </a:p>
          <a:p>
            <a:pPr marL="0" indent="0" algn="just">
              <a:buNone/>
            </a:pPr>
            <a:r>
              <a:rPr lang="pt-BR" sz="2700" dirty="0"/>
              <a:t>Comparação dos dados com a legislação</a:t>
            </a:r>
          </a:p>
        </p:txBody>
      </p:sp>
    </p:spTree>
    <p:extLst>
      <p:ext uri="{BB962C8B-B14F-4D97-AF65-F5344CB8AC3E}">
        <p14:creationId xmlns:p14="http://schemas.microsoft.com/office/powerpoint/2010/main" val="247815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13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3126668" cy="425248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100" b="1" dirty="0"/>
              <a:t>Cemitério Santana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1400" b="1" dirty="0"/>
          </a:p>
          <a:p>
            <a:pPr algn="just">
              <a:spcBef>
                <a:spcPts val="0"/>
              </a:spcBef>
            </a:pPr>
            <a:r>
              <a:rPr lang="pt-BR" sz="2100" dirty="0"/>
              <a:t>Cemitério Nossa Senhora de Sant’Ana ; </a:t>
            </a:r>
          </a:p>
          <a:p>
            <a:pPr algn="just">
              <a:spcBef>
                <a:spcPts val="0"/>
              </a:spcBef>
            </a:pPr>
            <a:r>
              <a:rPr lang="pt-BR" sz="2100" dirty="0"/>
              <a:t>1939 inaugurado</a:t>
            </a:r>
          </a:p>
          <a:p>
            <a:pPr>
              <a:spcBef>
                <a:spcPts val="0"/>
              </a:spcBef>
            </a:pPr>
            <a:r>
              <a:rPr lang="pt-BR" sz="2100" dirty="0"/>
              <a:t>2000 tombado como Patrimônio Histórico do município;</a:t>
            </a:r>
          </a:p>
          <a:p>
            <a:pPr algn="just">
              <a:spcBef>
                <a:spcPts val="0"/>
              </a:spcBef>
            </a:pPr>
            <a:r>
              <a:rPr lang="pt-BR" sz="2100" dirty="0"/>
              <a:t>2012 sepultados mais de 31 mil pessoas.</a:t>
            </a:r>
          </a:p>
          <a:p>
            <a:pPr algn="just">
              <a:spcBef>
                <a:spcPts val="0"/>
              </a:spcBef>
            </a:pPr>
            <a:r>
              <a:rPr lang="pt-BR" sz="2100" dirty="0"/>
              <a:t>Cemitério público mais antigo de Goiânia. </a:t>
            </a:r>
          </a:p>
          <a:p>
            <a:pPr algn="just">
              <a:spcBef>
                <a:spcPts val="0"/>
              </a:spcBef>
            </a:pPr>
            <a:r>
              <a:rPr lang="pt-BR" sz="2100" dirty="0"/>
              <a:t>Área de 290 mil m².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E83150EB-52E2-4D73-8367-3CC2A81EF046}"/>
              </a:ext>
            </a:extLst>
          </p:cNvPr>
          <p:cNvSpPr txBox="1">
            <a:spLocks/>
          </p:cNvSpPr>
          <p:nvPr/>
        </p:nvSpPr>
        <p:spPr>
          <a:xfrm>
            <a:off x="3126668" y="1268760"/>
            <a:ext cx="3126668" cy="42524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100" b="1" dirty="0"/>
              <a:t>Cemitério Parque Municipal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1050" b="1" dirty="0"/>
          </a:p>
          <a:p>
            <a:pPr>
              <a:spcBef>
                <a:spcPts val="0"/>
              </a:spcBef>
            </a:pPr>
            <a:r>
              <a:rPr lang="pt-BR" sz="2100" dirty="0"/>
              <a:t>1964 inaugurado</a:t>
            </a:r>
          </a:p>
          <a:p>
            <a:pPr>
              <a:spcBef>
                <a:spcPts val="0"/>
              </a:spcBef>
            </a:pPr>
            <a:r>
              <a:rPr lang="pt-BR" sz="2100" dirty="0"/>
              <a:t>1987 sepultamento de </a:t>
            </a:r>
            <a:r>
              <a:rPr lang="pt-BR" sz="2100" dirty="0" err="1"/>
              <a:t>Leide</a:t>
            </a:r>
            <a:r>
              <a:rPr lang="pt-BR" sz="2100" dirty="0"/>
              <a:t> das Neves, uma das vítimas do acidente com o césio 137 (acidente radiológico);</a:t>
            </a:r>
          </a:p>
          <a:p>
            <a:pPr>
              <a:spcBef>
                <a:spcPts val="0"/>
              </a:spcBef>
            </a:pPr>
            <a:r>
              <a:rPr lang="pt-BR" sz="2100" dirty="0"/>
              <a:t>2012 sepultados mais de 140 mil pessoas.</a:t>
            </a:r>
          </a:p>
          <a:p>
            <a:pPr>
              <a:spcBef>
                <a:spcPts val="0"/>
              </a:spcBef>
            </a:pPr>
            <a:r>
              <a:rPr lang="pt-BR" sz="2100" dirty="0"/>
              <a:t>Área de 217,8 mil m².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6ED42E67-A7D3-47AF-8AF4-8A61B0808C2F}"/>
              </a:ext>
            </a:extLst>
          </p:cNvPr>
          <p:cNvSpPr txBox="1">
            <a:spLocks/>
          </p:cNvSpPr>
          <p:nvPr/>
        </p:nvSpPr>
        <p:spPr>
          <a:xfrm>
            <a:off x="6253336" y="1268760"/>
            <a:ext cx="2890664" cy="42524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100" b="1" dirty="0"/>
              <a:t>Cemitério Vale da Paz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1800" b="1" dirty="0"/>
          </a:p>
          <a:p>
            <a:pPr>
              <a:spcBef>
                <a:spcPts val="0"/>
              </a:spcBef>
            </a:pPr>
            <a:r>
              <a:rPr lang="pt-BR" sz="2100" dirty="0"/>
              <a:t>1997 inaugurado </a:t>
            </a:r>
          </a:p>
          <a:p>
            <a:pPr algn="just">
              <a:spcBef>
                <a:spcPts val="0"/>
              </a:spcBef>
            </a:pPr>
            <a:r>
              <a:rPr lang="pt-BR" sz="2100" dirty="0"/>
              <a:t>2012 sepultados mais de 30 mil pessoas</a:t>
            </a:r>
          </a:p>
          <a:p>
            <a:pPr>
              <a:spcBef>
                <a:spcPts val="0"/>
              </a:spcBef>
            </a:pPr>
            <a:r>
              <a:rPr lang="pt-BR" sz="2100" dirty="0"/>
              <a:t>Voltado para população carente, por isso os terrenos não são comercializados. </a:t>
            </a:r>
          </a:p>
          <a:p>
            <a:pPr>
              <a:spcBef>
                <a:spcPts val="0"/>
              </a:spcBef>
            </a:pPr>
            <a:r>
              <a:rPr lang="pt-BR" sz="2100" dirty="0"/>
              <a:t>Área de 290 mil m².</a:t>
            </a:r>
          </a:p>
        </p:txBody>
      </p:sp>
    </p:spTree>
    <p:extLst>
      <p:ext uri="{BB962C8B-B14F-4D97-AF65-F5344CB8AC3E}">
        <p14:creationId xmlns:p14="http://schemas.microsoft.com/office/powerpoint/2010/main" val="250207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B7EB7F87-D675-4278-AAF8-8A2B65BF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1509" r="31557" b="1610"/>
          <a:stretch>
            <a:fillRect/>
          </a:stretch>
        </p:blipFill>
        <p:spPr bwMode="auto">
          <a:xfrm>
            <a:off x="1331640" y="0"/>
            <a:ext cx="7091685" cy="56959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71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D00F366-DE36-4488-A2E4-F8B808C93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69" y="28074"/>
            <a:ext cx="8608261" cy="54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1007</Words>
  <Application>Microsoft Office PowerPoint</Application>
  <PresentationFormat>Apresentação na tela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Análise das condições ambientais em cemitérios municipais de Goiânia, Go</vt:lpstr>
      <vt:lpstr>Contextualização</vt:lpstr>
      <vt:lpstr>Contextualização</vt:lpstr>
      <vt:lpstr>Contextualização</vt:lpstr>
      <vt:lpstr>Objetivo</vt:lpstr>
      <vt:lpstr>Metodologia</vt:lpstr>
      <vt:lpstr>Resultados</vt:lpstr>
      <vt:lpstr>Apresentação do PowerPoint</vt:lpstr>
      <vt:lpstr>Apresentação do PowerPoint</vt:lpstr>
      <vt:lpstr>Resultados</vt:lpstr>
      <vt:lpstr>Apresentação do PowerPoint</vt:lpstr>
      <vt:lpstr>Considerações finais</vt:lpstr>
      <vt:lpstr>Considerações finais</vt:lpstr>
      <vt:lpstr>Referências</vt:lpstr>
      <vt:lpstr>Referências</vt:lpstr>
      <vt:lpstr>Referências</vt:lpstr>
      <vt:lpstr>Obrigada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3721</cp:lastModifiedBy>
  <cp:revision>36</cp:revision>
  <dcterms:created xsi:type="dcterms:W3CDTF">2018-05-02T19:43:05Z</dcterms:created>
  <dcterms:modified xsi:type="dcterms:W3CDTF">2018-05-29T11:09:18Z</dcterms:modified>
</cp:coreProperties>
</file>