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59" r:id="rId4"/>
    <p:sldId id="287" r:id="rId5"/>
    <p:sldId id="274" r:id="rId6"/>
    <p:sldId id="290" r:id="rId7"/>
    <p:sldId id="291" r:id="rId8"/>
    <p:sldId id="261" r:id="rId9"/>
    <p:sldId id="276" r:id="rId10"/>
    <p:sldId id="262" r:id="rId11"/>
    <p:sldId id="279" r:id="rId12"/>
    <p:sldId id="280" r:id="rId13"/>
    <p:sldId id="281" r:id="rId14"/>
    <p:sldId id="282" r:id="rId15"/>
    <p:sldId id="283" r:id="rId16"/>
    <p:sldId id="284" r:id="rId17"/>
    <p:sldId id="269" r:id="rId18"/>
    <p:sldId id="285" r:id="rId19"/>
    <p:sldId id="286" r:id="rId20"/>
    <p:sldId id="272" r:id="rId21"/>
    <p:sldId id="28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4096519" y="3974304"/>
            <a:ext cx="4824536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b="1" dirty="0"/>
              <a:t>Jonatas Fernandes Araújo </a:t>
            </a:r>
            <a:r>
              <a:rPr lang="pt-BR" sz="2500" b="1" dirty="0" smtClean="0"/>
              <a:t>Sodré</a:t>
            </a:r>
            <a:endParaRPr lang="pt-BR" sz="2500" b="1" baseline="30000" dirty="0"/>
          </a:p>
          <a:p>
            <a:pPr marL="0" indent="0">
              <a:buNone/>
            </a:pPr>
            <a:r>
              <a:rPr lang="pt-BR" sz="2500" b="1" dirty="0" smtClean="0"/>
              <a:t>Lais </a:t>
            </a:r>
            <a:r>
              <a:rPr lang="pt-BR" sz="2500" b="1" dirty="0"/>
              <a:t>Ventim Monteiro </a:t>
            </a:r>
            <a:r>
              <a:rPr lang="pt-BR" sz="2500" b="1" dirty="0" smtClean="0"/>
              <a:t>Sampaio</a:t>
            </a:r>
          </a:p>
          <a:p>
            <a:pPr marL="0" indent="0">
              <a:buNone/>
            </a:pPr>
            <a:r>
              <a:rPr lang="pt-BR" sz="2500" b="1" dirty="0"/>
              <a:t>Patrícia Campos Borja</a:t>
            </a:r>
            <a:endParaRPr lang="pt-BR" sz="2500" dirty="0"/>
          </a:p>
          <a:p>
            <a:pPr algn="r"/>
            <a:endParaRPr lang="pt-BR" sz="25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280095" y="1481658"/>
            <a:ext cx="8640960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>
                <a:latin typeface="+mn-lt"/>
              </a:rPr>
              <a:t>AUTOGESTÃO NO SANEAMENTO BÁSICO EM COMUNIDADES </a:t>
            </a:r>
            <a:r>
              <a:rPr lang="pt-BR" b="1" dirty="0" smtClean="0">
                <a:latin typeface="+mn-lt"/>
              </a:rPr>
              <a:t>RURAIS </a:t>
            </a:r>
            <a:br>
              <a:rPr lang="pt-BR" b="1" dirty="0" smtClean="0">
                <a:latin typeface="+mn-lt"/>
              </a:rPr>
            </a:br>
            <a:r>
              <a:rPr lang="pt-BR" sz="3300" b="1" dirty="0" smtClean="0">
                <a:latin typeface="+mn-lt"/>
              </a:rPr>
              <a:t>UM </a:t>
            </a:r>
            <a:r>
              <a:rPr lang="pt-BR" sz="3300" b="1" dirty="0">
                <a:latin typeface="+mn-lt"/>
              </a:rPr>
              <a:t>ESTUDO DE CASO SOBRE A COMUNIDADE DE MATA DO BOM JESUS – BA</a:t>
            </a:r>
            <a:endParaRPr lang="pt-BR" sz="3300" dirty="0">
              <a:latin typeface="+mn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83568" y="177564"/>
            <a:ext cx="5400040" cy="1249045"/>
            <a:chOff x="0" y="0"/>
            <a:chExt cx="5400040" cy="1249045"/>
          </a:xfrm>
        </p:grpSpPr>
        <p:pic>
          <p:nvPicPr>
            <p:cNvPr id="7" name="Picture 3" descr="maasalogo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95250"/>
              <a:ext cx="2124075" cy="830580"/>
            </a:xfrm>
            <a:prstGeom prst="rect">
              <a:avLst/>
            </a:prstGeom>
            <a:noFill/>
            <a:extLst/>
          </p:spPr>
        </p:pic>
        <p:pic>
          <p:nvPicPr>
            <p:cNvPr id="8" name="Picture 2" descr="Resultado de imagem para ufb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250"/>
              <a:ext cx="704850" cy="976630"/>
            </a:xfrm>
            <a:prstGeom prst="rect">
              <a:avLst/>
            </a:prstGeom>
            <a:noFill/>
            <a:extLst/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0"/>
              <a:ext cx="1028065" cy="1249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183"/>
            <a:ext cx="1508202" cy="10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748709" cy="33123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27784" y="2068310"/>
            <a:ext cx="1849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/>
              <a:t>No Ceará:</a:t>
            </a:r>
            <a:endParaRPr lang="pt-BR" sz="3200" b="1" dirty="0"/>
          </a:p>
        </p:txBody>
      </p:sp>
      <p:sp>
        <p:nvSpPr>
          <p:cNvPr id="6" name="Retângulo 5"/>
          <p:cNvSpPr/>
          <p:nvPr/>
        </p:nvSpPr>
        <p:spPr>
          <a:xfrm>
            <a:off x="2928220" y="2780928"/>
            <a:ext cx="61082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Modelo Sistema Integrado de Saneamento Rural </a:t>
            </a:r>
            <a:r>
              <a:rPr lang="pt-BR" sz="2800" dirty="0" smtClean="0"/>
              <a:t>(SISAR).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Atuando em diversos </a:t>
            </a:r>
            <a:r>
              <a:rPr lang="pt-BR" sz="2800" dirty="0" smtClean="0"/>
              <a:t>municípios.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Atendimento cerca de </a:t>
            </a:r>
            <a:r>
              <a:rPr lang="pt-BR" sz="2800" dirty="0" smtClean="0"/>
              <a:t>610 mil </a:t>
            </a:r>
            <a:r>
              <a:rPr lang="pt-BR" sz="2800" dirty="0" smtClean="0"/>
              <a:t>usuários.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Apoio integral da </a:t>
            </a:r>
            <a:r>
              <a:rPr lang="pt-BR" sz="2800" dirty="0" smtClean="0"/>
              <a:t>Cagece.</a:t>
            </a:r>
            <a:endParaRPr lang="pt-BR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79512" y="404664"/>
            <a:ext cx="8507288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Consolas" panose="020B0609020204030204" pitchFamily="49" charset="0"/>
              </a:rPr>
              <a:t>MODELOS DE PRESTAÇÃO DOS SERVIÇOS DE SANEAMENTO NAS ZONAS RURAIS</a:t>
            </a:r>
            <a:endParaRPr lang="pt-BR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556792"/>
            <a:ext cx="82912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3200" dirty="0" smtClean="0"/>
              <a:t>Critérios de escolha da comunidade:</a:t>
            </a:r>
          </a:p>
          <a:p>
            <a:endParaRPr lang="pt-BR" sz="1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Estar </a:t>
            </a:r>
            <a:r>
              <a:rPr lang="pt-BR" sz="2800" dirty="0"/>
              <a:t>inserida no semiárido </a:t>
            </a:r>
            <a:r>
              <a:rPr lang="pt-BR" sz="2800" dirty="0" smtClean="0"/>
              <a:t>baiano.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Ter </a:t>
            </a:r>
            <a:r>
              <a:rPr lang="pt-BR" sz="2800" dirty="0"/>
              <a:t>a prestação do </a:t>
            </a:r>
            <a:r>
              <a:rPr lang="pt-BR" sz="2800" dirty="0" smtClean="0"/>
              <a:t>serviço de abastecimento </a:t>
            </a:r>
            <a:r>
              <a:rPr lang="pt-BR" sz="2800" dirty="0"/>
              <a:t>de água por meio de gestão </a:t>
            </a:r>
            <a:r>
              <a:rPr lang="pt-BR" sz="2800" dirty="0" smtClean="0"/>
              <a:t>comunitária.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Facilidade </a:t>
            </a:r>
            <a:r>
              <a:rPr lang="pt-BR" sz="2800" dirty="0"/>
              <a:t>de </a:t>
            </a:r>
            <a:r>
              <a:rPr lang="pt-BR" sz="2800" dirty="0" smtClean="0"/>
              <a:t>acesso à região.</a:t>
            </a:r>
            <a:endParaRPr lang="pt-BR" sz="2800" dirty="0"/>
          </a:p>
          <a:p>
            <a:pPr algn="just"/>
            <a:endParaRPr lang="pt-BR" sz="2000" dirty="0" smtClean="0"/>
          </a:p>
          <a:p>
            <a:pPr algn="just"/>
            <a:r>
              <a:rPr lang="pt-BR" sz="3000" dirty="0" smtClean="0"/>
              <a:t>Comunidade </a:t>
            </a:r>
            <a:r>
              <a:rPr lang="pt-BR" sz="3000" dirty="0"/>
              <a:t>escolhida: </a:t>
            </a:r>
            <a:r>
              <a:rPr lang="pt-BR" sz="3000" dirty="0">
                <a:solidFill>
                  <a:srgbClr val="FF0000"/>
                </a:solidFill>
              </a:rPr>
              <a:t>Mata do Bom Jesus – Brotas de Macaúbas - Bahia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25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03848" y="2132856"/>
            <a:ext cx="53478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/>
              <a:t>Foram realizados levantamentos </a:t>
            </a:r>
            <a:r>
              <a:rPr lang="pt-BR" sz="3000" dirty="0"/>
              <a:t>bibliográficos e de dados secundários sobre o município e a comunidade </a:t>
            </a:r>
            <a:r>
              <a:rPr lang="pt-BR" sz="3000" dirty="0" smtClean="0"/>
              <a:t>rural nas bases de dados oficiais (IBGE, Snis e documentos da Prefeitura Municipal).</a:t>
            </a:r>
            <a:endParaRPr lang="pt-BR" sz="3000" dirty="0"/>
          </a:p>
        </p:txBody>
      </p:sp>
      <p:sp>
        <p:nvSpPr>
          <p:cNvPr id="4" name="Retângulo 3"/>
          <p:cNvSpPr/>
          <p:nvPr/>
        </p:nvSpPr>
        <p:spPr>
          <a:xfrm>
            <a:off x="234702" y="1400482"/>
            <a:ext cx="5938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2. Busca ativa sobre a comunidade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" y="2136870"/>
            <a:ext cx="28575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METODOLOGIA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93212" y="1033210"/>
            <a:ext cx="4823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3. Realização do grupo focal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4278610" y="2238531"/>
            <a:ext cx="463365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Temas abordados:</a:t>
            </a:r>
          </a:p>
          <a:p>
            <a:pPr algn="just"/>
            <a:endParaRPr lang="pt-B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 </a:t>
            </a:r>
            <a:r>
              <a:rPr lang="pt-BR" sz="2800" dirty="0" smtClean="0"/>
              <a:t>Aspectos </a:t>
            </a:r>
            <a:r>
              <a:rPr lang="pt-BR" sz="2800" dirty="0"/>
              <a:t>sobre </a:t>
            </a:r>
            <a:r>
              <a:rPr lang="pt-BR" sz="2800" dirty="0" smtClean="0"/>
              <a:t>a organização comunitária</a:t>
            </a:r>
          </a:p>
          <a:p>
            <a:pPr algn="just"/>
            <a:endParaRPr lang="pt-BR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 </a:t>
            </a:r>
            <a:r>
              <a:rPr lang="pt-BR" sz="2800" dirty="0" smtClean="0"/>
              <a:t>Participação </a:t>
            </a:r>
            <a:r>
              <a:rPr lang="pt-BR" sz="2800" dirty="0"/>
              <a:t>popular e o processo de implantação do sistema de </a:t>
            </a:r>
            <a:r>
              <a:rPr lang="pt-BR" sz="2800" dirty="0" smtClean="0"/>
              <a:t>água</a:t>
            </a:r>
          </a:p>
          <a:p>
            <a:pPr algn="just"/>
            <a:endParaRPr lang="pt-BR" sz="3200" dirty="0" smtClean="0"/>
          </a:p>
        </p:txBody>
      </p:sp>
      <p:sp>
        <p:nvSpPr>
          <p:cNvPr id="6" name="Retângulo 5"/>
          <p:cNvSpPr/>
          <p:nvPr/>
        </p:nvSpPr>
        <p:spPr>
          <a:xfrm>
            <a:off x="207865" y="1761477"/>
            <a:ext cx="86992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500" dirty="0"/>
              <a:t>Composição: </a:t>
            </a:r>
            <a:r>
              <a:rPr lang="pt-BR" sz="2500" dirty="0" smtClean="0"/>
              <a:t>Representantes </a:t>
            </a:r>
            <a:r>
              <a:rPr lang="pt-BR" sz="2500" dirty="0"/>
              <a:t>da associação de moradores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1" y="2924944"/>
            <a:ext cx="4080178" cy="22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95652" y="11377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1132" y="1024515"/>
            <a:ext cx="8881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/>
              <a:t>Atualmente a Prefeitura opera e/ou apoia a operação de </a:t>
            </a:r>
            <a:r>
              <a:rPr lang="pt-BR" sz="2800" dirty="0" smtClean="0">
                <a:solidFill>
                  <a:srgbClr val="FF0000"/>
                </a:solidFill>
              </a:rPr>
              <a:t>80 </a:t>
            </a:r>
            <a:r>
              <a:rPr lang="pt-BR" sz="2800" dirty="0">
                <a:solidFill>
                  <a:srgbClr val="FF0000"/>
                </a:solidFill>
              </a:rPr>
              <a:t>sistemas simplificados </a:t>
            </a:r>
            <a:r>
              <a:rPr lang="pt-BR" sz="2800" dirty="0"/>
              <a:t>de abastecimento de </a:t>
            </a:r>
            <a:r>
              <a:rPr lang="pt-BR" sz="2800" dirty="0" smtClean="0"/>
              <a:t>água.</a:t>
            </a:r>
            <a:endParaRPr lang="pt-BR" sz="2800" dirty="0"/>
          </a:p>
        </p:txBody>
      </p:sp>
      <p:grpSp>
        <p:nvGrpSpPr>
          <p:cNvPr id="6" name="Grupo 21"/>
          <p:cNvGrpSpPr>
            <a:grpSpLocks/>
          </p:cNvGrpSpPr>
          <p:nvPr/>
        </p:nvGrpSpPr>
        <p:grpSpPr bwMode="auto">
          <a:xfrm>
            <a:off x="966432" y="2586940"/>
            <a:ext cx="7421992" cy="2569699"/>
            <a:chOff x="0" y="0"/>
            <a:chExt cx="5711190" cy="2125980"/>
          </a:xfrm>
        </p:grpSpPr>
        <p:pic>
          <p:nvPicPr>
            <p:cNvPr id="7" name="Imagem 20" descr="C:\Users\jonat\Documents\UFBA 2017\Sodré\Jon Mestrado\Dissertação\Visita de Campo\IMG-008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20670" cy="21158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19" descr="C:\Users\jonat\Documents\UFBA 2017\Sodré\Jon Mestrado\Dissertação\Visita de Campo\IMG-009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550" y="0"/>
              <a:ext cx="2834640" cy="2125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966432" y="5143522"/>
            <a:ext cx="742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Sistema Simplificado de Abastecimento de Água de Mata do Bom Jesus</a:t>
            </a:r>
          </a:p>
        </p:txBody>
      </p:sp>
    </p:spTree>
    <p:extLst>
      <p:ext uri="{BB962C8B-B14F-4D97-AF65-F5344CB8AC3E}">
        <p14:creationId xmlns:p14="http://schemas.microsoft.com/office/powerpoint/2010/main" val="8521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41857" y="1439133"/>
            <a:ext cx="736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 história da comunidade de Mata do Bom Jesus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51920" y="2348880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Comunidade </a:t>
            </a:r>
            <a:r>
              <a:rPr lang="pt-BR" sz="2800" dirty="0" smtClean="0"/>
              <a:t>situada a </a:t>
            </a:r>
            <a:r>
              <a:rPr lang="pt-BR" sz="2800" dirty="0"/>
              <a:t>25Km da </a:t>
            </a:r>
            <a:r>
              <a:rPr lang="pt-BR" sz="2800" dirty="0" smtClean="0"/>
              <a:t>sede municipal.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Existência de </a:t>
            </a:r>
            <a:r>
              <a:rPr lang="pt-BR" sz="2800" dirty="0" smtClean="0"/>
              <a:t>associação comunitária</a:t>
            </a:r>
            <a:r>
              <a:rPr lang="pt-BR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Atende a cerca </a:t>
            </a:r>
            <a:r>
              <a:rPr lang="pt-BR" sz="2800" dirty="0"/>
              <a:t>de 140 </a:t>
            </a:r>
            <a:r>
              <a:rPr lang="pt-BR" sz="2800" dirty="0" smtClean="0"/>
              <a:t>famílias</a:t>
            </a:r>
          </a:p>
          <a:p>
            <a:r>
              <a:rPr lang="pt-BR" sz="2800" dirty="0" smtClean="0"/>
              <a:t>(~</a:t>
            </a:r>
            <a:r>
              <a:rPr lang="pt-BR" sz="2800" dirty="0"/>
              <a:t>700 pessoas</a:t>
            </a:r>
            <a:r>
              <a:rPr lang="pt-BR" sz="2800" dirty="0" smtClean="0"/>
              <a:t>).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9" y="2383338"/>
            <a:ext cx="3749737" cy="24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1218276"/>
            <a:ext cx="3528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Histórico das ações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457200" y="1803051"/>
            <a:ext cx="8435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Em </a:t>
            </a:r>
            <a:r>
              <a:rPr lang="pt-BR" sz="2600" dirty="0" smtClean="0"/>
              <a:t>2010: crise hídrica na comunidade.</a:t>
            </a:r>
            <a:endParaRPr lang="pt-BR" sz="26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 smtClean="0"/>
              <a:t>Abastecimento por carro-pipa.</a:t>
            </a:r>
            <a:endParaRPr lang="pt-BR" sz="26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Necessidade da perfuração de um novo poço e articulação da associação da </a:t>
            </a:r>
            <a:r>
              <a:rPr lang="pt-BR" sz="2600" dirty="0" smtClean="0"/>
              <a:t>comunidade.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A associação utilizou recursos do seu caixa para </a:t>
            </a:r>
            <a:r>
              <a:rPr lang="pt-BR" sz="2600" dirty="0" smtClean="0"/>
              <a:t>a perfuração </a:t>
            </a:r>
            <a:r>
              <a:rPr lang="pt-BR" sz="2600" dirty="0"/>
              <a:t>de um </a:t>
            </a:r>
            <a:r>
              <a:rPr lang="pt-BR" sz="2600" dirty="0" smtClean="0"/>
              <a:t>poço com vazão de 20m³/h</a:t>
            </a:r>
            <a:r>
              <a:rPr lang="pt-B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2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RESULTADOS/DISCUSSÃO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22277"/>
            <a:ext cx="8784975" cy="3417949"/>
          </a:xfrm>
        </p:spPr>
        <p:txBody>
          <a:bodyPr>
            <a:noAutofit/>
          </a:bodyPr>
          <a:lstStyle/>
          <a:p>
            <a:pPr algn="just"/>
            <a:r>
              <a:rPr lang="pt-BR" sz="2500" dirty="0" smtClean="0"/>
              <a:t>Em face de problemas operacionais e de atendimeto a comunidade passa a assumir a operação do sistema de abastecimento implantado por meio da associação de moradores</a:t>
            </a:r>
            <a:r>
              <a:rPr lang="pt-BR" sz="2500" dirty="0" smtClean="0"/>
              <a:t>.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2500" dirty="0" smtClean="0"/>
              <a:t>Valor da tarifa R$ 12,00. Definida em assembleia de forma empirica.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2500" dirty="0" smtClean="0"/>
              <a:t>Necessidade de ampliação da rede de abastecimento de água.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8677" y="1226476"/>
            <a:ext cx="3464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Histórico das ações </a:t>
            </a:r>
          </a:p>
        </p:txBody>
      </p:sp>
    </p:spTree>
    <p:extLst>
      <p:ext uri="{BB962C8B-B14F-4D97-AF65-F5344CB8AC3E}">
        <p14:creationId xmlns:p14="http://schemas.microsoft.com/office/powerpoint/2010/main" val="40303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8" name="Retângulo Arredondado 7"/>
          <p:cNvSpPr/>
          <p:nvPr/>
        </p:nvSpPr>
        <p:spPr>
          <a:xfrm>
            <a:off x="3563888" y="1625918"/>
            <a:ext cx="20162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Elaboração do projeto</a:t>
            </a:r>
            <a:endParaRPr lang="pt-BR" dirty="0"/>
          </a:p>
        </p:txBody>
      </p:sp>
      <p:sp>
        <p:nvSpPr>
          <p:cNvPr id="10" name="Retângulo Arredondado 9"/>
          <p:cNvSpPr/>
          <p:nvPr/>
        </p:nvSpPr>
        <p:spPr>
          <a:xfrm>
            <a:off x="3563888" y="2667863"/>
            <a:ext cx="215256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Aprovação e execução pela Cerb</a:t>
            </a:r>
            <a:endParaRPr lang="pt-BR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398903" y="3725386"/>
            <a:ext cx="248253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Discussão na Comunidade</a:t>
            </a:r>
            <a:endParaRPr lang="pt-BR" dirty="0"/>
          </a:p>
        </p:txBody>
      </p:sp>
      <p:sp>
        <p:nvSpPr>
          <p:cNvPr id="13" name="Seta para a Direita 12"/>
          <p:cNvSpPr/>
          <p:nvPr/>
        </p:nvSpPr>
        <p:spPr>
          <a:xfrm>
            <a:off x="5996284" y="3960504"/>
            <a:ext cx="360039" cy="249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6444208" y="3559719"/>
            <a:ext cx="2242592" cy="9444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Modelo Central ou autogestão?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2771800" y="4798010"/>
            <a:ext cx="3672408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Autogestão do serviço pela Associação da Mata de Bom Jesus </a:t>
            </a:r>
          </a:p>
        </p:txBody>
      </p:sp>
      <p:sp>
        <p:nvSpPr>
          <p:cNvPr id="16" name="Seta para Baixo 15"/>
          <p:cNvSpPr/>
          <p:nvPr/>
        </p:nvSpPr>
        <p:spPr>
          <a:xfrm>
            <a:off x="4499992" y="2386914"/>
            <a:ext cx="216024" cy="25346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4499992" y="3426139"/>
            <a:ext cx="216024" cy="25346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4499992" y="4500425"/>
            <a:ext cx="216024" cy="25346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/>
          <p:cNvSpPr/>
          <p:nvPr/>
        </p:nvSpPr>
        <p:spPr>
          <a:xfrm>
            <a:off x="251520" y="3559719"/>
            <a:ext cx="2242592" cy="9444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“Contratação”  </a:t>
            </a:r>
            <a:r>
              <a:rPr lang="pt-BR" b="1" dirty="0" smtClean="0"/>
              <a:t>de </a:t>
            </a:r>
            <a:r>
              <a:rPr lang="pt-BR" b="1" dirty="0" smtClean="0"/>
              <a:t>operador local</a:t>
            </a:r>
            <a:endParaRPr lang="pt-BR" b="1" dirty="0"/>
          </a:p>
        </p:txBody>
      </p:sp>
      <p:sp>
        <p:nvSpPr>
          <p:cNvPr id="21" name="Seta Dobrada 20"/>
          <p:cNvSpPr/>
          <p:nvPr/>
        </p:nvSpPr>
        <p:spPr>
          <a:xfrm rot="16200000">
            <a:off x="1662877" y="4238316"/>
            <a:ext cx="576064" cy="1353750"/>
          </a:xfrm>
          <a:prstGeom prst="bentArrow">
            <a:avLst>
              <a:gd name="adj1" fmla="val 17785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RESULTADOS/DISCUSSÃO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0" y="1381852"/>
            <a:ext cx="4608512" cy="4154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 organização da </a:t>
            </a:r>
            <a:r>
              <a:rPr lang="pt-BR" sz="2400" dirty="0" smtClean="0"/>
              <a:t>comunidade e alta participação </a:t>
            </a:r>
            <a:r>
              <a:rPr lang="pt-BR" sz="2400" dirty="0"/>
              <a:t>popular na tomada de </a:t>
            </a:r>
            <a:r>
              <a:rPr lang="pt-BR" sz="2400" dirty="0" smtClean="0"/>
              <a:t>decisão (autonomia). 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Definição </a:t>
            </a:r>
            <a:r>
              <a:rPr lang="pt-BR" sz="2400" dirty="0"/>
              <a:t>de projetos que dialogam com a realidade local, inclusive com a capacidade de </a:t>
            </a:r>
            <a:r>
              <a:rPr lang="pt-BR" sz="2400" dirty="0" smtClean="0"/>
              <a:t>pagamento.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Agilidade na resolução de problemas de operação e manutenção do </a:t>
            </a:r>
            <a:r>
              <a:rPr lang="pt-BR" sz="2400" dirty="0" smtClean="0"/>
              <a:t>sistema.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4428604" y="1381852"/>
            <a:ext cx="4680520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Falta de apoio do Estado (governos estadual e municipal) </a:t>
            </a:r>
            <a:r>
              <a:rPr lang="pt-BR" sz="2400" dirty="0" smtClean="0"/>
              <a:t>para investimentos em </a:t>
            </a:r>
            <a:r>
              <a:rPr lang="pt-BR" sz="2400" dirty="0"/>
              <a:t>ampliação ou </a:t>
            </a:r>
            <a:r>
              <a:rPr lang="pt-BR" sz="2400" dirty="0" smtClean="0"/>
              <a:t>reprosição do sistema.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Insegurança jurídica </a:t>
            </a:r>
            <a:r>
              <a:rPr lang="pt-BR" sz="2400" dirty="0" smtClean="0"/>
              <a:t>da prestação junto ao titular do serviço.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Precariazção do trabalho (operador não tem contrado de trabalho).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Controle da qualidade </a:t>
            </a:r>
            <a:r>
              <a:rPr lang="pt-BR" sz="2400" dirty="0"/>
              <a:t>da </a:t>
            </a:r>
            <a:r>
              <a:rPr lang="pt-BR" sz="2400" dirty="0" smtClean="0"/>
              <a:t>água.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076056" y="1047143"/>
            <a:ext cx="18790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/>
              <a:t>FRAGILIDADES</a:t>
            </a:r>
            <a:endParaRPr lang="pt-BR" sz="2200" b="1" dirty="0"/>
          </a:p>
        </p:txBody>
      </p:sp>
      <p:sp>
        <p:nvSpPr>
          <p:cNvPr id="7" name="Retângulo 6"/>
          <p:cNvSpPr/>
          <p:nvPr/>
        </p:nvSpPr>
        <p:spPr>
          <a:xfrm>
            <a:off x="331260" y="937944"/>
            <a:ext cx="24405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/>
              <a:t>POTENCIALIDADES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9902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INTRODUÇÃO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502" y="1388517"/>
            <a:ext cx="8229600" cy="377301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Lei n. 11.445/2007 e definição das diretrizes para a prestação dos serviços de saneamento básico, com superação das indefinições legais.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algn="just"/>
            <a:r>
              <a:rPr lang="pt-BR" dirty="0" smtClean="0"/>
              <a:t>Estabelecimento das ações de saneamento para todo o território, inclusive zonas rurais.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algn="just"/>
            <a:r>
              <a:rPr lang="pt-BR" dirty="0" smtClean="0"/>
              <a:t>Modelos de </a:t>
            </a:r>
            <a:r>
              <a:rPr lang="pt-BR" dirty="0" smtClean="0"/>
              <a:t>prestação de </a:t>
            </a:r>
            <a:r>
              <a:rPr lang="pt-BR" dirty="0" smtClean="0"/>
              <a:t>serviços que </a:t>
            </a:r>
            <a:r>
              <a:rPr lang="pt-BR" dirty="0" smtClean="0"/>
              <a:t>contemplem áreas </a:t>
            </a:r>
            <a:r>
              <a:rPr lang="pt-BR" dirty="0" smtClean="0"/>
              <a:t>urbanas e rurais </a:t>
            </a:r>
            <a:r>
              <a:rPr lang="pt-BR" sz="2600" dirty="0" smtClean="0"/>
              <a:t>(Prestação direta centralizada, direta descentralizada, gestão associada, concessão, dentre outros.).</a:t>
            </a:r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229600" cy="782960"/>
          </a:xfrm>
        </p:spPr>
        <p:txBody>
          <a:bodyPr/>
          <a:lstStyle/>
          <a:p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124744"/>
            <a:ext cx="884860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A comunidade da Mata do Bom Jesus apresenta a principal característica apresentada pela literatura que a levou à autogestão comunitária do abastecimento de água: existência de associação de moradores atuante e precariedade do acesso à água.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Outro aspecto relevante apresentado pela comunidade é dispor de apoio político por parte gestão atual da prefeitura, o que possibilitou a facilidade da execução dos serviços por parte do governo estadual via Cerb.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1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100" dirty="0" smtClean="0"/>
              <a:t>Até o ano de 2016, a prestação dos serviços era realizada pela Prefeitura que cujo grupo político considerava a comunidade como oposição e, segundo os relatos, as ações executadas pela Cerb, que estavam previstas para o ano de 2015/2016, foram parcialmente boicotadas</a:t>
            </a:r>
            <a:r>
              <a:rPr lang="pt-BR" sz="2100" dirty="0" smtClean="0"/>
              <a:t>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2575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OBRIGADO!!</a:t>
            </a:r>
            <a:endParaRPr lang="pt-BR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899592" y="4149080"/>
            <a:ext cx="5400040" cy="1249045"/>
            <a:chOff x="0" y="0"/>
            <a:chExt cx="5400040" cy="1249045"/>
          </a:xfrm>
        </p:grpSpPr>
        <p:pic>
          <p:nvPicPr>
            <p:cNvPr id="5" name="Picture 3" descr="maasalogo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95250"/>
              <a:ext cx="2124075" cy="830580"/>
            </a:xfrm>
            <a:prstGeom prst="rect">
              <a:avLst/>
            </a:prstGeom>
            <a:noFill/>
            <a:extLst/>
          </p:spPr>
        </p:pic>
        <p:pic>
          <p:nvPicPr>
            <p:cNvPr id="6" name="Picture 2" descr="Resultado de imagem para ufba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250"/>
              <a:ext cx="704850" cy="976630"/>
            </a:xfrm>
            <a:prstGeom prst="rect">
              <a:avLst/>
            </a:prstGeom>
            <a:noFill/>
            <a:ex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0"/>
              <a:ext cx="1028065" cy="1249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61" y="4232851"/>
            <a:ext cx="1508202" cy="10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882044" y="1772816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Contato: JFASODRE@GMAIL.COM</a:t>
            </a:r>
            <a:endParaRPr lang="pt-BR" sz="32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674132" y="324352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APOIO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418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+mn-lt"/>
              </a:rPr>
              <a:t>INTRODUÇÃO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 prestação de serviços nas áreas rurais, apesar da LNSB, segue ainda sem uma direção clara.</a:t>
            </a:r>
          </a:p>
          <a:p>
            <a:pPr algn="just"/>
            <a:r>
              <a:rPr lang="pt-BR" dirty="0" smtClean="0"/>
              <a:t>A gestão comunitária tem sido uma opção em várias comunidades rurais.</a:t>
            </a:r>
          </a:p>
          <a:p>
            <a:pPr algn="just"/>
            <a:r>
              <a:rPr lang="pt-BR" dirty="0" smtClean="0"/>
              <a:t>Essa gestão tem apresetado experiências positivas.</a:t>
            </a:r>
          </a:p>
          <a:p>
            <a:pPr marL="0" indent="0" algn="just">
              <a:buNone/>
            </a:pPr>
            <a:endParaRPr lang="pt-BR" sz="600" dirty="0" smtClean="0"/>
          </a:p>
          <a:p>
            <a:pPr algn="just"/>
            <a:r>
              <a:rPr lang="pt-BR" dirty="0" smtClean="0"/>
              <a:t>Conflitos internos e a experiência de autogestão (LARREA-KILLINGER, 2015).</a:t>
            </a:r>
            <a:endParaRPr lang="pt-BR" dirty="0"/>
          </a:p>
          <a:p>
            <a:pPr marL="0" indent="0" algn="just">
              <a:buNone/>
            </a:pPr>
            <a:endParaRPr lang="pt-BR" sz="500" dirty="0" smtClean="0"/>
          </a:p>
          <a:p>
            <a:pPr algn="just"/>
            <a:r>
              <a:rPr lang="pt-BR" dirty="0"/>
              <a:t>Importância do engajamento da população (NASCIMENTO, 2003</a:t>
            </a:r>
            <a:r>
              <a:rPr lang="pt-BR" dirty="0" smtClean="0"/>
              <a:t>).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867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Apresentar </a:t>
            </a:r>
            <a:r>
              <a:rPr lang="pt-BR" dirty="0"/>
              <a:t>a experiência da comunidade rural de Mata do Bom Jesus, do município de Brotas de Macaúbas-Bahia, onde se verificou a existência da prestação dos serviços de abastecimento de água por meio da gestão comunitária.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725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5616" y="95645"/>
            <a:ext cx="6995120" cy="1143000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+mn-lt"/>
              </a:rPr>
              <a:t>POLÍTICAS PÚBLICAS DE SANEAMENTO NO MEIO RURAL</a:t>
            </a:r>
            <a:endParaRPr lang="pt-BR" sz="35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459440"/>
            <a:ext cx="853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 </a:t>
            </a:r>
            <a:r>
              <a:rPr lang="pt-BR" sz="2800" dirty="0"/>
              <a:t>história política do saneamento no Brasil é repleta de avanços e </a:t>
            </a:r>
            <a:r>
              <a:rPr lang="pt-BR" sz="2800" dirty="0" smtClean="0"/>
              <a:t>recuos: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2699792" y="2457967"/>
            <a:ext cx="655272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600" dirty="0"/>
              <a:t>Inicio do séc. XX  - </a:t>
            </a:r>
            <a:r>
              <a:rPr lang="pt-BR" sz="2600" u="sng" dirty="0"/>
              <a:t>Combate às </a:t>
            </a:r>
            <a:r>
              <a:rPr lang="pt-BR" sz="2600" u="sng" dirty="0" smtClean="0"/>
              <a:t>epidemias </a:t>
            </a:r>
            <a:r>
              <a:rPr lang="pt-BR" sz="2600" u="sng" dirty="0" smtClean="0"/>
              <a:t>(</a:t>
            </a:r>
            <a:r>
              <a:rPr lang="pt-BR" sz="2600" dirty="0" smtClean="0"/>
              <a:t>REZENDE</a:t>
            </a:r>
            <a:r>
              <a:rPr lang="pt-BR" sz="2600" dirty="0"/>
              <a:t>, 2002)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Planasa criação das CESB e alijamento da popuação rural.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PLANSAB/PNSR </a:t>
            </a:r>
            <a:r>
              <a:rPr lang="pt-BR" sz="2600" dirty="0"/>
              <a:t>– </a:t>
            </a:r>
            <a:r>
              <a:rPr lang="pt-BR" sz="2600" dirty="0" smtClean="0"/>
              <a:t>o início de uma mudança?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600" dirty="0" smtClean="0"/>
              <a:t>O saneamento rural nos dias atuais.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34342"/>
            <a:ext cx="3168351" cy="25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963" y="2019261"/>
            <a:ext cx="6095762" cy="3084708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12618415">
            <a:off x="2833107" y="3487722"/>
            <a:ext cx="1618059" cy="900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491323"/>
            <a:ext cx="8507288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+mn-lt"/>
              </a:rPr>
              <a:t>MODELOS DE PRESTAÇÃO DOS SERVIÇOS DE SANEAMENTO NAS ZONAS RURAIS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561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gestão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Ø"/>
            </a:pPr>
            <a:r>
              <a:rPr lang="pt-BR" sz="2100" dirty="0"/>
              <a:t>Prestação Direta;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100" dirty="0"/>
              <a:t>SISAR (Modelo Ceará e Piauí);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100" dirty="0"/>
              <a:t>Central das Associações Comunitárias de Prestação dos Serviços de Abastecimento de Água (Bahia – Seabra e Jacobina);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100" dirty="0"/>
              <a:t>Prestação por Associações Comunitárias e Autogestão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pt-BR" sz="2100" dirty="0"/>
              <a:t>Dentre outros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 rot="10800000">
            <a:off x="7400792" y="3098382"/>
            <a:ext cx="1404938" cy="38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/>
          <p:cNvSpPr/>
          <p:nvPr/>
        </p:nvSpPr>
        <p:spPr>
          <a:xfrm>
            <a:off x="1043608" y="3087666"/>
            <a:ext cx="6225774" cy="39647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39211" r="58554" b="44476"/>
          <a:stretch>
            <a:fillRect/>
          </a:stretch>
        </p:blipFill>
        <p:spPr bwMode="auto">
          <a:xfrm>
            <a:off x="80628" y="890719"/>
            <a:ext cx="1242138" cy="3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526147" y="1108390"/>
            <a:ext cx="6577114" cy="289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5516" y="1844824"/>
            <a:ext cx="871296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Artigo 10, inciso I da Lei n. 11.445/2007, </a:t>
            </a:r>
            <a:r>
              <a:rPr lang="pt-BR" sz="3600" dirty="0" smtClean="0">
                <a:solidFill>
                  <a:srgbClr val="FF0000"/>
                </a:solidFill>
              </a:rPr>
              <a:t>a prefeitura municipal pode autorizar a prestação </a:t>
            </a:r>
            <a:r>
              <a:rPr lang="pt-BR" sz="3600" dirty="0" smtClean="0"/>
              <a:t>dos serviços para entidades da sociedade civil organizada </a:t>
            </a:r>
          </a:p>
          <a:p>
            <a:pPr algn="ctr"/>
            <a:endParaRPr lang="pt-BR" sz="2000" dirty="0"/>
          </a:p>
          <a:p>
            <a:pPr algn="r"/>
            <a:r>
              <a:rPr lang="pt-BR" sz="2500" dirty="0" smtClean="0"/>
              <a:t>(BRASIL, 2007, </a:t>
            </a:r>
            <a:r>
              <a:rPr lang="pt-BR" sz="2500" i="1" dirty="0" smtClean="0"/>
              <a:t>grifos nossos)</a:t>
            </a:r>
            <a:endParaRPr lang="pt-BR" sz="25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9512" y="404664"/>
            <a:ext cx="8507288" cy="11430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+mn-lt"/>
              </a:rPr>
              <a:t>ALTERNATIVA PARA A PRESTAÇÃO DOS SERVIÇOS DE SANEAMENTO NAS ZONAS RURAIS</a:t>
            </a:r>
            <a:endParaRPr lang="pt-BR" b="1" dirty="0">
              <a:latin typeface="+mn-lt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9512" y="404664"/>
            <a:ext cx="8507288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latin typeface="Consolas" panose="020B0609020204030204" pitchFamily="49" charset="0"/>
              </a:rPr>
              <a:t>MODELOS DE PRESTAÇÃO DOS SERVIÇOS DE SANEAMENTO NAS ZONAS RURAIS</a:t>
            </a:r>
            <a:endParaRPr lang="pt-BR" b="1" dirty="0">
              <a:latin typeface="Consolas" panose="020B0609020204030204" pitchFamily="49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" y="1988840"/>
            <a:ext cx="2946575" cy="310984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942530" y="1804174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Na </a:t>
            </a:r>
            <a:r>
              <a:rPr lang="pt-BR" sz="3200" b="1" dirty="0" smtClean="0"/>
              <a:t>Bahia:</a:t>
            </a:r>
            <a:endParaRPr lang="pt-BR" sz="3200" b="1" dirty="0"/>
          </a:p>
        </p:txBody>
      </p:sp>
      <p:sp>
        <p:nvSpPr>
          <p:cNvPr id="7" name="Retângulo 6"/>
          <p:cNvSpPr/>
          <p:nvPr/>
        </p:nvSpPr>
        <p:spPr>
          <a:xfrm>
            <a:off x="2942530" y="2497320"/>
            <a:ext cx="64087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/>
              <a:t>Modelo Central, atuando em duas sedes (Seabra e Jacobina</a:t>
            </a:r>
            <a:r>
              <a:rPr lang="pt-BR" sz="2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/>
              <a:t>Atendimento: </a:t>
            </a:r>
            <a:r>
              <a:rPr lang="pt-BR" sz="2600" dirty="0" smtClean="0"/>
              <a:t>12 </a:t>
            </a:r>
            <a:r>
              <a:rPr lang="pt-BR" sz="2600" dirty="0"/>
              <a:t>mil usuários;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/>
              <a:t>Não conta com apoio direto da </a:t>
            </a:r>
            <a:r>
              <a:rPr lang="pt-BR" sz="2600" dirty="0" smtClean="0"/>
              <a:t>Embasa;</a:t>
            </a:r>
            <a:endParaRPr lang="pt-BR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600" dirty="0"/>
              <a:t>Apoio indireto de outros órgãos ligados à </a:t>
            </a:r>
            <a:r>
              <a:rPr lang="pt-BR" sz="2600" dirty="0" smtClean="0"/>
              <a:t>SIHS.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0993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966</Words>
  <Application>Microsoft Office PowerPoint</Application>
  <PresentationFormat>Apresentação na tela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Tema do Office</vt:lpstr>
      <vt:lpstr>AUTOGESTÃO NO SANEAMENTO BÁSICO EM COMUNIDADES RURAIS  UM ESTUDO DE CASO SOBRE A COMUNIDADE DE MATA DO BOM JESUS – BA</vt:lpstr>
      <vt:lpstr>INTRODUÇÃO</vt:lpstr>
      <vt:lpstr>INTRODUÇÃO</vt:lpstr>
      <vt:lpstr>OBJETIVO</vt:lpstr>
      <vt:lpstr>POLÍTICAS PÚBLICAS DE SANEAMENTO NO MEIO RURAL</vt:lpstr>
      <vt:lpstr>Apresentação do PowerPoint</vt:lpstr>
      <vt:lpstr>Modelos de gestão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RESULTADOS/DISCUSSÃO</vt:lpstr>
      <vt:lpstr>Apresentação do PowerPoint</vt:lpstr>
      <vt:lpstr>Apresentação do PowerPoint</vt:lpstr>
      <vt:lpstr>CONCLUSÃO</vt:lpstr>
      <vt:lpstr>OBRIGADO!!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Jonatas Sodré</cp:lastModifiedBy>
  <cp:revision>82</cp:revision>
  <dcterms:created xsi:type="dcterms:W3CDTF">2018-05-02T19:43:05Z</dcterms:created>
  <dcterms:modified xsi:type="dcterms:W3CDTF">2018-05-29T03:43:54Z</dcterms:modified>
</cp:coreProperties>
</file>