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2" r:id="rId3"/>
    <p:sldId id="277" r:id="rId4"/>
    <p:sldId id="258" r:id="rId5"/>
    <p:sldId id="278" r:id="rId6"/>
    <p:sldId id="263" r:id="rId7"/>
    <p:sldId id="267" r:id="rId8"/>
    <p:sldId id="261" r:id="rId9"/>
    <p:sldId id="265" r:id="rId10"/>
    <p:sldId id="268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59" r:id="rId20"/>
    <p:sldId id="264" r:id="rId21"/>
    <p:sldId id="279" r:id="rId22"/>
    <p:sldId id="280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0" autoAdjust="0"/>
    <p:restoredTop sz="84520" autoAdjust="0"/>
  </p:normalViewPr>
  <p:slideViewPr>
    <p:cSldViewPr>
      <p:cViewPr>
        <p:scale>
          <a:sx n="60" d="100"/>
          <a:sy n="60" d="100"/>
        </p:scale>
        <p:origin x="-160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E0EF2-9FAC-4B4F-A28F-69239318D6BB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6040C-1FD1-4820-B697-4C12323250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69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Possuem um porte semelhante ao considerar a população total atendida com abastecimento de água, quantidade de economias ativas de água, a extensão da rede de água e os volumes de água consumidos e produzidos. Essas características semelhantes facilitam a comparação em relação à eficiência dos sistemas.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6040C-1FD1-4820-B697-4C12323250AD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735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endParaRPr lang="pt-BR" sz="5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6040C-1FD1-4820-B697-4C12323250A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64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endParaRPr lang="pt-BR" sz="5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6040C-1FD1-4820-B697-4C12323250AD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643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endParaRPr lang="pt-BR" sz="5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6040C-1FD1-4820-B697-4C12323250AD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64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3573016"/>
            <a:ext cx="7776864" cy="1871786"/>
          </a:xfrm>
        </p:spPr>
        <p:txBody>
          <a:bodyPr>
            <a:normAutofit fontScale="40000" lnSpcReduction="20000"/>
          </a:bodyPr>
          <a:lstStyle/>
          <a:p>
            <a:r>
              <a:rPr lang="pt-BR" sz="2800" b="1" dirty="0" smtClean="0"/>
              <a:t>Autores</a:t>
            </a:r>
            <a:r>
              <a:rPr lang="pt-BR" sz="2800" b="1" dirty="0"/>
              <a:t>: </a:t>
            </a:r>
            <a:endParaRPr lang="pt-BR" sz="2800" b="1" dirty="0" smtClean="0"/>
          </a:p>
          <a:p>
            <a:pPr algn="just"/>
            <a:r>
              <a:rPr lang="pt-BR" sz="2800" b="1" dirty="0" err="1" smtClean="0"/>
              <a:t>Jossy</a:t>
            </a:r>
            <a:r>
              <a:rPr lang="pt-BR" sz="2800" b="1" dirty="0" smtClean="0"/>
              <a:t> </a:t>
            </a:r>
            <a:r>
              <a:rPr lang="pt-BR" sz="2800" b="1" dirty="0"/>
              <a:t>Mara Simões </a:t>
            </a:r>
            <a:r>
              <a:rPr lang="pt-BR" sz="2800" b="1" dirty="0" smtClean="0"/>
              <a:t>Cardoso – Graduada em Engenharia Sanitarista e Ambiental (UFOB), Mestranda </a:t>
            </a:r>
            <a:r>
              <a:rPr lang="pt-BR" sz="2800" b="1" dirty="0"/>
              <a:t>em Meio Ambiente, Águas e Saneamento (UFBA).</a:t>
            </a:r>
          </a:p>
          <a:p>
            <a:pPr algn="just"/>
            <a:r>
              <a:rPr lang="pt-BR" sz="2800" b="1" dirty="0"/>
              <a:t>Juliana Elisa Silva </a:t>
            </a:r>
            <a:r>
              <a:rPr lang="pt-BR" sz="2800" b="1" dirty="0" smtClean="0"/>
              <a:t>Santos - Graduada </a:t>
            </a:r>
            <a:r>
              <a:rPr lang="pt-BR" sz="2800" b="1" dirty="0"/>
              <a:t>em Engenharia Sanitária e Ambiental (UFBA).</a:t>
            </a:r>
          </a:p>
          <a:p>
            <a:pPr algn="just"/>
            <a:r>
              <a:rPr lang="pt-BR" sz="2800" b="1" dirty="0"/>
              <a:t>Patrícia Campos </a:t>
            </a:r>
            <a:r>
              <a:rPr lang="pt-BR" sz="2800" b="1" dirty="0" smtClean="0"/>
              <a:t>Borja - Engenheira </a:t>
            </a:r>
            <a:r>
              <a:rPr lang="pt-BR" sz="2800" b="1" dirty="0"/>
              <a:t>Sanitarista e Ambiental (UFBA), Mestre em Arquitetura e Urbanismo (UFBA), Doutora </a:t>
            </a:r>
            <a:r>
              <a:rPr lang="pt-BR" sz="2800" b="1" dirty="0" smtClean="0"/>
              <a:t>em </a:t>
            </a:r>
            <a:r>
              <a:rPr lang="pt-BR" sz="2800" b="1" dirty="0"/>
              <a:t>Arquitetura e Urbanismo (UFBA), Professora Adjunta do Departamento de Engenharia Ambiental da Escola Politécnica da Universidade Federal da Bahia.</a:t>
            </a:r>
          </a:p>
          <a:p>
            <a:pPr algn="just"/>
            <a:r>
              <a:rPr lang="pt-BR" sz="2800" b="1" dirty="0" err="1"/>
              <a:t>Renavan</a:t>
            </a:r>
            <a:r>
              <a:rPr lang="pt-BR" sz="2800" b="1" dirty="0"/>
              <a:t> Andrade </a:t>
            </a:r>
            <a:r>
              <a:rPr lang="pt-BR" sz="2800" b="1" dirty="0" smtClean="0"/>
              <a:t>Sobrinho - Engenheiro </a:t>
            </a:r>
            <a:r>
              <a:rPr lang="pt-BR" sz="2800" b="1" dirty="0"/>
              <a:t>Civil e Engenheiro Sanitarista e Ambiental </a:t>
            </a:r>
            <a:r>
              <a:rPr lang="pt-BR" sz="2800" b="1" dirty="0" smtClean="0"/>
              <a:t>(UFBA). Pós graduado </a:t>
            </a:r>
            <a:r>
              <a:rPr lang="pt-BR" sz="2800" b="1" dirty="0"/>
              <a:t>em Gestão Empresarial pela Fundação Getúlio Vargas e em Engenharia de Segurança do Trabalho pela Faculdade de Tecnologia e Ciências – FTC. Mestre em Meio Ambiente, Águas e Saneamento (</a:t>
            </a:r>
            <a:r>
              <a:rPr lang="pt-BR" sz="2800" b="1" dirty="0" smtClean="0"/>
              <a:t>UFBA). </a:t>
            </a:r>
            <a:r>
              <a:rPr lang="pt-BR" sz="2800" b="1" dirty="0"/>
              <a:t>Professor Assistente da Universidade Federal da Bahia</a:t>
            </a:r>
            <a:r>
              <a:rPr lang="pt-BR" sz="2800" b="1" dirty="0" smtClean="0"/>
              <a:t>.</a:t>
            </a:r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908720"/>
            <a:ext cx="7956376" cy="2387600"/>
          </a:xfrm>
        </p:spPr>
        <p:txBody>
          <a:bodyPr anchor="ctr" anchorCtr="0">
            <a:noAutofit/>
          </a:bodyPr>
          <a:lstStyle/>
          <a:p>
            <a:r>
              <a:rPr lang="pt-BR" sz="3000" b="1" dirty="0"/>
              <a:t>AVALIAÇÃO DO COMPORTAMENTO DOS INDICADORES DE PERDAS DE ÁGUA NA REDE DE ABASTECIMENTO DOS MUNICÍPIOS DE ILHÉUS E BARREIRAS-BA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989037"/>
          </a:xfrm>
        </p:spPr>
        <p:txBody>
          <a:bodyPr>
            <a:normAutofit/>
          </a:bodyPr>
          <a:lstStyle/>
          <a:p>
            <a:pPr lvl="0" algn="just"/>
            <a:r>
              <a:rPr lang="pt-BR" sz="2000" dirty="0"/>
              <a:t>IN010 – Micromedição relativo ao volume disponibilizado </a:t>
            </a:r>
            <a:r>
              <a:rPr lang="pt-BR" sz="2000" dirty="0" smtClean="0"/>
              <a:t>(%)</a:t>
            </a:r>
          </a:p>
          <a:p>
            <a:pPr marL="0" indent="0">
              <a:buNone/>
            </a:pPr>
            <a:r>
              <a:rPr lang="pt-BR" sz="1500" b="1" dirty="0" smtClean="0"/>
              <a:t>Figura </a:t>
            </a:r>
            <a:r>
              <a:rPr lang="pt-BR" sz="1500" b="1" dirty="0"/>
              <a:t>1 – Comparação entre os sistemas de abastecimento de água dos municípios de Barreiras e Ilhéus de 2006 a 2015: percentual de micromedição relativo ao volume </a:t>
            </a:r>
            <a:r>
              <a:rPr lang="pt-BR" sz="1500" b="1" dirty="0" smtClean="0"/>
              <a:t>disponibilizado</a:t>
            </a:r>
            <a:r>
              <a:rPr lang="pt-BR" sz="1500" dirty="0" smtClean="0"/>
              <a:t> </a:t>
            </a:r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300" dirty="0" smtClean="0"/>
          </a:p>
          <a:p>
            <a:pPr marL="0" indent="0" algn="just">
              <a:buNone/>
            </a:pPr>
            <a:endParaRPr lang="pt-BR" sz="1300" dirty="0" smtClean="0"/>
          </a:p>
          <a:p>
            <a:pPr marL="0" indent="0">
              <a:buNone/>
            </a:pPr>
            <a:r>
              <a:rPr lang="pt-BR" sz="1300" dirty="0" smtClean="0"/>
              <a:t>                   Fonte</a:t>
            </a:r>
            <a:r>
              <a:rPr lang="pt-BR" sz="1300" dirty="0"/>
              <a:t>: Dos autores, a partir do </a:t>
            </a:r>
            <a:r>
              <a:rPr lang="pt-BR" sz="1300" dirty="0" err="1"/>
              <a:t>Snis</a:t>
            </a:r>
            <a:r>
              <a:rPr lang="pt-BR" sz="1300" dirty="0"/>
              <a:t> (2018).</a:t>
            </a:r>
          </a:p>
          <a:p>
            <a:pPr marL="0" indent="0" algn="just">
              <a:buNone/>
            </a:pPr>
            <a:endParaRPr lang="pt-BR" sz="15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450532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004048" y="3032113"/>
            <a:ext cx="648072" cy="2880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72%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004048" y="3429000"/>
            <a:ext cx="648072" cy="28803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56%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940152" y="2492896"/>
            <a:ext cx="2880320" cy="2705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Barreiras  - subnotificação ou o não acompanhamento </a:t>
            </a:r>
            <a:r>
              <a:rPr lang="pt-BR" dirty="0">
                <a:solidFill>
                  <a:schemeClr val="tx1"/>
                </a:solidFill>
              </a:rPr>
              <a:t>do parque de hidrômetros com o acréscimo do volume de água disponibilizado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Bahia </a:t>
            </a:r>
            <a:r>
              <a:rPr lang="pt-BR" dirty="0" smtClean="0">
                <a:solidFill>
                  <a:schemeClr val="tx1"/>
                </a:solidFill>
              </a:rPr>
              <a:t>– 51,59%</a:t>
            </a: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Brasil </a:t>
            </a:r>
            <a:r>
              <a:rPr lang="pt-BR" dirty="0" smtClean="0">
                <a:solidFill>
                  <a:schemeClr val="tx1"/>
                </a:solidFill>
              </a:rPr>
              <a:t>– 51,96%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Ano base 2015 do </a:t>
            </a:r>
            <a:r>
              <a:rPr lang="pt-BR" sz="1400" dirty="0" err="1" smtClean="0">
                <a:solidFill>
                  <a:schemeClr val="tx1"/>
                </a:solidFill>
              </a:rPr>
              <a:t>Snis</a:t>
            </a:r>
            <a:r>
              <a:rPr lang="pt-BR" sz="1400" dirty="0" smtClean="0">
                <a:solidFill>
                  <a:schemeClr val="tx1"/>
                </a:solidFill>
              </a:rPr>
              <a:t>.</a:t>
            </a:r>
            <a:endParaRPr lang="pt-B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989037"/>
          </a:xfrm>
        </p:spPr>
        <p:txBody>
          <a:bodyPr>
            <a:normAutofit lnSpcReduction="10000"/>
          </a:bodyPr>
          <a:lstStyle/>
          <a:p>
            <a:pPr lvl="0"/>
            <a:r>
              <a:rPr lang="pt-BR" sz="2000" dirty="0" smtClean="0"/>
              <a:t>IN044 – Micromedição relativo ao consumo (%) </a:t>
            </a:r>
          </a:p>
          <a:p>
            <a:pPr marL="0" indent="0">
              <a:buNone/>
            </a:pPr>
            <a:r>
              <a:rPr lang="pt-BR" sz="1500" b="1" dirty="0" smtClean="0"/>
              <a:t>Figura </a:t>
            </a:r>
            <a:r>
              <a:rPr lang="pt-BR" sz="1500" b="1" dirty="0"/>
              <a:t>2 – Comparação entre os sistemas de abastecimento de água dos municípios de Barreiras e Ilhéus de 2006 a 2015: percentual de micromedição relativo ao consumo</a:t>
            </a:r>
            <a:endParaRPr lang="pt-BR" sz="1500" dirty="0"/>
          </a:p>
          <a:p>
            <a:pPr marL="0" indent="0" algn="ctr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>
              <a:buNone/>
            </a:pPr>
            <a:r>
              <a:rPr lang="pt-BR" sz="1300" dirty="0" smtClean="0"/>
              <a:t>                   Fonte</a:t>
            </a:r>
            <a:r>
              <a:rPr lang="pt-BR" sz="1300" dirty="0"/>
              <a:t>: Dos autores, a partir do </a:t>
            </a:r>
            <a:r>
              <a:rPr lang="pt-BR" sz="1300" dirty="0" err="1"/>
              <a:t>Snis</a:t>
            </a:r>
            <a:r>
              <a:rPr lang="pt-BR" sz="1300" dirty="0"/>
              <a:t> (2018).</a:t>
            </a:r>
          </a:p>
          <a:p>
            <a:pPr marL="0" indent="0" algn="just">
              <a:buNone/>
            </a:pPr>
            <a:endParaRPr lang="pt-BR" sz="1500" dirty="0"/>
          </a:p>
        </p:txBody>
      </p:sp>
      <p:sp>
        <p:nvSpPr>
          <p:cNvPr id="8" name="Retângulo 7"/>
          <p:cNvSpPr/>
          <p:nvPr/>
        </p:nvSpPr>
        <p:spPr>
          <a:xfrm>
            <a:off x="5940152" y="2492896"/>
            <a:ext cx="2880320" cy="2705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Bahia </a:t>
            </a:r>
            <a:r>
              <a:rPr lang="pt-BR" dirty="0">
                <a:solidFill>
                  <a:schemeClr val="tx1"/>
                </a:solidFill>
              </a:rPr>
              <a:t>– </a:t>
            </a:r>
            <a:r>
              <a:rPr lang="pt-BR" dirty="0" smtClean="0">
                <a:solidFill>
                  <a:schemeClr val="tx1"/>
                </a:solidFill>
              </a:rPr>
              <a:t>82,71%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Brasil </a:t>
            </a:r>
            <a:r>
              <a:rPr lang="pt-BR" dirty="0">
                <a:solidFill>
                  <a:schemeClr val="tx1"/>
                </a:solidFill>
              </a:rPr>
              <a:t>– </a:t>
            </a:r>
            <a:r>
              <a:rPr lang="pt-BR" dirty="0" smtClean="0">
                <a:solidFill>
                  <a:schemeClr val="tx1"/>
                </a:solidFill>
              </a:rPr>
              <a:t>83,73%</a:t>
            </a:r>
          </a:p>
          <a:p>
            <a:pPr algn="ctr"/>
            <a:r>
              <a:rPr lang="pt-BR" sz="1400" dirty="0">
                <a:solidFill>
                  <a:prstClr val="black"/>
                </a:solidFill>
              </a:rPr>
              <a:t>Ano base 2015 do </a:t>
            </a:r>
            <a:r>
              <a:rPr lang="pt-BR" sz="1400" dirty="0" err="1" smtClean="0">
                <a:solidFill>
                  <a:prstClr val="black"/>
                </a:solidFill>
              </a:rPr>
              <a:t>Snis</a:t>
            </a:r>
            <a:r>
              <a:rPr lang="pt-BR" sz="1400" dirty="0" smtClean="0">
                <a:solidFill>
                  <a:prstClr val="black"/>
                </a:solidFill>
              </a:rPr>
              <a:t>.</a:t>
            </a:r>
            <a:endParaRPr lang="pt-BR" dirty="0" smtClean="0">
              <a:solidFill>
                <a:schemeClr val="tx1"/>
              </a:solidFill>
            </a:endParaRPr>
          </a:p>
        </p:txBody>
      </p:sp>
      <p:pic>
        <p:nvPicPr>
          <p:cNvPr id="4098" name="Gráfico 5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14" y="2492896"/>
            <a:ext cx="4500563" cy="270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932040" y="2564904"/>
            <a:ext cx="792088" cy="2880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/>
              <a:t>98,32</a:t>
            </a:r>
            <a:r>
              <a:rPr lang="pt-BR" sz="1500" dirty="0" smtClean="0"/>
              <a:t>%</a:t>
            </a:r>
            <a:endParaRPr lang="pt-BR" sz="1500" dirty="0"/>
          </a:p>
        </p:txBody>
      </p:sp>
      <p:sp>
        <p:nvSpPr>
          <p:cNvPr id="9" name="Retângulo 8"/>
          <p:cNvSpPr/>
          <p:nvPr/>
        </p:nvSpPr>
        <p:spPr>
          <a:xfrm>
            <a:off x="4932040" y="2924944"/>
            <a:ext cx="792088" cy="28803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/>
              <a:t>96,83</a:t>
            </a:r>
            <a:r>
              <a:rPr lang="pt-BR" sz="1500" dirty="0" smtClean="0"/>
              <a:t>%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27561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5"/>
            <a:ext cx="4500563" cy="270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989037"/>
          </a:xfrm>
        </p:spPr>
        <p:txBody>
          <a:bodyPr>
            <a:normAutofit/>
          </a:bodyPr>
          <a:lstStyle/>
          <a:p>
            <a:pPr lvl="0"/>
            <a:r>
              <a:rPr lang="pt-BR" sz="2000" dirty="0"/>
              <a:t>IN011 – Índice de macromedição (%) </a:t>
            </a:r>
          </a:p>
          <a:p>
            <a:pPr marL="0" indent="0">
              <a:buNone/>
            </a:pPr>
            <a:r>
              <a:rPr lang="pt-BR" sz="1500" b="1" dirty="0"/>
              <a:t>Figura 3 – Comparação entre os sistemas de abastecimento de água dos municípios de Barreiras e Ilhéus de 2006 a 2015: percentual do índice de macromedição</a:t>
            </a: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300" dirty="0" smtClean="0"/>
          </a:p>
          <a:p>
            <a:pPr marL="0" indent="0">
              <a:buNone/>
            </a:pPr>
            <a:r>
              <a:rPr lang="pt-BR" sz="1300" dirty="0" smtClean="0"/>
              <a:t>                   Fonte</a:t>
            </a:r>
            <a:r>
              <a:rPr lang="pt-BR" sz="1300" dirty="0"/>
              <a:t>: Dos autores, a partir do </a:t>
            </a:r>
            <a:r>
              <a:rPr lang="pt-BR" sz="1300" dirty="0" err="1"/>
              <a:t>Snis</a:t>
            </a:r>
            <a:r>
              <a:rPr lang="pt-BR" sz="1300" dirty="0"/>
              <a:t> (2018).</a:t>
            </a:r>
          </a:p>
          <a:p>
            <a:pPr marL="0" indent="0" algn="just">
              <a:buNone/>
            </a:pPr>
            <a:endParaRPr lang="pt-BR" sz="1500" dirty="0"/>
          </a:p>
        </p:txBody>
      </p:sp>
      <p:sp>
        <p:nvSpPr>
          <p:cNvPr id="8" name="Retângulo 7"/>
          <p:cNvSpPr/>
          <p:nvPr/>
        </p:nvSpPr>
        <p:spPr>
          <a:xfrm>
            <a:off x="5940152" y="2492896"/>
            <a:ext cx="2880320" cy="2705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Bahia </a:t>
            </a:r>
            <a:r>
              <a:rPr lang="pt-BR" dirty="0">
                <a:solidFill>
                  <a:schemeClr val="tx1"/>
                </a:solidFill>
              </a:rPr>
              <a:t>– </a:t>
            </a:r>
            <a:r>
              <a:rPr lang="pt-BR" dirty="0" smtClean="0">
                <a:solidFill>
                  <a:schemeClr val="tx1"/>
                </a:solidFill>
              </a:rPr>
              <a:t>87,32%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Brasil </a:t>
            </a:r>
            <a:r>
              <a:rPr lang="pt-BR" dirty="0">
                <a:solidFill>
                  <a:schemeClr val="tx1"/>
                </a:solidFill>
              </a:rPr>
              <a:t>– </a:t>
            </a:r>
            <a:r>
              <a:rPr lang="pt-BR" dirty="0" smtClean="0">
                <a:solidFill>
                  <a:schemeClr val="tx1"/>
                </a:solidFill>
              </a:rPr>
              <a:t>76,04%</a:t>
            </a:r>
          </a:p>
          <a:p>
            <a:pPr algn="ctr"/>
            <a:r>
              <a:rPr lang="pt-BR" sz="1400" dirty="0">
                <a:solidFill>
                  <a:prstClr val="black"/>
                </a:solidFill>
              </a:rPr>
              <a:t>Ano base 2015 do </a:t>
            </a:r>
            <a:r>
              <a:rPr lang="pt-BR" sz="1400" dirty="0" err="1">
                <a:solidFill>
                  <a:prstClr val="black"/>
                </a:solidFill>
              </a:rPr>
              <a:t>Snis</a:t>
            </a:r>
            <a:r>
              <a:rPr lang="pt-BR" sz="1400" dirty="0">
                <a:solidFill>
                  <a:prstClr val="black"/>
                </a:solidFill>
              </a:rPr>
              <a:t>.</a:t>
            </a:r>
            <a:endParaRPr lang="pt-BR" sz="1400" dirty="0">
              <a:solidFill>
                <a:schemeClr val="tx1"/>
              </a:solidFill>
            </a:endParaRP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32040" y="2564904"/>
            <a:ext cx="792088" cy="2880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932040" y="2924944"/>
            <a:ext cx="792088" cy="28803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100%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290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989037"/>
          </a:xfrm>
        </p:spPr>
        <p:txBody>
          <a:bodyPr>
            <a:normAutofit/>
          </a:bodyPr>
          <a:lstStyle/>
          <a:p>
            <a:pPr lvl="0"/>
            <a:r>
              <a:rPr lang="pt-BR" sz="2000" dirty="0"/>
              <a:t>IN049 – Índice de perdas na distribuição (%) </a:t>
            </a:r>
          </a:p>
          <a:p>
            <a:pPr marL="0" indent="0">
              <a:buNone/>
            </a:pPr>
            <a:r>
              <a:rPr lang="pt-BR" sz="1500" b="1" dirty="0" smtClean="0"/>
              <a:t>F</a:t>
            </a:r>
            <a:r>
              <a:rPr lang="pt-BR" sz="1600" b="1" dirty="0" smtClean="0"/>
              <a:t>igura </a:t>
            </a:r>
            <a:r>
              <a:rPr lang="pt-BR" sz="1600" b="1" dirty="0"/>
              <a:t>4 – Comparação entre os sistemas de abastecimento de água dos municípios de Barreiras e Ilhéus  de 2006 a 2015: índice de perdas na distribuição </a:t>
            </a:r>
            <a:endParaRPr lang="pt-BR" sz="1600" dirty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300" dirty="0" smtClean="0"/>
          </a:p>
          <a:p>
            <a:pPr marL="0" indent="0">
              <a:buNone/>
            </a:pPr>
            <a:r>
              <a:rPr lang="pt-BR" sz="1300" dirty="0" smtClean="0"/>
              <a:t>                   Fonte</a:t>
            </a:r>
            <a:r>
              <a:rPr lang="pt-BR" sz="1300" dirty="0"/>
              <a:t>: Dos autores, a partir do </a:t>
            </a:r>
            <a:r>
              <a:rPr lang="pt-BR" sz="1300" dirty="0" err="1"/>
              <a:t>Snis</a:t>
            </a:r>
            <a:r>
              <a:rPr lang="pt-BR" sz="1300" dirty="0"/>
              <a:t> (2018).</a:t>
            </a:r>
          </a:p>
          <a:p>
            <a:pPr marL="0" indent="0" algn="just">
              <a:buNone/>
            </a:pPr>
            <a:endParaRPr lang="pt-BR" sz="1500" dirty="0"/>
          </a:p>
        </p:txBody>
      </p:sp>
      <p:sp>
        <p:nvSpPr>
          <p:cNvPr id="8" name="Retângulo 7"/>
          <p:cNvSpPr/>
          <p:nvPr/>
        </p:nvSpPr>
        <p:spPr>
          <a:xfrm>
            <a:off x="5940152" y="2740125"/>
            <a:ext cx="2880320" cy="2705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dirty="0" smtClean="0">
                <a:solidFill>
                  <a:schemeClr val="tx1"/>
                </a:solidFill>
              </a:rPr>
              <a:t>Barreiras </a:t>
            </a:r>
            <a:r>
              <a:rPr lang="pt-BR" sz="1600" dirty="0">
                <a:solidFill>
                  <a:schemeClr val="tx1"/>
                </a:solidFill>
              </a:rPr>
              <a:t>–</a:t>
            </a:r>
            <a:r>
              <a:rPr lang="pt-BR" sz="1700" dirty="0" smtClean="0">
                <a:solidFill>
                  <a:schemeClr val="tx1"/>
                </a:solidFill>
              </a:rPr>
              <a:t> 26,92</a:t>
            </a:r>
            <a:r>
              <a:rPr lang="pt-BR" sz="1700" dirty="0">
                <a:solidFill>
                  <a:schemeClr val="tx1"/>
                </a:solidFill>
              </a:rPr>
              <a:t>% (2006) para 26,85% (2015)</a:t>
            </a:r>
            <a:endParaRPr lang="pt-BR" sz="1700" dirty="0" smtClean="0">
              <a:solidFill>
                <a:schemeClr val="tx1"/>
              </a:solidFill>
            </a:endParaRPr>
          </a:p>
          <a:p>
            <a:pPr algn="just"/>
            <a:r>
              <a:rPr lang="pt-BR" sz="1700" dirty="0">
                <a:solidFill>
                  <a:schemeClr val="tx1"/>
                </a:solidFill>
              </a:rPr>
              <a:t>Ilhéus </a:t>
            </a:r>
            <a:r>
              <a:rPr lang="pt-BR" sz="1600" dirty="0">
                <a:solidFill>
                  <a:schemeClr val="tx1"/>
                </a:solidFill>
              </a:rPr>
              <a:t>–</a:t>
            </a:r>
            <a:r>
              <a:rPr lang="pt-BR" sz="1700" dirty="0" smtClean="0">
                <a:solidFill>
                  <a:schemeClr val="tx1"/>
                </a:solidFill>
              </a:rPr>
              <a:t> </a:t>
            </a:r>
            <a:r>
              <a:rPr lang="pt-BR" sz="1700" dirty="0">
                <a:solidFill>
                  <a:schemeClr val="tx1"/>
                </a:solidFill>
              </a:rPr>
              <a:t>42,20% (</a:t>
            </a:r>
            <a:r>
              <a:rPr lang="pt-BR" sz="1700" dirty="0" smtClean="0">
                <a:solidFill>
                  <a:schemeClr val="tx1"/>
                </a:solidFill>
              </a:rPr>
              <a:t>2006) </a:t>
            </a:r>
            <a:r>
              <a:rPr lang="pt-BR" sz="1700" dirty="0">
                <a:solidFill>
                  <a:schemeClr val="tx1"/>
                </a:solidFill>
              </a:rPr>
              <a:t>e 42,21% </a:t>
            </a:r>
            <a:r>
              <a:rPr lang="pt-BR" sz="1700" dirty="0" smtClean="0">
                <a:solidFill>
                  <a:schemeClr val="tx1"/>
                </a:solidFill>
              </a:rPr>
              <a:t>(2015)</a:t>
            </a:r>
          </a:p>
          <a:p>
            <a:pPr algn="just"/>
            <a:endParaRPr lang="pt-BR" sz="1000" dirty="0">
              <a:solidFill>
                <a:schemeClr val="tx1"/>
              </a:solidFill>
            </a:endParaRPr>
          </a:p>
          <a:p>
            <a:pPr algn="just"/>
            <a:r>
              <a:rPr lang="pt-BR" sz="1700" dirty="0">
                <a:solidFill>
                  <a:schemeClr val="tx1"/>
                </a:solidFill>
              </a:rPr>
              <a:t>O </a:t>
            </a:r>
            <a:r>
              <a:rPr lang="pt-BR" sz="1700" dirty="0" smtClean="0">
                <a:solidFill>
                  <a:schemeClr val="tx1"/>
                </a:solidFill>
              </a:rPr>
              <a:t>IPD </a:t>
            </a:r>
            <a:r>
              <a:rPr lang="pt-BR" sz="1700" dirty="0">
                <a:solidFill>
                  <a:schemeClr val="tx1"/>
                </a:solidFill>
              </a:rPr>
              <a:t>pode aumentar repentinamente, porém o controle exige muito tempo e dedicação dos </a:t>
            </a:r>
            <a:r>
              <a:rPr lang="pt-BR" sz="1700" dirty="0" smtClean="0">
                <a:solidFill>
                  <a:schemeClr val="tx1"/>
                </a:solidFill>
              </a:rPr>
              <a:t>prestadores.</a:t>
            </a:r>
            <a:endParaRPr lang="pt-BR" sz="1700" dirty="0">
              <a:solidFill>
                <a:schemeClr val="tx1"/>
              </a:solidFill>
            </a:endParaRPr>
          </a:p>
          <a:p>
            <a:pPr algn="just"/>
            <a:endParaRPr lang="pt-BR" sz="1000" dirty="0" smtClean="0">
              <a:solidFill>
                <a:schemeClr val="tx1"/>
              </a:solidFill>
            </a:endParaRPr>
          </a:p>
          <a:p>
            <a:pPr algn="just"/>
            <a:r>
              <a:rPr lang="pt-BR" sz="1700" dirty="0">
                <a:solidFill>
                  <a:schemeClr val="tx1"/>
                </a:solidFill>
              </a:rPr>
              <a:t>Bahia </a:t>
            </a:r>
            <a:r>
              <a:rPr lang="pt-BR" sz="1600" dirty="0">
                <a:solidFill>
                  <a:schemeClr val="tx1"/>
                </a:solidFill>
              </a:rPr>
              <a:t>–</a:t>
            </a:r>
            <a:r>
              <a:rPr lang="pt-BR" sz="1700" dirty="0" smtClean="0">
                <a:solidFill>
                  <a:schemeClr val="tx1"/>
                </a:solidFill>
              </a:rPr>
              <a:t> </a:t>
            </a:r>
            <a:r>
              <a:rPr lang="pt-BR" sz="1700" dirty="0">
                <a:solidFill>
                  <a:schemeClr val="tx1"/>
                </a:solidFill>
              </a:rPr>
              <a:t>36,07% </a:t>
            </a:r>
            <a:endParaRPr lang="pt-BR" sz="1700" dirty="0" smtClean="0">
              <a:solidFill>
                <a:schemeClr val="tx1"/>
              </a:solidFill>
            </a:endParaRPr>
          </a:p>
          <a:p>
            <a:pPr algn="just"/>
            <a:r>
              <a:rPr lang="pt-BR" sz="1700" dirty="0" smtClean="0">
                <a:solidFill>
                  <a:schemeClr val="tx1"/>
                </a:solidFill>
              </a:rPr>
              <a:t>Brasil </a:t>
            </a:r>
            <a:r>
              <a:rPr lang="pt-BR" sz="1600" dirty="0">
                <a:solidFill>
                  <a:schemeClr val="tx1"/>
                </a:solidFill>
              </a:rPr>
              <a:t>–</a:t>
            </a:r>
            <a:r>
              <a:rPr lang="pt-BR" sz="1700" dirty="0" smtClean="0">
                <a:solidFill>
                  <a:schemeClr val="tx1"/>
                </a:solidFill>
              </a:rPr>
              <a:t> </a:t>
            </a:r>
            <a:r>
              <a:rPr lang="pt-BR" sz="1700" dirty="0">
                <a:solidFill>
                  <a:schemeClr val="tx1"/>
                </a:solidFill>
              </a:rPr>
              <a:t>36,70</a:t>
            </a:r>
            <a:r>
              <a:rPr lang="pt-BR" sz="17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pt-BR" sz="1400" dirty="0">
                <a:solidFill>
                  <a:prstClr val="black"/>
                </a:solidFill>
              </a:rPr>
              <a:t>Ano base 2015 do </a:t>
            </a:r>
            <a:r>
              <a:rPr lang="pt-BR" sz="1400" dirty="0" err="1">
                <a:solidFill>
                  <a:prstClr val="black"/>
                </a:solidFill>
              </a:rPr>
              <a:t>Snis</a:t>
            </a:r>
            <a:r>
              <a:rPr lang="pt-BR" sz="1400" dirty="0">
                <a:solidFill>
                  <a:prstClr val="black"/>
                </a:solidFill>
              </a:rPr>
              <a:t>.</a:t>
            </a:r>
            <a:endParaRPr lang="pt-BR" sz="1400" dirty="0">
              <a:solidFill>
                <a:schemeClr val="tx1"/>
              </a:solidFill>
            </a:endParaRPr>
          </a:p>
          <a:p>
            <a:pPr algn="just"/>
            <a:endParaRPr lang="pt-BR" sz="1700" dirty="0">
              <a:solidFill>
                <a:schemeClr val="tx1"/>
              </a:solidFill>
            </a:endParaRPr>
          </a:p>
        </p:txBody>
      </p:sp>
      <p:pic>
        <p:nvPicPr>
          <p:cNvPr id="5122" name="Gráfico 5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28862"/>
            <a:ext cx="4500563" cy="27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4932040" y="3861048"/>
            <a:ext cx="792088" cy="2880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/>
              <a:t>26,85%</a:t>
            </a:r>
            <a:endParaRPr lang="pt-BR" sz="1500" dirty="0"/>
          </a:p>
        </p:txBody>
      </p:sp>
      <p:sp>
        <p:nvSpPr>
          <p:cNvPr id="11" name="Retângulo 10"/>
          <p:cNvSpPr/>
          <p:nvPr/>
        </p:nvSpPr>
        <p:spPr>
          <a:xfrm>
            <a:off x="4932040" y="3501008"/>
            <a:ext cx="792088" cy="28803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/>
              <a:t>42,21%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39890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989037"/>
          </a:xfrm>
        </p:spPr>
        <p:txBody>
          <a:bodyPr>
            <a:normAutofit/>
          </a:bodyPr>
          <a:lstStyle/>
          <a:p>
            <a:pPr lvl="0"/>
            <a:r>
              <a:rPr lang="pt-BR" sz="2000" dirty="0"/>
              <a:t>IN051 – Índice de perdas por ligação (L.lig</a:t>
            </a:r>
            <a:r>
              <a:rPr lang="pt-BR" sz="2000" baseline="30000" dirty="0"/>
              <a:t>-1.</a:t>
            </a:r>
            <a:r>
              <a:rPr lang="pt-BR" sz="2000" dirty="0"/>
              <a:t>dia</a:t>
            </a:r>
            <a:r>
              <a:rPr lang="pt-BR" sz="2000" baseline="30000" dirty="0"/>
              <a:t>-1</a:t>
            </a:r>
            <a:r>
              <a:rPr lang="pt-BR" sz="2000" dirty="0"/>
              <a:t>) </a:t>
            </a:r>
          </a:p>
          <a:p>
            <a:pPr marL="0" indent="0">
              <a:buNone/>
            </a:pPr>
            <a:r>
              <a:rPr lang="pt-BR" sz="1500" b="1" dirty="0"/>
              <a:t>Figura 5 – Comparação entre os sistemas de abastecimento de água dos municípios de Barreiras e Ilhéus de 2006 a 2015: índice de perdas por ligação (IPL)</a:t>
            </a: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300" dirty="0" smtClean="0"/>
          </a:p>
          <a:p>
            <a:pPr marL="0" indent="0">
              <a:buNone/>
            </a:pPr>
            <a:r>
              <a:rPr lang="pt-BR" sz="1300" dirty="0" smtClean="0"/>
              <a:t>                   Fonte</a:t>
            </a:r>
            <a:r>
              <a:rPr lang="pt-BR" sz="1300" dirty="0"/>
              <a:t>: Dos autores, a partir do </a:t>
            </a:r>
            <a:r>
              <a:rPr lang="pt-BR" sz="1300" dirty="0" err="1"/>
              <a:t>Snis</a:t>
            </a:r>
            <a:r>
              <a:rPr lang="pt-BR" sz="1300" dirty="0"/>
              <a:t> (2018).</a:t>
            </a:r>
          </a:p>
          <a:p>
            <a:pPr marL="0" indent="0" algn="just">
              <a:buNone/>
            </a:pPr>
            <a:endParaRPr lang="pt-BR" sz="1500" dirty="0"/>
          </a:p>
        </p:txBody>
      </p:sp>
      <p:sp>
        <p:nvSpPr>
          <p:cNvPr id="8" name="Retângulo 7"/>
          <p:cNvSpPr/>
          <p:nvPr/>
        </p:nvSpPr>
        <p:spPr>
          <a:xfrm>
            <a:off x="5940152" y="2224658"/>
            <a:ext cx="2880320" cy="2705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dirty="0" smtClean="0">
                <a:solidFill>
                  <a:schemeClr val="tx1"/>
                </a:solidFill>
              </a:rPr>
              <a:t>De 2006 a 2015 </a:t>
            </a:r>
            <a:r>
              <a:rPr lang="pt-BR" sz="1700" dirty="0">
                <a:solidFill>
                  <a:schemeClr val="tx1"/>
                </a:solidFill>
              </a:rPr>
              <a:t>Barreiras reduziu  </a:t>
            </a:r>
            <a:r>
              <a:rPr lang="pt-BR" sz="1700" dirty="0" smtClean="0">
                <a:solidFill>
                  <a:schemeClr val="tx1"/>
                </a:solidFill>
              </a:rPr>
              <a:t>44,19L.lig</a:t>
            </a:r>
            <a:r>
              <a:rPr lang="pt-BR" sz="1700" baseline="30000" dirty="0" smtClean="0">
                <a:solidFill>
                  <a:schemeClr val="tx1"/>
                </a:solidFill>
              </a:rPr>
              <a:t>-1.</a:t>
            </a:r>
            <a:r>
              <a:rPr lang="pt-BR" sz="1700" dirty="0" smtClean="0">
                <a:solidFill>
                  <a:schemeClr val="tx1"/>
                </a:solidFill>
              </a:rPr>
              <a:t>dia</a:t>
            </a:r>
            <a:r>
              <a:rPr lang="pt-BR" sz="1700" baseline="30000" dirty="0" smtClean="0">
                <a:solidFill>
                  <a:schemeClr val="tx1"/>
                </a:solidFill>
              </a:rPr>
              <a:t>-1</a:t>
            </a:r>
            <a:r>
              <a:rPr lang="pt-BR" sz="1700" dirty="0" smtClean="0">
                <a:solidFill>
                  <a:schemeClr val="tx1"/>
                </a:solidFill>
              </a:rPr>
              <a:t> </a:t>
            </a:r>
            <a:r>
              <a:rPr lang="pt-BR" sz="1700" dirty="0">
                <a:solidFill>
                  <a:schemeClr val="tx1"/>
                </a:solidFill>
              </a:rPr>
              <a:t>e Ilhéus  </a:t>
            </a:r>
            <a:r>
              <a:rPr lang="pt-BR" sz="1700" dirty="0" smtClean="0">
                <a:solidFill>
                  <a:schemeClr val="tx1"/>
                </a:solidFill>
              </a:rPr>
              <a:t>76,71L.lig</a:t>
            </a:r>
            <a:r>
              <a:rPr lang="pt-BR" sz="1700" baseline="30000" dirty="0" smtClean="0">
                <a:solidFill>
                  <a:schemeClr val="tx1"/>
                </a:solidFill>
              </a:rPr>
              <a:t>-1.</a:t>
            </a:r>
            <a:r>
              <a:rPr lang="pt-BR" sz="1700" dirty="0" smtClean="0">
                <a:solidFill>
                  <a:schemeClr val="tx1"/>
                </a:solidFill>
              </a:rPr>
              <a:t>dia</a:t>
            </a:r>
            <a:r>
              <a:rPr lang="pt-BR" sz="1700" baseline="30000" dirty="0" smtClean="0">
                <a:solidFill>
                  <a:schemeClr val="tx1"/>
                </a:solidFill>
              </a:rPr>
              <a:t>-1</a:t>
            </a:r>
            <a:r>
              <a:rPr lang="pt-BR" sz="1700" dirty="0" smtClean="0">
                <a:solidFill>
                  <a:schemeClr val="tx1"/>
                </a:solidFill>
              </a:rPr>
              <a:t>.</a:t>
            </a:r>
            <a:endParaRPr lang="pt-BR" sz="1700" baseline="30000" dirty="0" smtClean="0">
              <a:solidFill>
                <a:schemeClr val="tx1"/>
              </a:solidFill>
            </a:endParaRPr>
          </a:p>
          <a:p>
            <a:pPr algn="just"/>
            <a:endParaRPr lang="pt-BR" sz="1700" baseline="30000" dirty="0" smtClean="0">
              <a:solidFill>
                <a:schemeClr val="tx1"/>
              </a:solidFill>
            </a:endParaRPr>
          </a:p>
          <a:p>
            <a:pPr algn="just"/>
            <a:endParaRPr lang="pt-BR" sz="1700" baseline="30000" dirty="0" smtClean="0">
              <a:solidFill>
                <a:schemeClr val="tx1"/>
              </a:solidFill>
            </a:endParaRPr>
          </a:p>
          <a:p>
            <a:pPr algn="just"/>
            <a:endParaRPr lang="pt-BR" sz="1700" baseline="30000" dirty="0" smtClean="0">
              <a:solidFill>
                <a:schemeClr val="tx1"/>
              </a:solidFill>
            </a:endParaRPr>
          </a:p>
          <a:p>
            <a:pPr algn="just"/>
            <a:endParaRPr lang="pt-BR" sz="1700" baseline="30000" dirty="0">
              <a:solidFill>
                <a:schemeClr val="tx1"/>
              </a:solidFill>
            </a:endParaRPr>
          </a:p>
          <a:p>
            <a:pPr algn="just"/>
            <a:endParaRPr lang="pt-BR" sz="1700" baseline="30000" dirty="0" smtClean="0">
              <a:solidFill>
                <a:schemeClr val="tx1"/>
              </a:solidFill>
            </a:endParaRPr>
          </a:p>
          <a:p>
            <a:pPr algn="just"/>
            <a:endParaRPr lang="pt-BR" sz="1700" baseline="30000" dirty="0">
              <a:solidFill>
                <a:schemeClr val="tx1"/>
              </a:solidFill>
            </a:endParaRPr>
          </a:p>
          <a:p>
            <a:pPr algn="just"/>
            <a:endParaRPr lang="pt-BR" sz="1700" baseline="30000" dirty="0" smtClean="0">
              <a:solidFill>
                <a:schemeClr val="tx1"/>
              </a:solidFill>
            </a:endParaRPr>
          </a:p>
          <a:p>
            <a:pPr algn="just"/>
            <a:endParaRPr lang="pt-BR" sz="1700" baseline="30000" dirty="0" smtClean="0">
              <a:solidFill>
                <a:schemeClr val="tx1"/>
              </a:solidFill>
            </a:endParaRPr>
          </a:p>
        </p:txBody>
      </p:sp>
      <p:pic>
        <p:nvPicPr>
          <p:cNvPr id="6146" name="Gráfico 5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4500563" cy="27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932040" y="4077072"/>
            <a:ext cx="1512168" cy="2880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500" dirty="0"/>
              <a:t>147,19L.lig</a:t>
            </a:r>
            <a:r>
              <a:rPr lang="pt-BR" sz="1500" baseline="30000" dirty="0"/>
              <a:t>-1</a:t>
            </a:r>
            <a:r>
              <a:rPr lang="pt-BR" sz="1500" dirty="0"/>
              <a:t>.dia</a:t>
            </a:r>
            <a:r>
              <a:rPr lang="pt-BR" sz="1500" baseline="30000" dirty="0"/>
              <a:t>-1 </a:t>
            </a:r>
            <a:endParaRPr lang="pt-BR" sz="1500" dirty="0"/>
          </a:p>
        </p:txBody>
      </p:sp>
      <p:sp>
        <p:nvSpPr>
          <p:cNvPr id="9" name="Retângulo 8"/>
          <p:cNvSpPr/>
          <p:nvPr/>
        </p:nvSpPr>
        <p:spPr>
          <a:xfrm>
            <a:off x="4932040" y="3717032"/>
            <a:ext cx="1512168" cy="28803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500" dirty="0" smtClean="0"/>
              <a:t>290,34L.lig</a:t>
            </a:r>
            <a:r>
              <a:rPr lang="pt-BR" sz="1500" baseline="30000" dirty="0" smtClean="0"/>
              <a:t>-1</a:t>
            </a:r>
            <a:r>
              <a:rPr lang="pt-BR" sz="1500" dirty="0" smtClean="0"/>
              <a:t>.dia</a:t>
            </a:r>
            <a:r>
              <a:rPr lang="pt-BR" sz="1500" baseline="30000" dirty="0" smtClean="0"/>
              <a:t>-1</a:t>
            </a:r>
            <a:endParaRPr lang="pt-BR" sz="1500" dirty="0"/>
          </a:p>
        </p:txBody>
      </p:sp>
      <p:sp>
        <p:nvSpPr>
          <p:cNvPr id="11" name="Retângulo 10"/>
          <p:cNvSpPr/>
          <p:nvPr/>
        </p:nvSpPr>
        <p:spPr>
          <a:xfrm>
            <a:off x="5940152" y="2708920"/>
            <a:ext cx="2880320" cy="2857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sz="1700" baseline="30000" dirty="0" smtClean="0">
              <a:solidFill>
                <a:schemeClr val="tx1"/>
              </a:solidFill>
            </a:endParaRPr>
          </a:p>
          <a:p>
            <a:pPr algn="just"/>
            <a:endParaRPr lang="pt-BR" sz="1700" baseline="30000" dirty="0">
              <a:solidFill>
                <a:schemeClr val="tx1"/>
              </a:solidFill>
            </a:endParaRPr>
          </a:p>
          <a:p>
            <a:pPr algn="just"/>
            <a:endParaRPr lang="pt-BR" sz="1700" baseline="30000" dirty="0" smtClean="0">
              <a:solidFill>
                <a:schemeClr val="tx1"/>
              </a:solidFill>
            </a:endParaRPr>
          </a:p>
          <a:p>
            <a:pPr algn="just"/>
            <a:endParaRPr lang="pt-BR" sz="1700" baseline="30000" dirty="0">
              <a:solidFill>
                <a:schemeClr val="tx1"/>
              </a:solidFill>
            </a:endParaRPr>
          </a:p>
          <a:p>
            <a:pPr marL="725488" algn="just"/>
            <a:r>
              <a:rPr lang="pt-BR" dirty="0" smtClean="0">
                <a:solidFill>
                  <a:schemeClr val="tx1"/>
                </a:solidFill>
              </a:rPr>
              <a:t>Mesmo assim a diferença dentre os sistemas é 143,15L.lig</a:t>
            </a:r>
            <a:r>
              <a:rPr lang="pt-BR" baseline="30000" dirty="0" smtClean="0">
                <a:solidFill>
                  <a:schemeClr val="tx1"/>
                </a:solidFill>
              </a:rPr>
              <a:t>-1</a:t>
            </a:r>
            <a:r>
              <a:rPr lang="pt-BR" dirty="0" smtClean="0">
                <a:solidFill>
                  <a:schemeClr val="tx1"/>
                </a:solidFill>
              </a:rPr>
              <a:t>.dia</a:t>
            </a:r>
            <a:r>
              <a:rPr lang="pt-BR" baseline="30000" dirty="0" smtClean="0">
                <a:solidFill>
                  <a:schemeClr val="tx1"/>
                </a:solidFill>
              </a:rPr>
              <a:t>-1</a:t>
            </a:r>
            <a:r>
              <a:rPr lang="pt-BR" dirty="0" smtClean="0">
                <a:solidFill>
                  <a:schemeClr val="tx1"/>
                </a:solidFill>
              </a:rPr>
              <a:t>. </a:t>
            </a:r>
          </a:p>
          <a:p>
            <a:pPr marL="725488"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Bahia – </a:t>
            </a:r>
            <a:r>
              <a:rPr lang="pt-BR" dirty="0" smtClean="0">
                <a:solidFill>
                  <a:schemeClr val="tx1"/>
                </a:solidFill>
              </a:rPr>
              <a:t>253,24L.lig</a:t>
            </a:r>
            <a:r>
              <a:rPr lang="pt-BR" baseline="30000" dirty="0" smtClean="0">
                <a:solidFill>
                  <a:schemeClr val="tx1"/>
                </a:solidFill>
              </a:rPr>
              <a:t>-1</a:t>
            </a:r>
            <a:r>
              <a:rPr lang="pt-BR" dirty="0" smtClean="0">
                <a:solidFill>
                  <a:schemeClr val="tx1"/>
                </a:solidFill>
              </a:rPr>
              <a:t>.dia</a:t>
            </a:r>
            <a:r>
              <a:rPr lang="pt-BR" baseline="30000" dirty="0" smtClean="0">
                <a:solidFill>
                  <a:schemeClr val="tx1"/>
                </a:solidFill>
              </a:rPr>
              <a:t>-1</a:t>
            </a:r>
            <a:endParaRPr lang="pt-BR" baseline="30000" dirty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Brasil </a:t>
            </a:r>
            <a:r>
              <a:rPr lang="pt-BR" dirty="0">
                <a:solidFill>
                  <a:schemeClr val="tx1"/>
                </a:solidFill>
              </a:rPr>
              <a:t>– </a:t>
            </a:r>
            <a:r>
              <a:rPr lang="pt-BR" dirty="0" smtClean="0">
                <a:solidFill>
                  <a:schemeClr val="tx1"/>
                </a:solidFill>
              </a:rPr>
              <a:t>327,02L.lig</a:t>
            </a:r>
            <a:r>
              <a:rPr lang="pt-BR" baseline="30000" dirty="0" smtClean="0">
                <a:solidFill>
                  <a:schemeClr val="tx1"/>
                </a:solidFill>
              </a:rPr>
              <a:t>-1</a:t>
            </a:r>
            <a:r>
              <a:rPr lang="pt-BR" dirty="0" smtClean="0">
                <a:solidFill>
                  <a:schemeClr val="tx1"/>
                </a:solidFill>
              </a:rPr>
              <a:t>.dia</a:t>
            </a:r>
            <a:r>
              <a:rPr lang="pt-BR" baseline="30000" dirty="0" smtClean="0">
                <a:solidFill>
                  <a:schemeClr val="tx1"/>
                </a:solidFill>
              </a:rPr>
              <a:t>-1</a:t>
            </a:r>
          </a:p>
          <a:p>
            <a:pPr algn="ctr"/>
            <a:r>
              <a:rPr lang="pt-BR" sz="1400" dirty="0" smtClean="0">
                <a:solidFill>
                  <a:prstClr val="black"/>
                </a:solidFill>
              </a:rPr>
              <a:t>Ano </a:t>
            </a:r>
            <a:r>
              <a:rPr lang="pt-BR" sz="1400" dirty="0">
                <a:solidFill>
                  <a:prstClr val="black"/>
                </a:solidFill>
              </a:rPr>
              <a:t>base 2015 do </a:t>
            </a:r>
            <a:r>
              <a:rPr lang="pt-BR" sz="1400" dirty="0" err="1">
                <a:solidFill>
                  <a:prstClr val="black"/>
                </a:solidFill>
              </a:rPr>
              <a:t>Snis</a:t>
            </a:r>
            <a:r>
              <a:rPr lang="pt-BR" sz="1400" dirty="0" smtClean="0">
                <a:solidFill>
                  <a:prstClr val="black"/>
                </a:solidFill>
              </a:rPr>
              <a:t>.</a:t>
            </a:r>
            <a:endParaRPr lang="pt-B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4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989037"/>
          </a:xfrm>
        </p:spPr>
        <p:txBody>
          <a:bodyPr>
            <a:normAutofit fontScale="92500"/>
          </a:bodyPr>
          <a:lstStyle/>
          <a:p>
            <a:pPr lvl="0"/>
            <a:r>
              <a:rPr lang="pt-BR" sz="2000" dirty="0"/>
              <a:t>IN049 – Índice de perdas na distribuição (%) com indicador de faturamento (%)</a:t>
            </a:r>
          </a:p>
          <a:p>
            <a:pPr marL="0" indent="0">
              <a:buNone/>
            </a:pPr>
            <a:r>
              <a:rPr lang="pt-BR" sz="1600" b="1" dirty="0" smtClean="0"/>
              <a:t>Figura </a:t>
            </a:r>
            <a:r>
              <a:rPr lang="pt-BR" sz="1600" b="1" dirty="0"/>
              <a:t>6 – Comparação entre o índice de perdas na distribuição com o índice de águas não faturadas de 2006 a 2015 no sistema de abastecimento de água do município de Barreiras</a:t>
            </a:r>
            <a:endParaRPr lang="pt-BR" sz="1600" dirty="0"/>
          </a:p>
          <a:p>
            <a:pPr marL="0" indent="0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300" dirty="0" smtClean="0"/>
          </a:p>
          <a:p>
            <a:pPr marL="0" indent="0" algn="just">
              <a:buNone/>
            </a:pPr>
            <a:endParaRPr lang="pt-BR" sz="1300" dirty="0" smtClean="0"/>
          </a:p>
          <a:p>
            <a:pPr marL="0" indent="0">
              <a:buNone/>
            </a:pPr>
            <a:r>
              <a:rPr lang="pt-BR" sz="1300" dirty="0" smtClean="0"/>
              <a:t>                   Fonte: Dos autores, a partir do </a:t>
            </a:r>
            <a:r>
              <a:rPr lang="pt-BR" sz="1300" dirty="0" err="1" smtClean="0"/>
              <a:t>Copae</a:t>
            </a:r>
            <a:r>
              <a:rPr lang="pt-BR" sz="1300" dirty="0" smtClean="0"/>
              <a:t> (2017).</a:t>
            </a:r>
          </a:p>
          <a:p>
            <a:pPr marL="0" indent="0" algn="just">
              <a:buNone/>
            </a:pPr>
            <a:endParaRPr lang="pt-BR" sz="1500" dirty="0"/>
          </a:p>
        </p:txBody>
      </p:sp>
      <p:sp>
        <p:nvSpPr>
          <p:cNvPr id="8" name="Retângulo 7"/>
          <p:cNvSpPr/>
          <p:nvPr/>
        </p:nvSpPr>
        <p:spPr>
          <a:xfrm>
            <a:off x="5940152" y="2492896"/>
            <a:ext cx="2880320" cy="2705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dirty="0">
                <a:solidFill>
                  <a:schemeClr val="tx1"/>
                </a:solidFill>
              </a:rPr>
              <a:t>Percebe-se uma proporcionalidade na variação dos dados indicando que existe uma associação direta entre o IPD e o ANF: quando há o aumento de um consequentemente o outro aumenta, bem como se um diminui o outro também diminui.</a:t>
            </a:r>
          </a:p>
        </p:txBody>
      </p:sp>
      <p:pic>
        <p:nvPicPr>
          <p:cNvPr id="7170" name="Gráfico 8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4500563" cy="27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004048" y="3752193"/>
            <a:ext cx="648072" cy="2880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/>
              <a:t>~26%</a:t>
            </a:r>
            <a:endParaRPr lang="pt-BR" sz="1500" dirty="0"/>
          </a:p>
        </p:txBody>
      </p:sp>
      <p:sp>
        <p:nvSpPr>
          <p:cNvPr id="7" name="Retângulo 6"/>
          <p:cNvSpPr/>
          <p:nvPr/>
        </p:nvSpPr>
        <p:spPr>
          <a:xfrm>
            <a:off x="4992158" y="4192625"/>
            <a:ext cx="648072" cy="28803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/>
              <a:t>~11%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1938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989037"/>
          </a:xfrm>
        </p:spPr>
        <p:txBody>
          <a:bodyPr>
            <a:normAutofit fontScale="92500"/>
          </a:bodyPr>
          <a:lstStyle/>
          <a:p>
            <a:pPr lvl="0"/>
            <a:r>
              <a:rPr lang="pt-BR" sz="2000" dirty="0"/>
              <a:t>IN049 – Índice de perdas na distribuição (%) com indicador de faturamento (%)</a:t>
            </a:r>
          </a:p>
          <a:p>
            <a:pPr marL="0" indent="0">
              <a:buNone/>
            </a:pPr>
            <a:r>
              <a:rPr lang="pt-BR" sz="1600" b="1" dirty="0" smtClean="0"/>
              <a:t>Figura 7 </a:t>
            </a:r>
            <a:r>
              <a:rPr lang="pt-BR" sz="1600" b="1" dirty="0"/>
              <a:t>– Comparação entre o índice de perdas na distribuição com o índice de águas não faturadas de 2006 a 2015 no sistema de abastecimento de água do município de </a:t>
            </a:r>
            <a:r>
              <a:rPr lang="pt-BR" sz="1600" b="1" dirty="0" smtClean="0"/>
              <a:t>Ilhéus</a:t>
            </a:r>
            <a:endParaRPr lang="pt-BR" sz="1600" dirty="0"/>
          </a:p>
          <a:p>
            <a:pPr marL="0" indent="0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500" dirty="0"/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just">
              <a:buNone/>
            </a:pPr>
            <a:endParaRPr lang="pt-BR" sz="1300" dirty="0" smtClean="0"/>
          </a:p>
          <a:p>
            <a:pPr marL="0" indent="0" algn="just">
              <a:buNone/>
            </a:pPr>
            <a:endParaRPr lang="pt-BR" sz="1300" dirty="0" smtClean="0"/>
          </a:p>
          <a:p>
            <a:pPr marL="0" indent="0">
              <a:buNone/>
            </a:pPr>
            <a:r>
              <a:rPr lang="pt-BR" sz="1300" dirty="0" smtClean="0"/>
              <a:t>                   Fonte: Dos autores, a partir do </a:t>
            </a:r>
            <a:r>
              <a:rPr lang="pt-BR" sz="1300" dirty="0" err="1" smtClean="0"/>
              <a:t>Copae</a:t>
            </a:r>
            <a:r>
              <a:rPr lang="pt-BR" sz="1300" dirty="0" smtClean="0"/>
              <a:t> (2017).</a:t>
            </a:r>
          </a:p>
          <a:p>
            <a:pPr marL="0" indent="0" algn="just">
              <a:buNone/>
            </a:pPr>
            <a:endParaRPr lang="pt-BR" sz="1500" dirty="0"/>
          </a:p>
        </p:txBody>
      </p:sp>
      <p:sp>
        <p:nvSpPr>
          <p:cNvPr id="8" name="Retângulo 7"/>
          <p:cNvSpPr/>
          <p:nvPr/>
        </p:nvSpPr>
        <p:spPr>
          <a:xfrm>
            <a:off x="5940152" y="2492896"/>
            <a:ext cx="2880320" cy="2705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dirty="0" smtClean="0">
                <a:solidFill>
                  <a:schemeClr val="tx1"/>
                </a:solidFill>
              </a:rPr>
              <a:t>Também verifica-se uma associação </a:t>
            </a:r>
            <a:r>
              <a:rPr lang="pt-BR" sz="1700" dirty="0">
                <a:solidFill>
                  <a:schemeClr val="tx1"/>
                </a:solidFill>
              </a:rPr>
              <a:t>direta entre o IPD e o </a:t>
            </a:r>
            <a:r>
              <a:rPr lang="pt-BR" sz="1700" dirty="0" smtClean="0">
                <a:solidFill>
                  <a:schemeClr val="tx1"/>
                </a:solidFill>
              </a:rPr>
              <a:t>ANF.</a:t>
            </a:r>
            <a:endParaRPr lang="pt-BR" sz="1700" dirty="0">
              <a:solidFill>
                <a:schemeClr val="tx1"/>
              </a:solidFill>
            </a:endParaRPr>
          </a:p>
        </p:txBody>
      </p:sp>
      <p:pic>
        <p:nvPicPr>
          <p:cNvPr id="8194" name="Gráfico 8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4500563" cy="270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004048" y="3501008"/>
            <a:ext cx="648072" cy="28803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/>
              <a:t>~41%</a:t>
            </a:r>
            <a:endParaRPr lang="pt-BR" sz="1500" dirty="0"/>
          </a:p>
        </p:txBody>
      </p:sp>
      <p:sp>
        <p:nvSpPr>
          <p:cNvPr id="7" name="Retângulo 6"/>
          <p:cNvSpPr/>
          <p:nvPr/>
        </p:nvSpPr>
        <p:spPr>
          <a:xfrm>
            <a:off x="5003387" y="3861048"/>
            <a:ext cx="648072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/>
              <a:t>~29%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216240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1900" dirty="0"/>
              <a:t>Verifica-se que nos gráficos do IPD com o ANF, bem como nos demais, que há pontos discrepantes entre os anos de 2008 e 2009 no município de Barreiras, podendo, nestes casos, representarem dados inconsistentes. </a:t>
            </a:r>
            <a:endParaRPr lang="pt-BR" sz="1900" dirty="0" smtClean="0"/>
          </a:p>
          <a:p>
            <a:pPr algn="just"/>
            <a:endParaRPr lang="pt-BR" sz="2000" dirty="0"/>
          </a:p>
          <a:p>
            <a:pPr algn="just"/>
            <a:r>
              <a:rPr lang="pt-BR" sz="1900" dirty="0" smtClean="0"/>
              <a:t>Santos </a:t>
            </a:r>
            <a:r>
              <a:rPr lang="pt-BR" sz="1900" dirty="0"/>
              <a:t>e Silva (2016) também identificaram dados inconsistentes em indicadores do </a:t>
            </a:r>
            <a:r>
              <a:rPr lang="pt-BR" sz="1900" dirty="0" err="1"/>
              <a:t>Snis</a:t>
            </a:r>
            <a:r>
              <a:rPr lang="pt-BR" sz="1900" dirty="0"/>
              <a:t> no ano de 2008 quando analisaram a prestação dos serviços públicos de abastecimento de água e esgotamento sanitário em Barreiras, sugerindo igualmente a possibilidade da influência da </a:t>
            </a:r>
            <a:r>
              <a:rPr lang="pt-BR" sz="1900" dirty="0" err="1"/>
              <a:t>Sanab</a:t>
            </a:r>
            <a:r>
              <a:rPr lang="pt-BR" sz="1900" dirty="0"/>
              <a:t> neste período</a:t>
            </a:r>
            <a:r>
              <a:rPr lang="pt-BR" sz="1900" dirty="0" smtClean="0"/>
              <a:t>.</a:t>
            </a:r>
          </a:p>
          <a:p>
            <a:pPr algn="just"/>
            <a:endParaRPr lang="pt-BR" sz="1900" dirty="0"/>
          </a:p>
          <a:p>
            <a:pPr algn="just"/>
            <a:r>
              <a:rPr lang="pt-BR" sz="2000" dirty="0"/>
              <a:t>No sistema de abastecimento de água do município de Ilhéus as singularidades gráficas no ano de 2008 podem ser reflexos das ações desenvolvidas no âmbito do projeto COM+ÁGUA entre os anos de 2006 a 2008.  </a:t>
            </a:r>
          </a:p>
        </p:txBody>
      </p:sp>
    </p:spTree>
    <p:extLst>
      <p:ext uri="{BB962C8B-B14F-4D97-AF65-F5344CB8AC3E}">
        <p14:creationId xmlns:p14="http://schemas.microsoft.com/office/powerpoint/2010/main" val="127171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1900" dirty="0"/>
              <a:t>Também é possível verificar que IPD e que o ANF estão reduzindo ao longo dos anos, e que Barreiras está em um patamar positivo quando comparado a Ilhéus, já que o IPD de Barreiras corresponde a aproximadamente de 26%, enquanto Ilhéus em torno de 35%, em 2016 segundo o </a:t>
            </a:r>
            <a:r>
              <a:rPr lang="pt-BR" sz="1900" dirty="0" err="1"/>
              <a:t>Copae</a:t>
            </a:r>
            <a:r>
              <a:rPr lang="pt-BR" sz="1900" dirty="0"/>
              <a:t>. De acordo com o PNCDA (2007) a gestão desses sistemas é considerada intermediária por apresentarem um IPD entre 25% e 40%.   </a:t>
            </a:r>
          </a:p>
          <a:p>
            <a:pPr algn="just"/>
            <a:endParaRPr lang="pt-BR" sz="1900" dirty="0" smtClean="0"/>
          </a:p>
          <a:p>
            <a:pPr algn="just"/>
            <a:r>
              <a:rPr lang="pt-BR" sz="1900" dirty="0" smtClean="0"/>
              <a:t>O </a:t>
            </a:r>
            <a:r>
              <a:rPr lang="pt-BR" sz="1900" dirty="0"/>
              <a:t>aumento anual dos índices de micromedição relativo ao volume disponibilizado e relativo ao consumo, em conjunto com o alto índice de macromedição destes municípios possibilita o monitoramento dos volumes de água dentro do sistema de distribuição e pode estar ajudando na identificação dos volumes perdidos, com isso o IPD e do ANF vem reduzindo ano a ano</a:t>
            </a:r>
            <a:r>
              <a:rPr lang="pt-BR" sz="1900" dirty="0" smtClean="0"/>
              <a:t>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dirty="0"/>
              <a:t>No tocante aos indicadores de desempenho utilizados pela Embasa para análise das perdas físicas e de faturamento, verificou-se que está havendo uma redução gradual do ANF e do IPL. No entanto, a falta de valores de referência no Plano Estratégico de 2011 dificulta inferir se os valores atuais estão em acordo com o planejamento estratégico da empresa. </a:t>
            </a:r>
          </a:p>
        </p:txBody>
      </p:sp>
    </p:spTree>
    <p:extLst>
      <p:ext uri="{BB962C8B-B14F-4D97-AF65-F5344CB8AC3E}">
        <p14:creationId xmlns:p14="http://schemas.microsoft.com/office/powerpoint/2010/main" val="25022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Da </a:t>
            </a:r>
            <a:r>
              <a:rPr lang="pt-BR" dirty="0"/>
              <a:t>análise das séries históricas com informações do </a:t>
            </a:r>
            <a:r>
              <a:rPr lang="pt-BR" dirty="0" err="1"/>
              <a:t>Snis</a:t>
            </a:r>
            <a:r>
              <a:rPr lang="pt-BR" dirty="0"/>
              <a:t> e do </a:t>
            </a:r>
            <a:r>
              <a:rPr lang="pt-BR" dirty="0" err="1"/>
              <a:t>Copae</a:t>
            </a:r>
            <a:r>
              <a:rPr lang="pt-BR" dirty="0"/>
              <a:t> foi possível perceber que está havendo uma melhora gradual na gestão dos sistemas de ambos os municípios. Também se observou neste trabalho uma relação direta entre o índice de perdas na distribuição (IPD) com o índice de água não faturada (ANF) nos dois municípios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Os resultados evidenciaram ainda que o índice de perdas na distribuição, a porcentagem de água não faturada e o índice de perdas por ligação estão menores no sistema de abastecimento de água de Barreiras quando comparado ao sistema de Ilhéus, bem como a micromedição de Barreiras está mais elevada, demonstrando um melhor monitoramento na medição da água neste último.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358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000" dirty="0"/>
              <a:t>Í</a:t>
            </a:r>
            <a:r>
              <a:rPr lang="pt-BR" sz="2000" dirty="0" smtClean="0"/>
              <a:t>ndice </a:t>
            </a:r>
            <a:r>
              <a:rPr lang="pt-BR" sz="2000" dirty="0"/>
              <a:t>de perdas na distribuição (IPD</a:t>
            </a:r>
            <a:r>
              <a:rPr lang="pt-BR" sz="2000" dirty="0" smtClean="0"/>
              <a:t>)       avaliar </a:t>
            </a:r>
            <a:r>
              <a:rPr lang="pt-BR" sz="2000" dirty="0"/>
              <a:t>o desempenho dos </a:t>
            </a:r>
            <a:r>
              <a:rPr lang="pt-BR" sz="2000" dirty="0" smtClean="0"/>
              <a:t>prestadores:</a:t>
            </a:r>
          </a:p>
          <a:p>
            <a:pPr marL="803275" indent="-266700" algn="just"/>
            <a:r>
              <a:rPr lang="pt-BR" sz="2000" dirty="0" smtClean="0"/>
              <a:t>Facilidade </a:t>
            </a:r>
            <a:r>
              <a:rPr lang="pt-BR" sz="2000" dirty="0"/>
              <a:t>no cálculo e do </a:t>
            </a:r>
            <a:r>
              <a:rPr lang="pt-BR" sz="2000" dirty="0" smtClean="0"/>
              <a:t>entendimento</a:t>
            </a:r>
          </a:p>
          <a:p>
            <a:pPr marL="803275" indent="-266700" algn="just"/>
            <a:r>
              <a:rPr lang="pt-BR" sz="2000" dirty="0" smtClean="0"/>
              <a:t>Perdas - diferença entre </a:t>
            </a:r>
            <a:r>
              <a:rPr lang="pt-BR" sz="2000" dirty="0"/>
              <a:t>os volumes de água </a:t>
            </a:r>
            <a:r>
              <a:rPr lang="pt-BR" sz="2000" dirty="0" err="1"/>
              <a:t>macromedidos</a:t>
            </a:r>
            <a:r>
              <a:rPr lang="pt-BR" sz="2000" dirty="0"/>
              <a:t> e </a:t>
            </a:r>
            <a:r>
              <a:rPr lang="pt-BR" sz="2000" dirty="0" err="1"/>
              <a:t>micromedidos</a:t>
            </a:r>
            <a:r>
              <a:rPr lang="pt-BR" sz="2000" dirty="0"/>
              <a:t>. </a:t>
            </a:r>
            <a:endParaRPr lang="pt-BR" sz="2000" dirty="0" smtClean="0"/>
          </a:p>
          <a:p>
            <a:pPr marL="803275" indent="-266700" algn="just"/>
            <a:endParaRPr lang="pt-BR" sz="2000" dirty="0"/>
          </a:p>
          <a:p>
            <a:pPr algn="just"/>
            <a:r>
              <a:rPr lang="pt-BR" sz="2000" dirty="0"/>
              <a:t>Sendo assim, para que os programas de redução das perdas de água tenham sucesso é necessário ter o controle de todos os volumes que passam pelo sistema de abastecimento de água, desde a captação até a distribuição.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ideal é ter todas </a:t>
            </a:r>
            <a:r>
              <a:rPr lang="pt-BR" sz="2000" dirty="0"/>
              <a:t>as ligações de água com micromedição (hidrômetros) e ter macromedição em vários pontos do sistema de abastecimento de </a:t>
            </a:r>
            <a:r>
              <a:rPr lang="pt-BR" sz="2000" dirty="0" smtClean="0"/>
              <a:t>água</a:t>
            </a:r>
            <a:r>
              <a:rPr lang="pt-BR" sz="2000" dirty="0"/>
              <a:t>.</a:t>
            </a:r>
          </a:p>
        </p:txBody>
      </p:sp>
      <p:cxnSp>
        <p:nvCxnSpPr>
          <p:cNvPr id="8" name="Conector de seta reta 7"/>
          <p:cNvCxnSpPr/>
          <p:nvPr/>
        </p:nvCxnSpPr>
        <p:spPr>
          <a:xfrm>
            <a:off x="5004048" y="1730471"/>
            <a:ext cx="576064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87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Esses </a:t>
            </a:r>
            <a:r>
              <a:rPr lang="pt-BR" dirty="0"/>
              <a:t>resultados indicam em sistemas de abastecimento de água com portes semelhantes e operados pela mesma empresa, as perdas de água e a forma de gestão pode variar substancialmente de um lugar para outro.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O estudo ainda está em andamento, pois os indicadores por si só não representam a gestão completa das perdas dos sistemas de abastecimento de água nos municípios estudados, porém demonstram sinalizações de como se encontram quanto à gestão destas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491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t-BR" dirty="0" smtClean="0"/>
              <a:t>BAHIA</a:t>
            </a:r>
            <a:r>
              <a:rPr lang="pt-BR" dirty="0"/>
              <a:t>. </a:t>
            </a:r>
            <a:r>
              <a:rPr lang="pt-BR" b="1" dirty="0"/>
              <a:t>Planejamento Estratégico 2012 – 2015: Rumo à Universalização.</a:t>
            </a:r>
            <a:r>
              <a:rPr lang="pt-BR" dirty="0"/>
              <a:t> Salvador: Embasa, 40 p. 2011. </a:t>
            </a:r>
          </a:p>
          <a:p>
            <a:pPr algn="just"/>
            <a:r>
              <a:rPr lang="pt-BR" dirty="0"/>
              <a:t>BARREIRAS. </a:t>
            </a:r>
            <a:r>
              <a:rPr lang="pt-BR" b="1" dirty="0"/>
              <a:t>Plano Setorial de abastecimento de água e esgotamento sanitário de Barreiras</a:t>
            </a:r>
            <a:r>
              <a:rPr lang="pt-BR" dirty="0"/>
              <a:t>. 2010. Disponível em: &lt; http://barreiras.ba.gov.br/pdf/rel_pssb_barreiras.pdf &gt;. Acesso em: 10 abr. 2018.</a:t>
            </a:r>
          </a:p>
          <a:p>
            <a:pPr algn="just"/>
            <a:r>
              <a:rPr lang="pt-BR" dirty="0"/>
              <a:t>EMBASA. </a:t>
            </a:r>
            <a:r>
              <a:rPr lang="pt-BR" b="1" dirty="0"/>
              <a:t>Relatório do controle operacional de água e esgoto</a:t>
            </a:r>
            <a:r>
              <a:rPr lang="pt-BR" dirty="0"/>
              <a:t>. Salvador: COPAE – Embasa. </a:t>
            </a:r>
            <a:r>
              <a:rPr lang="pt-BR" b="1" dirty="0"/>
              <a:t>Série histórica.</a:t>
            </a:r>
            <a:r>
              <a:rPr lang="pt-BR" dirty="0"/>
              <a:t> 2017. Não publicado. </a:t>
            </a:r>
          </a:p>
          <a:p>
            <a:pPr algn="just"/>
            <a:r>
              <a:rPr lang="pt-BR" dirty="0" smtClean="0"/>
              <a:t>PNCDA </a:t>
            </a:r>
            <a:r>
              <a:rPr lang="pt-BR" dirty="0"/>
              <a:t>– Programa Nacional de Combate ao Desperdício de Água. Guias Práticos: técnicas de operação em sistemas de abastecimento de água. </a:t>
            </a:r>
            <a:r>
              <a:rPr lang="pt-BR" b="1" dirty="0"/>
              <a:t>Controle de pressões e operação de válvulas reguladoras de pressão.</a:t>
            </a:r>
            <a:r>
              <a:rPr lang="pt-BR" dirty="0"/>
              <a:t> Org. Airton Sampaio Gomes. Brasília: Ministério das Cidades, SNSA, 2007.</a:t>
            </a:r>
          </a:p>
          <a:p>
            <a:pPr algn="just"/>
            <a:r>
              <a:rPr lang="pt-BR" dirty="0"/>
              <a:t>SNIS – Sistema Nacional de Informações sobre Saneamento. </a:t>
            </a:r>
            <a:r>
              <a:rPr lang="pt-BR" b="1" dirty="0"/>
              <a:t>Série histórica</a:t>
            </a:r>
            <a:r>
              <a:rPr lang="pt-BR" dirty="0"/>
              <a:t>. 2018. Disponível em: &lt;http://app.cidades.gov.br/serieHistorica/municipio/index#&gt;. </a:t>
            </a:r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 29 </a:t>
            </a:r>
            <a:r>
              <a:rPr lang="en-US" dirty="0" err="1"/>
              <a:t>jan.</a:t>
            </a:r>
            <a:r>
              <a:rPr lang="en-US" dirty="0"/>
              <a:t> 2018</a:t>
            </a:r>
            <a:r>
              <a:rPr lang="en-US" dirty="0" smtClean="0"/>
              <a:t>.</a:t>
            </a:r>
            <a:endParaRPr lang="pt-BR" dirty="0"/>
          </a:p>
          <a:p>
            <a:pPr algn="just"/>
            <a:r>
              <a:rPr lang="pt-BR" dirty="0"/>
              <a:t>SANTOS, Z. G. dos; SILVA, M. M. </a:t>
            </a:r>
            <a:r>
              <a:rPr lang="pt-BR" b="1" dirty="0"/>
              <a:t>Prestação dos serviços públicos de abastecimento de água e esgotamento sanitário na cidade de Barreiras, Bahia</a:t>
            </a:r>
            <a:r>
              <a:rPr lang="pt-BR" dirty="0"/>
              <a:t>. In: Congresso Baiano de Engenharia Sanitária e Ambiental, IV., 2016, Cruz das Almas, BA. Anais [online]: COBESA, 2016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37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/>
          <a:lstStyle/>
          <a:p>
            <a:r>
              <a:rPr lang="pt-BR" dirty="0" smtClean="0"/>
              <a:t>Muito obrigada!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98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dirty="0"/>
              <a:t>O Programa Nacional de Combate ao </a:t>
            </a:r>
            <a:r>
              <a:rPr lang="pt-BR" sz="2000" dirty="0" smtClean="0"/>
              <a:t>Desperdício </a:t>
            </a:r>
            <a:r>
              <a:rPr lang="pt-BR" sz="2000" dirty="0"/>
              <a:t>de Água (PNCDA) hierarquiza, para uma análise inicial, três níveis de avaliação de sistemas de abastecimento de água baseado no IPD (PNCDA, 2007): </a:t>
            </a:r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IPD </a:t>
            </a:r>
            <a:r>
              <a:rPr lang="pt-BR" sz="2000" dirty="0"/>
              <a:t>&gt; 40%: Sistema mal </a:t>
            </a:r>
            <a:r>
              <a:rPr lang="pt-BR" sz="2000" dirty="0" smtClean="0"/>
              <a:t>gerenciado</a:t>
            </a:r>
          </a:p>
          <a:p>
            <a:pPr algn="just"/>
            <a:r>
              <a:rPr lang="pt-BR" sz="2000" dirty="0" smtClean="0"/>
              <a:t>40</a:t>
            </a:r>
            <a:r>
              <a:rPr lang="pt-BR" sz="2000" dirty="0"/>
              <a:t>% &gt; IPD &lt; 25%: Sistema com gerenciamento </a:t>
            </a:r>
            <a:r>
              <a:rPr lang="pt-BR" sz="2000" dirty="0" smtClean="0"/>
              <a:t>intermediário</a:t>
            </a:r>
          </a:p>
          <a:p>
            <a:pPr algn="just"/>
            <a:r>
              <a:rPr lang="pt-BR" sz="2000" dirty="0" smtClean="0"/>
              <a:t>IPD </a:t>
            </a:r>
            <a:r>
              <a:rPr lang="pt-BR" sz="2000" dirty="0"/>
              <a:t>&lt; 25%: </a:t>
            </a:r>
            <a:r>
              <a:rPr lang="pt-BR" sz="2000" dirty="0" smtClean="0"/>
              <a:t>Sistema </a:t>
            </a:r>
            <a:r>
              <a:rPr lang="pt-BR" sz="2000" dirty="0"/>
              <a:t>bem </a:t>
            </a:r>
            <a:r>
              <a:rPr lang="pt-BR" sz="2000" dirty="0" smtClean="0"/>
              <a:t>gerenciado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 elevada perda de água na distribuição é um problema enfrentado por inúmeros sistemas públicos de abastecimento de água no Brasil e no </a:t>
            </a:r>
            <a:r>
              <a:rPr lang="pt-BR" sz="2000" dirty="0" smtClean="0"/>
              <a:t>mundo                causam impactos </a:t>
            </a:r>
            <a:r>
              <a:rPr lang="pt-BR" sz="2000" dirty="0"/>
              <a:t>econômicos, sociais e ecológicos. 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1763688" y="4869160"/>
            <a:ext cx="576064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4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De acordo com o Planejamento Estratégico da Embasa, a redução das perdas de água está incorporada nas políticas de sustentabilidade, equilíbrio financeiro e nos objetivos estratégicos.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Para </a:t>
            </a:r>
            <a:r>
              <a:rPr lang="pt-BR" sz="2000" dirty="0"/>
              <a:t>tanto, são utilizados como instrumentos de avaliação os indicadores de Águas não Faturadas (%), com a finalidade de aferir as perdas do faturamento, e o Índice de Perdas por Ligação (L/dia.ligação</a:t>
            </a:r>
            <a:r>
              <a:rPr lang="pt-BR" sz="2000" baseline="30000" dirty="0"/>
              <a:t>-1</a:t>
            </a:r>
            <a:r>
              <a:rPr lang="pt-BR" sz="2000" dirty="0"/>
              <a:t>), para medir as perdas totais de água por ligação (BAHIA, 2011).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No </a:t>
            </a:r>
            <a:r>
              <a:rPr lang="pt-BR" sz="2000" dirty="0"/>
              <a:t>entanto, tal documento não informa as ações a serem adotadas e nem valores de referência para a redução.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348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A</a:t>
            </a:r>
            <a:r>
              <a:rPr lang="pt-BR" sz="2000" dirty="0" smtClean="0"/>
              <a:t>nalisar </a:t>
            </a:r>
            <a:r>
              <a:rPr lang="pt-BR" sz="2000" dirty="0"/>
              <a:t>e demonstrar o comportamento das perdas por meio de indicadores para os sistemas de abastecimento de água dos municípios de Barreiras e Ilhéus, ambos operados pela Embasa, a fim de traçar uma avaliação das perdas de água nesses municípios e ampliar as discussões sobre o tema. </a:t>
            </a:r>
          </a:p>
        </p:txBody>
      </p:sp>
    </p:spTree>
    <p:extLst>
      <p:ext uri="{BB962C8B-B14F-4D97-AF65-F5344CB8AC3E}">
        <p14:creationId xmlns:p14="http://schemas.microsoft.com/office/powerpoint/2010/main" val="5685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MATERIAL E </a:t>
            </a:r>
            <a:r>
              <a:rPr lang="pt-BR" b="1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363272" cy="4205061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Análise de dados secundários do </a:t>
            </a:r>
            <a:r>
              <a:rPr lang="pt-BR" sz="2000" dirty="0" err="1" smtClean="0"/>
              <a:t>Snis</a:t>
            </a:r>
            <a:r>
              <a:rPr lang="pt-BR" sz="2000" dirty="0" smtClean="0"/>
              <a:t> e do </a:t>
            </a:r>
            <a:r>
              <a:rPr lang="pt-BR" sz="2000" dirty="0"/>
              <a:t>Controle Operacional de Água e Esgoto (COPAE) da </a:t>
            </a:r>
            <a:r>
              <a:rPr lang="pt-BR" sz="2000" dirty="0" smtClean="0"/>
              <a:t>Embasa, entre </a:t>
            </a:r>
            <a:r>
              <a:rPr lang="pt-BR" sz="2000" dirty="0"/>
              <a:t>os anos de 2006 a </a:t>
            </a:r>
            <a:r>
              <a:rPr lang="pt-BR" sz="2000" dirty="0" smtClean="0"/>
              <a:t>2015:</a:t>
            </a:r>
          </a:p>
          <a:p>
            <a:pPr marL="725488" indent="-188913" algn="just"/>
            <a:r>
              <a:rPr lang="pt-BR" sz="1800" dirty="0" smtClean="0"/>
              <a:t>Características </a:t>
            </a:r>
            <a:r>
              <a:rPr lang="pt-BR" sz="1800" dirty="0"/>
              <a:t>gerais </a:t>
            </a:r>
            <a:r>
              <a:rPr lang="pt-BR" sz="1800" dirty="0" smtClean="0"/>
              <a:t>dos sistemas </a:t>
            </a:r>
            <a:r>
              <a:rPr lang="pt-BR" sz="1800" dirty="0"/>
              <a:t>de </a:t>
            </a:r>
            <a:r>
              <a:rPr lang="pt-BR" sz="1800" dirty="0" smtClean="0"/>
              <a:t>abastecimento, informações </a:t>
            </a:r>
            <a:r>
              <a:rPr lang="pt-BR" sz="1800" dirty="0"/>
              <a:t>sobre perdas de </a:t>
            </a:r>
            <a:r>
              <a:rPr lang="pt-BR" sz="1800" dirty="0" smtClean="0"/>
              <a:t>água e índices </a:t>
            </a:r>
            <a:r>
              <a:rPr lang="pt-BR" sz="1800" dirty="0"/>
              <a:t>de macro e </a:t>
            </a:r>
            <a:r>
              <a:rPr lang="pt-BR" sz="1800" dirty="0" smtClean="0"/>
              <a:t>micromedição (QUADRO 1). </a:t>
            </a:r>
          </a:p>
          <a:p>
            <a:pPr marL="0" indent="0" algn="ctr">
              <a:buNone/>
            </a:pPr>
            <a:r>
              <a:rPr lang="pt-BR" sz="1500" b="1" dirty="0" smtClean="0"/>
              <a:t>Quadro </a:t>
            </a:r>
            <a:r>
              <a:rPr lang="pt-BR" sz="1500" b="1" dirty="0"/>
              <a:t>1- Relação dos parâmetros e indicadores utilizados na </a:t>
            </a:r>
            <a:r>
              <a:rPr lang="pt-BR" sz="1500" b="1" dirty="0" smtClean="0"/>
              <a:t>pesquisa</a:t>
            </a:r>
          </a:p>
          <a:p>
            <a:pPr marL="0" indent="0" algn="ctr">
              <a:buNone/>
            </a:pPr>
            <a:endParaRPr lang="pt-BR" sz="1500" b="1" dirty="0"/>
          </a:p>
          <a:p>
            <a:pPr marL="0" indent="0" algn="ctr">
              <a:buNone/>
            </a:pPr>
            <a:endParaRPr lang="pt-BR" sz="1500" b="1" dirty="0" smtClean="0"/>
          </a:p>
          <a:p>
            <a:pPr marL="0" indent="0" algn="ctr">
              <a:buNone/>
            </a:pPr>
            <a:endParaRPr lang="pt-BR" sz="1500" b="1" dirty="0"/>
          </a:p>
          <a:p>
            <a:pPr marL="0" indent="0" algn="ctr">
              <a:buNone/>
            </a:pPr>
            <a:endParaRPr lang="pt-BR" sz="1500" b="1" dirty="0" smtClean="0"/>
          </a:p>
          <a:p>
            <a:pPr marL="0" indent="0" algn="ctr">
              <a:buNone/>
            </a:pPr>
            <a:endParaRPr lang="pt-BR" sz="1500" b="1" dirty="0"/>
          </a:p>
          <a:p>
            <a:pPr marL="0" indent="0" algn="ctr">
              <a:buNone/>
            </a:pPr>
            <a:endParaRPr lang="pt-BR" sz="1500" b="1" dirty="0" smtClean="0"/>
          </a:p>
          <a:p>
            <a:pPr marL="0" indent="0" algn="ctr">
              <a:buNone/>
            </a:pPr>
            <a:endParaRPr lang="pt-BR" sz="1500" b="1" dirty="0"/>
          </a:p>
          <a:p>
            <a:pPr marL="0" indent="0" algn="ctr">
              <a:buNone/>
            </a:pPr>
            <a:endParaRPr lang="pt-BR" sz="15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pt-BR" sz="1300" dirty="0"/>
              <a:t>Fonte: Dos autores, a partir do </a:t>
            </a:r>
            <a:r>
              <a:rPr lang="pt-BR" sz="1300" dirty="0" err="1"/>
              <a:t>Snis</a:t>
            </a:r>
            <a:r>
              <a:rPr lang="pt-BR" sz="1300" dirty="0"/>
              <a:t> (2018).</a:t>
            </a:r>
          </a:p>
          <a:p>
            <a:pPr marL="0" indent="0" algn="ctr">
              <a:buNone/>
            </a:pPr>
            <a:endParaRPr lang="pt-BR" sz="15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145041"/>
              </p:ext>
            </p:extLst>
          </p:nvPr>
        </p:nvGraphicFramePr>
        <p:xfrm>
          <a:off x="755576" y="3212976"/>
          <a:ext cx="7704856" cy="20802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48472"/>
                <a:gridCol w="3456384"/>
              </a:tblGrid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Parâmetro ou indicador</a:t>
                      </a:r>
                      <a:endParaRPr lang="pt-BR" sz="13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82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Pop. total atendida com abastecimento de água (Habitantes)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Micromedição relativo ao consumo (%)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Quant. de economias ativas de água (Economias)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Índice de perdas na distribuição (%)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Extensão da rede de água (km)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Índice de perdas por ligação ( L.lig</a:t>
                      </a:r>
                      <a:r>
                        <a:rPr lang="pt-BR" sz="1300" baseline="30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.dia</a:t>
                      </a:r>
                      <a:r>
                        <a:rPr lang="pt-BR" sz="1300" baseline="300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Volume de água produzido (m³)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Índice de macromedição (%)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Volume de água consumido (m³)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Índice de água não faturada (%)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Micromedição relativo ao volume disponibilizado (%)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1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MATERIAL E </a:t>
            </a:r>
            <a:r>
              <a:rPr lang="pt-BR" b="1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363272" cy="4205061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São </a:t>
            </a:r>
            <a:r>
              <a:rPr lang="pt-BR" sz="2000" dirty="0"/>
              <a:t>três </a:t>
            </a:r>
            <a:r>
              <a:rPr lang="pt-BR" sz="2000" dirty="0" smtClean="0"/>
              <a:t>indicadores diretamente </a:t>
            </a:r>
            <a:r>
              <a:rPr lang="pt-BR" sz="2000" dirty="0"/>
              <a:t>relacionados às perdas: o percentual o índice de perdas na distribuição (%), o índice de água não faturada e o índice de perdas por ligação (L.lig</a:t>
            </a:r>
            <a:r>
              <a:rPr lang="pt-BR" sz="2000" baseline="30000" dirty="0"/>
              <a:t>-1</a:t>
            </a:r>
            <a:r>
              <a:rPr lang="pt-BR" sz="2000" dirty="0"/>
              <a:t>.dia</a:t>
            </a:r>
            <a:r>
              <a:rPr lang="pt-BR" sz="2000" baseline="30000" dirty="0"/>
              <a:t>-1</a:t>
            </a:r>
            <a:r>
              <a:rPr lang="pt-BR" sz="2000" dirty="0" smtClean="0"/>
              <a:t>).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Há </a:t>
            </a:r>
            <a:r>
              <a:rPr lang="pt-BR" sz="2000" dirty="0"/>
              <a:t>também três índices que estabelecem uma relação indireta com as perdas de água, mas estão associados ao gerenciamento dos sistemas de abastecimento: micromedição relativo ao volume disponibilizado (%), micromedição relativo ao consumo (%) e o índice de macromedição (%).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Analisou-se esse conjunto de informações de modo descritivo e gráfico para  a  melhor  visualização  dos  dados e produzir a avaliação do comportamento das perdas físicas e aparentes ao longo dos anos.</a:t>
            </a:r>
          </a:p>
          <a:p>
            <a:pPr algn="just"/>
            <a:endParaRPr lang="pt-BR" sz="1500" b="1" dirty="0"/>
          </a:p>
        </p:txBody>
      </p:sp>
    </p:spTree>
    <p:extLst>
      <p:ext uri="{BB962C8B-B14F-4D97-AF65-F5344CB8AC3E}">
        <p14:creationId xmlns:p14="http://schemas.microsoft.com/office/powerpoint/2010/main" val="35814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061045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C</a:t>
            </a:r>
            <a:r>
              <a:rPr lang="pt-BR" sz="2000" dirty="0" smtClean="0"/>
              <a:t>aracterísticas gerais dos sistemas de abastecimento de </a:t>
            </a:r>
            <a:r>
              <a:rPr lang="pt-BR" sz="2000" dirty="0"/>
              <a:t>abastecimento de </a:t>
            </a:r>
            <a:r>
              <a:rPr lang="pt-BR" sz="2000" dirty="0" smtClean="0"/>
              <a:t>água de Barreiras e Ilhéus (</a:t>
            </a:r>
            <a:r>
              <a:rPr lang="pt-BR" sz="2000" dirty="0"/>
              <a:t>Tabela 1</a:t>
            </a:r>
            <a:r>
              <a:rPr lang="pt-BR" sz="2000" dirty="0" smtClean="0"/>
              <a:t>).</a:t>
            </a:r>
          </a:p>
          <a:p>
            <a:pPr algn="just"/>
            <a:endParaRPr lang="pt-BR" sz="2000" dirty="0" smtClean="0"/>
          </a:p>
          <a:p>
            <a:pPr marL="0" indent="0" algn="just">
              <a:buNone/>
            </a:pPr>
            <a:r>
              <a:rPr lang="pt-BR" sz="1500" b="1" dirty="0"/>
              <a:t>Tabela 1 – Características gerais dos sistemas de abastecimento de água estudados, segundo informações selecionadas do </a:t>
            </a:r>
            <a:r>
              <a:rPr lang="pt-BR" sz="1500" b="1" dirty="0" err="1"/>
              <a:t>Snis</a:t>
            </a:r>
            <a:r>
              <a:rPr lang="pt-BR" sz="1500" b="1" dirty="0"/>
              <a:t>, ano base de 2015</a:t>
            </a:r>
            <a:endParaRPr lang="pt-BR" sz="1500" dirty="0"/>
          </a:p>
          <a:p>
            <a:pPr marL="0" indent="0" algn="ctr">
              <a:buNone/>
            </a:pPr>
            <a:endParaRPr lang="pt-BR" sz="1500" dirty="0" smtClean="0"/>
          </a:p>
          <a:p>
            <a:pPr marL="0" indent="0" algn="ctr">
              <a:buNone/>
            </a:pPr>
            <a:endParaRPr lang="pt-BR" sz="1500" dirty="0"/>
          </a:p>
          <a:p>
            <a:pPr marL="0" indent="0" algn="ctr">
              <a:buNone/>
            </a:pPr>
            <a:endParaRPr lang="pt-BR" sz="1500" dirty="0" smtClean="0"/>
          </a:p>
          <a:p>
            <a:pPr marL="0" indent="0" algn="ctr">
              <a:buNone/>
            </a:pPr>
            <a:endParaRPr lang="pt-BR" sz="1500" dirty="0"/>
          </a:p>
          <a:p>
            <a:pPr marL="0" indent="0" algn="ctr">
              <a:buNone/>
            </a:pPr>
            <a:endParaRPr lang="pt-BR" sz="1500" dirty="0" smtClean="0"/>
          </a:p>
          <a:p>
            <a:pPr marL="0" indent="0" algn="ctr">
              <a:buNone/>
            </a:pPr>
            <a:endParaRPr lang="pt-BR" sz="1500" dirty="0"/>
          </a:p>
          <a:p>
            <a:pPr marL="0" indent="0" algn="ctr">
              <a:buNone/>
            </a:pPr>
            <a:endParaRPr lang="pt-BR" sz="1500" dirty="0" smtClean="0"/>
          </a:p>
          <a:p>
            <a:pPr marL="0" indent="0" algn="ctr">
              <a:spcBef>
                <a:spcPts val="0"/>
              </a:spcBef>
              <a:buNone/>
            </a:pPr>
            <a:endParaRPr lang="pt-BR" sz="1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pt-BR" sz="1300" dirty="0" smtClean="0"/>
              <a:t>Fonte</a:t>
            </a:r>
            <a:r>
              <a:rPr lang="pt-BR" sz="1300" dirty="0"/>
              <a:t>: Dos autores, a partir do </a:t>
            </a:r>
            <a:r>
              <a:rPr lang="pt-BR" sz="1300" dirty="0" err="1"/>
              <a:t>Snis</a:t>
            </a:r>
            <a:r>
              <a:rPr lang="pt-BR" sz="1300" dirty="0"/>
              <a:t> (2018).</a:t>
            </a:r>
          </a:p>
          <a:p>
            <a:pPr algn="just"/>
            <a:endParaRPr lang="pt-BR" sz="1300" dirty="0" smtClean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170989"/>
              </p:ext>
            </p:extLst>
          </p:nvPr>
        </p:nvGraphicFramePr>
        <p:xfrm>
          <a:off x="827585" y="3140968"/>
          <a:ext cx="7488831" cy="1983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13559"/>
                <a:gridCol w="1619317"/>
                <a:gridCol w="1155955"/>
              </a:tblGrid>
              <a:tr h="3729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Parâmetro</a:t>
                      </a:r>
                      <a:endParaRPr lang="pt-BR" sz="13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Barreiras</a:t>
                      </a:r>
                      <a:endParaRPr lang="pt-BR" sz="13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Ilhéus</a:t>
                      </a:r>
                      <a:endParaRPr lang="pt-BR" sz="13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7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Pop. total atendida com abastecimento de água (Habitantes)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153.918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157.589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8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Quant. de economias ativas de água (Economias)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53.24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54.331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Extensão da rede de água (km)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639,21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556,83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Volume de água produzido (m³)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9.319,51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11.517,67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Volume de água consumido (m³)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6.751,46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6.268,96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15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sz="1900" dirty="0" smtClean="0"/>
              <a:t>Ressalvas:</a:t>
            </a:r>
          </a:p>
          <a:p>
            <a:pPr algn="just"/>
            <a:r>
              <a:rPr lang="pt-BR" sz="1900" dirty="0" smtClean="0"/>
              <a:t>Nos </a:t>
            </a:r>
            <a:r>
              <a:rPr lang="pt-BR" sz="1900" dirty="0"/>
              <a:t>anos de 2008 </a:t>
            </a:r>
            <a:r>
              <a:rPr lang="pt-BR" sz="1900" dirty="0" smtClean="0"/>
              <a:t>a </a:t>
            </a:r>
            <a:r>
              <a:rPr lang="pt-BR" sz="1900" dirty="0"/>
              <a:t>2009 a concessão pública dos serviços de abastecimento de água e esgotamento sanitário entre o município de Barreiras e a Embasa foi </a:t>
            </a:r>
            <a:r>
              <a:rPr lang="pt-BR" sz="1900" dirty="0" smtClean="0"/>
              <a:t>extinta, assumindo a Autarquia </a:t>
            </a:r>
            <a:r>
              <a:rPr lang="pt-BR" sz="1900" dirty="0"/>
              <a:t>Municipal Saneamento Básico do Município de Barreiras (SANAB). </a:t>
            </a:r>
            <a:endParaRPr lang="pt-BR" sz="1900" dirty="0" smtClean="0"/>
          </a:p>
          <a:p>
            <a:pPr algn="just"/>
            <a:endParaRPr lang="pt-BR" sz="1300" dirty="0"/>
          </a:p>
          <a:p>
            <a:pPr algn="just"/>
            <a:r>
              <a:rPr lang="pt-BR" sz="1900" dirty="0" smtClean="0"/>
              <a:t>A </a:t>
            </a:r>
            <a:r>
              <a:rPr lang="pt-BR" sz="1900" dirty="0" err="1"/>
              <a:t>Sanab</a:t>
            </a:r>
            <a:r>
              <a:rPr lang="pt-BR" sz="1900" dirty="0"/>
              <a:t> não tinha </a:t>
            </a:r>
            <a:r>
              <a:rPr lang="pt-BR" sz="1900" u="sng" dirty="0"/>
              <a:t>estrutura administrativa</a:t>
            </a:r>
            <a:r>
              <a:rPr lang="pt-BR" sz="1900" dirty="0"/>
              <a:t>, </a:t>
            </a:r>
            <a:r>
              <a:rPr lang="pt-BR" sz="1900" u="sng" dirty="0"/>
              <a:t>financeira</a:t>
            </a:r>
            <a:r>
              <a:rPr lang="pt-BR" sz="1900" dirty="0"/>
              <a:t> e </a:t>
            </a:r>
            <a:r>
              <a:rPr lang="pt-BR" sz="1900" u="sng" dirty="0"/>
              <a:t>técnica</a:t>
            </a:r>
            <a:r>
              <a:rPr lang="pt-BR" sz="1900" dirty="0"/>
              <a:t>, como também </a:t>
            </a:r>
            <a:r>
              <a:rPr lang="pt-BR" sz="1900" u="sng" dirty="0"/>
              <a:t>não </a:t>
            </a:r>
            <a:r>
              <a:rPr lang="pt-BR" sz="1900" u="sng" dirty="0" smtClean="0"/>
              <a:t>possuía</a:t>
            </a:r>
            <a:r>
              <a:rPr lang="pt-BR" sz="1900" dirty="0" smtClean="0"/>
              <a:t> </a:t>
            </a:r>
            <a:r>
              <a:rPr lang="pt-BR" sz="1900" dirty="0"/>
              <a:t>uma </a:t>
            </a:r>
            <a:r>
              <a:rPr lang="pt-BR" sz="1900" u="sng" dirty="0"/>
              <a:t>estrutura sólida</a:t>
            </a:r>
            <a:r>
              <a:rPr lang="pt-BR" sz="1900" dirty="0"/>
              <a:t> e não tinha </a:t>
            </a:r>
            <a:r>
              <a:rPr lang="pt-BR" sz="1900" u="sng" dirty="0"/>
              <a:t>experiência na prestação dos </a:t>
            </a:r>
            <a:r>
              <a:rPr lang="pt-BR" sz="1900" u="sng" dirty="0" smtClean="0"/>
              <a:t>serviços (</a:t>
            </a:r>
            <a:r>
              <a:rPr lang="pt-BR" sz="1900" dirty="0" smtClean="0"/>
              <a:t>BARREIRAS, 2010).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1900" dirty="0" smtClean="0"/>
              <a:t>Dados </a:t>
            </a:r>
            <a:r>
              <a:rPr lang="pt-BR" sz="1900" dirty="0"/>
              <a:t>declarados ficaram com algumas inconsistências tanto no </a:t>
            </a:r>
            <a:r>
              <a:rPr lang="pt-BR" sz="1900" dirty="0" err="1"/>
              <a:t>Snis</a:t>
            </a:r>
            <a:r>
              <a:rPr lang="pt-BR" sz="1900" dirty="0"/>
              <a:t> e, principalmente, no </a:t>
            </a:r>
            <a:r>
              <a:rPr lang="pt-BR" sz="1900" dirty="0" err="1"/>
              <a:t>Copae</a:t>
            </a:r>
            <a:r>
              <a:rPr lang="pt-BR" sz="1900" dirty="0"/>
              <a:t>, já que a Embasa não operou os serviços de abastecimento de água </a:t>
            </a:r>
            <a:r>
              <a:rPr lang="pt-BR" sz="1900" dirty="0" smtClean="0"/>
              <a:t> de Barreiras nessa </a:t>
            </a:r>
            <a:r>
              <a:rPr lang="pt-BR" sz="1900" dirty="0"/>
              <a:t>época. </a:t>
            </a:r>
            <a:endParaRPr lang="pt-BR" sz="1900" dirty="0" smtClean="0"/>
          </a:p>
          <a:p>
            <a:pPr algn="just"/>
            <a:endParaRPr lang="pt-BR" sz="1200" dirty="0" smtClean="0"/>
          </a:p>
          <a:p>
            <a:pPr algn="just"/>
            <a:r>
              <a:rPr lang="pt-BR" sz="1900" dirty="0"/>
              <a:t>Em Ilhéus possivelmente </a:t>
            </a:r>
            <a:r>
              <a:rPr lang="pt-BR" sz="1900" dirty="0" smtClean="0"/>
              <a:t>alterações gráficas  do ano de 2008 representam </a:t>
            </a:r>
            <a:r>
              <a:rPr lang="pt-BR" sz="1900" dirty="0"/>
              <a:t>os primeiros resultados do </a:t>
            </a:r>
            <a:r>
              <a:rPr lang="pt-BR" sz="1900" dirty="0" smtClean="0"/>
              <a:t>COM+ÁGUA – 2006 a 2008: </a:t>
            </a:r>
            <a:r>
              <a:rPr lang="pt-BR" sz="1900" dirty="0"/>
              <a:t>a </a:t>
            </a:r>
            <a:r>
              <a:rPr lang="pt-BR" sz="1900" dirty="0" smtClean="0"/>
              <a:t>instalação </a:t>
            </a:r>
            <a:r>
              <a:rPr lang="pt-BR" sz="1900" dirty="0"/>
              <a:t>de </a:t>
            </a:r>
            <a:r>
              <a:rPr lang="pt-BR" sz="1900" dirty="0" err="1"/>
              <a:t>macromedidores</a:t>
            </a:r>
            <a:r>
              <a:rPr lang="pt-BR" sz="1900" dirty="0"/>
              <a:t>, capacitação técnica dos profissionais da Embasa, formação dos agentes de combate as perdas de água e atualização dos cadastros técnicos e </a:t>
            </a:r>
            <a:r>
              <a:rPr lang="pt-BR" sz="1900" dirty="0" smtClean="0"/>
              <a:t>comercial.</a:t>
            </a:r>
            <a:endParaRPr lang="pt-BR" sz="19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2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2475</Words>
  <Application>Microsoft Office PowerPoint</Application>
  <PresentationFormat>Apresentação na tela (4:3)</PresentationFormat>
  <Paragraphs>287</Paragraphs>
  <Slides>22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AVALIAÇÃO DO COMPORTAMENTO DOS INDICADORES DE PERDAS DE ÁGUA NA REDE DE ABASTECIMENTO DOS MUNICÍPIOS DE ILHÉUS E BARREIRAS-BA</vt:lpstr>
      <vt:lpstr>INTRODUÇÃO</vt:lpstr>
      <vt:lpstr>INTRODUÇÃO</vt:lpstr>
      <vt:lpstr>INTRODUÇÃO</vt:lpstr>
      <vt:lpstr>OBJETIVO</vt:lpstr>
      <vt:lpstr>MATERIAL E MÉTODOS</vt:lpstr>
      <vt:lpstr>MATERIAL E MÉTODOS</vt:lpstr>
      <vt:lpstr>RESULTADOS E DISCUSSÃO</vt:lpstr>
      <vt:lpstr>RESULTADOS E DISCUSSÃO</vt:lpstr>
      <vt:lpstr>RESULTADOS E DISCUSSÃO</vt:lpstr>
      <vt:lpstr>RESULTADOS E DISCUSSÃO</vt:lpstr>
      <vt:lpstr>RESULTADOS E DISCUSSÃO</vt:lpstr>
      <vt:lpstr>RESULTADOS E DISCUSSÃO</vt:lpstr>
      <vt:lpstr>RESULTADOS E DISCUSSÃO</vt:lpstr>
      <vt:lpstr>RESULTADOS E DISCUSSÃO</vt:lpstr>
      <vt:lpstr>RESULTADOS E DISCUSSÃO</vt:lpstr>
      <vt:lpstr>RESULTADOS E DISCUSSÃO</vt:lpstr>
      <vt:lpstr>RESULTADOS E DISCUSSÃO</vt:lpstr>
      <vt:lpstr>CONCLUSÃO</vt:lpstr>
      <vt:lpstr>CONCLUSÃO</vt:lpstr>
      <vt:lpstr>REFERÊNCIAS</vt:lpstr>
      <vt:lpstr>Muito 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Renavan</cp:lastModifiedBy>
  <cp:revision>62</cp:revision>
  <dcterms:created xsi:type="dcterms:W3CDTF">2018-05-02T19:43:05Z</dcterms:created>
  <dcterms:modified xsi:type="dcterms:W3CDTF">2018-05-29T11:13:11Z</dcterms:modified>
</cp:coreProperties>
</file>