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8" r:id="rId3"/>
    <p:sldId id="259" r:id="rId4"/>
    <p:sldId id="260" r:id="rId5"/>
    <p:sldId id="276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7" r:id="rId18"/>
  </p:sldIdLst>
  <p:sldSz cx="10801350" cy="7200900"/>
  <p:notesSz cx="6858000" cy="9144000"/>
  <p:defaultTextStyle>
    <a:defPPr>
      <a:defRPr lang="pt-BR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7455" autoAdjust="0"/>
  </p:normalViewPr>
  <p:slideViewPr>
    <p:cSldViewPr>
      <p:cViewPr varScale="1">
        <p:scale>
          <a:sx n="60" d="100"/>
          <a:sy n="60" d="100"/>
        </p:scale>
        <p:origin x="-1308" y="-96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70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26"/>
  <c:chart>
    <c:title>
      <c:tx>
        <c:rich>
          <a:bodyPr/>
          <a:lstStyle/>
          <a:p>
            <a:pPr>
              <a:defRPr sz="1800"/>
            </a:pPr>
            <a:r>
              <a:rPr lang="pt-BR" sz="1800" dirty="0" smtClean="0"/>
              <a:t>Gráfico 1 - </a:t>
            </a:r>
            <a:r>
              <a:rPr lang="pt-BR" sz="1800" b="0" dirty="0" smtClean="0"/>
              <a:t>Índice </a:t>
            </a:r>
            <a:r>
              <a:rPr lang="pt-BR" sz="1800" b="0" dirty="0"/>
              <a:t>de atendimento com rede (%)</a:t>
            </a:r>
          </a:p>
        </c:rich>
      </c:tx>
      <c:layout>
        <c:manualLayout>
          <c:xMode val="edge"/>
          <c:yMode val="edge"/>
          <c:x val="0.15055558960881738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Plan1!$D$3</c:f>
              <c:strCache>
                <c:ptCount val="1"/>
                <c:pt idx="0">
                  <c:v>Água</c:v>
                </c:pt>
              </c:strCache>
            </c:strRef>
          </c:tx>
          <c:spPr>
            <a:solidFill>
              <a:schemeClr val="tx2"/>
            </a:solidFill>
          </c:spPr>
          <c:cat>
            <c:strRef>
              <c:f>Plan1!$C$4:$C$9</c:f>
              <c:strCache>
                <c:ptCount val="6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  <c:pt idx="5">
                  <c:v>Brasil</c:v>
                </c:pt>
              </c:strCache>
            </c:strRef>
          </c:cat>
          <c:val>
            <c:numRef>
              <c:f>Plan1!$D$4:$D$9</c:f>
              <c:numCache>
                <c:formatCode>General</c:formatCode>
                <c:ptCount val="6"/>
                <c:pt idx="0">
                  <c:v>55.4</c:v>
                </c:pt>
                <c:pt idx="1">
                  <c:v>73.599999999999994</c:v>
                </c:pt>
                <c:pt idx="2">
                  <c:v>91.2</c:v>
                </c:pt>
                <c:pt idx="3">
                  <c:v>89.4</c:v>
                </c:pt>
                <c:pt idx="4">
                  <c:v>89.7</c:v>
                </c:pt>
                <c:pt idx="5">
                  <c:v>83.3</c:v>
                </c:pt>
              </c:numCache>
            </c:numRef>
          </c:val>
        </c:ser>
        <c:ser>
          <c:idx val="1"/>
          <c:order val="1"/>
          <c:tx>
            <c:strRef>
              <c:f>Plan1!$F$3</c:f>
              <c:strCache>
                <c:ptCount val="1"/>
                <c:pt idx="0">
                  <c:v>Esgoto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cat>
            <c:strRef>
              <c:f>Plan1!$C$4:$C$9</c:f>
              <c:strCache>
                <c:ptCount val="6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  <c:pt idx="5">
                  <c:v>Brasil</c:v>
                </c:pt>
              </c:strCache>
            </c:strRef>
          </c:cat>
          <c:val>
            <c:numRef>
              <c:f>Plan1!$F$4:$F$9</c:f>
              <c:numCache>
                <c:formatCode>General</c:formatCode>
                <c:ptCount val="6"/>
                <c:pt idx="0">
                  <c:v>10.5</c:v>
                </c:pt>
                <c:pt idx="1">
                  <c:v>26.8</c:v>
                </c:pt>
                <c:pt idx="2">
                  <c:v>78.599999999999994</c:v>
                </c:pt>
                <c:pt idx="3">
                  <c:v>42.5</c:v>
                </c:pt>
                <c:pt idx="4">
                  <c:v>51.5</c:v>
                </c:pt>
                <c:pt idx="5">
                  <c:v>50.3</c:v>
                </c:pt>
              </c:numCache>
            </c:numRef>
          </c:val>
        </c:ser>
        <c:axId val="83887232"/>
        <c:axId val="83888768"/>
      </c:barChart>
      <c:catAx>
        <c:axId val="83887232"/>
        <c:scaling>
          <c:orientation val="minMax"/>
        </c:scaling>
        <c:axPos val="b"/>
        <c:majorTickMark val="none"/>
        <c:tickLblPos val="nextTo"/>
        <c:crossAx val="83888768"/>
        <c:crosses val="autoZero"/>
        <c:auto val="1"/>
        <c:lblAlgn val="ctr"/>
        <c:lblOffset val="100"/>
      </c:catAx>
      <c:valAx>
        <c:axId val="8388876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838872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txPr>
    <a:bodyPr/>
    <a:lstStyle/>
    <a:p>
      <a:pPr>
        <a:defRPr sz="1400"/>
      </a:pPr>
      <a:endParaRPr lang="pt-BR"/>
    </a:p>
  </c:txPr>
  <c:externalData r:id="rId1"/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01.png"/><Relationship Id="rId1" Type="http://schemas.openxmlformats.org/officeDocument/2006/relationships/image" Target="../media/image191.png"/><Relationship Id="rId6" Type="http://schemas.microsoft.com/office/2007/relationships/hdphoto" Target="../media/hdphoto1.wdp"/><Relationship Id="rId5" Type="http://schemas.openxmlformats.org/officeDocument/2006/relationships/image" Target="../media/image231.png"/><Relationship Id="rId4" Type="http://schemas.openxmlformats.org/officeDocument/2006/relationships/image" Target="../media/image2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E1A00-ACAB-4727-9AC9-526BD14F7701}" type="doc">
      <dgm:prSet loTypeId="urn:microsoft.com/office/officeart/2005/8/layout/hList9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3D3DCB76-540F-4B75-AFF4-C934162E9BB3}">
      <dgm:prSet phldrT="[Texto]" custT="1"/>
      <dgm:spPr/>
      <dgm:t>
        <a:bodyPr/>
        <a:lstStyle/>
        <a:p>
          <a:pPr algn="ctr"/>
          <a:r>
            <a:rPr lang="pt-BR" sz="1800" b="1" dirty="0" smtClean="0">
              <a:solidFill>
                <a:schemeClr val="tx1"/>
              </a:solidFill>
            </a:rPr>
            <a:t>Bahia </a:t>
          </a:r>
          <a:endParaRPr lang="pt-BR" sz="1800" b="1" dirty="0">
            <a:solidFill>
              <a:schemeClr val="tx1"/>
            </a:solidFill>
          </a:endParaRPr>
        </a:p>
      </dgm:t>
    </dgm:pt>
    <dgm:pt modelId="{72FAEB4A-9E2C-43C2-BF84-E9626C83DEBB}" type="parTrans" cxnId="{F4900372-5E7C-4CDD-AD96-682C9B26B544}">
      <dgm:prSet/>
      <dgm:spPr/>
      <dgm:t>
        <a:bodyPr/>
        <a:lstStyle/>
        <a:p>
          <a:pPr algn="ctr"/>
          <a:endParaRPr lang="pt-BR" sz="2000" b="1">
            <a:solidFill>
              <a:schemeClr val="tx1"/>
            </a:solidFill>
          </a:endParaRPr>
        </a:p>
      </dgm:t>
    </dgm:pt>
    <dgm:pt modelId="{DF1E5BC8-B448-4675-99F7-0B3F6354B172}" type="sibTrans" cxnId="{F4900372-5E7C-4CDD-AD96-682C9B26B544}">
      <dgm:prSet/>
      <dgm:spPr/>
      <dgm:t>
        <a:bodyPr/>
        <a:lstStyle/>
        <a:p>
          <a:pPr algn="ctr"/>
          <a:endParaRPr lang="pt-BR" sz="2000" b="1">
            <a:solidFill>
              <a:schemeClr val="tx1"/>
            </a:solidFill>
          </a:endParaRPr>
        </a:p>
      </dgm:t>
    </dgm:pt>
    <dgm:pt modelId="{F523DC29-6B5F-4D75-B097-4D5AE5A962DE}">
      <dgm:prSet phldrT="[Texto]" custT="1"/>
      <dgm:spPr/>
      <dgm:t>
        <a:bodyPr/>
        <a:lstStyle/>
        <a:p>
          <a:pPr algn="ctr"/>
          <a:endParaRPr lang="pt-BR" sz="1600" b="1" dirty="0" smtClean="0">
            <a:solidFill>
              <a:schemeClr val="tx1"/>
            </a:solidFill>
          </a:endParaRPr>
        </a:p>
        <a:p>
          <a:pPr algn="ctr"/>
          <a:r>
            <a:rPr lang="pt-BR" sz="1600" b="1" dirty="0" smtClean="0">
              <a:solidFill>
                <a:schemeClr val="tx1"/>
              </a:solidFill>
            </a:rPr>
            <a:t>35% Pop. atendida com saneamento básico </a:t>
          </a:r>
          <a:endParaRPr lang="pt-BR" sz="1600" b="1" dirty="0">
            <a:solidFill>
              <a:schemeClr val="tx1"/>
            </a:solidFill>
          </a:endParaRPr>
        </a:p>
      </dgm:t>
    </dgm:pt>
    <dgm:pt modelId="{29F6F1E3-48FF-4420-9D77-F902EE15A751}" type="parTrans" cxnId="{F133FAA1-2E8F-4BF1-A8EB-41ECC96C512D}">
      <dgm:prSet/>
      <dgm:spPr/>
      <dgm:t>
        <a:bodyPr/>
        <a:lstStyle/>
        <a:p>
          <a:pPr algn="ctr"/>
          <a:endParaRPr lang="pt-BR" sz="2000" b="1">
            <a:solidFill>
              <a:schemeClr val="tx1"/>
            </a:solidFill>
          </a:endParaRPr>
        </a:p>
      </dgm:t>
    </dgm:pt>
    <dgm:pt modelId="{C72E3F36-08AD-4D97-B6C7-6B95D99C070F}" type="sibTrans" cxnId="{F133FAA1-2E8F-4BF1-A8EB-41ECC96C512D}">
      <dgm:prSet/>
      <dgm:spPr/>
      <dgm:t>
        <a:bodyPr/>
        <a:lstStyle/>
        <a:p>
          <a:pPr algn="ctr"/>
          <a:endParaRPr lang="pt-BR" sz="2000" b="1">
            <a:solidFill>
              <a:schemeClr val="tx1"/>
            </a:solidFill>
          </a:endParaRPr>
        </a:p>
      </dgm:t>
    </dgm:pt>
    <dgm:pt modelId="{64CDE345-220A-424D-80F0-E4EE21B64889}" type="pres">
      <dgm:prSet presAssocID="{69DE1A00-ACAB-4727-9AC9-526BD14F770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9460B03E-10A4-4881-8D76-54E07D447528}" type="pres">
      <dgm:prSet presAssocID="{3D3DCB76-540F-4B75-AFF4-C934162E9BB3}" presName="posSpace" presStyleCnt="0"/>
      <dgm:spPr/>
      <dgm:t>
        <a:bodyPr/>
        <a:lstStyle/>
        <a:p>
          <a:endParaRPr lang="pt-BR"/>
        </a:p>
      </dgm:t>
    </dgm:pt>
    <dgm:pt modelId="{607EBD16-07DB-4477-9828-46BF24936BC1}" type="pres">
      <dgm:prSet presAssocID="{3D3DCB76-540F-4B75-AFF4-C934162E9BB3}" presName="vertFlow" presStyleCnt="0"/>
      <dgm:spPr/>
      <dgm:t>
        <a:bodyPr/>
        <a:lstStyle/>
        <a:p>
          <a:endParaRPr lang="pt-BR"/>
        </a:p>
      </dgm:t>
    </dgm:pt>
    <dgm:pt modelId="{D6CB990F-D877-4BE1-A201-356F5B4E8ED3}" type="pres">
      <dgm:prSet presAssocID="{3D3DCB76-540F-4B75-AFF4-C934162E9BB3}" presName="topSpace" presStyleCnt="0"/>
      <dgm:spPr/>
      <dgm:t>
        <a:bodyPr/>
        <a:lstStyle/>
        <a:p>
          <a:endParaRPr lang="pt-BR"/>
        </a:p>
      </dgm:t>
    </dgm:pt>
    <dgm:pt modelId="{446EDBD9-FECC-4DFC-979A-04BB8B460521}" type="pres">
      <dgm:prSet presAssocID="{3D3DCB76-540F-4B75-AFF4-C934162E9BB3}" presName="firstComp" presStyleCnt="0"/>
      <dgm:spPr/>
      <dgm:t>
        <a:bodyPr/>
        <a:lstStyle/>
        <a:p>
          <a:endParaRPr lang="pt-BR"/>
        </a:p>
      </dgm:t>
    </dgm:pt>
    <dgm:pt modelId="{5F020C0B-74F1-4072-BB9C-59FD72E74B23}" type="pres">
      <dgm:prSet presAssocID="{3D3DCB76-540F-4B75-AFF4-C934162E9BB3}" presName="firstChild" presStyleLbl="bgAccFollowNode1" presStyleIdx="0" presStyleCnt="1" custScaleX="124049" custScaleY="224725"/>
      <dgm:spPr/>
      <dgm:t>
        <a:bodyPr/>
        <a:lstStyle/>
        <a:p>
          <a:endParaRPr lang="pt-BR"/>
        </a:p>
      </dgm:t>
    </dgm:pt>
    <dgm:pt modelId="{3504D55C-AE55-414D-8F2C-74BC28632563}" type="pres">
      <dgm:prSet presAssocID="{3D3DCB76-540F-4B75-AFF4-C934162E9BB3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BE9119-5C01-46A4-9C12-A69BDD98F4A5}" type="pres">
      <dgm:prSet presAssocID="{3D3DCB76-540F-4B75-AFF4-C934162E9BB3}" presName="negSpace" presStyleCnt="0"/>
      <dgm:spPr/>
      <dgm:t>
        <a:bodyPr/>
        <a:lstStyle/>
        <a:p>
          <a:endParaRPr lang="pt-BR"/>
        </a:p>
      </dgm:t>
    </dgm:pt>
    <dgm:pt modelId="{941EE189-B5B1-4FED-8D06-64781ADFCED6}" type="pres">
      <dgm:prSet presAssocID="{3D3DCB76-540F-4B75-AFF4-C934162E9BB3}" presName="circle" presStyleLbl="node1" presStyleIdx="0" presStyleCnt="1" custScaleX="142733" custLinFactNeighborX="-8532" custLinFactNeighborY="-41125"/>
      <dgm:spPr/>
      <dgm:t>
        <a:bodyPr/>
        <a:lstStyle/>
        <a:p>
          <a:endParaRPr lang="pt-BR"/>
        </a:p>
      </dgm:t>
    </dgm:pt>
  </dgm:ptLst>
  <dgm:cxnLst>
    <dgm:cxn modelId="{18FAF8B0-0300-4B5F-915F-2FE47697EFE1}" type="presOf" srcId="{3D3DCB76-540F-4B75-AFF4-C934162E9BB3}" destId="{941EE189-B5B1-4FED-8D06-64781ADFCED6}" srcOrd="0" destOrd="0" presId="urn:microsoft.com/office/officeart/2005/8/layout/hList9"/>
    <dgm:cxn modelId="{F4900372-5E7C-4CDD-AD96-682C9B26B544}" srcId="{69DE1A00-ACAB-4727-9AC9-526BD14F7701}" destId="{3D3DCB76-540F-4B75-AFF4-C934162E9BB3}" srcOrd="0" destOrd="0" parTransId="{72FAEB4A-9E2C-43C2-BF84-E9626C83DEBB}" sibTransId="{DF1E5BC8-B448-4675-99F7-0B3F6354B172}"/>
    <dgm:cxn modelId="{F133FAA1-2E8F-4BF1-A8EB-41ECC96C512D}" srcId="{3D3DCB76-540F-4B75-AFF4-C934162E9BB3}" destId="{F523DC29-6B5F-4D75-B097-4D5AE5A962DE}" srcOrd="0" destOrd="0" parTransId="{29F6F1E3-48FF-4420-9D77-F902EE15A751}" sibTransId="{C72E3F36-08AD-4D97-B6C7-6B95D99C070F}"/>
    <dgm:cxn modelId="{1E9DBFBC-9EEA-4B7E-85B9-2BFD84BD39E6}" type="presOf" srcId="{69DE1A00-ACAB-4727-9AC9-526BD14F7701}" destId="{64CDE345-220A-424D-80F0-E4EE21B64889}" srcOrd="0" destOrd="0" presId="urn:microsoft.com/office/officeart/2005/8/layout/hList9"/>
    <dgm:cxn modelId="{742BB44F-3692-4444-8949-AC785E7637C3}" type="presOf" srcId="{F523DC29-6B5F-4D75-B097-4D5AE5A962DE}" destId="{3504D55C-AE55-414D-8F2C-74BC28632563}" srcOrd="1" destOrd="0" presId="urn:microsoft.com/office/officeart/2005/8/layout/hList9"/>
    <dgm:cxn modelId="{FC5D076E-9A71-4ADD-B30F-B679D8FA027C}" type="presOf" srcId="{F523DC29-6B5F-4D75-B097-4D5AE5A962DE}" destId="{5F020C0B-74F1-4072-BB9C-59FD72E74B23}" srcOrd="0" destOrd="0" presId="urn:microsoft.com/office/officeart/2005/8/layout/hList9"/>
    <dgm:cxn modelId="{E101B16F-2BE8-40C0-B83B-0618AE69E299}" type="presParOf" srcId="{64CDE345-220A-424D-80F0-E4EE21B64889}" destId="{9460B03E-10A4-4881-8D76-54E07D447528}" srcOrd="0" destOrd="0" presId="urn:microsoft.com/office/officeart/2005/8/layout/hList9"/>
    <dgm:cxn modelId="{385E676D-49F0-44A1-B4FF-854C16C2F5F0}" type="presParOf" srcId="{64CDE345-220A-424D-80F0-E4EE21B64889}" destId="{607EBD16-07DB-4477-9828-46BF24936BC1}" srcOrd="1" destOrd="0" presId="urn:microsoft.com/office/officeart/2005/8/layout/hList9"/>
    <dgm:cxn modelId="{D2EB2C60-3E57-455B-B4E1-AE718D44D95F}" type="presParOf" srcId="{607EBD16-07DB-4477-9828-46BF24936BC1}" destId="{D6CB990F-D877-4BE1-A201-356F5B4E8ED3}" srcOrd="0" destOrd="0" presId="urn:microsoft.com/office/officeart/2005/8/layout/hList9"/>
    <dgm:cxn modelId="{E142438E-3E8F-42DC-A97A-F1BBD1A85337}" type="presParOf" srcId="{607EBD16-07DB-4477-9828-46BF24936BC1}" destId="{446EDBD9-FECC-4DFC-979A-04BB8B460521}" srcOrd="1" destOrd="0" presId="urn:microsoft.com/office/officeart/2005/8/layout/hList9"/>
    <dgm:cxn modelId="{C93E3573-99CA-4835-8255-ACCC30D96165}" type="presParOf" srcId="{446EDBD9-FECC-4DFC-979A-04BB8B460521}" destId="{5F020C0B-74F1-4072-BB9C-59FD72E74B23}" srcOrd="0" destOrd="0" presId="urn:microsoft.com/office/officeart/2005/8/layout/hList9"/>
    <dgm:cxn modelId="{780D0AA8-AE97-4B06-B3EA-84561579195E}" type="presParOf" srcId="{446EDBD9-FECC-4DFC-979A-04BB8B460521}" destId="{3504D55C-AE55-414D-8F2C-74BC28632563}" srcOrd="1" destOrd="0" presId="urn:microsoft.com/office/officeart/2005/8/layout/hList9"/>
    <dgm:cxn modelId="{01AB2AE8-0608-4119-8C91-0F19CCA8B558}" type="presParOf" srcId="{64CDE345-220A-424D-80F0-E4EE21B64889}" destId="{EEBE9119-5C01-46A4-9C12-A69BDD98F4A5}" srcOrd="2" destOrd="0" presId="urn:microsoft.com/office/officeart/2005/8/layout/hList9"/>
    <dgm:cxn modelId="{09886DD9-82BE-44FD-9BF9-7AB3FE029526}" type="presParOf" srcId="{64CDE345-220A-424D-80F0-E4EE21B64889}" destId="{941EE189-B5B1-4FED-8D06-64781ADFCED6}" srcOrd="3" destOrd="0" presId="urn:microsoft.com/office/officeart/2005/8/layout/hList9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FB07C-5423-4AAF-8B47-CC4018ABC7F9}" type="doc">
      <dgm:prSet loTypeId="urn:microsoft.com/office/officeart/2005/8/layout/default#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7ED50CFA-1F2E-4066-87CF-A6A62784F075}">
      <dgm:prSet phldrT="[Texto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55,7% de água residual é coletada </a:t>
          </a:r>
          <a:endParaRPr lang="pt-BR" sz="1400" b="1" dirty="0">
            <a:solidFill>
              <a:schemeClr val="tx1"/>
            </a:solidFill>
          </a:endParaRPr>
        </a:p>
      </dgm:t>
    </dgm:pt>
    <dgm:pt modelId="{4EA58A5E-6E49-47ED-9655-BB393377C74A}" type="parTrans" cxnId="{F6E88EF7-EEB3-4C89-9D5C-EAA412D5B1B0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50637290-8D99-4838-99C4-9D5BB8A27F6C}" type="sibTrans" cxnId="{F6E88EF7-EEB3-4C89-9D5C-EAA412D5B1B0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C95BC6AB-8106-48AA-963F-BB64F9765FCC}">
      <dgm:prSet phldrT="[Texto]" custT="1"/>
      <dgm:spPr/>
      <dgm:t>
        <a:bodyPr/>
        <a:lstStyle/>
        <a:p>
          <a:r>
            <a:rPr lang="pt-BR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86,33% de água residual é tratada </a:t>
          </a:r>
          <a:endParaRPr lang="pt-BR" sz="1400" b="1" dirty="0">
            <a:solidFill>
              <a:schemeClr val="tx1"/>
            </a:solidFill>
          </a:endParaRPr>
        </a:p>
      </dgm:t>
    </dgm:pt>
    <dgm:pt modelId="{558899C7-FB40-4EBB-B014-584E634E4759}" type="parTrans" cxnId="{5B132EEA-2921-4E7A-BC4E-E492E7317A7B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1DDFE92C-C3B4-4DD2-B43D-AB3B4453D100}" type="sibTrans" cxnId="{5B132EEA-2921-4E7A-BC4E-E492E7317A7B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8BD86826-448F-4576-9EDB-E8312D4BC102}" type="pres">
      <dgm:prSet presAssocID="{C95FB07C-5423-4AAF-8B47-CC4018ABC7F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B521B5F-21CB-435B-83C8-56D4BA6B5F4B}" type="pres">
      <dgm:prSet presAssocID="{7ED50CFA-1F2E-4066-87CF-A6A62784F075}" presName="node" presStyleLbl="node1" presStyleIdx="0" presStyleCnt="2" custScaleX="150524" custLinFactNeighborX="-2038" custLinFactNeighborY="84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ADDD95-D411-4FD6-97D3-73B7BEBEB664}" type="pres">
      <dgm:prSet presAssocID="{50637290-8D99-4838-99C4-9D5BB8A27F6C}" presName="sibTrans" presStyleCnt="0"/>
      <dgm:spPr/>
      <dgm:t>
        <a:bodyPr/>
        <a:lstStyle/>
        <a:p>
          <a:endParaRPr lang="pt-BR"/>
        </a:p>
      </dgm:t>
    </dgm:pt>
    <dgm:pt modelId="{20993BD9-CDC7-470D-A93F-D8943D4DF363}" type="pres">
      <dgm:prSet presAssocID="{C95BC6AB-8106-48AA-963F-BB64F9765FCC}" presName="node" presStyleLbl="node1" presStyleIdx="1" presStyleCnt="2" custScaleX="14998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B132EEA-2921-4E7A-BC4E-E492E7317A7B}" srcId="{C95FB07C-5423-4AAF-8B47-CC4018ABC7F9}" destId="{C95BC6AB-8106-48AA-963F-BB64F9765FCC}" srcOrd="1" destOrd="0" parTransId="{558899C7-FB40-4EBB-B014-584E634E4759}" sibTransId="{1DDFE92C-C3B4-4DD2-B43D-AB3B4453D100}"/>
    <dgm:cxn modelId="{7A797565-C467-4D18-8A66-53F0EC1C775D}" type="presOf" srcId="{7ED50CFA-1F2E-4066-87CF-A6A62784F075}" destId="{0B521B5F-21CB-435B-83C8-56D4BA6B5F4B}" srcOrd="0" destOrd="0" presId="urn:microsoft.com/office/officeart/2005/8/layout/default#1"/>
    <dgm:cxn modelId="{C5AAEB5F-FCBA-4A37-B4CB-A219C09DEFEF}" type="presOf" srcId="{C95FB07C-5423-4AAF-8B47-CC4018ABC7F9}" destId="{8BD86826-448F-4576-9EDB-E8312D4BC102}" srcOrd="0" destOrd="0" presId="urn:microsoft.com/office/officeart/2005/8/layout/default#1"/>
    <dgm:cxn modelId="{FB2CEFF3-82F5-4AB2-B7D8-6BD9E39395D2}" type="presOf" srcId="{C95BC6AB-8106-48AA-963F-BB64F9765FCC}" destId="{20993BD9-CDC7-470D-A93F-D8943D4DF363}" srcOrd="0" destOrd="0" presId="urn:microsoft.com/office/officeart/2005/8/layout/default#1"/>
    <dgm:cxn modelId="{F6E88EF7-EEB3-4C89-9D5C-EAA412D5B1B0}" srcId="{C95FB07C-5423-4AAF-8B47-CC4018ABC7F9}" destId="{7ED50CFA-1F2E-4066-87CF-A6A62784F075}" srcOrd="0" destOrd="0" parTransId="{4EA58A5E-6E49-47ED-9655-BB393377C74A}" sibTransId="{50637290-8D99-4838-99C4-9D5BB8A27F6C}"/>
    <dgm:cxn modelId="{A927C97E-9831-4DC9-8C4E-45CDCCF75A89}" type="presParOf" srcId="{8BD86826-448F-4576-9EDB-E8312D4BC102}" destId="{0B521B5F-21CB-435B-83C8-56D4BA6B5F4B}" srcOrd="0" destOrd="0" presId="urn:microsoft.com/office/officeart/2005/8/layout/default#1"/>
    <dgm:cxn modelId="{60AF70A3-74E3-4DFD-AA5D-01FC159D8B0E}" type="presParOf" srcId="{8BD86826-448F-4576-9EDB-E8312D4BC102}" destId="{FCADDD95-D411-4FD6-97D3-73B7BEBEB664}" srcOrd="1" destOrd="0" presId="urn:microsoft.com/office/officeart/2005/8/layout/default#1"/>
    <dgm:cxn modelId="{9FE4BD1D-2A11-40E9-AE0E-FDB08CED503B}" type="presParOf" srcId="{8BD86826-448F-4576-9EDB-E8312D4BC102}" destId="{20993BD9-CDC7-470D-A93F-D8943D4DF363}" srcOrd="2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F25374-B2D3-43B0-AFE5-A64013586A5E}" type="doc">
      <dgm:prSet loTypeId="urn:microsoft.com/office/officeart/2005/8/layout/hChevron3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EA58BC1F-01EC-4C17-B7AB-EA59B9382658}">
      <dgm:prSet phldrT="[Texto]" custT="1"/>
      <dgm:spPr/>
      <dgm:t>
        <a:bodyPr/>
        <a:lstStyle/>
        <a:p>
          <a:r>
            <a:rPr lang="pt-BR" sz="1800" b="1" smtClean="0">
              <a:solidFill>
                <a:schemeClr val="tx1"/>
              </a:solidFill>
            </a:rPr>
            <a:t>Tratamento de efluentes </a:t>
          </a:r>
          <a:endParaRPr lang="pt-BR" sz="1800" b="1" dirty="0">
            <a:solidFill>
              <a:schemeClr val="tx1"/>
            </a:solidFill>
          </a:endParaRPr>
        </a:p>
      </dgm:t>
    </dgm:pt>
    <dgm:pt modelId="{0B5F0CBB-5991-4DDC-8647-43B171B79CC6}" type="parTrans" cxnId="{A2EA2E2E-6625-4354-A3F5-11EF52D07743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6A709BE3-60BD-4D9B-A029-A6C382FC24DD}" type="sibTrans" cxnId="{A2EA2E2E-6625-4354-A3F5-11EF52D07743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7477301C-086E-4155-A989-43329FD3FB48}">
      <dgm:prSet phldrT="[Texto]" custT="1"/>
      <dgm:spPr/>
      <dgm:t>
        <a:bodyPr/>
        <a:lstStyle/>
        <a:p>
          <a:r>
            <a:rPr lang="pt-BR" sz="1800" b="1" dirty="0" smtClean="0">
              <a:solidFill>
                <a:schemeClr val="tx1"/>
              </a:solidFill>
            </a:rPr>
            <a:t>Geração de </a:t>
          </a:r>
          <a:r>
            <a:rPr lang="pt-BR" sz="1800" b="1" dirty="0" err="1" smtClean="0">
              <a:solidFill>
                <a:schemeClr val="tx1"/>
              </a:solidFill>
            </a:rPr>
            <a:t>bioprodutos</a:t>
          </a:r>
          <a:r>
            <a:rPr lang="pt-BR" sz="1800" b="1" dirty="0" smtClean="0">
              <a:solidFill>
                <a:schemeClr val="tx1"/>
              </a:solidFill>
            </a:rPr>
            <a:t> </a:t>
          </a:r>
          <a:endParaRPr lang="pt-BR" sz="1800" b="1" dirty="0">
            <a:solidFill>
              <a:schemeClr val="tx1"/>
            </a:solidFill>
          </a:endParaRPr>
        </a:p>
      </dgm:t>
    </dgm:pt>
    <dgm:pt modelId="{582AA678-B43A-4888-85CF-BE6CF760EC16}" type="parTrans" cxnId="{D4BBA752-4B94-479C-BBE4-CD9C871FC4DF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9E424063-080E-4AE8-A9C8-DCA5F95DAC24}" type="sibTrans" cxnId="{D4BBA752-4B94-479C-BBE4-CD9C871FC4DF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F6478B9A-6E1A-4AE6-BAA8-2C9A25552C79}">
      <dgm:prSet phldrT="[Texto]" custT="1"/>
      <dgm:spPr/>
      <dgm:t>
        <a:bodyPr/>
        <a:lstStyle/>
        <a:p>
          <a:r>
            <a:rPr lang="pt-BR" sz="1800" b="1" smtClean="0">
              <a:solidFill>
                <a:schemeClr val="tx1"/>
              </a:solidFill>
            </a:rPr>
            <a:t>Biofixação de CO</a:t>
          </a:r>
          <a:r>
            <a:rPr lang="pt-BR" sz="1800" b="1" baseline="-25000" smtClean="0">
              <a:solidFill>
                <a:schemeClr val="tx1"/>
              </a:solidFill>
            </a:rPr>
            <a:t>2</a:t>
          </a:r>
          <a:endParaRPr lang="pt-BR" sz="1800" b="1" dirty="0">
            <a:solidFill>
              <a:schemeClr val="tx1"/>
            </a:solidFill>
          </a:endParaRPr>
        </a:p>
      </dgm:t>
    </dgm:pt>
    <dgm:pt modelId="{110E37E6-C3E6-498A-944D-63575E81B2A0}" type="parTrans" cxnId="{38626254-8C94-4C78-ADDA-3871A1A8CBFD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8E08BDB0-E4E0-45EC-85F0-F86575DE9F26}" type="sibTrans" cxnId="{38626254-8C94-4C78-ADDA-3871A1A8CBFD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A5936CDA-379D-4921-B944-EC051CB5C2A0}">
      <dgm:prSet phldrT="[Texto]" custT="1"/>
      <dgm:spPr/>
      <dgm:t>
        <a:bodyPr/>
        <a:lstStyle/>
        <a:p>
          <a:r>
            <a:rPr lang="pt-BR" sz="1800" b="1" smtClean="0">
              <a:solidFill>
                <a:schemeClr val="tx1"/>
              </a:solidFill>
            </a:rPr>
            <a:t>4-7% eficiência </a:t>
          </a:r>
          <a:endParaRPr lang="pt-BR" sz="1800" b="1" dirty="0">
            <a:solidFill>
              <a:schemeClr val="tx1"/>
            </a:solidFill>
          </a:endParaRPr>
        </a:p>
      </dgm:t>
    </dgm:pt>
    <dgm:pt modelId="{1C13D1FB-340D-434E-8266-8412ED6CF6C8}" type="parTrans" cxnId="{766FE68F-AD25-489C-ACBF-7AFA6BE1C277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704A4BE5-EFCA-4A97-9F09-CB9782AE30E2}" type="sibTrans" cxnId="{766FE68F-AD25-489C-ACBF-7AFA6BE1C277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C279906A-8AC6-49A3-A974-A393B264062B}" type="pres">
      <dgm:prSet presAssocID="{69F25374-B2D3-43B0-AFE5-A64013586A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09FB1B7-47ED-4EB1-87A1-46B52CFC32CA}" type="pres">
      <dgm:prSet presAssocID="{EA58BC1F-01EC-4C17-B7AB-EA59B9382658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220553-E801-4FB6-BF2B-20DD859AF879}" type="pres">
      <dgm:prSet presAssocID="{6A709BE3-60BD-4D9B-A029-A6C382FC24DD}" presName="parSpace" presStyleCnt="0"/>
      <dgm:spPr/>
      <dgm:t>
        <a:bodyPr/>
        <a:lstStyle/>
        <a:p>
          <a:endParaRPr lang="pt-BR"/>
        </a:p>
      </dgm:t>
    </dgm:pt>
    <dgm:pt modelId="{621F2932-7B7B-4EFE-AB72-099F23E5DF5A}" type="pres">
      <dgm:prSet presAssocID="{7477301C-086E-4155-A989-43329FD3FB48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39BF211-081C-44CB-BAD1-4DDB8A47C63C}" type="pres">
      <dgm:prSet presAssocID="{9E424063-080E-4AE8-A9C8-DCA5F95DAC24}" presName="parSpace" presStyleCnt="0"/>
      <dgm:spPr/>
      <dgm:t>
        <a:bodyPr/>
        <a:lstStyle/>
        <a:p>
          <a:endParaRPr lang="pt-BR"/>
        </a:p>
      </dgm:t>
    </dgm:pt>
    <dgm:pt modelId="{22F6DD17-AD8C-4BAE-A11E-2E508BFACBF4}" type="pres">
      <dgm:prSet presAssocID="{F6478B9A-6E1A-4AE6-BAA8-2C9A25552C79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7EC71F-9069-44FF-AA75-FB96723EDDAA}" type="pres">
      <dgm:prSet presAssocID="{8E08BDB0-E4E0-45EC-85F0-F86575DE9F26}" presName="parSpace" presStyleCnt="0"/>
      <dgm:spPr/>
      <dgm:t>
        <a:bodyPr/>
        <a:lstStyle/>
        <a:p>
          <a:endParaRPr lang="pt-BR"/>
        </a:p>
      </dgm:t>
    </dgm:pt>
    <dgm:pt modelId="{7099114D-ACFB-421D-8F04-9F3941187FDB}" type="pres">
      <dgm:prSet presAssocID="{A5936CDA-379D-4921-B944-EC051CB5C2A0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66FE68F-AD25-489C-ACBF-7AFA6BE1C277}" srcId="{69F25374-B2D3-43B0-AFE5-A64013586A5E}" destId="{A5936CDA-379D-4921-B944-EC051CB5C2A0}" srcOrd="3" destOrd="0" parTransId="{1C13D1FB-340D-434E-8266-8412ED6CF6C8}" sibTransId="{704A4BE5-EFCA-4A97-9F09-CB9782AE30E2}"/>
    <dgm:cxn modelId="{6B7BB8F2-F0AE-4DEA-A7B5-2E494312547E}" type="presOf" srcId="{7477301C-086E-4155-A989-43329FD3FB48}" destId="{621F2932-7B7B-4EFE-AB72-099F23E5DF5A}" srcOrd="0" destOrd="0" presId="urn:microsoft.com/office/officeart/2005/8/layout/hChevron3"/>
    <dgm:cxn modelId="{D4BBA752-4B94-479C-BBE4-CD9C871FC4DF}" srcId="{69F25374-B2D3-43B0-AFE5-A64013586A5E}" destId="{7477301C-086E-4155-A989-43329FD3FB48}" srcOrd="1" destOrd="0" parTransId="{582AA678-B43A-4888-85CF-BE6CF760EC16}" sibTransId="{9E424063-080E-4AE8-A9C8-DCA5F95DAC24}"/>
    <dgm:cxn modelId="{1CA078ED-4269-4F6A-A3BF-377F243297BF}" type="presOf" srcId="{69F25374-B2D3-43B0-AFE5-A64013586A5E}" destId="{C279906A-8AC6-49A3-A974-A393B264062B}" srcOrd="0" destOrd="0" presId="urn:microsoft.com/office/officeart/2005/8/layout/hChevron3"/>
    <dgm:cxn modelId="{38626254-8C94-4C78-ADDA-3871A1A8CBFD}" srcId="{69F25374-B2D3-43B0-AFE5-A64013586A5E}" destId="{F6478B9A-6E1A-4AE6-BAA8-2C9A25552C79}" srcOrd="2" destOrd="0" parTransId="{110E37E6-C3E6-498A-944D-63575E81B2A0}" sibTransId="{8E08BDB0-E4E0-45EC-85F0-F86575DE9F26}"/>
    <dgm:cxn modelId="{4CC22D56-BD6F-4A68-9659-6E4D6F74FB70}" type="presOf" srcId="{F6478B9A-6E1A-4AE6-BAA8-2C9A25552C79}" destId="{22F6DD17-AD8C-4BAE-A11E-2E508BFACBF4}" srcOrd="0" destOrd="0" presId="urn:microsoft.com/office/officeart/2005/8/layout/hChevron3"/>
    <dgm:cxn modelId="{A2EA2E2E-6625-4354-A3F5-11EF52D07743}" srcId="{69F25374-B2D3-43B0-AFE5-A64013586A5E}" destId="{EA58BC1F-01EC-4C17-B7AB-EA59B9382658}" srcOrd="0" destOrd="0" parTransId="{0B5F0CBB-5991-4DDC-8647-43B171B79CC6}" sibTransId="{6A709BE3-60BD-4D9B-A029-A6C382FC24DD}"/>
    <dgm:cxn modelId="{31AEAE67-3A32-4CCF-80E4-BB68E508A5E5}" type="presOf" srcId="{A5936CDA-379D-4921-B944-EC051CB5C2A0}" destId="{7099114D-ACFB-421D-8F04-9F3941187FDB}" srcOrd="0" destOrd="0" presId="urn:microsoft.com/office/officeart/2005/8/layout/hChevron3"/>
    <dgm:cxn modelId="{3E88FA1D-D577-4DF1-A98F-AF5F22F88C2C}" type="presOf" srcId="{EA58BC1F-01EC-4C17-B7AB-EA59B9382658}" destId="{609FB1B7-47ED-4EB1-87A1-46B52CFC32CA}" srcOrd="0" destOrd="0" presId="urn:microsoft.com/office/officeart/2005/8/layout/hChevron3"/>
    <dgm:cxn modelId="{3C6D90E0-B903-42EA-BAC1-70D0A1A6B820}" type="presParOf" srcId="{C279906A-8AC6-49A3-A974-A393B264062B}" destId="{609FB1B7-47ED-4EB1-87A1-46B52CFC32CA}" srcOrd="0" destOrd="0" presId="urn:microsoft.com/office/officeart/2005/8/layout/hChevron3"/>
    <dgm:cxn modelId="{8A556547-5916-4BFF-BB32-3D5FCDA45C8D}" type="presParOf" srcId="{C279906A-8AC6-49A3-A974-A393B264062B}" destId="{C6220553-E801-4FB6-BF2B-20DD859AF879}" srcOrd="1" destOrd="0" presId="urn:microsoft.com/office/officeart/2005/8/layout/hChevron3"/>
    <dgm:cxn modelId="{745FAA75-781A-4D72-B9DA-4C6710F7B775}" type="presParOf" srcId="{C279906A-8AC6-49A3-A974-A393B264062B}" destId="{621F2932-7B7B-4EFE-AB72-099F23E5DF5A}" srcOrd="2" destOrd="0" presId="urn:microsoft.com/office/officeart/2005/8/layout/hChevron3"/>
    <dgm:cxn modelId="{0500655B-A39B-4B0E-BC4C-EA2ACC9C26EA}" type="presParOf" srcId="{C279906A-8AC6-49A3-A974-A393B264062B}" destId="{039BF211-081C-44CB-BAD1-4DDB8A47C63C}" srcOrd="3" destOrd="0" presId="urn:microsoft.com/office/officeart/2005/8/layout/hChevron3"/>
    <dgm:cxn modelId="{A269AE52-5A92-45CC-9E75-566346C53EB9}" type="presParOf" srcId="{C279906A-8AC6-49A3-A974-A393B264062B}" destId="{22F6DD17-AD8C-4BAE-A11E-2E508BFACBF4}" srcOrd="4" destOrd="0" presId="urn:microsoft.com/office/officeart/2005/8/layout/hChevron3"/>
    <dgm:cxn modelId="{432352DB-DC76-44E4-A4A6-4B22BF89E14E}" type="presParOf" srcId="{C279906A-8AC6-49A3-A974-A393B264062B}" destId="{867EC71F-9069-44FF-AA75-FB96723EDDAA}" srcOrd="5" destOrd="0" presId="urn:microsoft.com/office/officeart/2005/8/layout/hChevron3"/>
    <dgm:cxn modelId="{6A3B43EC-5593-4F14-AA49-8C29946A56CE}" type="presParOf" srcId="{C279906A-8AC6-49A3-A974-A393B264062B}" destId="{7099114D-ACFB-421D-8F04-9F3941187FDB}" srcOrd="6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0C9F2C-7AC4-4D0C-86A7-4C0A078FB149}" type="doc">
      <dgm:prSet loTypeId="urn:microsoft.com/office/officeart/2005/8/layout/process1" loCatId="process" qsTypeId="urn:microsoft.com/office/officeart/2005/8/quickstyle/simple2" qsCatId="simple" csTypeId="urn:microsoft.com/office/officeart/2005/8/colors/accent0_2" csCatId="mainScheme" phldr="1"/>
      <dgm:spPr/>
    </dgm:pt>
    <dgm:pt modelId="{C4E4D48A-FD97-47D9-9F9F-6AB7A3FE18DB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b="1" dirty="0" smtClean="0">
              <a:solidFill>
                <a:schemeClr val="tx1"/>
              </a:solidFill>
            </a:rPr>
            <a:t>Sonda </a:t>
          </a:r>
          <a:r>
            <a:rPr lang="pt-BR" b="1" dirty="0" err="1" smtClean="0">
              <a:solidFill>
                <a:schemeClr val="tx1"/>
              </a:solidFill>
            </a:rPr>
            <a:t>multiparâmetros</a:t>
          </a:r>
          <a:endParaRPr lang="pt-BR" b="1" dirty="0" smtClean="0">
            <a:solidFill>
              <a:schemeClr val="tx1"/>
            </a:solidFill>
          </a:endParaRPr>
        </a:p>
      </dgm:t>
    </dgm:pt>
    <dgm:pt modelId="{AB38B39C-8D58-49EB-A290-B944A2438901}" type="parTrans" cxnId="{717B4B93-ECCC-4560-BDE9-3E6B02FC3E6B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DCADC6C6-2FEC-4EE5-9B45-CB4584B97395}" type="sibTrans" cxnId="{717B4B93-ECCC-4560-BDE9-3E6B02FC3E6B}">
      <dgm:prSet/>
      <dgm:spPr>
        <a:solidFill>
          <a:schemeClr val="tx1"/>
        </a:solidFill>
      </dgm:spPr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C3E512D-C9BD-4FE7-A893-515D67E52F23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b="1" dirty="0" smtClean="0">
              <a:solidFill>
                <a:schemeClr val="tx1"/>
              </a:solidFill>
            </a:rPr>
            <a:t>40 litros de água em frascos âmbar</a:t>
          </a:r>
        </a:p>
      </dgm:t>
    </dgm:pt>
    <dgm:pt modelId="{15657F9B-2F2F-41DF-97A2-BF94AB9FD024}" type="parTrans" cxnId="{DE729057-D7B4-4C8B-AB81-5DF99A0A1F18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F556B39E-348E-4FD1-BACB-5929C86EA9BB}" type="sibTrans" cxnId="{DE729057-D7B4-4C8B-AB81-5DF99A0A1F18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B7BE67B-0613-4074-8815-F433AEA16BDE}" type="pres">
      <dgm:prSet presAssocID="{330C9F2C-7AC4-4D0C-86A7-4C0A078FB149}" presName="Name0" presStyleCnt="0">
        <dgm:presLayoutVars>
          <dgm:dir/>
          <dgm:resizeHandles val="exact"/>
        </dgm:presLayoutVars>
      </dgm:prSet>
      <dgm:spPr/>
    </dgm:pt>
    <dgm:pt modelId="{9E76E2F3-D994-4D0D-AD62-09365168EF07}" type="pres">
      <dgm:prSet presAssocID="{C4E4D48A-FD97-47D9-9F9F-6AB7A3FE18DB}" presName="node" presStyleLbl="node1" presStyleIdx="0" presStyleCnt="2" custLinFactNeighborX="-102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916A9A-7106-4C4E-9991-51E62E419BCB}" type="pres">
      <dgm:prSet presAssocID="{DCADC6C6-2FEC-4EE5-9B45-CB4584B97395}" presName="sibTrans" presStyleLbl="sibTrans2D1" presStyleIdx="0" presStyleCnt="1" custScaleY="62363"/>
      <dgm:spPr/>
      <dgm:t>
        <a:bodyPr/>
        <a:lstStyle/>
        <a:p>
          <a:endParaRPr lang="pt-BR"/>
        </a:p>
      </dgm:t>
    </dgm:pt>
    <dgm:pt modelId="{91873DAF-1731-420A-8EA8-706C9CB1997B}" type="pres">
      <dgm:prSet presAssocID="{DCADC6C6-2FEC-4EE5-9B45-CB4584B97395}" presName="connectorText" presStyleLbl="sibTrans2D1" presStyleIdx="0" presStyleCnt="1"/>
      <dgm:spPr/>
      <dgm:t>
        <a:bodyPr/>
        <a:lstStyle/>
        <a:p>
          <a:endParaRPr lang="pt-BR"/>
        </a:p>
      </dgm:t>
    </dgm:pt>
    <dgm:pt modelId="{C2618C1F-05FC-4631-961A-872FB34870E2}" type="pres">
      <dgm:prSet presAssocID="{BC3E512D-C9BD-4FE7-A893-515D67E52F2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5696C00-A102-435F-B92D-25ED4D8B5838}" type="presOf" srcId="{C4E4D48A-FD97-47D9-9F9F-6AB7A3FE18DB}" destId="{9E76E2F3-D994-4D0D-AD62-09365168EF07}" srcOrd="0" destOrd="0" presId="urn:microsoft.com/office/officeart/2005/8/layout/process1"/>
    <dgm:cxn modelId="{43CFD3E4-1E30-4C41-8009-F755D6C509E5}" type="presOf" srcId="{330C9F2C-7AC4-4D0C-86A7-4C0A078FB149}" destId="{0B7BE67B-0613-4074-8815-F433AEA16BDE}" srcOrd="0" destOrd="0" presId="urn:microsoft.com/office/officeart/2005/8/layout/process1"/>
    <dgm:cxn modelId="{1D1F0A89-6697-41DE-9459-A8EEE26708DB}" type="presOf" srcId="{DCADC6C6-2FEC-4EE5-9B45-CB4584B97395}" destId="{53916A9A-7106-4C4E-9991-51E62E419BCB}" srcOrd="0" destOrd="0" presId="urn:microsoft.com/office/officeart/2005/8/layout/process1"/>
    <dgm:cxn modelId="{EF15058E-FDF6-4DA5-8CBE-1EFD8D1111F2}" type="presOf" srcId="{DCADC6C6-2FEC-4EE5-9B45-CB4584B97395}" destId="{91873DAF-1731-420A-8EA8-706C9CB1997B}" srcOrd="1" destOrd="0" presId="urn:microsoft.com/office/officeart/2005/8/layout/process1"/>
    <dgm:cxn modelId="{DE729057-D7B4-4C8B-AB81-5DF99A0A1F18}" srcId="{330C9F2C-7AC4-4D0C-86A7-4C0A078FB149}" destId="{BC3E512D-C9BD-4FE7-A893-515D67E52F23}" srcOrd="1" destOrd="0" parTransId="{15657F9B-2F2F-41DF-97A2-BF94AB9FD024}" sibTransId="{F556B39E-348E-4FD1-BACB-5929C86EA9BB}"/>
    <dgm:cxn modelId="{B66A1C76-5A65-404C-8B92-5EB9BE6FF440}" type="presOf" srcId="{BC3E512D-C9BD-4FE7-A893-515D67E52F23}" destId="{C2618C1F-05FC-4631-961A-872FB34870E2}" srcOrd="0" destOrd="0" presId="urn:microsoft.com/office/officeart/2005/8/layout/process1"/>
    <dgm:cxn modelId="{717B4B93-ECCC-4560-BDE9-3E6B02FC3E6B}" srcId="{330C9F2C-7AC4-4D0C-86A7-4C0A078FB149}" destId="{C4E4D48A-FD97-47D9-9F9F-6AB7A3FE18DB}" srcOrd="0" destOrd="0" parTransId="{AB38B39C-8D58-49EB-A290-B944A2438901}" sibTransId="{DCADC6C6-2FEC-4EE5-9B45-CB4584B97395}"/>
    <dgm:cxn modelId="{446613B8-AFF1-40E4-9584-3085460F53E7}" type="presParOf" srcId="{0B7BE67B-0613-4074-8815-F433AEA16BDE}" destId="{9E76E2F3-D994-4D0D-AD62-09365168EF07}" srcOrd="0" destOrd="0" presId="urn:microsoft.com/office/officeart/2005/8/layout/process1"/>
    <dgm:cxn modelId="{EFC90754-24D0-4572-A94D-7BE1343C278A}" type="presParOf" srcId="{0B7BE67B-0613-4074-8815-F433AEA16BDE}" destId="{53916A9A-7106-4C4E-9991-51E62E419BCB}" srcOrd="1" destOrd="0" presId="urn:microsoft.com/office/officeart/2005/8/layout/process1"/>
    <dgm:cxn modelId="{F7DEA780-BFF7-463C-9B7A-F386665A5FEA}" type="presParOf" srcId="{53916A9A-7106-4C4E-9991-51E62E419BCB}" destId="{91873DAF-1731-420A-8EA8-706C9CB1997B}" srcOrd="0" destOrd="0" presId="urn:microsoft.com/office/officeart/2005/8/layout/process1"/>
    <dgm:cxn modelId="{7763A639-6C50-481C-93C4-7125BD4553EE}" type="presParOf" srcId="{0B7BE67B-0613-4074-8815-F433AEA16BDE}" destId="{C2618C1F-05FC-4631-961A-872FB34870E2}" srcOrd="2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C18F21-4AF4-449D-B2A9-CD3D50D4501A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C49F27A-14ED-44B8-A522-7DF4A6511393}">
      <dgm:prSet phldrT="[Texto]" custT="1"/>
      <dgm:spPr/>
      <dgm:t>
        <a:bodyPr/>
        <a:lstStyle/>
        <a:p>
          <a:r>
            <a:rPr lang="pt-BR" sz="1600" dirty="0" smtClean="0"/>
            <a:t>Filtração (0,45µm)</a:t>
          </a:r>
          <a:endParaRPr lang="pt-BR" sz="1600" dirty="0"/>
        </a:p>
      </dgm:t>
    </dgm:pt>
    <dgm:pt modelId="{7069B1B1-BA07-4DA2-ADA0-157574F98132}" type="parTrans" cxnId="{FA0D3DAF-90D2-4916-81C3-4236CF874EE3}">
      <dgm:prSet/>
      <dgm:spPr/>
      <dgm:t>
        <a:bodyPr/>
        <a:lstStyle/>
        <a:p>
          <a:endParaRPr lang="pt-BR" sz="2400"/>
        </a:p>
      </dgm:t>
    </dgm:pt>
    <dgm:pt modelId="{39F8D8C0-08FE-4541-B16C-0192BC7C367A}" type="sibTrans" cxnId="{FA0D3DAF-90D2-4916-81C3-4236CF874EE3}">
      <dgm:prSet/>
      <dgm:spPr/>
      <dgm:t>
        <a:bodyPr/>
        <a:lstStyle/>
        <a:p>
          <a:endParaRPr lang="pt-BR" sz="2400"/>
        </a:p>
      </dgm:t>
    </dgm:pt>
    <dgm:pt modelId="{72580316-CC88-4EC1-829A-833ADDFCA9B4}">
      <dgm:prSet phldrT="[Texto]" custT="1"/>
      <dgm:spPr/>
      <dgm:t>
        <a:bodyPr/>
        <a:lstStyle/>
        <a:p>
          <a:r>
            <a:rPr lang="pt-BR" sz="1600" dirty="0" smtClean="0"/>
            <a:t>Autoclave (120°C durante 15 min)</a:t>
          </a:r>
          <a:endParaRPr lang="pt-BR" sz="1600" dirty="0"/>
        </a:p>
      </dgm:t>
    </dgm:pt>
    <dgm:pt modelId="{053E6C8F-3534-4804-A170-594281FB8F93}" type="parTrans" cxnId="{6B541973-9AC1-4A6E-BDC7-88FA947FBAD8}">
      <dgm:prSet/>
      <dgm:spPr/>
      <dgm:t>
        <a:bodyPr/>
        <a:lstStyle/>
        <a:p>
          <a:endParaRPr lang="pt-BR" sz="2400"/>
        </a:p>
      </dgm:t>
    </dgm:pt>
    <dgm:pt modelId="{3CC4D5C9-2369-4E09-B475-3288C9BFC5CC}" type="sibTrans" cxnId="{6B541973-9AC1-4A6E-BDC7-88FA947FBAD8}">
      <dgm:prSet/>
      <dgm:spPr/>
      <dgm:t>
        <a:bodyPr/>
        <a:lstStyle/>
        <a:p>
          <a:endParaRPr lang="pt-BR" sz="2400"/>
        </a:p>
      </dgm:t>
    </dgm:pt>
    <dgm:pt modelId="{96FC291A-2213-45DD-AD61-BCE62605CDD7}">
      <dgm:prSet phldrT="[Texto]" custT="1"/>
      <dgm:spPr/>
      <dgm:t>
        <a:bodyPr/>
        <a:lstStyle/>
        <a:p>
          <a:r>
            <a:rPr lang="pt-BR" sz="1600" dirty="0" smtClean="0"/>
            <a:t>Clorofila </a:t>
          </a:r>
          <a:r>
            <a:rPr lang="pt-BR" sz="1600" i="1" dirty="0" smtClean="0"/>
            <a:t>a</a:t>
          </a:r>
          <a:r>
            <a:rPr lang="pt-BR" sz="1600" i="0" dirty="0" smtClean="0"/>
            <a:t> - </a:t>
          </a:r>
          <a:r>
            <a:rPr lang="pt-BR" sz="1600" dirty="0" smtClean="0"/>
            <a:t>Standard </a:t>
          </a:r>
          <a:r>
            <a:rPr lang="pt-BR" sz="1600" dirty="0" err="1" smtClean="0"/>
            <a:t>methods</a:t>
          </a:r>
          <a:r>
            <a:rPr lang="pt-BR" sz="1600" dirty="0" smtClean="0"/>
            <a:t> – Método 10200 H (APHA, 2012)</a:t>
          </a:r>
          <a:endParaRPr lang="pt-BR" sz="1600" dirty="0"/>
        </a:p>
      </dgm:t>
    </dgm:pt>
    <dgm:pt modelId="{93DEB9FF-E319-48E1-8FD9-062B37F340F1}" type="parTrans" cxnId="{8EF10251-0530-4E43-9A25-93D3860D9603}">
      <dgm:prSet/>
      <dgm:spPr/>
      <dgm:t>
        <a:bodyPr/>
        <a:lstStyle/>
        <a:p>
          <a:endParaRPr lang="pt-BR" sz="2400"/>
        </a:p>
      </dgm:t>
    </dgm:pt>
    <dgm:pt modelId="{D2AC644A-B3A2-44B8-91BD-639BD2DFB97A}" type="sibTrans" cxnId="{8EF10251-0530-4E43-9A25-93D3860D9603}">
      <dgm:prSet/>
      <dgm:spPr/>
      <dgm:t>
        <a:bodyPr/>
        <a:lstStyle/>
        <a:p>
          <a:endParaRPr lang="pt-BR" sz="2400"/>
        </a:p>
      </dgm:t>
    </dgm:pt>
    <dgm:pt modelId="{F0826E19-DD9C-465F-9DF4-F9C2DA6F022C}">
      <dgm:prSet phldrT="[Texto]" custT="1"/>
      <dgm:spPr/>
      <dgm:t>
        <a:bodyPr/>
        <a:lstStyle/>
        <a:p>
          <a:r>
            <a:rPr lang="pt-BR" sz="1600" dirty="0" smtClean="0"/>
            <a:t>Cromatografia iônica ASTM (2005)</a:t>
          </a:r>
          <a:endParaRPr lang="pt-BR" sz="1600" dirty="0"/>
        </a:p>
      </dgm:t>
    </dgm:pt>
    <dgm:pt modelId="{70B9345E-8236-493C-A3B5-DF64F4303BFC}" type="parTrans" cxnId="{1B51C0D6-38A1-40F8-9E91-A9E35D12FFFD}">
      <dgm:prSet/>
      <dgm:spPr/>
      <dgm:t>
        <a:bodyPr/>
        <a:lstStyle/>
        <a:p>
          <a:endParaRPr lang="pt-BR" sz="2400"/>
        </a:p>
      </dgm:t>
    </dgm:pt>
    <dgm:pt modelId="{C35EABF0-0522-4879-B393-8676C0ABB998}" type="sibTrans" cxnId="{1B51C0D6-38A1-40F8-9E91-A9E35D12FFFD}">
      <dgm:prSet/>
      <dgm:spPr/>
      <dgm:t>
        <a:bodyPr/>
        <a:lstStyle/>
        <a:p>
          <a:endParaRPr lang="pt-BR" sz="2400"/>
        </a:p>
      </dgm:t>
    </dgm:pt>
    <dgm:pt modelId="{48E841F3-9865-4AAE-B1C3-ACA0472059DF}">
      <dgm:prSet phldrT="[Texto]" custT="1"/>
      <dgm:spPr/>
      <dgm:t>
        <a:bodyPr/>
        <a:lstStyle/>
        <a:p>
          <a:r>
            <a:rPr lang="pt-BR" sz="1600" dirty="0" smtClean="0"/>
            <a:t>Temperatura, luminosidade e pH </a:t>
          </a:r>
          <a:endParaRPr lang="pt-BR" sz="1600" dirty="0"/>
        </a:p>
      </dgm:t>
    </dgm:pt>
    <dgm:pt modelId="{C28EFF71-7380-45A6-A797-8C0CBB63B200}" type="parTrans" cxnId="{119872E8-5521-491B-B2BE-77F77BC510D2}">
      <dgm:prSet/>
      <dgm:spPr/>
      <dgm:t>
        <a:bodyPr/>
        <a:lstStyle/>
        <a:p>
          <a:endParaRPr lang="pt-BR" sz="2400"/>
        </a:p>
      </dgm:t>
    </dgm:pt>
    <dgm:pt modelId="{9E2F2288-F07E-40A1-9859-464538ADF464}" type="sibTrans" cxnId="{119872E8-5521-491B-B2BE-77F77BC510D2}">
      <dgm:prSet/>
      <dgm:spPr/>
      <dgm:t>
        <a:bodyPr/>
        <a:lstStyle/>
        <a:p>
          <a:endParaRPr lang="pt-BR" sz="2400"/>
        </a:p>
      </dgm:t>
    </dgm:pt>
    <dgm:pt modelId="{A2FE843E-55DB-466A-B9DB-4C79CAC560A6}" type="pres">
      <dgm:prSet presAssocID="{13C18F21-4AF4-449D-B2A9-CD3D50D450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5379473-1B26-4B8F-8E16-FF627E9B56DC}" type="pres">
      <dgm:prSet presAssocID="{6C49F27A-14ED-44B8-A522-7DF4A6511393}" presName="compNode" presStyleCnt="0"/>
      <dgm:spPr/>
    </dgm:pt>
    <dgm:pt modelId="{F6D8FD36-3A59-4DC6-B581-97CA3966A43A}" type="pres">
      <dgm:prSet presAssocID="{6C49F27A-14ED-44B8-A522-7DF4A6511393}" presName="pictRect" presStyleLbl="node1" presStyleIdx="0" presStyleCnt="5" custScaleX="86264" custScaleY="128952" custLinFactNeighborX="-1096" custLinFactNeighborY="-1611"/>
      <dgm:spPr>
        <a:blipFill dpi="0" rotWithShape="1">
          <a:blip xmlns:r="http://schemas.openxmlformats.org/officeDocument/2006/relationships" r:embed="rId1"/>
          <a:srcRect/>
          <a:stretch>
            <a:fillRect l="1409" t="-26874" r="-1409"/>
          </a:stretch>
        </a:blipFill>
      </dgm:spPr>
      <dgm:t>
        <a:bodyPr/>
        <a:lstStyle/>
        <a:p>
          <a:endParaRPr lang="pt-BR"/>
        </a:p>
      </dgm:t>
    </dgm:pt>
    <dgm:pt modelId="{C633081E-9DC3-4DFD-8B2D-B1631D19B1AA}" type="pres">
      <dgm:prSet presAssocID="{6C49F27A-14ED-44B8-A522-7DF4A6511393}" presName="textRect" presStyleLbl="revTx" presStyleIdx="0" presStyleCnt="5" custLinFactNeighborY="2609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795D97-B365-466D-B820-ED100F98A41C}" type="pres">
      <dgm:prSet presAssocID="{39F8D8C0-08FE-4541-B16C-0192BC7C367A}" presName="sibTrans" presStyleLbl="sibTrans2D1" presStyleIdx="0" presStyleCnt="0"/>
      <dgm:spPr/>
      <dgm:t>
        <a:bodyPr/>
        <a:lstStyle/>
        <a:p>
          <a:endParaRPr lang="pt-BR"/>
        </a:p>
      </dgm:t>
    </dgm:pt>
    <dgm:pt modelId="{F7E001B7-0719-47D2-A16B-6C8D04095E80}" type="pres">
      <dgm:prSet presAssocID="{72580316-CC88-4EC1-829A-833ADDFCA9B4}" presName="compNode" presStyleCnt="0"/>
      <dgm:spPr/>
    </dgm:pt>
    <dgm:pt modelId="{0AE7C01B-A7E7-487A-A3F4-CD959CBB69F8}" type="pres">
      <dgm:prSet presAssocID="{72580316-CC88-4EC1-829A-833ADDFCA9B4}" presName="pictRect" presStyleLbl="node1" presStyleIdx="1" presStyleCnt="5" custScaleX="82893"/>
      <dgm:spPr>
        <a:blipFill dpi="0" rotWithShape="1">
          <a:blip xmlns:r="http://schemas.openxmlformats.org/officeDocument/2006/relationships" r:embed="rId2"/>
          <a:srcRect/>
          <a:stretch>
            <a:fillRect l="-2686" t="-9004" r="2056" b="-8729"/>
          </a:stretch>
        </a:blipFill>
      </dgm:spPr>
      <dgm:t>
        <a:bodyPr/>
        <a:lstStyle/>
        <a:p>
          <a:endParaRPr lang="pt-BR"/>
        </a:p>
      </dgm:t>
    </dgm:pt>
    <dgm:pt modelId="{4017A3EC-4B6A-4703-9826-82CE566DD67E}" type="pres">
      <dgm:prSet presAssocID="{72580316-CC88-4EC1-829A-833ADDFCA9B4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E64095-3BF9-47FD-8C1E-2998198FBC21}" type="pres">
      <dgm:prSet presAssocID="{3CC4D5C9-2369-4E09-B475-3288C9BFC5CC}" presName="sibTrans" presStyleLbl="sibTrans2D1" presStyleIdx="0" presStyleCnt="0"/>
      <dgm:spPr/>
      <dgm:t>
        <a:bodyPr/>
        <a:lstStyle/>
        <a:p>
          <a:endParaRPr lang="pt-BR"/>
        </a:p>
      </dgm:t>
    </dgm:pt>
    <dgm:pt modelId="{ED1AC260-C5A9-4026-9A0A-9D50ECB5EEF6}" type="pres">
      <dgm:prSet presAssocID="{96FC291A-2213-45DD-AD61-BCE62605CDD7}" presName="compNode" presStyleCnt="0"/>
      <dgm:spPr/>
    </dgm:pt>
    <dgm:pt modelId="{A39236DF-E9C9-4036-B01C-9602ADEAAA54}" type="pres">
      <dgm:prSet presAssocID="{96FC291A-2213-45DD-AD61-BCE62605CDD7}" presName="pictRect" presStyleLbl="node1" presStyleIdx="2" presStyleCnt="5" custScaleX="99345" custLinFactX="10155" custLinFactNeighborX="100000" custLinFactNeighborY="884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BCD67108-E5A0-4915-9262-26863E10099F}" type="pres">
      <dgm:prSet presAssocID="{96FC291A-2213-45DD-AD61-BCE62605CDD7}" presName="textRect" presStyleLbl="revTx" presStyleIdx="2" presStyleCnt="5" custScaleY="139477" custLinFactNeighborY="4287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908E87-DE6F-4704-BE7A-63711834B23A}" type="pres">
      <dgm:prSet presAssocID="{D2AC644A-B3A2-44B8-91BD-639BD2DFB97A}" presName="sibTrans" presStyleLbl="sibTrans2D1" presStyleIdx="0" presStyleCnt="0"/>
      <dgm:spPr/>
      <dgm:t>
        <a:bodyPr/>
        <a:lstStyle/>
        <a:p>
          <a:endParaRPr lang="pt-BR"/>
        </a:p>
      </dgm:t>
    </dgm:pt>
    <dgm:pt modelId="{6D9DA8ED-77FC-4856-93F5-9AD67C407A64}" type="pres">
      <dgm:prSet presAssocID="{F0826E19-DD9C-465F-9DF4-F9C2DA6F022C}" presName="compNode" presStyleCnt="0"/>
      <dgm:spPr/>
    </dgm:pt>
    <dgm:pt modelId="{872CD888-FD29-483E-AFFA-23BED818F9C8}" type="pres">
      <dgm:prSet presAssocID="{F0826E19-DD9C-465F-9DF4-F9C2DA6F022C}" presName="pictRect" presStyleLbl="node1" presStyleIdx="3" presStyleCnt="5" custScaleX="104426" custLinFactX="5704" custLinFactNeighborX="100000" custLinFactNeighborY="161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E323EDCC-6CF5-4AA1-BEBF-66E59FC945C8}" type="pres">
      <dgm:prSet presAssocID="{F0826E19-DD9C-465F-9DF4-F9C2DA6F022C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080404-BB8C-4EA5-9135-FFEA52E6C561}" type="pres">
      <dgm:prSet presAssocID="{C35EABF0-0522-4879-B393-8676C0ABB998}" presName="sibTrans" presStyleLbl="sibTrans2D1" presStyleIdx="0" presStyleCnt="0"/>
      <dgm:spPr/>
      <dgm:t>
        <a:bodyPr/>
        <a:lstStyle/>
        <a:p>
          <a:endParaRPr lang="pt-BR"/>
        </a:p>
      </dgm:t>
    </dgm:pt>
    <dgm:pt modelId="{3206B822-157D-46D2-B42E-34FBF1C586CF}" type="pres">
      <dgm:prSet presAssocID="{48E841F3-9865-4AAE-B1C3-ACA0472059DF}" presName="compNode" presStyleCnt="0"/>
      <dgm:spPr/>
    </dgm:pt>
    <dgm:pt modelId="{6ED6C986-E30D-49C2-A6FA-2A0FE99768D3}" type="pres">
      <dgm:prSet presAssocID="{48E841F3-9865-4AAE-B1C3-ACA0472059DF}" presName="pictRect" presStyleLbl="node1" presStyleIdx="4" presStyleCnt="5" custScaleX="94180" custScaleY="112410" custLinFactX="-100000" custLinFactNeighborX="-127542" custLinFactNeighborY="807"/>
      <dgm:spPr>
        <a:blipFill dpi="0" rotWithShape="1">
          <a:blip xmlns:r="http://schemas.openxmlformats.org/officeDocument/2006/relationships"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1164" t="-25464" r="-1164" b="1148"/>
          </a:stretch>
        </a:blipFill>
      </dgm:spPr>
      <dgm:t>
        <a:bodyPr/>
        <a:lstStyle/>
        <a:p>
          <a:endParaRPr lang="pt-BR"/>
        </a:p>
      </dgm:t>
    </dgm:pt>
    <dgm:pt modelId="{68912823-3CE2-4B16-89DF-7BF6EC050364}" type="pres">
      <dgm:prSet presAssocID="{48E841F3-9865-4AAE-B1C3-ACA0472059DF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8B7D19D-D4E7-4131-BF09-A7FCB7C4D20B}" type="presOf" srcId="{D2AC644A-B3A2-44B8-91BD-639BD2DFB97A}" destId="{78908E87-DE6F-4704-BE7A-63711834B23A}" srcOrd="0" destOrd="0" presId="urn:microsoft.com/office/officeart/2005/8/layout/pList1#1"/>
    <dgm:cxn modelId="{E9484308-6352-499B-BD46-CD2BF3673A73}" type="presOf" srcId="{6C49F27A-14ED-44B8-A522-7DF4A6511393}" destId="{C633081E-9DC3-4DFD-8B2D-B1631D19B1AA}" srcOrd="0" destOrd="0" presId="urn:microsoft.com/office/officeart/2005/8/layout/pList1#1"/>
    <dgm:cxn modelId="{321EECF0-58C0-4087-B1C0-0BA7574DAF79}" type="presOf" srcId="{39F8D8C0-08FE-4541-B16C-0192BC7C367A}" destId="{65795D97-B365-466D-B820-ED100F98A41C}" srcOrd="0" destOrd="0" presId="urn:microsoft.com/office/officeart/2005/8/layout/pList1#1"/>
    <dgm:cxn modelId="{1B51C0D6-38A1-40F8-9E91-A9E35D12FFFD}" srcId="{13C18F21-4AF4-449D-B2A9-CD3D50D4501A}" destId="{F0826E19-DD9C-465F-9DF4-F9C2DA6F022C}" srcOrd="3" destOrd="0" parTransId="{70B9345E-8236-493C-A3B5-DF64F4303BFC}" sibTransId="{C35EABF0-0522-4879-B393-8676C0ABB998}"/>
    <dgm:cxn modelId="{9E839051-8F21-4412-8EB8-241A1DC9B68B}" type="presOf" srcId="{3CC4D5C9-2369-4E09-B475-3288C9BFC5CC}" destId="{F5E64095-3BF9-47FD-8C1E-2998198FBC21}" srcOrd="0" destOrd="0" presId="urn:microsoft.com/office/officeart/2005/8/layout/pList1#1"/>
    <dgm:cxn modelId="{82C5A6E6-66DA-4136-A958-EE031C365EFF}" type="presOf" srcId="{72580316-CC88-4EC1-829A-833ADDFCA9B4}" destId="{4017A3EC-4B6A-4703-9826-82CE566DD67E}" srcOrd="0" destOrd="0" presId="urn:microsoft.com/office/officeart/2005/8/layout/pList1#1"/>
    <dgm:cxn modelId="{0B298BAA-98D1-423D-A091-9D4CFBAA3B6C}" type="presOf" srcId="{48E841F3-9865-4AAE-B1C3-ACA0472059DF}" destId="{68912823-3CE2-4B16-89DF-7BF6EC050364}" srcOrd="0" destOrd="0" presId="urn:microsoft.com/office/officeart/2005/8/layout/pList1#1"/>
    <dgm:cxn modelId="{FA0D3DAF-90D2-4916-81C3-4236CF874EE3}" srcId="{13C18F21-4AF4-449D-B2A9-CD3D50D4501A}" destId="{6C49F27A-14ED-44B8-A522-7DF4A6511393}" srcOrd="0" destOrd="0" parTransId="{7069B1B1-BA07-4DA2-ADA0-157574F98132}" sibTransId="{39F8D8C0-08FE-4541-B16C-0192BC7C367A}"/>
    <dgm:cxn modelId="{6B541973-9AC1-4A6E-BDC7-88FA947FBAD8}" srcId="{13C18F21-4AF4-449D-B2A9-CD3D50D4501A}" destId="{72580316-CC88-4EC1-829A-833ADDFCA9B4}" srcOrd="1" destOrd="0" parTransId="{053E6C8F-3534-4804-A170-594281FB8F93}" sibTransId="{3CC4D5C9-2369-4E09-B475-3288C9BFC5CC}"/>
    <dgm:cxn modelId="{816B3D39-356D-4B04-AFE9-C17EA841F5B5}" type="presOf" srcId="{F0826E19-DD9C-465F-9DF4-F9C2DA6F022C}" destId="{E323EDCC-6CF5-4AA1-BEBF-66E59FC945C8}" srcOrd="0" destOrd="0" presId="urn:microsoft.com/office/officeart/2005/8/layout/pList1#1"/>
    <dgm:cxn modelId="{8EF10251-0530-4E43-9A25-93D3860D9603}" srcId="{13C18F21-4AF4-449D-B2A9-CD3D50D4501A}" destId="{96FC291A-2213-45DD-AD61-BCE62605CDD7}" srcOrd="2" destOrd="0" parTransId="{93DEB9FF-E319-48E1-8FD9-062B37F340F1}" sibTransId="{D2AC644A-B3A2-44B8-91BD-639BD2DFB97A}"/>
    <dgm:cxn modelId="{0F111E04-62D1-42D1-B1DC-C8877DE95034}" type="presOf" srcId="{C35EABF0-0522-4879-B393-8676C0ABB998}" destId="{74080404-BB8C-4EA5-9135-FFEA52E6C561}" srcOrd="0" destOrd="0" presId="urn:microsoft.com/office/officeart/2005/8/layout/pList1#1"/>
    <dgm:cxn modelId="{119872E8-5521-491B-B2BE-77F77BC510D2}" srcId="{13C18F21-4AF4-449D-B2A9-CD3D50D4501A}" destId="{48E841F3-9865-4AAE-B1C3-ACA0472059DF}" srcOrd="4" destOrd="0" parTransId="{C28EFF71-7380-45A6-A797-8C0CBB63B200}" sibTransId="{9E2F2288-F07E-40A1-9859-464538ADF464}"/>
    <dgm:cxn modelId="{711DE625-FA2F-44AF-94FC-0E5552F3D5EE}" type="presOf" srcId="{96FC291A-2213-45DD-AD61-BCE62605CDD7}" destId="{BCD67108-E5A0-4915-9262-26863E10099F}" srcOrd="0" destOrd="0" presId="urn:microsoft.com/office/officeart/2005/8/layout/pList1#1"/>
    <dgm:cxn modelId="{B083886B-5033-4A9F-B9BE-227F3BD1F1F4}" type="presOf" srcId="{13C18F21-4AF4-449D-B2A9-CD3D50D4501A}" destId="{A2FE843E-55DB-466A-B9DB-4C79CAC560A6}" srcOrd="0" destOrd="0" presId="urn:microsoft.com/office/officeart/2005/8/layout/pList1#1"/>
    <dgm:cxn modelId="{955EC829-6003-4B44-A8FA-085389623133}" type="presParOf" srcId="{A2FE843E-55DB-466A-B9DB-4C79CAC560A6}" destId="{D5379473-1B26-4B8F-8E16-FF627E9B56DC}" srcOrd="0" destOrd="0" presId="urn:microsoft.com/office/officeart/2005/8/layout/pList1#1"/>
    <dgm:cxn modelId="{B84B236A-B11A-4465-93FD-F3046E68CB6E}" type="presParOf" srcId="{D5379473-1B26-4B8F-8E16-FF627E9B56DC}" destId="{F6D8FD36-3A59-4DC6-B581-97CA3966A43A}" srcOrd="0" destOrd="0" presId="urn:microsoft.com/office/officeart/2005/8/layout/pList1#1"/>
    <dgm:cxn modelId="{2C6D054D-90CC-49CE-BABA-12E97A4F75B6}" type="presParOf" srcId="{D5379473-1B26-4B8F-8E16-FF627E9B56DC}" destId="{C633081E-9DC3-4DFD-8B2D-B1631D19B1AA}" srcOrd="1" destOrd="0" presId="urn:microsoft.com/office/officeart/2005/8/layout/pList1#1"/>
    <dgm:cxn modelId="{14A47BB6-5073-4201-86AF-15606E4D6C03}" type="presParOf" srcId="{A2FE843E-55DB-466A-B9DB-4C79CAC560A6}" destId="{65795D97-B365-466D-B820-ED100F98A41C}" srcOrd="1" destOrd="0" presId="urn:microsoft.com/office/officeart/2005/8/layout/pList1#1"/>
    <dgm:cxn modelId="{5724DA10-A4D9-42DF-9BED-C8CAFAAE3679}" type="presParOf" srcId="{A2FE843E-55DB-466A-B9DB-4C79CAC560A6}" destId="{F7E001B7-0719-47D2-A16B-6C8D04095E80}" srcOrd="2" destOrd="0" presId="urn:microsoft.com/office/officeart/2005/8/layout/pList1#1"/>
    <dgm:cxn modelId="{1154AD2B-AE89-45B1-8362-66719436287C}" type="presParOf" srcId="{F7E001B7-0719-47D2-A16B-6C8D04095E80}" destId="{0AE7C01B-A7E7-487A-A3F4-CD959CBB69F8}" srcOrd="0" destOrd="0" presId="urn:microsoft.com/office/officeart/2005/8/layout/pList1#1"/>
    <dgm:cxn modelId="{0CFCA531-3323-48FA-B746-89D99533AEBE}" type="presParOf" srcId="{F7E001B7-0719-47D2-A16B-6C8D04095E80}" destId="{4017A3EC-4B6A-4703-9826-82CE566DD67E}" srcOrd="1" destOrd="0" presId="urn:microsoft.com/office/officeart/2005/8/layout/pList1#1"/>
    <dgm:cxn modelId="{81F07D36-835B-41EF-B293-09DD5572F69F}" type="presParOf" srcId="{A2FE843E-55DB-466A-B9DB-4C79CAC560A6}" destId="{F5E64095-3BF9-47FD-8C1E-2998198FBC21}" srcOrd="3" destOrd="0" presId="urn:microsoft.com/office/officeart/2005/8/layout/pList1#1"/>
    <dgm:cxn modelId="{799BECA9-32A2-47D6-9D53-8E2C94EA8BC3}" type="presParOf" srcId="{A2FE843E-55DB-466A-B9DB-4C79CAC560A6}" destId="{ED1AC260-C5A9-4026-9A0A-9D50ECB5EEF6}" srcOrd="4" destOrd="0" presId="urn:microsoft.com/office/officeart/2005/8/layout/pList1#1"/>
    <dgm:cxn modelId="{E44703A6-21F6-4546-989F-B73F6DA0103E}" type="presParOf" srcId="{ED1AC260-C5A9-4026-9A0A-9D50ECB5EEF6}" destId="{A39236DF-E9C9-4036-B01C-9602ADEAAA54}" srcOrd="0" destOrd="0" presId="urn:microsoft.com/office/officeart/2005/8/layout/pList1#1"/>
    <dgm:cxn modelId="{F0C55C14-3908-462B-BD14-ECB2A74CE74A}" type="presParOf" srcId="{ED1AC260-C5A9-4026-9A0A-9D50ECB5EEF6}" destId="{BCD67108-E5A0-4915-9262-26863E10099F}" srcOrd="1" destOrd="0" presId="urn:microsoft.com/office/officeart/2005/8/layout/pList1#1"/>
    <dgm:cxn modelId="{416CA482-24D4-4EEB-A8D5-E7490316108B}" type="presParOf" srcId="{A2FE843E-55DB-466A-B9DB-4C79CAC560A6}" destId="{78908E87-DE6F-4704-BE7A-63711834B23A}" srcOrd="5" destOrd="0" presId="urn:microsoft.com/office/officeart/2005/8/layout/pList1#1"/>
    <dgm:cxn modelId="{7681EB2A-27CF-4767-866C-48C461CE4E35}" type="presParOf" srcId="{A2FE843E-55DB-466A-B9DB-4C79CAC560A6}" destId="{6D9DA8ED-77FC-4856-93F5-9AD67C407A64}" srcOrd="6" destOrd="0" presId="urn:microsoft.com/office/officeart/2005/8/layout/pList1#1"/>
    <dgm:cxn modelId="{73DE175B-867F-4164-9E61-2859896A2FF7}" type="presParOf" srcId="{6D9DA8ED-77FC-4856-93F5-9AD67C407A64}" destId="{872CD888-FD29-483E-AFFA-23BED818F9C8}" srcOrd="0" destOrd="0" presId="urn:microsoft.com/office/officeart/2005/8/layout/pList1#1"/>
    <dgm:cxn modelId="{3DA14AD7-E0AE-44E7-8528-8BEF3DBDF865}" type="presParOf" srcId="{6D9DA8ED-77FC-4856-93F5-9AD67C407A64}" destId="{E323EDCC-6CF5-4AA1-BEBF-66E59FC945C8}" srcOrd="1" destOrd="0" presId="urn:microsoft.com/office/officeart/2005/8/layout/pList1#1"/>
    <dgm:cxn modelId="{184ECE9B-E03E-46E6-AA57-31E3E8C50439}" type="presParOf" srcId="{A2FE843E-55DB-466A-B9DB-4C79CAC560A6}" destId="{74080404-BB8C-4EA5-9135-FFEA52E6C561}" srcOrd="7" destOrd="0" presId="urn:microsoft.com/office/officeart/2005/8/layout/pList1#1"/>
    <dgm:cxn modelId="{89EB0750-14E1-4F29-AB8D-71A78BD9DDCA}" type="presParOf" srcId="{A2FE843E-55DB-466A-B9DB-4C79CAC560A6}" destId="{3206B822-157D-46D2-B42E-34FBF1C586CF}" srcOrd="8" destOrd="0" presId="urn:microsoft.com/office/officeart/2005/8/layout/pList1#1"/>
    <dgm:cxn modelId="{B5921F02-FD00-4971-A1E4-A4B25ABB374A}" type="presParOf" srcId="{3206B822-157D-46D2-B42E-34FBF1C586CF}" destId="{6ED6C986-E30D-49C2-A6FA-2A0FE99768D3}" srcOrd="0" destOrd="0" presId="urn:microsoft.com/office/officeart/2005/8/layout/pList1#1"/>
    <dgm:cxn modelId="{48D48857-5A90-4F05-9393-4B917F25503F}" type="presParOf" srcId="{3206B822-157D-46D2-B42E-34FBF1C586CF}" destId="{68912823-3CE2-4B16-89DF-7BF6EC050364}" srcOrd="1" destOrd="0" presId="urn:microsoft.com/office/officeart/2005/8/layout/pList1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20C0B-74F1-4072-BB9C-59FD72E74B23}">
      <dsp:nvSpPr>
        <dsp:cNvPr id="0" name=""/>
        <dsp:cNvSpPr/>
      </dsp:nvSpPr>
      <dsp:spPr>
        <a:xfrm>
          <a:off x="964343" y="294753"/>
          <a:ext cx="1695954" cy="165198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chemeClr val="tx1"/>
              </a:solidFill>
            </a:rPr>
            <a:t>35</a:t>
          </a:r>
          <a:r>
            <a:rPr lang="pt-BR" sz="1600" b="1" kern="1200" dirty="0" smtClean="0">
              <a:solidFill>
                <a:schemeClr val="tx1"/>
              </a:solidFill>
            </a:rPr>
            <a:t>% Pop. atendida com saneamento básico 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1235695" y="294753"/>
        <a:ext cx="1424601" cy="1651980"/>
      </dsp:txXfrm>
    </dsp:sp>
    <dsp:sp modelId="{941EE189-B5B1-4FED-8D06-64781ADFCED6}">
      <dsp:nvSpPr>
        <dsp:cNvPr id="0" name=""/>
        <dsp:cNvSpPr/>
      </dsp:nvSpPr>
      <dsp:spPr>
        <a:xfrm>
          <a:off x="826201" y="0"/>
          <a:ext cx="1048722" cy="73474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Bahia 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979783" y="107601"/>
        <a:ext cx="741558" cy="519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521B5F-21CB-435B-83C8-56D4BA6B5F4B}">
      <dsp:nvSpPr>
        <dsp:cNvPr id="0" name=""/>
        <dsp:cNvSpPr/>
      </dsp:nvSpPr>
      <dsp:spPr>
        <a:xfrm>
          <a:off x="61902" y="5448"/>
          <a:ext cx="1530608" cy="6101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55,7% de água residual é coletada 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61902" y="5448"/>
        <a:ext cx="1530608" cy="610112"/>
      </dsp:txXfrm>
    </dsp:sp>
    <dsp:sp modelId="{20993BD9-CDC7-470D-A93F-D8943D4DF363}">
      <dsp:nvSpPr>
        <dsp:cNvPr id="0" name=""/>
        <dsp:cNvSpPr/>
      </dsp:nvSpPr>
      <dsp:spPr>
        <a:xfrm>
          <a:off x="85381" y="712065"/>
          <a:ext cx="1525097" cy="6101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86,33% de água residual é tratada 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85381" y="712065"/>
        <a:ext cx="1525097" cy="610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FB1B7-47ED-4EB1-87A1-46B52CFC32CA}">
      <dsp:nvSpPr>
        <dsp:cNvPr id="0" name=""/>
        <dsp:cNvSpPr/>
      </dsp:nvSpPr>
      <dsp:spPr>
        <a:xfrm>
          <a:off x="1748" y="200102"/>
          <a:ext cx="1528727" cy="61149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chemeClr val="tx1"/>
              </a:solidFill>
            </a:rPr>
            <a:t>Competição por Terra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1748" y="200102"/>
        <a:ext cx="1375854" cy="611491"/>
      </dsp:txXfrm>
    </dsp:sp>
    <dsp:sp modelId="{621F2932-7B7B-4EFE-AB72-099F23E5DF5A}">
      <dsp:nvSpPr>
        <dsp:cNvPr id="0" name=""/>
        <dsp:cNvSpPr/>
      </dsp:nvSpPr>
      <dsp:spPr>
        <a:xfrm>
          <a:off x="1224730" y="200102"/>
          <a:ext cx="1528727" cy="611491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smtClean="0">
              <a:solidFill>
                <a:schemeClr val="tx1"/>
              </a:solidFill>
            </a:rPr>
            <a:t>Tratamento de água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1530476" y="200102"/>
        <a:ext cx="917236" cy="611491"/>
      </dsp:txXfrm>
    </dsp:sp>
    <dsp:sp modelId="{22F6DD17-AD8C-4BAE-A11E-2E508BFACBF4}">
      <dsp:nvSpPr>
        <dsp:cNvPr id="0" name=""/>
        <dsp:cNvSpPr/>
      </dsp:nvSpPr>
      <dsp:spPr>
        <a:xfrm>
          <a:off x="2447712" y="200102"/>
          <a:ext cx="1528727" cy="611491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smtClean="0">
              <a:solidFill>
                <a:schemeClr val="tx1"/>
              </a:solidFill>
            </a:rPr>
            <a:t>Biofixação de CO</a:t>
          </a:r>
          <a:r>
            <a:rPr lang="pt-BR" sz="1400" b="1" kern="1200" baseline="-25000" smtClean="0">
              <a:solidFill>
                <a:schemeClr val="tx1"/>
              </a:solidFill>
            </a:rPr>
            <a:t>2</a:t>
          </a:r>
          <a:endParaRPr lang="pt-BR" sz="1400" b="1" kern="1200" dirty="0">
            <a:solidFill>
              <a:schemeClr val="tx1"/>
            </a:solidFill>
          </a:endParaRPr>
        </a:p>
      </dsp:txBody>
      <dsp:txXfrm>
        <a:off x="2753458" y="200102"/>
        <a:ext cx="917236" cy="6114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6E2F3-D994-4D0D-AD62-09365168EF07}">
      <dsp:nvSpPr>
        <dsp:cNvPr id="0" name=""/>
        <dsp:cNvSpPr/>
      </dsp:nvSpPr>
      <dsp:spPr>
        <a:xfrm>
          <a:off x="0" y="0"/>
          <a:ext cx="1958705" cy="10338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b="1" kern="1200" dirty="0" smtClean="0">
              <a:solidFill>
                <a:schemeClr val="tx1"/>
              </a:solidFill>
            </a:rPr>
            <a:t>Sonda </a:t>
          </a:r>
          <a:r>
            <a:rPr lang="pt-BR" sz="1800" b="1" kern="1200" dirty="0" err="1" smtClean="0">
              <a:solidFill>
                <a:schemeClr val="tx1"/>
              </a:solidFill>
            </a:rPr>
            <a:t>multiparâmetros</a:t>
          </a:r>
          <a:endParaRPr lang="pt-BR" sz="1800" b="1" kern="1200" dirty="0" smtClean="0">
            <a:solidFill>
              <a:schemeClr val="tx1"/>
            </a:solidFill>
          </a:endParaRPr>
        </a:p>
      </dsp:txBody>
      <dsp:txXfrm>
        <a:off x="30279" y="30279"/>
        <a:ext cx="1898147" cy="973254"/>
      </dsp:txXfrm>
    </dsp:sp>
    <dsp:sp modelId="{53916A9A-7106-4C4E-9991-51E62E419BCB}">
      <dsp:nvSpPr>
        <dsp:cNvPr id="0" name=""/>
        <dsp:cNvSpPr/>
      </dsp:nvSpPr>
      <dsp:spPr>
        <a:xfrm>
          <a:off x="2154805" y="365439"/>
          <a:ext cx="415732" cy="30293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b="1" kern="1200">
            <a:solidFill>
              <a:schemeClr val="tx1"/>
            </a:solidFill>
          </a:endParaRPr>
        </a:p>
      </dsp:txBody>
      <dsp:txXfrm>
        <a:off x="2154805" y="426026"/>
        <a:ext cx="324852" cy="181759"/>
      </dsp:txXfrm>
    </dsp:sp>
    <dsp:sp modelId="{C2618C1F-05FC-4631-961A-872FB34870E2}">
      <dsp:nvSpPr>
        <dsp:cNvPr id="0" name=""/>
        <dsp:cNvSpPr/>
      </dsp:nvSpPr>
      <dsp:spPr>
        <a:xfrm>
          <a:off x="2743106" y="0"/>
          <a:ext cx="1958705" cy="10338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800" b="1" kern="1200" dirty="0" smtClean="0">
              <a:solidFill>
                <a:schemeClr val="tx1"/>
              </a:solidFill>
            </a:rPr>
            <a:t>40 litros de água em frascos âmbar</a:t>
          </a:r>
        </a:p>
      </dsp:txBody>
      <dsp:txXfrm>
        <a:off x="2773385" y="30279"/>
        <a:ext cx="1898147" cy="9732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8FD36-3A59-4DC6-B581-97CA3966A43A}">
      <dsp:nvSpPr>
        <dsp:cNvPr id="0" name=""/>
        <dsp:cNvSpPr/>
      </dsp:nvSpPr>
      <dsp:spPr>
        <a:xfrm>
          <a:off x="88883" y="345778"/>
          <a:ext cx="1276743" cy="1314987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1409" t="-26874" r="-140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3081E-9DC3-4DFD-8B2D-B1631D19B1AA}">
      <dsp:nvSpPr>
        <dsp:cNvPr id="0" name=""/>
        <dsp:cNvSpPr/>
      </dsp:nvSpPr>
      <dsp:spPr>
        <a:xfrm>
          <a:off x="3455" y="1672867"/>
          <a:ext cx="1480042" cy="549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Filtração (0,45µm)</a:t>
          </a:r>
          <a:endParaRPr lang="pt-BR" sz="1200" kern="1200" dirty="0"/>
        </a:p>
      </dsp:txBody>
      <dsp:txXfrm>
        <a:off x="3455" y="1672867"/>
        <a:ext cx="1480042" cy="549095"/>
      </dsp:txXfrm>
    </dsp:sp>
    <dsp:sp modelId="{0AE7C01B-A7E7-487A-A3F4-CD959CBB69F8}">
      <dsp:nvSpPr>
        <dsp:cNvPr id="0" name=""/>
        <dsp:cNvSpPr/>
      </dsp:nvSpPr>
      <dsp:spPr>
        <a:xfrm>
          <a:off x="1758159" y="436016"/>
          <a:ext cx="1226851" cy="1019749"/>
        </a:xfrm>
        <a:prstGeom prst="round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686" t="-9004" r="2056" b="-872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7A3EC-4B6A-4703-9826-82CE566DD67E}">
      <dsp:nvSpPr>
        <dsp:cNvPr id="0" name=""/>
        <dsp:cNvSpPr/>
      </dsp:nvSpPr>
      <dsp:spPr>
        <a:xfrm>
          <a:off x="1631564" y="1455765"/>
          <a:ext cx="1480042" cy="549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Autoclave (120°C durante 15 min)</a:t>
          </a:r>
          <a:endParaRPr lang="pt-BR" sz="1200" kern="1200" dirty="0"/>
        </a:p>
      </dsp:txBody>
      <dsp:txXfrm>
        <a:off x="1631564" y="1455765"/>
        <a:ext cx="1480042" cy="549095"/>
      </dsp:txXfrm>
    </dsp:sp>
    <dsp:sp modelId="{A39236DF-E9C9-4036-B01C-9602ADEAAA54}">
      <dsp:nvSpPr>
        <dsp:cNvPr id="0" name=""/>
        <dsp:cNvSpPr/>
      </dsp:nvSpPr>
      <dsp:spPr>
        <a:xfrm>
          <a:off x="4894861" y="471970"/>
          <a:ext cx="1470348" cy="101974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67108-E5A0-4915-9262-26863E10099F}">
      <dsp:nvSpPr>
        <dsp:cNvPr id="0" name=""/>
        <dsp:cNvSpPr/>
      </dsp:nvSpPr>
      <dsp:spPr>
        <a:xfrm>
          <a:off x="3259673" y="1528599"/>
          <a:ext cx="1480042" cy="765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Clorofila </a:t>
          </a:r>
          <a:r>
            <a:rPr lang="pt-BR" sz="1200" i="1" kern="1200" dirty="0" smtClean="0"/>
            <a:t>a</a:t>
          </a:r>
          <a:r>
            <a:rPr lang="pt-BR" sz="1200" i="0" kern="1200" dirty="0" smtClean="0"/>
            <a:t> - </a:t>
          </a:r>
          <a:r>
            <a:rPr lang="pt-BR" sz="1200" kern="1200" dirty="0" smtClean="0"/>
            <a:t>Standard </a:t>
          </a:r>
          <a:r>
            <a:rPr lang="pt-BR" sz="1200" kern="1200" dirty="0" err="1" smtClean="0"/>
            <a:t>methods</a:t>
          </a:r>
          <a:r>
            <a:rPr lang="pt-BR" sz="1200" kern="1200" dirty="0" smtClean="0"/>
            <a:t> – Método 10200 H (APHA, 2012)</a:t>
          </a:r>
          <a:endParaRPr lang="pt-BR" sz="1200" kern="1200" dirty="0"/>
        </a:p>
      </dsp:txBody>
      <dsp:txXfrm>
        <a:off x="3259673" y="1528599"/>
        <a:ext cx="1480042" cy="765862"/>
      </dsp:txXfrm>
    </dsp:sp>
    <dsp:sp modelId="{872CD888-FD29-483E-AFFA-23BED818F9C8}">
      <dsp:nvSpPr>
        <dsp:cNvPr id="0" name=""/>
        <dsp:cNvSpPr/>
      </dsp:nvSpPr>
      <dsp:spPr>
        <a:xfrm>
          <a:off x="6452246" y="452485"/>
          <a:ext cx="1545549" cy="101974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3EDCC-6CF5-4AA1-BEBF-66E59FC945C8}">
      <dsp:nvSpPr>
        <dsp:cNvPr id="0" name=""/>
        <dsp:cNvSpPr/>
      </dsp:nvSpPr>
      <dsp:spPr>
        <a:xfrm>
          <a:off x="4920535" y="1455765"/>
          <a:ext cx="1480042" cy="549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Cromatografia iônica ASTM (2005)</a:t>
          </a:r>
          <a:endParaRPr lang="pt-BR" sz="1200" kern="1200" dirty="0"/>
        </a:p>
      </dsp:txBody>
      <dsp:txXfrm>
        <a:off x="4920535" y="1455765"/>
        <a:ext cx="1480042" cy="549095"/>
      </dsp:txXfrm>
    </dsp:sp>
    <dsp:sp modelId="{6ED6C986-E30D-49C2-A6FA-2A0FE99768D3}">
      <dsp:nvSpPr>
        <dsp:cNvPr id="0" name=""/>
        <dsp:cNvSpPr/>
      </dsp:nvSpPr>
      <dsp:spPr>
        <a:xfrm>
          <a:off x="3256748" y="412608"/>
          <a:ext cx="1393904" cy="1146300"/>
        </a:xfrm>
        <a:prstGeom prst="roundRect">
          <a:avLst/>
        </a:prstGeom>
        <a:blipFill dpi="0"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1164" t="-25464" r="-1164" b="114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12823-3CE2-4B16-89DF-7BF6EC050364}">
      <dsp:nvSpPr>
        <dsp:cNvPr id="0" name=""/>
        <dsp:cNvSpPr/>
      </dsp:nvSpPr>
      <dsp:spPr>
        <a:xfrm>
          <a:off x="6581398" y="1487403"/>
          <a:ext cx="1480042" cy="549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Temperatura, luminosidade e pH </a:t>
          </a:r>
          <a:endParaRPr lang="pt-BR" sz="1200" kern="1200" dirty="0"/>
        </a:p>
      </dsp:txBody>
      <dsp:txXfrm>
        <a:off x="6581398" y="1487403"/>
        <a:ext cx="1480042" cy="549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8AA22-89A4-4CA1-A2D4-78FB884F934E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3A9E8-EF9C-4540-ACF4-4051308097D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16508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9034D-19AD-45CB-AFAE-B03991AC7D4B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7DE5C-5E7A-4D88-B0FA-F66A26DD41D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5479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Este quadro mostra a evolução da</a:t>
            </a:r>
            <a:r>
              <a:rPr lang="pt-BR" baseline="0" dirty="0" smtClean="0"/>
              <a:t> coleta de água residual e distribuição da água potável para o brasil inteiro, sendo que ao longo dos anos o avanço foi mínimo, com o aumento de 2,4% na distribuição e cerca de 8,3% na coleta da água residual. </a:t>
            </a:r>
            <a:r>
              <a:rPr lang="pt-BR" dirty="0" smtClean="0"/>
              <a:t>O ministério das cidades publicou este quadro que tirou as informações no sistema nacional</a:t>
            </a:r>
            <a:r>
              <a:rPr lang="pt-BR" baseline="0" dirty="0" smtClean="0"/>
              <a:t> informativo sobre saneamento (2016) referentes ao avanço do brasil com relação ao abastecimento de água, coleta de água residual e tratamento e as perdas de água durante a distribuição. Mostra também as expectativas para o futuro, sendo a meta a ser alcançada até o ano de 2033 pela PLANSAB (Plano Nacional de Saneamento Básico)</a:t>
            </a:r>
            <a:endParaRPr lang="pt-BR" dirty="0" smtClean="0"/>
          </a:p>
          <a:p>
            <a:r>
              <a:rPr lang="pt-BR" baseline="0" dirty="0" smtClean="0"/>
              <a:t> </a:t>
            </a:r>
            <a:r>
              <a:rPr lang="pt-BR" dirty="0" smtClean="0"/>
              <a:t>O Plano Nacional de Saneamento Básico (</a:t>
            </a:r>
            <a:r>
              <a:rPr lang="pt-BR" dirty="0" err="1" smtClean="0"/>
              <a:t>Plansab</a:t>
            </a:r>
            <a:r>
              <a:rPr lang="pt-BR" dirty="0" smtClean="0"/>
              <a:t>), cuja elaboração é prevista na Lei nº 11.445/20071 , resulta de um processo planejado e coordenado pelo Ministério das Cidades em três etapas: i) a formulação do “Pacto pelo Saneamento Básico: mais saúde, qualidade de vida e cidadania”, que marca o início do processo participativo de elaboração do Plano em 2008; </a:t>
            </a:r>
            <a:r>
              <a:rPr lang="pt-BR" dirty="0" err="1" smtClean="0"/>
              <a:t>ii</a:t>
            </a:r>
            <a:r>
              <a:rPr lang="pt-BR" dirty="0" smtClean="0"/>
              <a:t>) a elaboração, em 2009 e 2010, de extenso estudo denominado “Panorama do Saneamento Básico no Brasil”, que tem como um de seus produtos a versão preliminar do </a:t>
            </a:r>
            <a:r>
              <a:rPr lang="pt-BR" dirty="0" err="1" smtClean="0"/>
              <a:t>Plansab</a:t>
            </a:r>
            <a:r>
              <a:rPr lang="pt-BR" dirty="0" smtClean="0"/>
              <a:t>; </a:t>
            </a:r>
            <a:r>
              <a:rPr lang="pt-BR" dirty="0" err="1" smtClean="0"/>
              <a:t>iii</a:t>
            </a:r>
            <a:r>
              <a:rPr lang="pt-BR" dirty="0" smtClean="0"/>
              <a:t>) a “Consulta Pública”, que submeteu a versão preliminar do Plano à sociedade, promovendo sua ampla discussão e posterior consolidação de sua forma final à luz das contribuições acatadas.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8169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Considerando</a:t>
            </a:r>
            <a:r>
              <a:rPr lang="pt-BR" baseline="0" dirty="0" smtClean="0"/>
              <a:t> a divisão por região do Brasil, dando destaque a região nordeste, percebemos que a distribuição de água ainda precisa ser melhora bem como a coleta de água residual, dando destaque a Bahia, que é coletado tanto.... Ainda há muito que evoluir no nosso país. Em salvador a situação continua . Se faz necessário otimizar a coleta de água residual e também no tratamento destes efluentes, mas para que se consiga obter um tratamento eficiente é preciso conhecer as </a:t>
            </a:r>
            <a:r>
              <a:rPr lang="pt-BR" baseline="0" dirty="0" err="1" smtClean="0"/>
              <a:t>caracteristicas</a:t>
            </a:r>
            <a:r>
              <a:rPr lang="pt-BR" baseline="0" dirty="0" smtClean="0"/>
              <a:t> do efluente para saber como remover os contaminantes.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16653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lang="pt-BR"/>
            </a:pPr>
            <a:r>
              <a:rPr lang="pt-BR" sz="1200" dirty="0" smtClean="0"/>
              <a:t>Esta é outra opção</a:t>
            </a:r>
            <a:r>
              <a:rPr lang="pt-BR" sz="1200" baseline="0" dirty="0" smtClean="0"/>
              <a:t> para um slide de Visão Geral.</a:t>
            </a:r>
            <a:endParaRPr lang="pt-BR" sz="1200" dirty="0" smtClean="0"/>
          </a:p>
          <a:p>
            <a:pPr marL="228600" indent="-228600">
              <a:buFont typeface="+mj-lt"/>
              <a:buNone/>
            </a:pPr>
            <a:endParaRPr lang="pt-BR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342900" y="503238"/>
            <a:ext cx="3536950" cy="2359025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043C-D4BF-4EE9-B5F2-D1F8215D024E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87249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B043C-D4BF-4EE9-B5F2-D1F8215D024E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8724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Peixes morrem envenenados</a:t>
            </a:r>
            <a:r>
              <a:rPr lang="pt-BR" baseline="0" dirty="0" smtClean="0"/>
              <a:t> por altas concentrações de </a:t>
            </a:r>
            <a:r>
              <a:rPr lang="pt-BR" baseline="0" dirty="0" err="1" smtClean="0"/>
              <a:t>nitrogenio</a:t>
            </a:r>
            <a:r>
              <a:rPr lang="pt-BR" baseline="0" dirty="0" smtClean="0"/>
              <a:t> amoniacal e nitrato . Esses valores já eram esperados pelo grupo visto que existe lançamentos de efluentes nessa estação e que já foi feita pesquisas anteriores que constataram concentrações desses nutrientes em águas e também é um fato positivo para a pesquisa visto que. </a:t>
            </a:r>
          </a:p>
          <a:p>
            <a:r>
              <a:rPr lang="pt-BR" baseline="0" dirty="0" smtClean="0"/>
              <a:t>Logo essas </a:t>
            </a:r>
            <a:r>
              <a:rPr lang="pt-BR" baseline="0" dirty="0" err="1" smtClean="0"/>
              <a:t>caracteristicas</a:t>
            </a:r>
            <a:r>
              <a:rPr lang="pt-BR" baseline="0" dirty="0" smtClean="0"/>
              <a:t> do rio já eram esperadas pelo grupo, pois serve para o uso no nosso sistema que consiste em avaliar a </a:t>
            </a:r>
            <a:r>
              <a:rPr lang="pt-BR" baseline="0" dirty="0" err="1" smtClean="0"/>
              <a:t>eficiencia</a:t>
            </a:r>
            <a:r>
              <a:rPr lang="pt-BR" baseline="0" dirty="0" smtClean="0"/>
              <a:t> de remoção dos nutrientes, sendo assim... a remoção dos nutrientes no </a:t>
            </a:r>
            <a:r>
              <a:rPr lang="pt-BR" baseline="0" dirty="0" err="1" smtClean="0"/>
              <a:t>fotoiorreator</a:t>
            </a:r>
            <a:r>
              <a:rPr lang="pt-BR" baseline="0" dirty="0" smtClean="0"/>
              <a:t> apresentou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F90AD-F2A6-4720-8697-43673D52CD43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016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10101" y="2236951"/>
            <a:ext cx="9181148" cy="1543526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0203" y="4080510"/>
            <a:ext cx="7560945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025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9538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830979" y="288373"/>
            <a:ext cx="2430304" cy="614410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40067" y="288373"/>
            <a:ext cx="7110889" cy="614410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911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269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232" y="4627250"/>
            <a:ext cx="9181148" cy="143017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232" y="3052049"/>
            <a:ext cx="9181148" cy="157519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353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40069" y="1680215"/>
            <a:ext cx="4770596" cy="475226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490686" y="1680215"/>
            <a:ext cx="4770596" cy="475226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274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0070" y="1611869"/>
            <a:ext cx="4772472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40070" y="2283619"/>
            <a:ext cx="4772472" cy="414885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486939" y="1611869"/>
            <a:ext cx="4774347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486939" y="2283619"/>
            <a:ext cx="4774347" cy="414885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220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599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681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69" y="286702"/>
            <a:ext cx="3553570" cy="122015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23030" y="286705"/>
            <a:ext cx="6038255" cy="6145769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40069" y="1506858"/>
            <a:ext cx="3553570" cy="4925616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2489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7140" y="5040630"/>
            <a:ext cx="6480810" cy="59507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117140" y="643414"/>
            <a:ext cx="6480810" cy="4320540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117140" y="5635705"/>
            <a:ext cx="6480810" cy="845105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817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40068" y="288370"/>
            <a:ext cx="9721215" cy="1200150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0068" y="1680215"/>
            <a:ext cx="9721215" cy="4752261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40067" y="6674172"/>
            <a:ext cx="2520315" cy="38338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5135-C6EC-4FEB-97E1-E7A17BEAE96C}" type="datetimeFigureOut">
              <a:rPr lang="pt-BR" smtClean="0"/>
              <a:pPr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690462" y="6674172"/>
            <a:ext cx="3420428" cy="38338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740969" y="6674172"/>
            <a:ext cx="2520315" cy="383381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68D5-6873-41D9-9B60-358195EC3482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3" descr="Z:\Documentos\2018\48º Congresso da Assemae\Peças Gráficas\Template Power Point\banner 730x124 (2) - Cópia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30" y="5793095"/>
            <a:ext cx="10844480" cy="1470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:\Documentos\2018\48º Congresso da Assemae\Peças Gráficas\Template Power Point\fundo power point.jp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43130" y="0"/>
            <a:ext cx="10844480" cy="5793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7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.gif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chart" Target="../charts/chart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4.xml"/><Relationship Id="rId7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>
            <a:spLocks noGrp="1"/>
          </p:cNvSpPr>
          <p:nvPr>
            <p:ph type="subTitle" idx="4294967295"/>
          </p:nvPr>
        </p:nvSpPr>
        <p:spPr>
          <a:xfrm>
            <a:off x="807465" y="3978492"/>
            <a:ext cx="9186421" cy="173855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t-BR" sz="3200" b="1" dirty="0" smtClean="0"/>
              <a:t>Isadora Machado Marques</a:t>
            </a:r>
          </a:p>
          <a:p>
            <a:pPr marL="0" indent="0" algn="ctr">
              <a:buNone/>
            </a:pPr>
            <a:r>
              <a:rPr lang="pt-BR" sz="3200" b="1" dirty="0" smtClean="0"/>
              <a:t>Ícaro Thiago Andrade Moreira </a:t>
            </a:r>
          </a:p>
          <a:p>
            <a:pPr marL="0" indent="0" algn="ctr">
              <a:buNone/>
            </a:pPr>
            <a:r>
              <a:rPr lang="pt-BR" sz="3200" b="1" dirty="0" err="1" smtClean="0"/>
              <a:t>Raiany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Sandhy</a:t>
            </a:r>
            <a:r>
              <a:rPr lang="pt-BR" sz="3200" b="1" dirty="0" smtClean="0"/>
              <a:t> Souza Santos </a:t>
            </a:r>
          </a:p>
          <a:p>
            <a:pPr marL="0" indent="0" algn="ctr">
              <a:buNone/>
            </a:pPr>
            <a:r>
              <a:rPr lang="pt-BR" sz="3200" b="1" dirty="0" err="1" smtClean="0"/>
              <a:t>Tuane</a:t>
            </a:r>
            <a:r>
              <a:rPr lang="pt-BR" sz="3200" b="1" dirty="0" smtClean="0"/>
              <a:t> Nascimento Mendes Aragão </a:t>
            </a:r>
          </a:p>
          <a:p>
            <a:pPr marL="0" indent="0" algn="ctr">
              <a:buNone/>
            </a:pPr>
            <a:r>
              <a:rPr lang="pt-BR" sz="3200" b="1" dirty="0" smtClean="0"/>
              <a:t>Milton Santos Cardoso Filho </a:t>
            </a:r>
            <a:endParaRPr lang="pt-BR" sz="3200" dirty="0"/>
          </a:p>
        </p:txBody>
      </p:sp>
      <p:sp>
        <p:nvSpPr>
          <p:cNvPr id="5" name="Título 1"/>
          <p:cNvSpPr>
            <a:spLocks noGrp="1"/>
          </p:cNvSpPr>
          <p:nvPr>
            <p:ph type="ctrTitle" idx="4294967295"/>
          </p:nvPr>
        </p:nvSpPr>
        <p:spPr>
          <a:xfrm>
            <a:off x="807465" y="1180981"/>
            <a:ext cx="9398469" cy="2506980"/>
          </a:xfrm>
        </p:spPr>
        <p:txBody>
          <a:bodyPr anchor="ctr" anchorCtr="0">
            <a:normAutofit/>
          </a:bodyPr>
          <a:lstStyle/>
          <a:p>
            <a:r>
              <a:rPr lang="pt-BR" sz="3600" b="1" dirty="0" smtClean="0"/>
              <a:t>DESENVOLVIMENTO DE BIOTECNOLOGIA COMO MELHORIA NO SANEAMENTO BÁSICO – ESTUDO DE CASO DO RIO CAMARAJIPE</a:t>
            </a:r>
            <a:endParaRPr lang="pt-BR" sz="3600" dirty="0"/>
          </a:p>
        </p:txBody>
      </p:sp>
    </p:spTree>
    <p:extLst>
      <p:ext uri="{BB962C8B-B14F-4D97-AF65-F5344CB8AC3E}">
        <p14:creationId xmlns="" xmlns:p14="http://schemas.microsoft.com/office/powerpoint/2010/main" val="26021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79224"/>
            <a:ext cx="9721215" cy="4475775"/>
          </a:xfrm>
        </p:spPr>
        <p:txBody>
          <a:bodyPr>
            <a:normAutofit/>
          </a:bodyPr>
          <a:lstStyle/>
          <a:p>
            <a:r>
              <a:rPr lang="pt-BR" sz="2300" dirty="0" smtClean="0"/>
              <a:t>Trabalhos em laboratório </a:t>
            </a:r>
            <a:endParaRPr lang="pt-BR" sz="2300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="" xmlns:p14="http://schemas.microsoft.com/office/powerpoint/2010/main" val="676201279"/>
              </p:ext>
            </p:extLst>
          </p:nvPr>
        </p:nvGraphicFramePr>
        <p:xfrm>
          <a:off x="467227" y="1937064"/>
          <a:ext cx="9526658" cy="2734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266645" y="4951595"/>
            <a:ext cx="4237597" cy="9348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800" dirty="0" smtClean="0">
                <a:cs typeface="Times New Roman" panose="02020603050405020304" pitchFamily="18" charset="0"/>
              </a:rPr>
              <a:t>- Nitrogênio amoniacal </a:t>
            </a:r>
            <a:r>
              <a:rPr lang="pt-BR" sz="1800" dirty="0">
                <a:cs typeface="Times New Roman" panose="02020603050405020304" pitchFamily="18" charset="0"/>
              </a:rPr>
              <a:t>(NH</a:t>
            </a:r>
            <a:r>
              <a:rPr lang="pt-BR" sz="1800" baseline="-25000" dirty="0">
                <a:cs typeface="Times New Roman" panose="02020603050405020304" pitchFamily="18" charset="0"/>
              </a:rPr>
              <a:t>4</a:t>
            </a:r>
            <a:r>
              <a:rPr lang="pt-BR" sz="1800" baseline="30000" dirty="0">
                <a:cs typeface="Times New Roman" panose="02020603050405020304" pitchFamily="18" charset="0"/>
              </a:rPr>
              <a:t>+</a:t>
            </a:r>
            <a:r>
              <a:rPr lang="pt-BR" sz="1800" dirty="0">
                <a:cs typeface="Times New Roman" panose="02020603050405020304" pitchFamily="18" charset="0"/>
              </a:rPr>
              <a:t>) </a:t>
            </a:r>
            <a:endParaRPr lang="pt-BR" sz="1800" dirty="0" smtClean="0">
              <a:cs typeface="Times New Roman" panose="02020603050405020304" pitchFamily="18" charset="0"/>
            </a:endParaRPr>
          </a:p>
          <a:p>
            <a:r>
              <a:rPr lang="pt-BR" sz="1800" dirty="0" smtClean="0">
                <a:cs typeface="Times New Roman" panose="02020603050405020304" pitchFamily="18" charset="0"/>
              </a:rPr>
              <a:t>- Nitrato </a:t>
            </a:r>
            <a:r>
              <a:rPr lang="pt-BR" sz="1800" dirty="0">
                <a:cs typeface="Times New Roman" panose="02020603050405020304" pitchFamily="18" charset="0"/>
              </a:rPr>
              <a:t>(NO</a:t>
            </a:r>
            <a:r>
              <a:rPr lang="pt-BR" sz="1800" baseline="-25000" dirty="0">
                <a:cs typeface="Times New Roman" panose="02020603050405020304" pitchFamily="18" charset="0"/>
              </a:rPr>
              <a:t>3</a:t>
            </a:r>
            <a:r>
              <a:rPr lang="pt-BR" sz="1800" baseline="30000" dirty="0">
                <a:cs typeface="Times New Roman" panose="02020603050405020304" pitchFamily="18" charset="0"/>
              </a:rPr>
              <a:t>-</a:t>
            </a:r>
            <a:r>
              <a:rPr lang="pt-BR" sz="1800" dirty="0">
                <a:cs typeface="Times New Roman" panose="02020603050405020304" pitchFamily="18" charset="0"/>
              </a:rPr>
              <a:t>) </a:t>
            </a:r>
            <a:endParaRPr lang="pt-BR" sz="1800" dirty="0" smtClean="0">
              <a:cs typeface="Times New Roman" panose="02020603050405020304" pitchFamily="18" charset="0"/>
            </a:endParaRPr>
          </a:p>
          <a:p>
            <a:r>
              <a:rPr lang="pt-BR" sz="1800" dirty="0" smtClean="0">
                <a:cs typeface="Times New Roman" panose="02020603050405020304" pitchFamily="18" charset="0"/>
              </a:rPr>
              <a:t>- Fosfato </a:t>
            </a:r>
            <a:r>
              <a:rPr lang="pt-BR" sz="1800" dirty="0">
                <a:cs typeface="Times New Roman" panose="02020603050405020304" pitchFamily="18" charset="0"/>
              </a:rPr>
              <a:t>(PO</a:t>
            </a:r>
            <a:r>
              <a:rPr lang="pt-BR" sz="1800" baseline="-25000" dirty="0">
                <a:cs typeface="Times New Roman" panose="02020603050405020304" pitchFamily="18" charset="0"/>
              </a:rPr>
              <a:t>4</a:t>
            </a:r>
            <a:r>
              <a:rPr lang="pt-BR" sz="1800" baseline="30000" dirty="0">
                <a:cs typeface="Times New Roman" panose="02020603050405020304" pitchFamily="18" charset="0"/>
              </a:rPr>
              <a:t>-3</a:t>
            </a:r>
            <a:r>
              <a:rPr lang="pt-BR" sz="18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Seta para baixo 11"/>
          <p:cNvSpPr/>
          <p:nvPr/>
        </p:nvSpPr>
        <p:spPr>
          <a:xfrm>
            <a:off x="6983631" y="4489042"/>
            <a:ext cx="135017" cy="39729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2523630" y="2088282"/>
            <a:ext cx="1729449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/>
              <a:t>Fonte: </a:t>
            </a:r>
            <a:r>
              <a:rPr lang="pt-BR" sz="1400" dirty="0" err="1" smtClean="0"/>
              <a:t>Furlab</a:t>
            </a:r>
            <a:endParaRPr lang="pt-BR" sz="1400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40068" y="-28753"/>
            <a:ext cx="9721215" cy="1200150"/>
          </a:xfrm>
        </p:spPr>
        <p:txBody>
          <a:bodyPr/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-14147" y="5577856"/>
            <a:ext cx="9690397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MARQUES et al., (2017)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36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40068" y="-28753"/>
            <a:ext cx="9721215" cy="1200150"/>
          </a:xfrm>
        </p:spPr>
        <p:txBody>
          <a:bodyPr/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10" name="Caixa de texto 166"/>
          <p:cNvSpPr txBox="1">
            <a:spLocks noGrp="1"/>
          </p:cNvSpPr>
          <p:nvPr>
            <p:ph idx="1"/>
          </p:nvPr>
        </p:nvSpPr>
        <p:spPr>
          <a:xfrm>
            <a:off x="3040696" y="1457310"/>
            <a:ext cx="3074359" cy="4236544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rot="0" spcFirstLastPara="0" vert="horz" wrap="square" lIns="102870" tIns="51435" rIns="102870" bIns="51435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15000"/>
              </a:lnSpc>
            </a:pPr>
            <a:r>
              <a:rPr lang="pt-BR" sz="41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T1- 0</a:t>
            </a:r>
            <a:r>
              <a:rPr lang="pt-BR" sz="41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%</a:t>
            </a:r>
            <a:endParaRPr lang="pt-BR" sz="1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pt-BR" sz="41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T2- 25</a:t>
            </a:r>
            <a:r>
              <a:rPr lang="pt-BR" sz="41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%</a:t>
            </a:r>
            <a:endParaRPr lang="pt-BR" sz="1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pt-BR" sz="41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T3- 50</a:t>
            </a:r>
            <a:r>
              <a:rPr lang="pt-BR" sz="41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%</a:t>
            </a:r>
            <a:endParaRPr lang="pt-BR" sz="1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pt-BR" sz="41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T4- 75</a:t>
            </a:r>
            <a:r>
              <a:rPr lang="pt-BR" sz="41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%</a:t>
            </a:r>
            <a:endParaRPr lang="pt-BR" sz="1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pt-BR" sz="41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T5- 100</a:t>
            </a:r>
            <a:r>
              <a:rPr lang="pt-BR" sz="41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%</a:t>
            </a:r>
            <a:endParaRPr lang="pt-BR" sz="1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257931" y="2100252"/>
            <a:ext cx="2007038" cy="857256"/>
          </a:xfrm>
          <a:prstGeom prst="rect">
            <a:avLst/>
          </a:prstGeom>
        </p:spPr>
        <p:style>
          <a:lnRef idx="3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429" anchor="ctr" anchorCtr="0">
            <a:noAutofit/>
          </a:bodyPr>
          <a:lstStyle/>
          <a:p>
            <a:pPr algn="ctr"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reatores com 5 tratamentos</a:t>
            </a:r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8680049" y="2100252"/>
            <a:ext cx="1578410" cy="806689"/>
          </a:xfrm>
          <a:custGeom>
            <a:avLst/>
            <a:gdLst>
              <a:gd name="connsiteX0" fmla="*/ 0 w 1668618"/>
              <a:gd name="connsiteY0" fmla="*/ 0 h 864203"/>
              <a:gd name="connsiteX1" fmla="*/ 1668618 w 1668618"/>
              <a:gd name="connsiteY1" fmla="*/ 0 h 864203"/>
              <a:gd name="connsiteX2" fmla="*/ 1668618 w 1668618"/>
              <a:gd name="connsiteY2" fmla="*/ 864203 h 864203"/>
              <a:gd name="connsiteX3" fmla="*/ 0 w 1668618"/>
              <a:gd name="connsiteY3" fmla="*/ 864203 h 864203"/>
              <a:gd name="connsiteX4" fmla="*/ 0 w 1668618"/>
              <a:gd name="connsiteY4" fmla="*/ 0 h 86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8618" h="864203">
                <a:moveTo>
                  <a:pt x="0" y="0"/>
                </a:moveTo>
                <a:lnTo>
                  <a:pt x="1668618" y="0"/>
                </a:lnTo>
                <a:lnTo>
                  <a:pt x="1668618" y="864203"/>
                </a:lnTo>
                <a:lnTo>
                  <a:pt x="0" y="8642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429" anchor="ctr" anchorCtr="0">
            <a:noAutofit/>
          </a:bodyPr>
          <a:lstStyle/>
          <a:p>
            <a:pPr algn="ctr"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 1 ,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6ºdia, 9ºdia e 15º dia </a:t>
            </a:r>
            <a:endParaRPr lang="pt-B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orma livre 16"/>
          <p:cNvSpPr/>
          <p:nvPr/>
        </p:nvSpPr>
        <p:spPr>
          <a:xfrm>
            <a:off x="6260663" y="3162308"/>
            <a:ext cx="2007038" cy="705386"/>
          </a:xfrm>
          <a:custGeom>
            <a:avLst/>
            <a:gdLst>
              <a:gd name="connsiteX0" fmla="*/ 0 w 1440339"/>
              <a:gd name="connsiteY0" fmla="*/ 0 h 864203"/>
              <a:gd name="connsiteX1" fmla="*/ 1440339 w 1440339"/>
              <a:gd name="connsiteY1" fmla="*/ 0 h 864203"/>
              <a:gd name="connsiteX2" fmla="*/ 1440339 w 1440339"/>
              <a:gd name="connsiteY2" fmla="*/ 864203 h 864203"/>
              <a:gd name="connsiteX3" fmla="*/ 0 w 1440339"/>
              <a:gd name="connsiteY3" fmla="*/ 864203 h 864203"/>
              <a:gd name="connsiteX4" fmla="*/ 0 w 1440339"/>
              <a:gd name="connsiteY4" fmla="*/ 0 h 86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339" h="864203">
                <a:moveTo>
                  <a:pt x="0" y="0"/>
                </a:moveTo>
                <a:lnTo>
                  <a:pt x="1440339" y="0"/>
                </a:lnTo>
                <a:lnTo>
                  <a:pt x="1440339" y="864203"/>
                </a:lnTo>
                <a:lnTo>
                  <a:pt x="0" y="8642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429" anchor="ctr" anchorCtr="0">
            <a:noAutofit/>
          </a:bodyPr>
          <a:lstStyle/>
          <a:p>
            <a:pPr algn="ctr"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Compressores de ar </a:t>
            </a:r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8710368" y="3162308"/>
            <a:ext cx="1548091" cy="705386"/>
          </a:xfrm>
          <a:custGeom>
            <a:avLst/>
            <a:gdLst>
              <a:gd name="connsiteX0" fmla="*/ 0 w 1440339"/>
              <a:gd name="connsiteY0" fmla="*/ 0 h 864203"/>
              <a:gd name="connsiteX1" fmla="*/ 1440339 w 1440339"/>
              <a:gd name="connsiteY1" fmla="*/ 0 h 864203"/>
              <a:gd name="connsiteX2" fmla="*/ 1440339 w 1440339"/>
              <a:gd name="connsiteY2" fmla="*/ 864203 h 864203"/>
              <a:gd name="connsiteX3" fmla="*/ 0 w 1440339"/>
              <a:gd name="connsiteY3" fmla="*/ 864203 h 864203"/>
              <a:gd name="connsiteX4" fmla="*/ 0 w 1440339"/>
              <a:gd name="connsiteY4" fmla="*/ 0 h 86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339" h="864203">
                <a:moveTo>
                  <a:pt x="0" y="0"/>
                </a:moveTo>
                <a:lnTo>
                  <a:pt x="1440339" y="0"/>
                </a:lnTo>
                <a:lnTo>
                  <a:pt x="1440339" y="864203"/>
                </a:lnTo>
                <a:lnTo>
                  <a:pt x="0" y="8642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429" anchor="ctr" anchorCtr="0">
            <a:noAutofit/>
          </a:bodyPr>
          <a:lstStyle/>
          <a:p>
            <a:pPr algn="ctr"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Lâmpadas frias </a:t>
            </a:r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6260663" y="4125551"/>
            <a:ext cx="2007038" cy="705386"/>
          </a:xfrm>
          <a:custGeom>
            <a:avLst/>
            <a:gdLst>
              <a:gd name="connsiteX0" fmla="*/ 0 w 1440339"/>
              <a:gd name="connsiteY0" fmla="*/ 0 h 864203"/>
              <a:gd name="connsiteX1" fmla="*/ 1440339 w 1440339"/>
              <a:gd name="connsiteY1" fmla="*/ 0 h 864203"/>
              <a:gd name="connsiteX2" fmla="*/ 1440339 w 1440339"/>
              <a:gd name="connsiteY2" fmla="*/ 864203 h 864203"/>
              <a:gd name="connsiteX3" fmla="*/ 0 w 1440339"/>
              <a:gd name="connsiteY3" fmla="*/ 864203 h 864203"/>
              <a:gd name="connsiteX4" fmla="*/ 0 w 1440339"/>
              <a:gd name="connsiteY4" fmla="*/ 0 h 86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339" h="864203">
                <a:moveTo>
                  <a:pt x="0" y="0"/>
                </a:moveTo>
                <a:lnTo>
                  <a:pt x="1440339" y="0"/>
                </a:lnTo>
                <a:lnTo>
                  <a:pt x="1440339" y="864203"/>
                </a:lnTo>
                <a:lnTo>
                  <a:pt x="0" y="8642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429" anchor="ctr" anchorCtr="0">
            <a:noAutofit/>
          </a:bodyPr>
          <a:lstStyle/>
          <a:p>
            <a:pPr algn="ctr"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21 a 25°C </a:t>
            </a:r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orma livre 19"/>
          <p:cNvSpPr/>
          <p:nvPr/>
        </p:nvSpPr>
        <p:spPr>
          <a:xfrm>
            <a:off x="8710368" y="4125551"/>
            <a:ext cx="1548091" cy="705386"/>
          </a:xfrm>
          <a:custGeom>
            <a:avLst/>
            <a:gdLst>
              <a:gd name="connsiteX0" fmla="*/ 0 w 1440339"/>
              <a:gd name="connsiteY0" fmla="*/ 0 h 864203"/>
              <a:gd name="connsiteX1" fmla="*/ 1440339 w 1440339"/>
              <a:gd name="connsiteY1" fmla="*/ 0 h 864203"/>
              <a:gd name="connsiteX2" fmla="*/ 1440339 w 1440339"/>
              <a:gd name="connsiteY2" fmla="*/ 864203 h 864203"/>
              <a:gd name="connsiteX3" fmla="*/ 0 w 1440339"/>
              <a:gd name="connsiteY3" fmla="*/ 864203 h 864203"/>
              <a:gd name="connsiteX4" fmla="*/ 0 w 1440339"/>
              <a:gd name="connsiteY4" fmla="*/ 0 h 86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339" h="864203">
                <a:moveTo>
                  <a:pt x="0" y="0"/>
                </a:moveTo>
                <a:lnTo>
                  <a:pt x="1440339" y="0"/>
                </a:lnTo>
                <a:lnTo>
                  <a:pt x="1440339" y="864203"/>
                </a:lnTo>
                <a:lnTo>
                  <a:pt x="0" y="8642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429" anchor="ctr" anchorCtr="0">
            <a:noAutofit/>
          </a:bodyPr>
          <a:lstStyle/>
          <a:p>
            <a:pPr algn="ctr"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 entre 7 e 8</a:t>
            </a:r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268636" y="5457838"/>
            <a:ext cx="3346881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MARQUES et al., (2017)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 descr="C:\Users\User\Pictures\Nova pasta\Nova pasta (6)\DSC0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3" y="1454908"/>
            <a:ext cx="2660222" cy="4288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6150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5509" y="1785159"/>
            <a:ext cx="8911115" cy="4224528"/>
          </a:xfrm>
        </p:spPr>
        <p:txBody>
          <a:bodyPr>
            <a:normAutofit/>
          </a:bodyPr>
          <a:lstStyle/>
          <a:p>
            <a:r>
              <a:rPr lang="pt-BR" sz="2000" b="1" dirty="0" smtClean="0"/>
              <a:t>Tabela 3 -</a:t>
            </a:r>
            <a:r>
              <a:rPr lang="pt-BR" sz="2000" dirty="0" smtClean="0"/>
              <a:t> Caracterização da água superficial do rio </a:t>
            </a:r>
            <a:r>
              <a:rPr lang="pt-BR" sz="2000" dirty="0" err="1" smtClean="0"/>
              <a:t>Camarajipe</a:t>
            </a:r>
            <a:r>
              <a:rPr lang="pt-BR" sz="2000" dirty="0" smtClean="0"/>
              <a:t> </a:t>
            </a:r>
            <a:r>
              <a:rPr lang="pt-BR" sz="2000" dirty="0" smtClean="0"/>
              <a:t>  </a:t>
            </a:r>
            <a:endParaRPr lang="pt-BR" sz="2000" dirty="0"/>
          </a:p>
        </p:txBody>
      </p:sp>
      <p:grpSp>
        <p:nvGrpSpPr>
          <p:cNvPr id="21" name="Grupo 20"/>
          <p:cNvGrpSpPr/>
          <p:nvPr/>
        </p:nvGrpSpPr>
        <p:grpSpPr>
          <a:xfrm>
            <a:off x="-128187" y="5339857"/>
            <a:ext cx="2886851" cy="1872082"/>
            <a:chOff x="-96013" y="5085575"/>
            <a:chExt cx="3258527" cy="1782935"/>
          </a:xfrm>
        </p:grpSpPr>
        <p:pic>
          <p:nvPicPr>
            <p:cNvPr id="5124" name="Picture 4" descr="Resultado de imagem para morte peix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5280279"/>
              <a:ext cx="3162516" cy="158823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18"/>
            <p:cNvSpPr txBox="1"/>
            <p:nvPr/>
          </p:nvSpPr>
          <p:spPr>
            <a:xfrm>
              <a:off x="-96013" y="5085575"/>
              <a:ext cx="22560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Fonte Portal governo  SP</a:t>
              </a:r>
              <a:endParaRPr lang="pt-B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91975" y="6621517"/>
              <a:ext cx="2070539" cy="23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 smtClean="0">
                  <a:solidFill>
                    <a:schemeClr val="tx1"/>
                  </a:solidFill>
                </a:rPr>
                <a:t>OD – Morte peixes</a:t>
              </a:r>
              <a:endParaRPr lang="pt-BR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2678773" y="5324746"/>
            <a:ext cx="2977080" cy="1888219"/>
            <a:chOff x="3073184" y="5071187"/>
            <a:chExt cx="3328946" cy="1798304"/>
          </a:xfrm>
        </p:grpSpPr>
        <p:pic>
          <p:nvPicPr>
            <p:cNvPr id="2050" name="Picture 2" descr="Resultado de imagem para algas rio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514" y="5280279"/>
              <a:ext cx="3239616" cy="15892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upo 21"/>
            <p:cNvGrpSpPr/>
            <p:nvPr/>
          </p:nvGrpSpPr>
          <p:grpSpPr>
            <a:xfrm>
              <a:off x="3073184" y="5071187"/>
              <a:ext cx="3256589" cy="1798302"/>
              <a:chOff x="3073184" y="5071187"/>
              <a:chExt cx="3256589" cy="1798302"/>
            </a:xfrm>
          </p:grpSpPr>
          <p:sp>
            <p:nvSpPr>
              <p:cNvPr id="24" name="Retângulo 23"/>
              <p:cNvSpPr/>
              <p:nvPr/>
            </p:nvSpPr>
            <p:spPr>
              <a:xfrm>
                <a:off x="3162515" y="6621516"/>
                <a:ext cx="3167258" cy="24797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 smtClean="0">
                    <a:solidFill>
                      <a:schemeClr val="tx1"/>
                    </a:solidFill>
                  </a:rPr>
                  <a:t>Fosfato – </a:t>
                </a:r>
                <a:r>
                  <a:rPr lang="pt-BR" sz="1400" b="1" dirty="0" err="1" smtClean="0">
                    <a:solidFill>
                      <a:schemeClr val="tx1"/>
                    </a:solidFill>
                  </a:rPr>
                  <a:t>Hiperfosfatemia</a:t>
                </a:r>
                <a:endParaRPr lang="pt-BR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aixaDeTexto 31"/>
              <p:cNvSpPr txBox="1"/>
              <p:nvPr/>
            </p:nvSpPr>
            <p:spPr>
              <a:xfrm>
                <a:off x="3073184" y="5071187"/>
                <a:ext cx="31672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Fonte: Lab. </a:t>
                </a:r>
                <a:r>
                  <a:rPr lang="pt-BR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Ciencias</a:t>
                </a:r>
                <a:r>
                  <a:rPr lang="pt-BR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ambientais</a:t>
                </a:r>
                <a:endPara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" name="Grupo 22"/>
          <p:cNvGrpSpPr/>
          <p:nvPr/>
        </p:nvGrpSpPr>
        <p:grpSpPr>
          <a:xfrm>
            <a:off x="5570794" y="5291580"/>
            <a:ext cx="2806962" cy="1921388"/>
            <a:chOff x="6265580" y="5039598"/>
            <a:chExt cx="3168352" cy="1829893"/>
          </a:xfrm>
        </p:grpSpPr>
        <p:pic>
          <p:nvPicPr>
            <p:cNvPr id="5131" name="Picture 11" descr="Que son las bacterias nitrificantes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772" y="5281260"/>
              <a:ext cx="3104160" cy="158823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tângulo 26"/>
            <p:cNvSpPr/>
            <p:nvPr/>
          </p:nvSpPr>
          <p:spPr>
            <a:xfrm>
              <a:off x="6355852" y="6635144"/>
              <a:ext cx="1641944" cy="2343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b="1" dirty="0" smtClean="0">
                  <a:solidFill>
                    <a:schemeClr val="tx1"/>
                  </a:solidFill>
                </a:rPr>
                <a:t>Bactérias</a:t>
              </a:r>
              <a:endParaRPr lang="pt-BR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6265580" y="5039598"/>
              <a:ext cx="22560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Fonte: </a:t>
              </a:r>
              <a:r>
                <a:rPr lang="pt-BR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Vix</a:t>
              </a:r>
              <a:endParaRPr lang="pt-B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7626428" y="5291580"/>
            <a:ext cx="3174926" cy="1921386"/>
            <a:chOff x="9043639" y="5039598"/>
            <a:chExt cx="3148361" cy="1829891"/>
          </a:xfrm>
        </p:grpSpPr>
        <p:pic>
          <p:nvPicPr>
            <p:cNvPr id="5133" name="Picture 13" descr="Resultado de imagem para metahemoglobinemia infanti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3932" y="5281260"/>
              <a:ext cx="2758068" cy="15882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aixaDeTexto 30"/>
            <p:cNvSpPr txBox="1"/>
            <p:nvPr/>
          </p:nvSpPr>
          <p:spPr>
            <a:xfrm>
              <a:off x="9366943" y="5039598"/>
              <a:ext cx="22560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Fonte </a:t>
              </a:r>
              <a:r>
                <a:rPr lang="pt-BR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Ecologiahoy</a:t>
              </a:r>
              <a:endParaRPr lang="pt-B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9043639" y="6621516"/>
              <a:ext cx="3148361" cy="23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err="1" smtClean="0">
                  <a:solidFill>
                    <a:schemeClr val="tx1"/>
                  </a:solidFill>
                </a:rPr>
                <a:t>Metahemoglobinemia</a:t>
              </a:r>
              <a:r>
                <a:rPr lang="pt-BR" sz="1400" b="1" dirty="0" smtClean="0">
                  <a:solidFill>
                    <a:schemeClr val="tx1"/>
                  </a:solidFill>
                </a:rPr>
                <a:t> infantil </a:t>
              </a:r>
              <a:endParaRPr lang="pt-BR" sz="1400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4" name="Tabela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0228736"/>
              </p:ext>
            </p:extLst>
          </p:nvPr>
        </p:nvGraphicFramePr>
        <p:xfrm>
          <a:off x="-2" y="2494296"/>
          <a:ext cx="10801352" cy="2267712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554393"/>
                <a:gridCol w="899091"/>
                <a:gridCol w="1113795"/>
                <a:gridCol w="908034"/>
                <a:gridCol w="870012"/>
                <a:gridCol w="870012"/>
                <a:gridCol w="870012"/>
                <a:gridCol w="870012"/>
                <a:gridCol w="870012"/>
                <a:gridCol w="870012"/>
                <a:gridCol w="1105967"/>
              </a:tblGrid>
              <a:tr h="22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Parâmetros</a:t>
                      </a:r>
                      <a:endParaRPr lang="pt-BR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T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pH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eH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Cond.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Turb.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OD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OD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SDT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Sal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F</a:t>
                      </a:r>
                      <a:r>
                        <a:rPr lang="pt-BR" sz="1500" baseline="30000">
                          <a:effectLst/>
                        </a:rPr>
                        <a:t>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</a:tr>
              <a:tr h="22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Unidade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(°C)</a:t>
                      </a:r>
                      <a:endParaRPr lang="pt-BR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_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(ORPmv)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(mS/cm)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(NTU)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(mg/L)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%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(g/L)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%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</a:tr>
              <a:tr h="22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Valor observado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27,15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7,31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-131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0,738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26,9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4,06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51,8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0,472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0,04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0,43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</a:tr>
              <a:tr h="448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CONAMA nº 357</a:t>
                      </a:r>
                      <a:endParaRPr lang="pt-BR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25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6,0 a 9,0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40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5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0,5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1,4</a:t>
                      </a:r>
                      <a:endParaRPr lang="pt-BR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</a:tr>
              <a:tr h="22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Parâmetros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Cl</a:t>
                      </a:r>
                      <a:r>
                        <a:rPr lang="pt-BR" sz="1500" baseline="30000">
                          <a:effectLst/>
                        </a:rPr>
                        <a:t>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PO4</a:t>
                      </a:r>
                      <a:r>
                        <a:rPr lang="pt-BR" sz="1500" baseline="30000">
                          <a:effectLst/>
                        </a:rPr>
                        <a:t>3-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SO4</a:t>
                      </a:r>
                      <a:r>
                        <a:rPr lang="pt-BR" sz="1500" baseline="30000">
                          <a:effectLst/>
                        </a:rPr>
                        <a:t>2-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NO</a:t>
                      </a:r>
                      <a:r>
                        <a:rPr lang="pt-BR" sz="1500" baseline="-25000" dirty="0">
                          <a:effectLst/>
                        </a:rPr>
                        <a:t>3</a:t>
                      </a:r>
                      <a:endParaRPr lang="pt-BR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NH</a:t>
                      </a:r>
                      <a:r>
                        <a:rPr lang="pt-BR" sz="1500" baseline="-25000">
                          <a:effectLst/>
                        </a:rPr>
                        <a:t>4</a:t>
                      </a:r>
                      <a:r>
                        <a:rPr lang="pt-BR" sz="1500">
                          <a:effectLst/>
                        </a:rPr>
                        <a:t>+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K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Ca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Na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Clorofila (a)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</a:tr>
              <a:tr h="22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Unidade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mg/L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µg/L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</a:tr>
              <a:tr h="224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Valor observado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90,79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0,53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50,18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1,17</a:t>
                      </a:r>
                      <a:endParaRPr lang="pt-BR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10,43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7,46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6,69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18,44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36,42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5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</a:tr>
              <a:tr h="448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CONAMA nº 357</a:t>
                      </a:r>
                      <a:endParaRPr lang="pt-BR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250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0,02</a:t>
                      </a:r>
                      <a:endParaRPr lang="pt-BR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250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10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2</a:t>
                      </a:r>
                      <a:endParaRPr lang="pt-BR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</a:rPr>
                        <a:t>-</a:t>
                      </a:r>
                      <a:endParaRPr lang="pt-BR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10</a:t>
                      </a:r>
                      <a:endParaRPr lang="pt-BR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2507" marR="52507" marT="0" marB="0" anchor="ctr"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6336331" y="2466324"/>
            <a:ext cx="624611" cy="1134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2678773" y="3600450"/>
            <a:ext cx="624611" cy="1134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pt-BR"/>
          </a:p>
        </p:txBody>
      </p:sp>
      <p:sp>
        <p:nvSpPr>
          <p:cNvPr id="40" name="Retângulo 39"/>
          <p:cNvSpPr/>
          <p:nvPr/>
        </p:nvSpPr>
        <p:spPr>
          <a:xfrm>
            <a:off x="5485735" y="3600450"/>
            <a:ext cx="624611" cy="1134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pt-BR"/>
          </a:p>
        </p:txBody>
      </p:sp>
      <p:sp>
        <p:nvSpPr>
          <p:cNvPr id="41" name="Título 1"/>
          <p:cNvSpPr>
            <a:spLocks noGrp="1"/>
          </p:cNvSpPr>
          <p:nvPr>
            <p:ph type="title"/>
          </p:nvPr>
        </p:nvSpPr>
        <p:spPr>
          <a:xfrm>
            <a:off x="540068" y="288370"/>
            <a:ext cx="9721215" cy="1200150"/>
          </a:xfrm>
        </p:spPr>
        <p:txBody>
          <a:bodyPr/>
          <a:lstStyle/>
          <a:p>
            <a:r>
              <a:rPr lang="pt-BR" dirty="0" smtClean="0"/>
              <a:t>RESULTADOS E DISCUSSÕES </a:t>
            </a:r>
            <a:endParaRPr lang="pt-BR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-43129" y="2"/>
            <a:ext cx="9690397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MARQUES et al., (2017)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4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DISCUSSÕES </a:t>
            </a:r>
            <a:endParaRPr lang="pt-BR" dirty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-1294" y="1356680"/>
            <a:ext cx="8911115" cy="3907155"/>
          </a:xfrm>
        </p:spPr>
        <p:txBody>
          <a:bodyPr>
            <a:normAutofit/>
          </a:bodyPr>
          <a:lstStyle/>
          <a:p>
            <a:r>
              <a:rPr lang="pt-BR" sz="2300" dirty="0" smtClean="0"/>
              <a:t>Remoção dos nutrientes: </a:t>
            </a:r>
            <a:endParaRPr lang="pt-BR" sz="23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3566" y="2012674"/>
            <a:ext cx="4276873" cy="84253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Fig. 3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Remoção de nitrogênio amoniacal em mg/L por tempos em dias.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996092" y="2012674"/>
            <a:ext cx="4057407" cy="84253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Fig. 4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Remoção de nitrato em mg/L por tempos em dias.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091" y="2715758"/>
            <a:ext cx="4252500" cy="2457000"/>
          </a:xfrm>
          <a:prstGeom prst="rect">
            <a:avLst/>
          </a:prstGeom>
          <a:noFill/>
        </p:spPr>
      </p:pic>
      <p:pic>
        <p:nvPicPr>
          <p:cNvPr id="14" name="Imagem 1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76" y="2715758"/>
            <a:ext cx="4252500" cy="2457000"/>
          </a:xfrm>
          <a:prstGeom prst="rect">
            <a:avLst/>
          </a:prstGeom>
          <a:noFill/>
        </p:spPr>
      </p:pic>
      <p:sp>
        <p:nvSpPr>
          <p:cNvPr id="18" name="CaixaDeTexto 17"/>
          <p:cNvSpPr txBox="1"/>
          <p:nvPr/>
        </p:nvSpPr>
        <p:spPr>
          <a:xfrm>
            <a:off x="-14147" y="5577856"/>
            <a:ext cx="9690397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MARQUES et al., (2017)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9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 DISCUSSÕES </a:t>
            </a:r>
            <a:endParaRPr lang="pt-BR" dirty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-1294" y="1356680"/>
            <a:ext cx="8911115" cy="3907155"/>
          </a:xfrm>
        </p:spPr>
        <p:txBody>
          <a:bodyPr>
            <a:normAutofit/>
          </a:bodyPr>
          <a:lstStyle/>
          <a:p>
            <a:r>
              <a:rPr lang="pt-BR" sz="2300" dirty="0" smtClean="0"/>
              <a:t>Remoção dos nutrientes: </a:t>
            </a:r>
            <a:endParaRPr lang="pt-BR" sz="23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297108" y="2015845"/>
            <a:ext cx="4252500" cy="84253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Fig. 5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Remoção de fosfato em mg/L por tempo em dias  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571982" y="5339443"/>
            <a:ext cx="5396221" cy="380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2870" tIns="51435" rIns="102870" bIns="51435">
            <a:spAutoFit/>
          </a:bodyPr>
          <a:lstStyle/>
          <a:p>
            <a:r>
              <a:rPr lang="pt-BR" sz="1800" dirty="0" smtClean="0"/>
              <a:t>1P:16N (</a:t>
            </a:r>
            <a:r>
              <a:rPr lang="pt-BR" sz="1800" dirty="0" err="1" smtClean="0"/>
              <a:t>Redfield</a:t>
            </a:r>
            <a:r>
              <a:rPr lang="pt-BR" sz="1800" dirty="0" smtClean="0"/>
              <a:t>, 1958)  –  1P:0,4N (Presente pesquisa)</a:t>
            </a:r>
            <a:endParaRPr lang="pt-BR" sz="1800" dirty="0"/>
          </a:p>
        </p:txBody>
      </p:sp>
      <p:pic>
        <p:nvPicPr>
          <p:cNvPr id="16" name="Imagem 1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8" y="2770337"/>
            <a:ext cx="4252500" cy="24570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4805259" y="1996332"/>
            <a:ext cx="5869102" cy="596317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just"/>
            <a:r>
              <a:rPr lang="pt-BR" sz="1600" b="1" dirty="0"/>
              <a:t>Tabela 4</a:t>
            </a:r>
            <a:r>
              <a:rPr lang="pt-BR" sz="1600" b="1" dirty="0" smtClean="0"/>
              <a:t> – </a:t>
            </a:r>
            <a:r>
              <a:rPr lang="pt-BR" sz="1600" dirty="0" smtClean="0"/>
              <a:t>Crescimento microalgal nos cinco tratamentos após 15 dias de cultivo</a:t>
            </a:r>
            <a:endParaRPr lang="pt-BR" sz="1600" b="1" dirty="0"/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044762"/>
              </p:ext>
            </p:extLst>
          </p:nvPr>
        </p:nvGraphicFramePr>
        <p:xfrm>
          <a:off x="4805260" y="2814632"/>
          <a:ext cx="5911032" cy="235745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06510"/>
                <a:gridCol w="879610"/>
                <a:gridCol w="931228"/>
                <a:gridCol w="931228"/>
                <a:gridCol w="931228"/>
                <a:gridCol w="931228"/>
              </a:tblGrid>
              <a:tr h="906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Tratamento</a:t>
                      </a:r>
                      <a:endParaRPr lang="pt-BR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Clorofila a (µg/L)</a:t>
                      </a:r>
                      <a:endParaRPr lang="pt-BR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Biomassa úmida (g/L)</a:t>
                      </a:r>
                      <a:endParaRPr lang="pt-BR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Biomassa úmida (g/</a:t>
                      </a:r>
                      <a:r>
                        <a:rPr lang="pt-BR" sz="1600" dirty="0" err="1">
                          <a:effectLst/>
                        </a:rPr>
                        <a:t>L.d</a:t>
                      </a:r>
                      <a:r>
                        <a:rPr lang="pt-BR" sz="1600" dirty="0">
                          <a:effectLst/>
                        </a:rPr>
                        <a:t>)</a:t>
                      </a:r>
                      <a:endParaRPr lang="pt-BR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Biomassa seca (g/L)</a:t>
                      </a:r>
                      <a:endParaRPr lang="pt-BR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Biomassa seca (g/</a:t>
                      </a:r>
                      <a:r>
                        <a:rPr lang="pt-BR" sz="1600" dirty="0" err="1">
                          <a:effectLst/>
                        </a:rPr>
                        <a:t>L.d</a:t>
                      </a:r>
                      <a:r>
                        <a:rPr lang="pt-BR" sz="1600" dirty="0">
                          <a:effectLst/>
                        </a:rPr>
                        <a:t>)</a:t>
                      </a:r>
                      <a:endParaRPr lang="pt-BR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</a:tr>
              <a:tr h="290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323,3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2,727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0,182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0,126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0,008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</a:tr>
              <a:tr h="290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97,9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3,203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0,214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0,254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0,017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</a:tr>
              <a:tr h="290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313,9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3,559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0,237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0,315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0,021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</a:tr>
              <a:tr h="290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386,0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4,389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0,292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0,388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0,025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</a:tr>
              <a:tr h="290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5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601,1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6,833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0,455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0,604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0,040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010" marR="81010" marT="0" marB="0"/>
                </a:tc>
              </a:tr>
            </a:tbl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-14147" y="5577856"/>
            <a:ext cx="9690397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MARQUES et al., (2017)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78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405" y="-19169"/>
            <a:ext cx="9541193" cy="1200150"/>
          </a:xfrm>
        </p:spPr>
        <p:txBody>
          <a:bodyPr/>
          <a:lstStyle/>
          <a:p>
            <a:r>
              <a:rPr lang="pt-BR" dirty="0" err="1"/>
              <a:t>Bioprodutos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179" y="1270460"/>
            <a:ext cx="6531229" cy="460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27162" y="2196016"/>
            <a:ext cx="2297744" cy="234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-39102" y="945173"/>
            <a:ext cx="9864010" cy="2950239"/>
          </a:xfrm>
          <a:prstGeom prst="rect">
            <a:avLst/>
          </a:prstGeom>
        </p:spPr>
        <p:txBody>
          <a:bodyPr lIns="102870" tIns="51435" rIns="102870" bIns="51435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pt-B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tx1"/>
              </a:buClr>
              <a:buNone/>
            </a:pPr>
            <a:r>
              <a:rPr sz="1600" b="1" dirty="0" smtClean="0"/>
              <a:t>Fig. 6 - </a:t>
            </a:r>
            <a:r>
              <a:rPr sz="1600" dirty="0" smtClean="0"/>
              <a:t>Aproveitar a biomassa seca gerada para a produção efetiva dos </a:t>
            </a:r>
            <a:r>
              <a:rPr sz="1600" dirty="0" err="1" smtClean="0"/>
              <a:t>bioprodutos</a:t>
            </a:r>
            <a:r>
              <a:rPr sz="1600" dirty="0" smtClean="0"/>
              <a:t> e avaliar sua qualidade </a:t>
            </a:r>
            <a:endParaRPr sz="16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22827" y="5577856"/>
            <a:ext cx="2468846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/>
              <a:t>Fonte</a:t>
            </a:r>
            <a:r>
              <a:rPr lang="pt-BR" sz="1200" dirty="0" smtClean="0"/>
              <a:t>: EMBRAPA (2016)</a:t>
            </a:r>
            <a:endParaRPr lang="pt-BR" sz="1200" dirty="0"/>
          </a:p>
        </p:txBody>
      </p:sp>
    </p:spTree>
    <p:extLst>
      <p:ext uri="{BB962C8B-B14F-4D97-AF65-F5344CB8AC3E}">
        <p14:creationId xmlns="" xmlns:p14="http://schemas.microsoft.com/office/powerpoint/2010/main" val="39721958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500" dirty="0" smtClean="0"/>
              <a:t>CONCLUSÃO</a:t>
            </a:r>
            <a:endParaRPr lang="pt-BR" sz="45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25602" y="1538134"/>
            <a:ext cx="10826952" cy="501104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t-BR" sz="2300" dirty="0" smtClean="0"/>
              <a:t>A </a:t>
            </a:r>
            <a:r>
              <a:rPr lang="pt-BR" sz="2300" dirty="0"/>
              <a:t>biotecnologia desenvolvida na pesquisa apresenta um sistema de </a:t>
            </a:r>
            <a:r>
              <a:rPr lang="pt-BR" sz="2300" dirty="0" err="1"/>
              <a:t>fotobiorreatores</a:t>
            </a:r>
            <a:r>
              <a:rPr lang="pt-BR" sz="2300" dirty="0"/>
              <a:t> </a:t>
            </a:r>
            <a:r>
              <a:rPr lang="pt-BR" sz="2300" dirty="0" smtClean="0"/>
              <a:t>com </a:t>
            </a:r>
            <a:r>
              <a:rPr lang="pt-BR" sz="2300" dirty="0"/>
              <a:t>tratamento eficiente das águas residuais urbanas no que se refere à remoção de nitrogênio, com eficiência de 100% e remoção de fósforo com eficiência de até 75%, </a:t>
            </a:r>
            <a:endParaRPr lang="pt-BR" sz="2300" dirty="0" smtClean="0"/>
          </a:p>
          <a:p>
            <a:pPr algn="just">
              <a:buFont typeface="Wingdings" panose="05000000000000000000" pitchFamily="2" charset="2"/>
              <a:buChar char="§"/>
            </a:pPr>
            <a:endParaRPr lang="pt-BR" sz="23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300" dirty="0" smtClean="0"/>
              <a:t>A biotecnologia desenvolvida poderá ser utilizada como uma das etapas de tratamento de água residual urbana em uma estação de tratamento de esgoto;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t-BR" sz="23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300" dirty="0" smtClean="0"/>
              <a:t>Foi apresentado alternativas </a:t>
            </a:r>
            <a:r>
              <a:rPr lang="pt-BR" sz="2300" dirty="0"/>
              <a:t>para o reaproveitamento do resíduo após o tratamento da </a:t>
            </a:r>
            <a:r>
              <a:rPr lang="pt-BR" sz="2300" dirty="0" smtClean="0"/>
              <a:t>água com o </a:t>
            </a:r>
            <a:r>
              <a:rPr lang="pt-BR" sz="2300" dirty="0"/>
              <a:t>potencial de gerar </a:t>
            </a:r>
            <a:r>
              <a:rPr lang="pt-BR" sz="2300" dirty="0" err="1"/>
              <a:t>bioprodutos</a:t>
            </a:r>
            <a:r>
              <a:rPr lang="pt-BR" sz="2300" dirty="0"/>
              <a:t> de valores agregados que diminuem nos custos operacionais de uma estação de tratamento de água residual.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t-BR" sz="2300" dirty="0" smtClean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650893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2513">
        <p:fade/>
      </p:transition>
    </mc:Choice>
    <mc:Fallback>
      <p:transition spd="med" advTm="52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sz="quarter" idx="1"/>
          </p:nvPr>
        </p:nvSpPr>
        <p:spPr>
          <a:xfrm>
            <a:off x="540068" y="1332201"/>
            <a:ext cx="9721215" cy="47522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Obrigada !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>
              <a:buNone/>
            </a:pPr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isadoramachado1@hotmail.com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8" name="Picture 2" descr="Resultado de imagem para nea logo uf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2975" y="4961344"/>
            <a:ext cx="910691" cy="756000"/>
          </a:xfrm>
          <a:prstGeom prst="ellipse">
            <a:avLst/>
          </a:prstGeom>
          <a:noFill/>
        </p:spPr>
      </p:pic>
      <p:pic>
        <p:nvPicPr>
          <p:cNvPr id="9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0866" y="4961344"/>
            <a:ext cx="901448" cy="756000"/>
          </a:xfrm>
          <a:prstGeom prst="ellipse">
            <a:avLst/>
          </a:prstGeom>
          <a:noFill/>
        </p:spPr>
      </p:pic>
      <p:pic>
        <p:nvPicPr>
          <p:cNvPr id="10" name="Picture 6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8232" y="4961344"/>
            <a:ext cx="939788" cy="756000"/>
          </a:xfrm>
          <a:prstGeom prst="ellipse">
            <a:avLst/>
          </a:prstGeom>
          <a:noFill/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23" y="4961344"/>
            <a:ext cx="1867918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0" name="Picture 2" descr="Resultado de imagem para ufb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499" y="4886334"/>
            <a:ext cx="613603" cy="75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m para cap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35"/>
          <a:stretch/>
        </p:blipFill>
        <p:spPr bwMode="auto">
          <a:xfrm>
            <a:off x="2802262" y="5030453"/>
            <a:ext cx="773259" cy="75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FAMÍLIA MACHADO\Decoração de natal\0001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0856" y="4955443"/>
            <a:ext cx="1105773" cy="756000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07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17" y="3966648"/>
            <a:ext cx="2760187" cy="11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900213" y="546276"/>
            <a:ext cx="6643734" cy="5004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559395" y="679834"/>
            <a:ext cx="3262096" cy="411651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pt-BR" b="1" dirty="0"/>
              <a:t>APOIO</a:t>
            </a:r>
          </a:p>
        </p:txBody>
      </p:sp>
      <p:pic>
        <p:nvPicPr>
          <p:cNvPr id="11" name="Picture 4" descr="Resultado de imagem para cap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35"/>
          <a:stretch/>
        </p:blipFill>
        <p:spPr bwMode="auto">
          <a:xfrm>
            <a:off x="3543287" y="2700331"/>
            <a:ext cx="1124646" cy="1168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7695" y="3975500"/>
            <a:ext cx="1260434" cy="1154016"/>
          </a:xfrm>
          <a:prstGeom prst="ellipse">
            <a:avLst/>
          </a:prstGeom>
          <a:noFill/>
        </p:spPr>
      </p:pic>
      <p:pic>
        <p:nvPicPr>
          <p:cNvPr id="13" name="Picture 2" descr="Resultado de imagem para nea logo ufb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0279" y="1425163"/>
            <a:ext cx="1244146" cy="1134000"/>
          </a:xfrm>
          <a:prstGeom prst="ellipse">
            <a:avLst/>
          </a:prstGeom>
          <a:noFill/>
        </p:spPr>
      </p:pic>
      <p:pic>
        <p:nvPicPr>
          <p:cNvPr id="14" name="Picture 4" descr="Imagem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97696" y="1425163"/>
            <a:ext cx="1188995" cy="1134000"/>
          </a:xfrm>
          <a:prstGeom prst="ellipse">
            <a:avLst/>
          </a:prstGeom>
          <a:noFill/>
        </p:spPr>
      </p:pic>
      <p:pic>
        <p:nvPicPr>
          <p:cNvPr id="15" name="Picture 2" descr="Resultado de imagem para ufb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00" y="1350153"/>
            <a:ext cx="920404" cy="113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FAMÍLIA MACHADO\Decoração de natal\0001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9447" y="2925360"/>
            <a:ext cx="1117111" cy="817965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86949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1907">
        <p:fade/>
      </p:transition>
    </mc:Choice>
    <mc:Fallback>
      <p:transition spd="med" advTm="21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68" y="-28753"/>
            <a:ext cx="9721215" cy="1200150"/>
          </a:xfrm>
        </p:spPr>
        <p:txBody>
          <a:bodyPr/>
          <a:lstStyle/>
          <a:p>
            <a:r>
              <a:rPr lang="pt-BR" dirty="0" smtClean="0"/>
              <a:t>Evolução do saneamento no Brasil </a:t>
            </a:r>
            <a:endParaRPr lang="pt-BR" dirty="0"/>
          </a:p>
        </p:txBody>
      </p:sp>
      <p:pic>
        <p:nvPicPr>
          <p:cNvPr id="1026" name="Picture 2" descr="https://s2.glbimg.com/UhXIslOguDdXgzdHv7pmn-gatg4=/0x0:650x772/1600x0/smart/filters:strip_icc()/i.s3.glbimg.com/v1/AUTH_59edd422c0c84a879bd37670ae4f538a/internal_photos/bs/2017/R/Q/9BULCSRTuz1etyKYQSDw/saneamento-evolucao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15" y="1894663"/>
            <a:ext cx="4443405" cy="3893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402882" y="1998185"/>
            <a:ext cx="1956367" cy="316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Água residual (%) 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97108" y="1998185"/>
            <a:ext cx="935654" cy="316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r>
              <a:rPr lang="pt-BR" sz="1400" dirty="0" smtClean="0">
                <a:solidFill>
                  <a:schemeClr val="tx1"/>
                </a:solidFill>
              </a:rPr>
              <a:t>Água (%) 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9" name="Texto Explicativo 2 (Borda e Ênfase) 8"/>
          <p:cNvSpPr/>
          <p:nvPr/>
        </p:nvSpPr>
        <p:spPr>
          <a:xfrm>
            <a:off x="4805786" y="3600450"/>
            <a:ext cx="934603" cy="380307"/>
          </a:xfrm>
          <a:prstGeom prst="accentBorderCallout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2870" tIns="51435" rIns="102870" bIns="51435" rtlCol="0" anchor="ctr"/>
          <a:lstStyle/>
          <a:p>
            <a:pPr algn="ctr"/>
            <a:r>
              <a:rPr lang="pt-BR" dirty="0" smtClean="0"/>
              <a:t>+8,3%</a:t>
            </a:r>
            <a:endParaRPr lang="pt-BR" dirty="0"/>
          </a:p>
        </p:txBody>
      </p:sp>
      <p:sp>
        <p:nvSpPr>
          <p:cNvPr id="11" name="Texto Explicativo 2 (Borda e Ênfase) 10"/>
          <p:cNvSpPr/>
          <p:nvPr/>
        </p:nvSpPr>
        <p:spPr>
          <a:xfrm>
            <a:off x="4805261" y="2617543"/>
            <a:ext cx="935128" cy="380307"/>
          </a:xfrm>
          <a:prstGeom prst="accentBorderCallout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2870" tIns="51435" rIns="102870" bIns="51435" rtlCol="0" anchor="ctr"/>
          <a:lstStyle/>
          <a:p>
            <a:pPr algn="ctr"/>
            <a:r>
              <a:rPr lang="pt-BR" dirty="0" smtClean="0"/>
              <a:t>+2,4%</a:t>
            </a:r>
            <a:endParaRPr lang="pt-BR" dirty="0"/>
          </a:p>
        </p:txBody>
      </p:sp>
      <p:grpSp>
        <p:nvGrpSpPr>
          <p:cNvPr id="14" name="Grupo 13"/>
          <p:cNvGrpSpPr/>
          <p:nvPr/>
        </p:nvGrpSpPr>
        <p:grpSpPr>
          <a:xfrm>
            <a:off x="4431562" y="1881582"/>
            <a:ext cx="6369790" cy="3917593"/>
            <a:chOff x="5606747" y="2060848"/>
            <a:chExt cx="6848211" cy="361363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06747" y="2060848"/>
              <a:ext cx="6848211" cy="36136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tângulo 9"/>
            <p:cNvSpPr/>
            <p:nvPr/>
          </p:nvSpPr>
          <p:spPr>
            <a:xfrm>
              <a:off x="6246884" y="2420888"/>
              <a:ext cx="612110" cy="2634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smtClean="0">
                  <a:solidFill>
                    <a:schemeClr val="tx1"/>
                  </a:solidFill>
                </a:rPr>
                <a:t>83%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6876851" y="2132856"/>
              <a:ext cx="576064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smtClean="0">
                  <a:solidFill>
                    <a:schemeClr val="tx1"/>
                  </a:solidFill>
                </a:rPr>
                <a:t>99%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710053" y="3382493"/>
              <a:ext cx="628684" cy="266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smtClean="0">
                  <a:solidFill>
                    <a:schemeClr val="tx1"/>
                  </a:solidFill>
                </a:rPr>
                <a:t>50%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8342056" y="2254436"/>
              <a:ext cx="648269" cy="137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smtClean="0">
                  <a:solidFill>
                    <a:schemeClr val="tx1"/>
                  </a:solidFill>
                </a:rPr>
                <a:t>92%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9229409" y="3717031"/>
              <a:ext cx="583949" cy="150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smtClean="0">
                  <a:solidFill>
                    <a:schemeClr val="tx1"/>
                  </a:solidFill>
                </a:rPr>
                <a:t>45%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9723760" y="2391513"/>
              <a:ext cx="729736" cy="181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smtClean="0">
                  <a:solidFill>
                    <a:schemeClr val="tx1"/>
                  </a:solidFill>
                </a:rPr>
                <a:t>86%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10727839" y="3784725"/>
              <a:ext cx="567377" cy="2133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smtClean="0">
                  <a:solidFill>
                    <a:schemeClr val="tx1"/>
                  </a:solidFill>
                </a:rPr>
                <a:t>38%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11276528" y="4005064"/>
              <a:ext cx="673203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smtClean="0">
                  <a:solidFill>
                    <a:schemeClr val="tx1"/>
                  </a:solidFill>
                </a:rPr>
                <a:t>31%</a:t>
              </a:r>
              <a:endParaRPr lang="pt-BR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-9917" y="1332198"/>
            <a:ext cx="4474940" cy="596317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just"/>
            <a:r>
              <a:rPr lang="pt-BR" sz="1600" b="1" dirty="0" smtClean="0"/>
              <a:t>Fig. 1 </a:t>
            </a:r>
            <a:r>
              <a:rPr lang="pt-BR" sz="1600" dirty="0" smtClean="0"/>
              <a:t>– Evolução da distribuição de água potável e coleta de água residual no país</a:t>
            </a:r>
            <a:endParaRPr lang="pt-BR" sz="16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4635140" y="1332201"/>
            <a:ext cx="6039221" cy="35009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600" b="1" dirty="0" smtClean="0"/>
              <a:t>Fig. 2 </a:t>
            </a:r>
            <a:r>
              <a:rPr lang="pt-BR" sz="1600" dirty="0" smtClean="0"/>
              <a:t>– Índices de atendimento e metas do saneamento básico</a:t>
            </a:r>
            <a:endParaRPr lang="pt-BR" sz="16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1465513" y="5729072"/>
            <a:ext cx="4785756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/>
              <a:t>Instituto Trata Brasil (2016); SNIS (2016); PLANSAB (2013</a:t>
            </a:r>
            <a:r>
              <a:rPr lang="pt-BR" sz="1400" dirty="0" smtClean="0"/>
              <a:t>)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654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 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676568" y="5577856"/>
            <a:ext cx="4124783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SNIS (2016); EMBASA (2016).  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="" xmlns:p14="http://schemas.microsoft.com/office/powerpoint/2010/main" val="890027188"/>
              </p:ext>
            </p:extLst>
          </p:nvPr>
        </p:nvGraphicFramePr>
        <p:xfrm>
          <a:off x="6871537" y="2012673"/>
          <a:ext cx="3587273" cy="2044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="" xmlns:p14="http://schemas.microsoft.com/office/powerpoint/2010/main" val="3643261786"/>
              </p:ext>
            </p:extLst>
          </p:nvPr>
        </p:nvGraphicFramePr>
        <p:xfrm>
          <a:off x="7016806" y="3881262"/>
          <a:ext cx="2003235" cy="1388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39652026"/>
              </p:ext>
            </p:extLst>
          </p:nvPr>
        </p:nvGraphicFramePr>
        <p:xfrm>
          <a:off x="-61647" y="1629850"/>
          <a:ext cx="6823273" cy="415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" name="Retângulo 1"/>
          <p:cNvSpPr/>
          <p:nvPr/>
        </p:nvSpPr>
        <p:spPr>
          <a:xfrm>
            <a:off x="1828775" y="4658967"/>
            <a:ext cx="974196" cy="10585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pt-BR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900112" y="-28753"/>
            <a:ext cx="9541193" cy="1200150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pt-BR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Distribuição de redes por região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996068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724" y="-28753"/>
            <a:ext cx="9541193" cy="1200150"/>
          </a:xfrm>
        </p:spPr>
        <p:txBody>
          <a:bodyPr>
            <a:normAutofit/>
          </a:bodyPr>
          <a:lstStyle/>
          <a:p>
            <a:r>
              <a:rPr lang="pt-BR" dirty="0" smtClean="0"/>
              <a:t>Biotecnologias a base de microalgas </a:t>
            </a:r>
            <a:endParaRPr lang="pt-BR" dirty="0"/>
          </a:p>
        </p:txBody>
      </p:sp>
      <p:pic>
        <p:nvPicPr>
          <p:cNvPr id="4" name="Picture 4" descr="Resultado de imagem para microalgas lista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9303" y="1957376"/>
            <a:ext cx="4972047" cy="2571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="" xmlns:p14="http://schemas.microsoft.com/office/powerpoint/2010/main" val="3191315497"/>
              </p:ext>
            </p:extLst>
          </p:nvPr>
        </p:nvGraphicFramePr>
        <p:xfrm>
          <a:off x="1828775" y="5029210"/>
          <a:ext cx="7715303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322377" y="1710240"/>
            <a:ext cx="8621487" cy="4224528"/>
          </a:xfrm>
          <a:prstGeom prst="rect">
            <a:avLst/>
          </a:prstGeom>
        </p:spPr>
        <p:txBody>
          <a:bodyPr vert="horz" lIns="0" tIns="51435" rIns="0" bIns="51435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7659240"/>
              </p:ext>
            </p:extLst>
          </p:nvPr>
        </p:nvGraphicFramePr>
        <p:xfrm>
          <a:off x="-43129" y="1968998"/>
          <a:ext cx="5818644" cy="251307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93557"/>
                <a:gridCol w="1191311"/>
                <a:gridCol w="1051155"/>
                <a:gridCol w="1191311"/>
                <a:gridCol w="1191310"/>
              </a:tblGrid>
              <a:tr h="855139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Tipo de água Residual 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  <a:tc>
                  <a:txBody>
                    <a:bodyPr/>
                    <a:lstStyle/>
                    <a:p>
                      <a:r>
                        <a:rPr lang="pt-BR" sz="1400" b="1" dirty="0" smtClean="0"/>
                        <a:t>Remoção de nitrogênio e fósforo 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Produção de biomassa (mg/</a:t>
                      </a:r>
                      <a:r>
                        <a:rPr lang="pt-BR" sz="1400" dirty="0" err="1" smtClean="0"/>
                        <a:t>L.d</a:t>
                      </a:r>
                      <a:r>
                        <a:rPr lang="pt-BR" sz="1400" dirty="0" smtClean="0"/>
                        <a:t>)</a:t>
                      </a:r>
                      <a:endParaRPr lang="pt-BR" sz="140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Produção</a:t>
                      </a:r>
                      <a:r>
                        <a:rPr lang="pt-BR" sz="1400" baseline="0" dirty="0" smtClean="0"/>
                        <a:t> de lipídio (mg/</a:t>
                      </a:r>
                      <a:r>
                        <a:rPr lang="pt-BR" sz="1400" baseline="0" dirty="0" err="1" smtClean="0"/>
                        <a:t>L.d</a:t>
                      </a:r>
                      <a:r>
                        <a:rPr lang="pt-BR" sz="1400" baseline="0" dirty="0" smtClean="0"/>
                        <a:t>)</a:t>
                      </a:r>
                      <a:endParaRPr lang="pt-BR" sz="140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Referência</a:t>
                      </a:r>
                      <a:r>
                        <a:rPr lang="pt-BR" sz="1400" b="1" baseline="0" dirty="0" smtClean="0"/>
                        <a:t> 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</a:tr>
              <a:tr h="473085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Urbana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  <a:tc>
                  <a:txBody>
                    <a:bodyPr/>
                    <a:lstStyle/>
                    <a:p>
                      <a:r>
                        <a:rPr lang="pt-BR" sz="1400" b="1" dirty="0" smtClean="0"/>
                        <a:t>83% e 78%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313 </a:t>
                      </a:r>
                      <a:endParaRPr lang="pt-BR" sz="14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35,</a:t>
                      </a:r>
                      <a:r>
                        <a:rPr lang="pt-BR" sz="1400" b="1" baseline="0" dirty="0" smtClean="0"/>
                        <a:t>6 </a:t>
                      </a:r>
                      <a:endParaRPr lang="pt-BR" sz="14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Cho</a:t>
                      </a:r>
                      <a:r>
                        <a:rPr lang="pt-BR" sz="1400" b="1" baseline="0" dirty="0" smtClean="0"/>
                        <a:t> et al., 2013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</a:tr>
              <a:tr h="473085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Agrícolas</a:t>
                      </a:r>
                      <a:r>
                        <a:rPr lang="pt-BR" sz="1400" b="1" baseline="0" dirty="0" smtClean="0"/>
                        <a:t> 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  <a:tc>
                  <a:txBody>
                    <a:bodyPr/>
                    <a:lstStyle/>
                    <a:p>
                      <a:r>
                        <a:rPr lang="pt-BR" sz="1400" b="1" dirty="0" smtClean="0"/>
                        <a:t>55,2% e 93,3%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450</a:t>
                      </a:r>
                      <a:endParaRPr lang="pt-BR" sz="14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48</a:t>
                      </a:r>
                      <a:endParaRPr lang="pt-BR" sz="14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FRANCHINO et al., 2016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</a:tr>
              <a:tr h="473085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Industriais 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  <a:tc>
                  <a:txBody>
                    <a:bodyPr/>
                    <a:lstStyle/>
                    <a:p>
                      <a:r>
                        <a:rPr lang="pt-BR" sz="1400" b="1" dirty="0" smtClean="0"/>
                        <a:t>37,5% e 50%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227</a:t>
                      </a:r>
                      <a:endParaRPr lang="pt-BR" sz="14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40</a:t>
                      </a:r>
                      <a:endParaRPr lang="pt-BR" sz="14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DIANURSANT et al., 2014</a:t>
                      </a:r>
                      <a:endParaRPr lang="pt-BR" sz="1400" b="1" dirty="0"/>
                    </a:p>
                  </a:txBody>
                  <a:tcPr marL="104503" marR="104503" marT="48006" marB="48006" anchor="ctr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" y="1344709"/>
            <a:ext cx="5088934" cy="596317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just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Tabela 1 -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Eficiência microalga na remoção de nutrientes em três tipos diferentes de água residual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984733" y="1364131"/>
            <a:ext cx="4699236" cy="596317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Tabela 2 -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Produção de energia e eficiência fotossintética de diferentes fontes de biomassa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924137" y="4424140"/>
            <a:ext cx="3814570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FRANCO et al., (2013). 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884620" y="4089326"/>
            <a:ext cx="4916732" cy="36838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56216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68" y="-28753"/>
            <a:ext cx="9721215" cy="1200150"/>
          </a:xfrm>
        </p:spPr>
        <p:txBody>
          <a:bodyPr/>
          <a:lstStyle/>
          <a:p>
            <a:r>
              <a:rPr lang="pt-BR" dirty="0" smtClean="0"/>
              <a:t>Objetivo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680215"/>
            <a:ext cx="10801350" cy="4752261"/>
          </a:xfrm>
        </p:spPr>
        <p:txBody>
          <a:bodyPr>
            <a:normAutofit/>
          </a:bodyPr>
          <a:lstStyle/>
          <a:p>
            <a:pPr algn="just"/>
            <a:r>
              <a:rPr lang="pt-BR" sz="3200" dirty="0"/>
              <a:t>A</a:t>
            </a:r>
            <a:r>
              <a:rPr lang="pt-BR" sz="3200" dirty="0" smtClean="0"/>
              <a:t>valiar </a:t>
            </a:r>
            <a:r>
              <a:rPr lang="pt-BR" sz="3200" dirty="0"/>
              <a:t>a qualidade da água proveniente do rio urbano </a:t>
            </a:r>
            <a:r>
              <a:rPr lang="pt-BR" sz="3200" dirty="0" err="1" smtClean="0"/>
              <a:t>Camarajipe</a:t>
            </a:r>
            <a:r>
              <a:rPr lang="pt-BR" sz="3200" dirty="0" smtClean="0"/>
              <a:t> do município de </a:t>
            </a:r>
            <a:r>
              <a:rPr lang="pt-BR" sz="3200" dirty="0" err="1" smtClean="0"/>
              <a:t>Salvador-BA</a:t>
            </a:r>
            <a:r>
              <a:rPr lang="pt-BR" sz="3200" dirty="0" smtClean="0"/>
              <a:t> </a:t>
            </a:r>
            <a:r>
              <a:rPr lang="pt-BR" sz="3200" dirty="0"/>
              <a:t>e propor uma biotecnologia a base de microalgas </a:t>
            </a:r>
            <a:r>
              <a:rPr lang="pt-BR" sz="3200" dirty="0" err="1"/>
              <a:t>dulciaquícolas</a:t>
            </a:r>
            <a:r>
              <a:rPr lang="pt-BR" sz="3200" dirty="0"/>
              <a:t> para o tratamento sustentável e eficiente dessas águas </a:t>
            </a:r>
            <a:r>
              <a:rPr lang="pt-BR" sz="3200" dirty="0" smtClean="0"/>
              <a:t>residuais urbanas, </a:t>
            </a:r>
            <a:r>
              <a:rPr lang="pt-BR" sz="3200" dirty="0"/>
              <a:t>com o intuito de melhorar os recursos utilizados para o saneamento básico brasileiro.</a:t>
            </a:r>
          </a:p>
        </p:txBody>
      </p:sp>
    </p:spTree>
    <p:extLst>
      <p:ext uri="{BB962C8B-B14F-4D97-AF65-F5344CB8AC3E}">
        <p14:creationId xmlns="" xmlns:p14="http://schemas.microsoft.com/office/powerpoint/2010/main" val="42832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68" y="-28753"/>
            <a:ext cx="9721215" cy="1200150"/>
          </a:xfrm>
        </p:spPr>
        <p:txBody>
          <a:bodyPr/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pic>
        <p:nvPicPr>
          <p:cNvPr id="3" name="Picture 2" descr="http://2.bp.blogspot.com/-39qdEvzA8pA/ULe1FVgMXJI/AAAAAAAAAFA/1HGDQXujDMs/s1600/image_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60" r="2555" b="6019"/>
          <a:stretch/>
        </p:blipFill>
        <p:spPr bwMode="auto">
          <a:xfrm>
            <a:off x="-43130" y="1100121"/>
            <a:ext cx="7144994" cy="4644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060437" y="5717488"/>
            <a:ext cx="1745414" cy="319318"/>
          </a:xfrm>
          <a:prstGeom prst="rect">
            <a:avLst/>
          </a:prstGeom>
        </p:spPr>
        <p:txBody>
          <a:bodyPr wrap="none" lIns="102870" tIns="51435" rIns="102870" bIns="51435">
            <a:spAutoFit/>
          </a:bodyPr>
          <a:lstStyle/>
          <a:p>
            <a:r>
              <a:rPr lang="pt-BR" sz="1400" dirty="0"/>
              <a:t>Fonte: Google (2017)</a:t>
            </a:r>
          </a:p>
        </p:txBody>
      </p:sp>
      <p:pic>
        <p:nvPicPr>
          <p:cNvPr id="1026" name="Picture 2" descr="Resultado de imagem para bacia camarajipe salvad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42" t="3911" r="14975" b="22095"/>
          <a:stretch/>
        </p:blipFill>
        <p:spPr bwMode="auto">
          <a:xfrm>
            <a:off x="7256375" y="1736021"/>
            <a:ext cx="3318221" cy="3529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186924" y="5292006"/>
            <a:ext cx="2212529" cy="319318"/>
          </a:xfrm>
          <a:prstGeom prst="rect">
            <a:avLst/>
          </a:prstGeom>
        </p:spPr>
        <p:txBody>
          <a:bodyPr wrap="none" lIns="102870" tIns="51435" rIns="102870" bIns="51435">
            <a:spAutoFit/>
          </a:bodyPr>
          <a:lstStyle/>
          <a:p>
            <a:r>
              <a:rPr lang="pt-BR" sz="1400" dirty="0"/>
              <a:t>Fonte: </a:t>
            </a:r>
            <a:r>
              <a:rPr lang="pt-BR" sz="1400" dirty="0" smtClean="0"/>
              <a:t>SANTOS et al. (2010)</a:t>
            </a:r>
            <a:endParaRPr lang="pt-BR" sz="1400" dirty="0"/>
          </a:p>
        </p:txBody>
      </p:sp>
      <p:cxnSp>
        <p:nvCxnSpPr>
          <p:cNvPr id="7" name="Conector reto 6"/>
          <p:cNvCxnSpPr/>
          <p:nvPr/>
        </p:nvCxnSpPr>
        <p:spPr>
          <a:xfrm flipV="1">
            <a:off x="3529367" y="1736020"/>
            <a:ext cx="3727007" cy="19400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3257535" y="5029210"/>
            <a:ext cx="3998840" cy="2360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0776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401778" y="1483417"/>
            <a:ext cx="6421988" cy="4171895"/>
            <a:chOff x="2806166" y="0"/>
            <a:chExt cx="5605179" cy="410667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2294" t="11231" b="4393"/>
            <a:stretch/>
          </p:blipFill>
          <p:spPr bwMode="auto">
            <a:xfrm>
              <a:off x="2806166" y="0"/>
              <a:ext cx="5605179" cy="38039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CaixaDeTexto 30"/>
            <p:cNvSpPr txBox="1"/>
            <p:nvPr/>
          </p:nvSpPr>
          <p:spPr>
            <a:xfrm rot="3903594">
              <a:off x="5136383" y="2798338"/>
              <a:ext cx="2232247" cy="3844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pt-BR" sz="1200" b="1" dirty="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Rio </a:t>
              </a:r>
              <a:r>
                <a:rPr lang="pt-BR" sz="1200" b="1" dirty="0" err="1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Camarajipe</a:t>
              </a:r>
              <a:r>
                <a:rPr lang="pt-BR" sz="1200" b="1" dirty="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 </a:t>
              </a:r>
              <a:endParaRPr lang="pt-BR" sz="1400" dirty="0">
                <a:latin typeface="Times New Roman"/>
                <a:ea typeface="Times New Roman"/>
              </a:endParaRPr>
            </a:p>
          </p:txBody>
        </p:sp>
      </p:grp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40068" y="-28753"/>
            <a:ext cx="9721215" cy="1200150"/>
          </a:xfrm>
        </p:spPr>
        <p:txBody>
          <a:bodyPr/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grpSp>
        <p:nvGrpSpPr>
          <p:cNvPr id="13" name="Grupo 12"/>
          <p:cNvGrpSpPr/>
          <p:nvPr/>
        </p:nvGrpSpPr>
        <p:grpSpPr>
          <a:xfrm>
            <a:off x="552286" y="1483415"/>
            <a:ext cx="2339140" cy="956842"/>
            <a:chOff x="-3679993" y="1003867"/>
            <a:chExt cx="1822283" cy="1093369"/>
          </a:xfrm>
          <a:scene3d>
            <a:camera prst="orthographicFront"/>
            <a:lightRig rig="flat" dir="t"/>
          </a:scene3d>
        </p:grpSpPr>
        <p:sp>
          <p:nvSpPr>
            <p:cNvPr id="14" name="Retângulo 13"/>
            <p:cNvSpPr/>
            <p:nvPr/>
          </p:nvSpPr>
          <p:spPr>
            <a:xfrm>
              <a:off x="-3679993" y="1003867"/>
              <a:ext cx="1822283" cy="1093369"/>
            </a:xfrm>
            <a:prstGeom prst="round2Diag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Retângulo 14"/>
            <p:cNvSpPr/>
            <p:nvPr/>
          </p:nvSpPr>
          <p:spPr>
            <a:xfrm>
              <a:off x="-3679993" y="1003867"/>
              <a:ext cx="1822283" cy="1093369"/>
            </a:xfrm>
            <a:prstGeom prst="round2Diag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 km extensão 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552286" y="4218221"/>
            <a:ext cx="2339140" cy="1148037"/>
            <a:chOff x="2004978" y="2295457"/>
            <a:chExt cx="1822283" cy="1093369"/>
          </a:xfrm>
          <a:scene3d>
            <a:camera prst="orthographicFront"/>
            <a:lightRig rig="flat" dir="t"/>
          </a:scene3d>
        </p:grpSpPr>
        <p:sp>
          <p:nvSpPr>
            <p:cNvPr id="17" name="Retângulo 16"/>
            <p:cNvSpPr/>
            <p:nvPr/>
          </p:nvSpPr>
          <p:spPr>
            <a:xfrm>
              <a:off x="2004978" y="2295457"/>
              <a:ext cx="1822283" cy="1093369"/>
            </a:xfrm>
            <a:prstGeom prst="round2Diag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Retângulo 17"/>
            <p:cNvSpPr/>
            <p:nvPr/>
          </p:nvSpPr>
          <p:spPr>
            <a:xfrm>
              <a:off x="2004978" y="2295457"/>
              <a:ext cx="1822283" cy="1093369"/>
            </a:xfrm>
            <a:prstGeom prst="round2Diag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Abastecimento público no Sec. XX</a:t>
              </a:r>
              <a:endParaRPr lang="pt-BR" sz="2300" b="1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52287" y="2768760"/>
            <a:ext cx="2339140" cy="1148037"/>
            <a:chOff x="2004978" y="1019859"/>
            <a:chExt cx="1822283" cy="1093369"/>
          </a:xfrm>
          <a:scene3d>
            <a:camera prst="orthographicFront"/>
            <a:lightRig rig="flat" dir="t"/>
          </a:scene3d>
        </p:grpSpPr>
        <p:sp>
          <p:nvSpPr>
            <p:cNvPr id="20" name="Retângulo 19"/>
            <p:cNvSpPr/>
            <p:nvPr/>
          </p:nvSpPr>
          <p:spPr>
            <a:xfrm>
              <a:off x="2004978" y="1019859"/>
              <a:ext cx="1822283" cy="1093369"/>
            </a:xfrm>
            <a:prstGeom prst="round2Diag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Retângulo 20"/>
            <p:cNvSpPr/>
            <p:nvPr/>
          </p:nvSpPr>
          <p:spPr>
            <a:xfrm>
              <a:off x="2004978" y="1019859"/>
              <a:ext cx="1822283" cy="1093369"/>
            </a:xfrm>
            <a:prstGeom prst="round2Diag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11,62% de todo território de Salvador</a:t>
              </a:r>
              <a:endParaRPr lang="pt-BR" sz="2300" b="1" dirty="0"/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-14147" y="5577856"/>
            <a:ext cx="9690397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SANTOS et al. (2010); MARQUES et al., (2017); Google Earth (2017)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825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18584"/>
            <a:ext cx="8911114" cy="4096468"/>
          </a:xfrm>
        </p:spPr>
        <p:txBody>
          <a:bodyPr>
            <a:normAutofit/>
          </a:bodyPr>
          <a:lstStyle/>
          <a:p>
            <a:r>
              <a:rPr lang="pt-BR" sz="2300" dirty="0" smtClean="0"/>
              <a:t>Trabalhos de campo </a:t>
            </a:r>
            <a:endParaRPr lang="pt-BR" sz="2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8" t="8385" r="8413" b="11652"/>
          <a:stretch/>
        </p:blipFill>
        <p:spPr bwMode="auto">
          <a:xfrm>
            <a:off x="5038611" y="2012674"/>
            <a:ext cx="2908262" cy="188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386860404"/>
              </p:ext>
            </p:extLst>
          </p:nvPr>
        </p:nvGraphicFramePr>
        <p:xfrm>
          <a:off x="2036419" y="4499109"/>
          <a:ext cx="5555100" cy="1085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90" t="6307" r="4445" b="11342"/>
          <a:stretch/>
        </p:blipFill>
        <p:spPr bwMode="auto">
          <a:xfrm>
            <a:off x="2036421" y="2012676"/>
            <a:ext cx="2778713" cy="1888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036421" y="3962245"/>
            <a:ext cx="1998761" cy="288541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Autoria própria 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059382" y="5352758"/>
            <a:ext cx="1998761" cy="288541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Autoria própria </a:t>
            </a:r>
          </a:p>
        </p:txBody>
      </p:sp>
      <p:pic>
        <p:nvPicPr>
          <p:cNvPr id="4098" name="Picture 2" descr="C:\Users\User\Pictures\Nova pasta\Nova pasta (5)\IMG_20170509_1015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06" y="1785849"/>
            <a:ext cx="2348669" cy="3553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038611" y="3985778"/>
            <a:ext cx="1998761" cy="288541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Autoria própria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39672" y="2392266"/>
            <a:ext cx="1732812" cy="2566087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</a:t>
            </a:r>
          </a:p>
          <a:p>
            <a:pPr algn="ctr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</a:p>
          <a:p>
            <a:pPr algn="ctr"/>
            <a:r>
              <a:rPr lang="pt-B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eH</a:t>
            </a:r>
            <a:endParaRPr lang="pt-B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Salinidade</a:t>
            </a:r>
          </a:p>
          <a:p>
            <a:pPr algn="ctr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Condutividade</a:t>
            </a:r>
          </a:p>
          <a:p>
            <a:pPr algn="ctr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Turbidez</a:t>
            </a:r>
          </a:p>
          <a:p>
            <a:pPr algn="ctr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Oxigênio dissolvido</a:t>
            </a:r>
          </a:p>
          <a:p>
            <a:pPr algn="ctr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Sólidos dissolvidos totais </a:t>
            </a:r>
            <a:endParaRPr lang="pt-B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40068" y="-28753"/>
            <a:ext cx="9721215" cy="1200150"/>
          </a:xfrm>
        </p:spPr>
        <p:txBody>
          <a:bodyPr/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-14147" y="5577856"/>
            <a:ext cx="9690397" cy="3193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MARQUES et al., (2017)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57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8|12.5|13.3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1449</Words>
  <Application>Microsoft Office PowerPoint</Application>
  <PresentationFormat>Personalizar</PresentationFormat>
  <Paragraphs>285</Paragraphs>
  <Slides>17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DESENVOLVIMENTO DE BIOTECNOLOGIA COMO MELHORIA NO SANEAMENTO BÁSICO – ESTUDO DE CASO DO RIO CAMARAJIPE</vt:lpstr>
      <vt:lpstr>Slide 2</vt:lpstr>
      <vt:lpstr>Evolução do saneamento no Brasil </vt:lpstr>
      <vt:lpstr> </vt:lpstr>
      <vt:lpstr>Biotecnologias a base de microalgas </vt:lpstr>
      <vt:lpstr>Objetivo </vt:lpstr>
      <vt:lpstr>Metodologia</vt:lpstr>
      <vt:lpstr>Metodologia</vt:lpstr>
      <vt:lpstr>Metodologia</vt:lpstr>
      <vt:lpstr>Metodologia</vt:lpstr>
      <vt:lpstr>Metodologia</vt:lpstr>
      <vt:lpstr>RESULTADOS E DISCUSSÕES </vt:lpstr>
      <vt:lpstr>RESULTADOS E DISCUSSÕES </vt:lpstr>
      <vt:lpstr>RESULTADOS E DISCUSSÕES </vt:lpstr>
      <vt:lpstr>Bioprodutos</vt:lpstr>
      <vt:lpstr>CONCLUSÃO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Isadora Machado</cp:lastModifiedBy>
  <cp:revision>30</cp:revision>
  <dcterms:created xsi:type="dcterms:W3CDTF">2018-05-02T19:43:05Z</dcterms:created>
  <dcterms:modified xsi:type="dcterms:W3CDTF">2018-05-29T00:55:34Z</dcterms:modified>
</cp:coreProperties>
</file>