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58" r:id="rId4"/>
    <p:sldId id="257" r:id="rId5"/>
    <p:sldId id="259" r:id="rId6"/>
    <p:sldId id="261" r:id="rId7"/>
    <p:sldId id="280" r:id="rId8"/>
    <p:sldId id="273" r:id="rId9"/>
    <p:sldId id="270" r:id="rId10"/>
    <p:sldId id="266" r:id="rId11"/>
    <p:sldId id="276" r:id="rId12"/>
    <p:sldId id="278" r:id="rId13"/>
    <p:sldId id="279" r:id="rId14"/>
    <p:sldId id="267" r:id="rId15"/>
    <p:sldId id="274" r:id="rId16"/>
    <p:sldId id="262" r:id="rId17"/>
    <p:sldId id="268" r:id="rId18"/>
    <p:sldId id="282" r:id="rId19"/>
    <p:sldId id="283" r:id="rId20"/>
    <p:sldId id="284" r:id="rId21"/>
    <p:sldId id="269" r:id="rId22"/>
    <p:sldId id="275" r:id="rId23"/>
    <p:sldId id="286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32E54-7F31-4E90-95C5-DE44BAC5D450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7754C-FFB3-4A20-A745-76279A0A3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3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611-55AE-481E-BEBA-B18DA4A23CD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4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611-55AE-481E-BEBA-B18DA4A23CD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566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611-55AE-481E-BEBA-B18DA4A23CD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03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611-55AE-481E-BEBA-B18DA4A23CD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57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611-55AE-481E-BEBA-B18DA4A23CD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11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375552" y="412611"/>
            <a:ext cx="697448" cy="100207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7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8" y="0"/>
            <a:ext cx="9144000" cy="6858000"/>
          </a:xfrm>
          <a:prstGeom prst="rect">
            <a:avLst/>
          </a:prstGeom>
        </p:spPr>
      </p:pic>
      <p:sp>
        <p:nvSpPr>
          <p:cNvPr id="10" name="bk object 17"/>
          <p:cNvSpPr/>
          <p:nvPr userDrawn="1"/>
        </p:nvSpPr>
        <p:spPr>
          <a:xfrm>
            <a:off x="490450" y="552570"/>
            <a:ext cx="697448" cy="100207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7"/>
          </a:p>
        </p:txBody>
      </p:sp>
    </p:spTree>
    <p:extLst>
      <p:ext uri="{BB962C8B-B14F-4D97-AF65-F5344CB8AC3E}">
        <p14:creationId xmlns:p14="http://schemas.microsoft.com/office/powerpoint/2010/main" val="169939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4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3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85673" y="2274387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r>
              <a:rPr lang="pt-BR" b="1" dirty="0">
                <a:latin typeface="Calibri,sans-serif"/>
              </a:rPr>
              <a:t>Mesa-Redonda 8 - Objetivos de Desenvolvimento Sustentável: o papel das empresas de saneamento no ODS 6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570049" y="4034309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r>
              <a:rPr lang="pt-BR" b="1" dirty="0" smtClean="0">
                <a:latin typeface="Calibri,sans-serif"/>
              </a:rPr>
              <a:t>Ricardo Novaes, WWF-Brasil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6" y="332656"/>
            <a:ext cx="1800200" cy="212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7647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324" y="219515"/>
            <a:ext cx="7425411" cy="14564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6" y="332656"/>
            <a:ext cx="1138904" cy="134334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39552" y="2200946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444444"/>
                </a:solidFill>
                <a:latin typeface="Roboto"/>
              </a:rPr>
              <a:t>6.4</a:t>
            </a:r>
            <a:r>
              <a:rPr lang="pt-BR" sz="2800" dirty="0">
                <a:solidFill>
                  <a:srgbClr val="444444"/>
                </a:solidFill>
                <a:latin typeface="Roboto"/>
              </a:rPr>
              <a:t> Até 2030, aumentar substancialmente a eficiência do uso da água em todos os setores e assegurar retiradas sustentáveis e o abastecimento de água doce para enfrentar a escassez de água, e reduzir substancialmente o número de pessoas que sofrem com a escassez de </a:t>
            </a:r>
            <a:r>
              <a:rPr lang="pt-BR" sz="2800" dirty="0" smtClean="0">
                <a:solidFill>
                  <a:srgbClr val="444444"/>
                </a:solidFill>
                <a:latin typeface="Roboto"/>
              </a:rPr>
              <a:t>água;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392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845" y="1533176"/>
            <a:ext cx="7541968" cy="425124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699539" y="786336"/>
            <a:ext cx="5400226" cy="5744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14" dirty="0"/>
              <a:t>ENGAJAMENTO DO SETOR PRIVADO</a:t>
            </a:r>
          </a:p>
        </p:txBody>
      </p:sp>
    </p:spTree>
    <p:extLst>
      <p:ext uri="{BB962C8B-B14F-4D97-AF65-F5344CB8AC3E}">
        <p14:creationId xmlns:p14="http://schemas.microsoft.com/office/powerpoint/2010/main" val="6268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11" y="1992770"/>
            <a:ext cx="7813862" cy="421060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740" y="901235"/>
            <a:ext cx="3795737" cy="85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/>
          <p:nvPr/>
        </p:nvSpPr>
        <p:spPr>
          <a:xfrm>
            <a:off x="5376289" y="869007"/>
            <a:ext cx="3446953" cy="92756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sz="1809" dirty="0" err="1">
                <a:solidFill>
                  <a:schemeClr val="bg1"/>
                </a:solidFill>
              </a:rPr>
              <a:t>Ferramenta</a:t>
            </a:r>
            <a:r>
              <a:rPr lang="en-AU" sz="1809" dirty="0">
                <a:solidFill>
                  <a:schemeClr val="bg1"/>
                </a:solidFill>
              </a:rPr>
              <a:t> online e </a:t>
            </a:r>
            <a:r>
              <a:rPr lang="en-AU" sz="1809" dirty="0" err="1">
                <a:solidFill>
                  <a:schemeClr val="bg1"/>
                </a:solidFill>
              </a:rPr>
              <a:t>gratuita</a:t>
            </a:r>
            <a:r>
              <a:rPr lang="en-AU" sz="1809" dirty="0">
                <a:solidFill>
                  <a:schemeClr val="bg1"/>
                </a:solidFill>
              </a:rPr>
              <a:t> para: </a:t>
            </a:r>
          </a:p>
          <a:p>
            <a:pPr marL="258512" indent="-258512">
              <a:buFont typeface="Arial" panose="020B0604020202020204" pitchFamily="34" charset="0"/>
              <a:buChar char="•"/>
            </a:pPr>
            <a:r>
              <a:rPr lang="en-AU" sz="1809" dirty="0" err="1">
                <a:solidFill>
                  <a:schemeClr val="bg1"/>
                </a:solidFill>
              </a:rPr>
              <a:t>Avaliar</a:t>
            </a:r>
            <a:r>
              <a:rPr lang="en-AU" sz="1809" dirty="0">
                <a:solidFill>
                  <a:schemeClr val="bg1"/>
                </a:solidFill>
              </a:rPr>
              <a:t> o </a:t>
            </a:r>
            <a:r>
              <a:rPr lang="en-AU" sz="1809" dirty="0" err="1">
                <a:solidFill>
                  <a:schemeClr val="bg1"/>
                </a:solidFill>
              </a:rPr>
              <a:t>risco</a:t>
            </a:r>
            <a:r>
              <a:rPr lang="en-AU" sz="1809" dirty="0">
                <a:solidFill>
                  <a:schemeClr val="bg1"/>
                </a:solidFill>
              </a:rPr>
              <a:t> </a:t>
            </a:r>
            <a:r>
              <a:rPr lang="en-AU" sz="1809" dirty="0" err="1">
                <a:solidFill>
                  <a:schemeClr val="bg1"/>
                </a:solidFill>
              </a:rPr>
              <a:t>hídrico</a:t>
            </a:r>
            <a:endParaRPr lang="en-AU" sz="1809" dirty="0">
              <a:solidFill>
                <a:schemeClr val="bg1"/>
              </a:solidFill>
            </a:endParaRPr>
          </a:p>
          <a:p>
            <a:pPr marL="258512" indent="-258512">
              <a:buFont typeface="Arial" panose="020B0604020202020204" pitchFamily="34" charset="0"/>
              <a:buChar char="•"/>
            </a:pPr>
            <a:r>
              <a:rPr lang="en-AU" sz="1809" dirty="0" err="1">
                <a:solidFill>
                  <a:schemeClr val="bg1"/>
                </a:solidFill>
              </a:rPr>
              <a:t>Explorar</a:t>
            </a:r>
            <a:r>
              <a:rPr lang="en-AU" sz="1809" dirty="0">
                <a:solidFill>
                  <a:schemeClr val="bg1"/>
                </a:solidFill>
              </a:rPr>
              <a:t> </a:t>
            </a:r>
            <a:r>
              <a:rPr lang="en-AU" sz="1809" dirty="0" err="1">
                <a:solidFill>
                  <a:schemeClr val="bg1"/>
                </a:solidFill>
              </a:rPr>
              <a:t>opções</a:t>
            </a:r>
            <a:r>
              <a:rPr lang="en-AU" sz="1809" dirty="0">
                <a:solidFill>
                  <a:schemeClr val="bg1"/>
                </a:solidFill>
              </a:rPr>
              <a:t> de </a:t>
            </a:r>
            <a:r>
              <a:rPr lang="en-AU" sz="1809" dirty="0" err="1">
                <a:solidFill>
                  <a:schemeClr val="bg1"/>
                </a:solidFill>
              </a:rPr>
              <a:t>mitigação</a:t>
            </a:r>
            <a:r>
              <a:rPr lang="en-AU" sz="1809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1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740" y="901235"/>
            <a:ext cx="3795737" cy="85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/>
          <p:nvPr/>
        </p:nvSpPr>
        <p:spPr>
          <a:xfrm>
            <a:off x="320758" y="2165117"/>
            <a:ext cx="3446953" cy="445455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sz="3619" dirty="0" err="1">
                <a:solidFill>
                  <a:schemeClr val="bg1"/>
                </a:solidFill>
              </a:rPr>
              <a:t>Riscos</a:t>
            </a:r>
            <a:r>
              <a:rPr lang="en-AU" sz="3619" dirty="0">
                <a:solidFill>
                  <a:schemeClr val="bg1"/>
                </a:solidFill>
              </a:rPr>
              <a:t>: </a:t>
            </a:r>
          </a:p>
          <a:p>
            <a:endParaRPr lang="en-AU" sz="3619" dirty="0">
              <a:solidFill>
                <a:schemeClr val="bg1"/>
              </a:solidFill>
            </a:endParaRPr>
          </a:p>
          <a:p>
            <a:r>
              <a:rPr lang="en-AU" sz="2111" dirty="0" err="1">
                <a:solidFill>
                  <a:schemeClr val="bg1"/>
                </a:solidFill>
              </a:rPr>
              <a:t>Físico</a:t>
            </a:r>
            <a:r>
              <a:rPr lang="en-AU" sz="2111" dirty="0">
                <a:solidFill>
                  <a:schemeClr val="bg1"/>
                </a:solidFill>
              </a:rPr>
              <a:t>;</a:t>
            </a:r>
          </a:p>
          <a:p>
            <a:r>
              <a:rPr lang="en-AU" sz="2111" dirty="0">
                <a:solidFill>
                  <a:schemeClr val="bg1"/>
                </a:solidFill>
              </a:rPr>
              <a:t>	</a:t>
            </a:r>
            <a:r>
              <a:rPr lang="en-AU" sz="2111" dirty="0" err="1">
                <a:solidFill>
                  <a:schemeClr val="bg1"/>
                </a:solidFill>
              </a:rPr>
              <a:t>Escassez</a:t>
            </a:r>
            <a:r>
              <a:rPr lang="en-AU" sz="2111" dirty="0">
                <a:solidFill>
                  <a:schemeClr val="bg1"/>
                </a:solidFill>
              </a:rPr>
              <a:t> (</a:t>
            </a:r>
            <a:r>
              <a:rPr lang="en-AU" sz="2111" dirty="0" err="1">
                <a:solidFill>
                  <a:schemeClr val="bg1"/>
                </a:solidFill>
              </a:rPr>
              <a:t>Quantidade</a:t>
            </a:r>
            <a:r>
              <a:rPr lang="en-AU" sz="2111" dirty="0">
                <a:solidFill>
                  <a:schemeClr val="bg1"/>
                </a:solidFill>
              </a:rPr>
              <a:t>);</a:t>
            </a:r>
          </a:p>
          <a:p>
            <a:r>
              <a:rPr lang="en-AU" sz="2111" dirty="0">
                <a:solidFill>
                  <a:schemeClr val="bg1"/>
                </a:solidFill>
              </a:rPr>
              <a:t>	</a:t>
            </a:r>
            <a:r>
              <a:rPr lang="en-AU" sz="2111" dirty="0" err="1">
                <a:solidFill>
                  <a:schemeClr val="bg1"/>
                </a:solidFill>
              </a:rPr>
              <a:t>Poluição</a:t>
            </a:r>
            <a:r>
              <a:rPr lang="en-AU" sz="2111" dirty="0">
                <a:solidFill>
                  <a:schemeClr val="bg1"/>
                </a:solidFill>
              </a:rPr>
              <a:t> (</a:t>
            </a:r>
            <a:r>
              <a:rPr lang="en-AU" sz="2111" dirty="0" err="1">
                <a:solidFill>
                  <a:schemeClr val="bg1"/>
                </a:solidFill>
              </a:rPr>
              <a:t>Qualidade</a:t>
            </a:r>
            <a:r>
              <a:rPr lang="en-AU" sz="2111" dirty="0">
                <a:solidFill>
                  <a:schemeClr val="bg1"/>
                </a:solidFill>
              </a:rPr>
              <a:t>);</a:t>
            </a:r>
          </a:p>
          <a:p>
            <a:r>
              <a:rPr lang="en-AU" sz="2111" dirty="0">
                <a:solidFill>
                  <a:schemeClr val="bg1"/>
                </a:solidFill>
              </a:rPr>
              <a:t>	</a:t>
            </a:r>
            <a:r>
              <a:rPr lang="en-AU" sz="2111" dirty="0" err="1">
                <a:solidFill>
                  <a:schemeClr val="bg1"/>
                </a:solidFill>
              </a:rPr>
              <a:t>Impacto</a:t>
            </a:r>
            <a:r>
              <a:rPr lang="en-AU" sz="2111" dirty="0">
                <a:solidFill>
                  <a:schemeClr val="bg1"/>
                </a:solidFill>
              </a:rPr>
              <a:t> </a:t>
            </a:r>
            <a:r>
              <a:rPr lang="en-AU" sz="2111" dirty="0" err="1">
                <a:solidFill>
                  <a:schemeClr val="bg1"/>
                </a:solidFill>
              </a:rPr>
              <a:t>aos</a:t>
            </a:r>
            <a:r>
              <a:rPr lang="en-AU" sz="2111" dirty="0">
                <a:solidFill>
                  <a:schemeClr val="bg1"/>
                </a:solidFill>
              </a:rPr>
              <a:t> </a:t>
            </a:r>
            <a:r>
              <a:rPr lang="en-AU" sz="2111" dirty="0" err="1">
                <a:solidFill>
                  <a:schemeClr val="bg1"/>
                </a:solidFill>
              </a:rPr>
              <a:t>Ecossistemas</a:t>
            </a:r>
            <a:r>
              <a:rPr lang="en-AU" sz="2111" dirty="0">
                <a:solidFill>
                  <a:schemeClr val="bg1"/>
                </a:solidFill>
              </a:rPr>
              <a:t>;</a:t>
            </a:r>
          </a:p>
          <a:p>
            <a:endParaRPr lang="en-AU" sz="2111" dirty="0">
              <a:solidFill>
                <a:schemeClr val="bg1"/>
              </a:solidFill>
            </a:endParaRPr>
          </a:p>
          <a:p>
            <a:r>
              <a:rPr lang="en-AU" sz="2111" dirty="0" err="1">
                <a:solidFill>
                  <a:schemeClr val="bg1"/>
                </a:solidFill>
              </a:rPr>
              <a:t>Regulatório</a:t>
            </a:r>
            <a:r>
              <a:rPr lang="en-AU" sz="2111" dirty="0">
                <a:solidFill>
                  <a:schemeClr val="bg1"/>
                </a:solidFill>
              </a:rPr>
              <a:t>; </a:t>
            </a:r>
          </a:p>
          <a:p>
            <a:endParaRPr lang="en-AU" sz="2111" dirty="0">
              <a:solidFill>
                <a:schemeClr val="bg1"/>
              </a:solidFill>
            </a:endParaRPr>
          </a:p>
          <a:p>
            <a:r>
              <a:rPr lang="en-AU" sz="2111" dirty="0" err="1">
                <a:solidFill>
                  <a:schemeClr val="bg1"/>
                </a:solidFill>
              </a:rPr>
              <a:t>Reputacional</a:t>
            </a:r>
            <a:endParaRPr lang="en-AU" sz="2111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5318840" y="830882"/>
            <a:ext cx="3446953" cy="269131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619" dirty="0">
                <a:solidFill>
                  <a:schemeClr val="bg1"/>
                </a:solidFill>
              </a:rPr>
              <a:t>30 </a:t>
            </a:r>
            <a:r>
              <a:rPr lang="en-AU" sz="3619" dirty="0" err="1">
                <a:solidFill>
                  <a:schemeClr val="bg1"/>
                </a:solidFill>
              </a:rPr>
              <a:t>indicadores</a:t>
            </a:r>
            <a:endParaRPr lang="en-AU" sz="3619" dirty="0">
              <a:solidFill>
                <a:schemeClr val="bg1"/>
              </a:solidFill>
            </a:endParaRPr>
          </a:p>
          <a:p>
            <a:pPr algn="ctr"/>
            <a:r>
              <a:rPr lang="en-AU" sz="3619" dirty="0">
                <a:solidFill>
                  <a:schemeClr val="bg1"/>
                </a:solidFill>
              </a:rPr>
              <a:t>(</a:t>
            </a:r>
            <a:r>
              <a:rPr lang="en-AU" sz="3619" dirty="0" err="1">
                <a:solidFill>
                  <a:schemeClr val="bg1"/>
                </a:solidFill>
              </a:rPr>
              <a:t>bacia</a:t>
            </a:r>
            <a:r>
              <a:rPr lang="en-AU" sz="3619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AU" sz="3619" dirty="0">
                <a:solidFill>
                  <a:schemeClr val="bg1"/>
                </a:solidFill>
              </a:rPr>
              <a:t> +</a:t>
            </a:r>
          </a:p>
          <a:p>
            <a:pPr algn="ctr"/>
            <a:r>
              <a:rPr lang="en-AU" sz="3619" dirty="0">
                <a:solidFill>
                  <a:schemeClr val="bg1"/>
                </a:solidFill>
              </a:rPr>
              <a:t>60 </a:t>
            </a:r>
            <a:r>
              <a:rPr lang="en-AU" sz="3619" dirty="0" err="1">
                <a:solidFill>
                  <a:schemeClr val="bg1"/>
                </a:solidFill>
              </a:rPr>
              <a:t>indicadores</a:t>
            </a:r>
            <a:endParaRPr lang="en-AU" sz="3619" dirty="0">
              <a:solidFill>
                <a:schemeClr val="bg1"/>
              </a:solidFill>
            </a:endParaRPr>
          </a:p>
          <a:p>
            <a:pPr algn="ctr"/>
            <a:r>
              <a:rPr lang="en-AU" sz="2412" dirty="0">
                <a:solidFill>
                  <a:schemeClr val="bg1"/>
                </a:solidFill>
              </a:rPr>
              <a:t>(</a:t>
            </a:r>
            <a:r>
              <a:rPr lang="en-AU" sz="2412" dirty="0" err="1">
                <a:solidFill>
                  <a:schemeClr val="bg1"/>
                </a:solidFill>
              </a:rPr>
              <a:t>empresa</a:t>
            </a:r>
            <a:r>
              <a:rPr lang="en-AU" sz="2412" dirty="0">
                <a:solidFill>
                  <a:schemeClr val="bg1"/>
                </a:solidFill>
              </a:rPr>
              <a:t> &amp; </a:t>
            </a:r>
            <a:r>
              <a:rPr lang="en-AU" sz="2412" dirty="0" err="1">
                <a:solidFill>
                  <a:schemeClr val="bg1"/>
                </a:solidFill>
              </a:rPr>
              <a:t>fornecedores</a:t>
            </a:r>
            <a:r>
              <a:rPr lang="en-AU" sz="2412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72000" y="3737279"/>
            <a:ext cx="4572000" cy="286232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pt-BR" dirty="0">
                <a:solidFill>
                  <a:srgbClr val="333333"/>
                </a:solidFill>
                <a:latin typeface="Arial" panose="020B0604020202020204" pitchFamily="34" charset="0"/>
              </a:rPr>
              <a:t>Mais de 1.500 organizações de 32 setores da indústria avaliaram instalações localizadas em quase todas as 405 maiores bacias hidrográficas, e em centenas de bacias menores em todo o mundo. Pode-se acessar instalações ou commodities agrícolas específicas, cada uma com avaliação de bacia automatizada e questionário para avaliar operações diretas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9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7647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324" y="219515"/>
            <a:ext cx="7425411" cy="14564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6" y="332656"/>
            <a:ext cx="1138904" cy="134334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39552" y="2432168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444444"/>
                </a:solidFill>
                <a:latin typeface="Roboto"/>
              </a:rPr>
              <a:t>6.5</a:t>
            </a:r>
            <a:r>
              <a:rPr lang="pt-BR" sz="3200" dirty="0">
                <a:solidFill>
                  <a:srgbClr val="444444"/>
                </a:solidFill>
                <a:latin typeface="Roboto"/>
              </a:rPr>
              <a:t> Até 2030, implementar a gestão integrada dos recursos hídricos em todos os níveis, inclusive via cooperação </a:t>
            </a:r>
            <a:r>
              <a:rPr lang="pt-BR" sz="3200" dirty="0" err="1">
                <a:solidFill>
                  <a:srgbClr val="444444"/>
                </a:solidFill>
                <a:latin typeface="Roboto"/>
              </a:rPr>
              <a:t>transfronteiriça</a:t>
            </a:r>
            <a:r>
              <a:rPr lang="pt-BR" sz="3200" dirty="0">
                <a:solidFill>
                  <a:srgbClr val="444444"/>
                </a:solidFill>
                <a:latin typeface="Roboto"/>
              </a:rPr>
              <a:t>, conforme apropriado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1004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168"/>
            <a:ext cx="4207615" cy="53666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070088" y="922011"/>
            <a:ext cx="5342778" cy="47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7647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endParaRPr lang="pt-BR" dirty="0"/>
          </a:p>
        </p:txBody>
      </p:sp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501"/>
            <a:ext cx="4416791" cy="66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9027" y="730780"/>
            <a:ext cx="42484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http://www.observatoriodasaguas.org/</a:t>
            </a:r>
          </a:p>
        </p:txBody>
      </p:sp>
    </p:spTree>
    <p:extLst>
      <p:ext uri="{BB962C8B-B14F-4D97-AF65-F5344CB8AC3E}">
        <p14:creationId xmlns:p14="http://schemas.microsoft.com/office/powerpoint/2010/main" val="13162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7647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324" y="219515"/>
            <a:ext cx="7425411" cy="14564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6" y="332656"/>
            <a:ext cx="1138904" cy="134334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2294582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444444"/>
                </a:solidFill>
                <a:latin typeface="Roboto"/>
              </a:rPr>
              <a:t>6.6 Até 2020, proteger e restaurar ecossistemas relacionados com a água, incluindo montanhas, florestas, zonas úmidas, rios, aquíferos e lagos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019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7647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324" y="219515"/>
            <a:ext cx="7425411" cy="14564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6" y="332656"/>
            <a:ext cx="1138904" cy="134334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2294582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/>
              <a:t>Restauração e Conservação de Ecossistemas com foco na segurança hídrica (“Infraestrutura verde”):</a:t>
            </a:r>
          </a:p>
          <a:p>
            <a:pPr marL="457200" indent="-457200" algn="just">
              <a:buFontTx/>
              <a:buChar char="-"/>
            </a:pPr>
            <a:r>
              <a:rPr lang="pt-BR" sz="3200" b="1" dirty="0" smtClean="0"/>
              <a:t>Modelos de restauração;</a:t>
            </a:r>
          </a:p>
          <a:p>
            <a:pPr marL="457200" indent="-457200" algn="just">
              <a:buFontTx/>
              <a:buChar char="-"/>
            </a:pPr>
            <a:r>
              <a:rPr lang="pt-BR" sz="3200" b="1" dirty="0" smtClean="0"/>
              <a:t>Arranjos Financeiros (PSA);</a:t>
            </a:r>
          </a:p>
          <a:p>
            <a:pPr marL="457200" indent="-457200" algn="just">
              <a:buFontTx/>
              <a:buChar char="-"/>
            </a:pPr>
            <a:r>
              <a:rPr lang="pt-BR" sz="3200" b="1" dirty="0" smtClean="0"/>
              <a:t>Mensuração dos resultados !!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7952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789" y="428625"/>
            <a:ext cx="9144000" cy="58042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50" dirty="0">
              <a:latin typeface="Wwf"/>
            </a:endParaRPr>
          </a:p>
          <a:p>
            <a:pPr algn="ctr"/>
            <a:endParaRPr lang="pt-BR" sz="2250" dirty="0">
              <a:latin typeface="Wwf"/>
            </a:endParaRPr>
          </a:p>
          <a:p>
            <a:pPr algn="ctr"/>
            <a:endParaRPr lang="pt-BR" sz="2250" dirty="0">
              <a:latin typeface="Wwf"/>
            </a:endParaRPr>
          </a:p>
          <a:p>
            <a:pPr algn="ctr"/>
            <a:endParaRPr lang="pt-BR" sz="2250" dirty="0">
              <a:latin typeface="Wwf"/>
            </a:endParaRPr>
          </a:p>
          <a:p>
            <a:pPr algn="ctr"/>
            <a:endParaRPr lang="pt-BR" sz="2250" dirty="0">
              <a:latin typeface="Wwf"/>
            </a:endParaRPr>
          </a:p>
          <a:p>
            <a:pPr algn="ctr"/>
            <a:endParaRPr lang="pt-BR" sz="2250" dirty="0">
              <a:latin typeface="Wwf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1" y="635234"/>
            <a:ext cx="7538720" cy="813839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312537" y="1772774"/>
            <a:ext cx="3937993" cy="1642435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4643317" y="1772775"/>
            <a:ext cx="3671253" cy="1656226"/>
          </a:xfrm>
          <a:prstGeom prst="rect">
            <a:avLst/>
          </a:prstGeom>
        </p:spPr>
      </p:pic>
      <p:pic>
        <p:nvPicPr>
          <p:cNvPr id="14" name="Imagem 13"/>
          <p:cNvPicPr/>
          <p:nvPr/>
        </p:nvPicPr>
        <p:blipFill>
          <a:blip r:embed="rId5"/>
          <a:stretch>
            <a:fillRect/>
          </a:stretch>
        </p:blipFill>
        <p:spPr>
          <a:xfrm>
            <a:off x="285749" y="3837532"/>
            <a:ext cx="3964782" cy="2163218"/>
          </a:xfrm>
          <a:prstGeom prst="rect">
            <a:avLst/>
          </a:prstGeom>
        </p:spPr>
      </p:pic>
      <p:pic>
        <p:nvPicPr>
          <p:cNvPr id="15" name="Imagem 14"/>
          <p:cNvPicPr/>
          <p:nvPr/>
        </p:nvPicPr>
        <p:blipFill>
          <a:blip r:embed="rId6"/>
          <a:stretch>
            <a:fillRect/>
          </a:stretch>
        </p:blipFill>
        <p:spPr>
          <a:xfrm>
            <a:off x="4732734" y="3828603"/>
            <a:ext cx="3857625" cy="21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8257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solidFill>
            <a:schemeClr val="accent3"/>
          </a:solidFill>
          <a:extLst/>
        </p:spPr>
      </p:pic>
      <p:sp>
        <p:nvSpPr>
          <p:cNvPr id="2" name="Retângulo 1"/>
          <p:cNvSpPr/>
          <p:nvPr/>
        </p:nvSpPr>
        <p:spPr>
          <a:xfrm>
            <a:off x="755576" y="7647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868144" y="1954782"/>
            <a:ext cx="2964098" cy="2842369"/>
          </a:xfrm>
          <a:prstGeom prst="rect">
            <a:avLst/>
          </a:prstGeom>
          <a:solidFill>
            <a:srgbClr val="BAD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pt-BR" sz="2400" b="1" dirty="0" smtClean="0">
                <a:solidFill>
                  <a:srgbClr val="3A4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VISÃO</a:t>
            </a:r>
          </a:p>
          <a:p>
            <a:pPr algn="ctr" defTabSz="1219170"/>
            <a:endParaRPr lang="pt-BR" sz="900" b="1" dirty="0">
              <a:solidFill>
                <a:srgbClr val="3A4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pt-BR" sz="2400" b="1" dirty="0">
                <a:solidFill>
                  <a:srgbClr val="3A4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 agente e referência para a relação harmônica entre o homem e a natureza.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9552" y="360040"/>
            <a:ext cx="4320774" cy="4797152"/>
          </a:xfrm>
          <a:prstGeom prst="rect">
            <a:avLst/>
          </a:prstGeom>
          <a:solidFill>
            <a:srgbClr val="BAD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pt-BR" sz="2400" b="1" dirty="0" smtClean="0">
                <a:solidFill>
                  <a:srgbClr val="3A4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MISSÃO</a:t>
            </a:r>
          </a:p>
          <a:p>
            <a:pPr algn="ctr" defTabSz="1219170"/>
            <a:endParaRPr lang="pt-BR" sz="800" b="1" dirty="0">
              <a:solidFill>
                <a:srgbClr val="3A4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pt-BR" sz="2400" b="1" dirty="0">
                <a:solidFill>
                  <a:srgbClr val="3A4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Contribuir para que a sociedade brasileira conserve a natureza, harmonizando a atividade humana com a conservação da biodiversidade e com o uso racional dos recursos naturais, em benefício das gerações atual e futura</a:t>
            </a:r>
            <a:r>
              <a:rPr lang="pt-BR" sz="1867" dirty="0">
                <a:solidFill>
                  <a:srgbClr val="3A4B42"/>
                </a:solidFill>
                <a:latin typeface="WWF"/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6" y="85231"/>
            <a:ext cx="1152129" cy="13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26852"/>
            <a:ext cx="9144000" cy="58042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50" dirty="0">
              <a:latin typeface="Wwf"/>
            </a:endParaRPr>
          </a:p>
          <a:p>
            <a:pPr algn="ctr"/>
            <a:endParaRPr lang="pt-BR" sz="2250" dirty="0">
              <a:latin typeface="Wwf"/>
            </a:endParaRPr>
          </a:p>
          <a:p>
            <a:pPr algn="ctr"/>
            <a:endParaRPr lang="pt-BR" sz="2250" dirty="0">
              <a:latin typeface="Wwf"/>
            </a:endParaRPr>
          </a:p>
          <a:p>
            <a:pPr algn="ctr"/>
            <a:endParaRPr lang="pt-BR" sz="2250" dirty="0">
              <a:latin typeface="Wwf"/>
            </a:endParaRPr>
          </a:p>
          <a:p>
            <a:pPr algn="ctr"/>
            <a:endParaRPr lang="pt-BR" sz="2250" dirty="0">
              <a:latin typeface="Wwf"/>
            </a:endParaRPr>
          </a:p>
          <a:p>
            <a:pPr algn="ctr"/>
            <a:endParaRPr lang="pt-BR" sz="2250" dirty="0">
              <a:latin typeface="Wwf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" y="737874"/>
            <a:ext cx="7538720" cy="813839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92906" y="1807431"/>
            <a:ext cx="3884415" cy="1804580"/>
          </a:xfrm>
          <a:prstGeom prst="rect">
            <a:avLst/>
          </a:prstGeom>
        </p:spPr>
      </p:pic>
      <p:pic>
        <p:nvPicPr>
          <p:cNvPr id="12" name="Image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893469" y="1821656"/>
            <a:ext cx="3759401" cy="1799677"/>
          </a:xfrm>
          <a:prstGeom prst="rect">
            <a:avLst/>
          </a:prstGeom>
        </p:spPr>
      </p:pic>
      <p:pic>
        <p:nvPicPr>
          <p:cNvPr id="13" name="Imagem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428875" y="4023502"/>
            <a:ext cx="4529136" cy="20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7647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324" y="219515"/>
            <a:ext cx="7425411" cy="14564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6" y="332656"/>
            <a:ext cx="1138904" cy="134334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95536" y="210805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444444"/>
                </a:solidFill>
                <a:latin typeface="Roboto"/>
              </a:rPr>
              <a:t>6.b</a:t>
            </a:r>
            <a:r>
              <a:rPr lang="pt-BR" sz="3600" dirty="0">
                <a:solidFill>
                  <a:srgbClr val="444444"/>
                </a:solidFill>
                <a:latin typeface="Roboto"/>
              </a:rPr>
              <a:t> Apoiar e fortalecer a participação das comunidades locais, para melhorar a gestão da água e do saneamento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3666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7647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4427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endParaRPr lang="pt-BR" sz="3600" b="1" dirty="0" smtClean="0">
              <a:solidFill>
                <a:srgbClr val="444444"/>
              </a:solidFill>
              <a:latin typeface="Roboto"/>
            </a:endParaRPr>
          </a:p>
          <a:p>
            <a:pPr marL="571500" indent="-571500" algn="just">
              <a:buFontTx/>
              <a:buChar char="-"/>
            </a:pPr>
            <a:r>
              <a:rPr lang="pt-BR" sz="3600" b="1" dirty="0" smtClean="0">
                <a:solidFill>
                  <a:srgbClr val="444444"/>
                </a:solidFill>
                <a:latin typeface="Roboto"/>
              </a:rPr>
              <a:t>Pacto das Cabeceiras do Pantanal;</a:t>
            </a:r>
          </a:p>
          <a:p>
            <a:pPr marL="571500" indent="-571500" algn="just">
              <a:buFontTx/>
              <a:buChar char="-"/>
            </a:pPr>
            <a:r>
              <a:rPr lang="pt-BR" sz="3600" b="1" dirty="0" smtClean="0">
                <a:solidFill>
                  <a:srgbClr val="444444"/>
                </a:solidFill>
                <a:latin typeface="Roboto"/>
              </a:rPr>
              <a:t>Apoio ao fortalecimento </a:t>
            </a:r>
            <a:r>
              <a:rPr lang="pt-BR" sz="3600" b="1" dirty="0" err="1" smtClean="0">
                <a:solidFill>
                  <a:srgbClr val="444444"/>
                </a:solidFill>
                <a:latin typeface="Roboto"/>
              </a:rPr>
              <a:t>CBH´s</a:t>
            </a:r>
            <a:r>
              <a:rPr lang="pt-BR" sz="3600" b="1" dirty="0" smtClean="0">
                <a:solidFill>
                  <a:srgbClr val="444444"/>
                </a:solidFill>
                <a:latin typeface="Roboto"/>
              </a:rPr>
              <a:t>;</a:t>
            </a:r>
          </a:p>
          <a:p>
            <a:pPr marL="571500" indent="-571500" algn="just">
              <a:buFontTx/>
              <a:buChar char="-"/>
            </a:pP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84464"/>
            <a:ext cx="6171428" cy="1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" y="671044"/>
            <a:ext cx="5968744" cy="557296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971430" y="613989"/>
            <a:ext cx="3172570" cy="45959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23" b="1" dirty="0">
                <a:latin typeface="Consolas" panose="020B0609020204030204" pitchFamily="49" charset="0"/>
              </a:rPr>
              <a:t>Obrigado!</a:t>
            </a:r>
          </a:p>
          <a:p>
            <a:pPr algn="ctr"/>
            <a:endParaRPr lang="pt-BR" sz="2714" dirty="0">
              <a:latin typeface="Consolas" panose="020B0609020204030204" pitchFamily="49" charset="0"/>
            </a:endParaRPr>
          </a:p>
          <a:p>
            <a:pPr algn="ctr"/>
            <a:endParaRPr lang="pt-BR" sz="2714" dirty="0">
              <a:latin typeface="Consolas" panose="020B0609020204030204" pitchFamily="49" charset="0"/>
            </a:endParaRPr>
          </a:p>
          <a:p>
            <a:pPr algn="ctr"/>
            <a:r>
              <a:rPr lang="pt-BR" sz="2714" dirty="0">
                <a:latin typeface="Consolas" panose="020B0609020204030204" pitchFamily="49" charset="0"/>
              </a:rPr>
              <a:t>Ricardo Novaes</a:t>
            </a:r>
          </a:p>
          <a:p>
            <a:pPr algn="ctr"/>
            <a:r>
              <a:rPr lang="pt-BR" sz="2111" dirty="0">
                <a:latin typeface="Consolas" panose="020B0609020204030204" pitchFamily="49" charset="0"/>
              </a:rPr>
              <a:t>Freshwater Specialist</a:t>
            </a:r>
          </a:p>
          <a:p>
            <a:pPr algn="ctr"/>
            <a:endParaRPr lang="pt-BR" sz="2111" dirty="0">
              <a:latin typeface="Consolas" panose="020B0609020204030204" pitchFamily="49" charset="0"/>
            </a:endParaRPr>
          </a:p>
          <a:p>
            <a:pPr algn="ctr"/>
            <a:r>
              <a:rPr lang="pt-BR" sz="2111" dirty="0">
                <a:latin typeface="Consolas" panose="020B0609020204030204" pitchFamily="49" charset="0"/>
              </a:rPr>
              <a:t>(11) 3024.4767</a:t>
            </a:r>
          </a:p>
          <a:p>
            <a:pPr algn="ctr"/>
            <a:r>
              <a:rPr lang="pt-BR" sz="2111" dirty="0">
                <a:latin typeface="Consolas" panose="020B0609020204030204" pitchFamily="49" charset="0"/>
              </a:rPr>
              <a:t>(11) 99190.5765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18840" y="5198716"/>
            <a:ext cx="3825160" cy="80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14" dirty="0">
              <a:latin typeface="Consolas" panose="020B0609020204030204" pitchFamily="49" charset="0"/>
            </a:endParaRPr>
          </a:p>
          <a:p>
            <a:pPr algn="ctr"/>
            <a:endParaRPr lang="pt-BR" sz="2714" dirty="0">
              <a:latin typeface="Consolas" panose="020B0609020204030204" pitchFamily="49" charset="0"/>
            </a:endParaRPr>
          </a:p>
          <a:p>
            <a:pPr algn="ctr"/>
            <a:r>
              <a:rPr lang="pt-BR" sz="2111" dirty="0">
                <a:latin typeface="Consolas" panose="020B0609020204030204" pitchFamily="49" charset="0"/>
              </a:rPr>
              <a:t>ricardonovaes@wwf.org.br</a:t>
            </a:r>
            <a:endParaRPr lang="pt-BR" sz="2714" dirty="0">
              <a:latin typeface="Consolas" panose="020B0609020204030204" pitchFamily="49" charset="0"/>
            </a:endParaRPr>
          </a:p>
          <a:p>
            <a:pPr algn="ctr"/>
            <a:endParaRPr lang="pt-BR" sz="2714" dirty="0">
              <a:latin typeface="Consolas" panose="020B0609020204030204" pitchFamily="49" charset="0"/>
            </a:endParaRPr>
          </a:p>
          <a:p>
            <a:pPr algn="ctr"/>
            <a:endParaRPr lang="pt-BR" sz="2714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solidFill>
            <a:schemeClr val="accent3"/>
          </a:solidFill>
          <a:extLst/>
        </p:spPr>
      </p:pic>
      <p:sp>
        <p:nvSpPr>
          <p:cNvPr id="2" name="Retângulo 1"/>
          <p:cNvSpPr/>
          <p:nvPr/>
        </p:nvSpPr>
        <p:spPr>
          <a:xfrm>
            <a:off x="755576" y="7647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907704" y="721317"/>
            <a:ext cx="6480720" cy="4074600"/>
          </a:xfrm>
          <a:prstGeom prst="rect">
            <a:avLst/>
          </a:prstGeom>
          <a:solidFill>
            <a:srgbClr val="BAD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pt-BR" sz="3200" b="1" dirty="0" smtClean="0">
                <a:solidFill>
                  <a:srgbClr val="3A4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Propósito </a:t>
            </a:r>
            <a:r>
              <a:rPr lang="pt-BR" sz="3200" b="1" dirty="0">
                <a:solidFill>
                  <a:srgbClr val="3A4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Organizacional</a:t>
            </a:r>
            <a:r>
              <a:rPr lang="pt-BR" sz="3200" b="1" dirty="0" smtClean="0">
                <a:solidFill>
                  <a:srgbClr val="3A4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219170"/>
            <a:endParaRPr lang="pt-BR" sz="3200" b="1" dirty="0">
              <a:solidFill>
                <a:srgbClr val="3A4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08" algn="ctr" defTabSz="1219170">
              <a:spcBef>
                <a:spcPts val="75"/>
              </a:spcBef>
            </a:pPr>
            <a:r>
              <a:rPr lang="pt-BR" sz="3200" b="1" dirty="0">
                <a:solidFill>
                  <a:srgbClr val="3A4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Mudar a atual trajetória de degradação ambiental e promover um futuro onde a sociedade e natureza vivam em harmonia</a:t>
            </a:r>
          </a:p>
          <a:p>
            <a:pPr algn="ctr" defTabSz="1219170"/>
            <a:r>
              <a:rPr lang="pt-BR" sz="1867" dirty="0" smtClean="0">
                <a:solidFill>
                  <a:srgbClr val="3A4B42"/>
                </a:solidFill>
                <a:latin typeface="WWF"/>
              </a:rPr>
              <a:t>.</a:t>
            </a:r>
            <a:endParaRPr lang="pt-BR" sz="1867" dirty="0">
              <a:solidFill>
                <a:srgbClr val="3A4B42"/>
              </a:solidFill>
              <a:latin typeface="WWF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6" y="85231"/>
            <a:ext cx="1152129" cy="13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335713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7647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endParaRPr lang="pt-BR" dirty="0"/>
          </a:p>
        </p:txBody>
      </p:sp>
      <p:grpSp>
        <p:nvGrpSpPr>
          <p:cNvPr id="6" name="Agrupar 5"/>
          <p:cNvGrpSpPr/>
          <p:nvPr/>
        </p:nvGrpSpPr>
        <p:grpSpPr>
          <a:xfrm>
            <a:off x="-6695" y="0"/>
            <a:ext cx="9209987" cy="7342757"/>
            <a:chOff x="1568986" y="8606"/>
            <a:chExt cx="7563535" cy="5192691"/>
          </a:xfrm>
        </p:grpSpPr>
        <p:sp>
          <p:nvSpPr>
            <p:cNvPr id="7" name="bk object 16"/>
            <p:cNvSpPr/>
            <p:nvPr/>
          </p:nvSpPr>
          <p:spPr>
            <a:xfrm>
              <a:off x="1568986" y="57796"/>
              <a:ext cx="7488608" cy="5143501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bk object 19"/>
            <p:cNvSpPr/>
            <p:nvPr/>
          </p:nvSpPr>
          <p:spPr>
            <a:xfrm>
              <a:off x="1850804" y="3507854"/>
              <a:ext cx="374685" cy="314331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9" name="bk object 20"/>
            <p:cNvSpPr/>
            <p:nvPr/>
          </p:nvSpPr>
          <p:spPr>
            <a:xfrm>
              <a:off x="3628524" y="2570248"/>
              <a:ext cx="325356" cy="505558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9" name="bk object 25"/>
            <p:cNvSpPr/>
            <p:nvPr/>
          </p:nvSpPr>
          <p:spPr>
            <a:xfrm>
              <a:off x="1939889" y="1007837"/>
              <a:ext cx="3211533" cy="306666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r>
                <a:rPr lang="pt-BR" sz="2400" dirty="0" smtClean="0">
                  <a:solidFill>
                    <a:prstClr val="black"/>
                  </a:solidFill>
                  <a:latin typeface="Arial"/>
                </a:rPr>
                <a:t>POR QUE?</a:t>
              </a:r>
              <a:endParaRPr sz="240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2" name="Agrupar 11"/>
            <p:cNvGrpSpPr/>
            <p:nvPr/>
          </p:nvGrpSpPr>
          <p:grpSpPr>
            <a:xfrm>
              <a:off x="5234755" y="1003318"/>
              <a:ext cx="1802260" cy="301396"/>
              <a:chOff x="8024091" y="2171060"/>
              <a:chExt cx="2816370" cy="519096"/>
            </a:xfrm>
          </p:grpSpPr>
          <p:sp>
            <p:nvSpPr>
              <p:cNvPr id="76" name="bk object 23"/>
              <p:cNvSpPr/>
              <p:nvPr/>
            </p:nvSpPr>
            <p:spPr>
              <a:xfrm>
                <a:off x="10364199" y="2171060"/>
                <a:ext cx="476262" cy="487238"/>
              </a:xfrm>
              <a:prstGeom prst="rect">
                <a:avLst/>
              </a:prstGeom>
              <a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1219170"/>
                <a:endParaRPr sz="24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7" name="bk object 26"/>
              <p:cNvSpPr/>
              <p:nvPr/>
            </p:nvSpPr>
            <p:spPr>
              <a:xfrm>
                <a:off x="8024091" y="2179525"/>
                <a:ext cx="2626589" cy="510631"/>
              </a:xfrm>
              <a:prstGeom prst="rect">
                <a:avLst/>
              </a:prstGeom>
              <a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1219170"/>
                <a:endParaRPr sz="240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3" name="bk object 24"/>
            <p:cNvSpPr/>
            <p:nvPr/>
          </p:nvSpPr>
          <p:spPr>
            <a:xfrm>
              <a:off x="8620870" y="1003319"/>
              <a:ext cx="272305" cy="272332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bk object 27"/>
            <p:cNvSpPr/>
            <p:nvPr/>
          </p:nvSpPr>
          <p:spPr>
            <a:xfrm>
              <a:off x="7179003" y="1008398"/>
              <a:ext cx="1852623" cy="262062"/>
            </a:xfrm>
            <a:prstGeom prst="rect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object 2"/>
            <p:cNvSpPr txBox="1">
              <a:spLocks/>
            </p:cNvSpPr>
            <p:nvPr/>
          </p:nvSpPr>
          <p:spPr>
            <a:xfrm>
              <a:off x="2267744" y="8606"/>
              <a:ext cx="6625431" cy="723501"/>
            </a:xfrm>
            <a:prstGeom prst="rect">
              <a:avLst/>
            </a:prstGeom>
          </p:spPr>
          <p:txBody>
            <a:bodyPr vert="horz" wrap="square" lIns="0" tIns="11216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ts val="3600"/>
                </a:lnSpc>
                <a:spcBef>
                  <a:spcPct val="0"/>
                </a:spcBef>
                <a:buNone/>
                <a:defRPr sz="4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9138" algn="ctr" defTabSz="1219170">
                <a:lnSpc>
                  <a:spcPct val="100000"/>
                </a:lnSpc>
                <a:spcBef>
                  <a:spcPts val="88"/>
                </a:spcBef>
              </a:pPr>
              <a:endParaRPr lang="pt-BR" sz="3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9138" algn="ctr" defTabSz="1219170">
                <a:lnSpc>
                  <a:spcPct val="100000"/>
                </a:lnSpc>
                <a:spcBef>
                  <a:spcPts val="88"/>
                </a:spcBef>
              </a:pPr>
              <a:r>
                <a:rPr lang="pt-BR" sz="3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PROPÓSITO ORGANIZACIONAL</a:t>
              </a:r>
              <a:endParaRPr lang="pt-BR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object 3"/>
            <p:cNvSpPr txBox="1"/>
            <p:nvPr/>
          </p:nvSpPr>
          <p:spPr>
            <a:xfrm>
              <a:off x="2225489" y="440277"/>
              <a:ext cx="6684693" cy="242266"/>
            </a:xfrm>
            <a:prstGeom prst="rect">
              <a:avLst/>
            </a:prstGeom>
          </p:spPr>
          <p:txBody>
            <a:bodyPr vert="horz" wrap="square" lIns="0" tIns="9553" rIns="0" bIns="0" rtlCol="0">
              <a:spAutoFit/>
            </a:bodyPr>
            <a:lstStyle/>
            <a:p>
              <a:pPr marL="8308" defTabSz="1219170">
                <a:spcBef>
                  <a:spcPts val="75"/>
                </a:spcBef>
              </a:pPr>
              <a:endParaRPr sz="2133" dirty="0">
                <a:solidFill>
                  <a:srgbClr val="3A4B42"/>
                </a:solidFill>
                <a:latin typeface="WWF" panose="02000000000000000000" pitchFamily="50" charset="0"/>
                <a:cs typeface="Arial"/>
              </a:endParaRPr>
            </a:p>
          </p:txBody>
        </p:sp>
        <p:sp>
          <p:nvSpPr>
            <p:cNvPr id="17" name="object 13"/>
            <p:cNvSpPr txBox="1"/>
            <p:nvPr/>
          </p:nvSpPr>
          <p:spPr>
            <a:xfrm>
              <a:off x="2362571" y="1461588"/>
              <a:ext cx="1468929" cy="651128"/>
            </a:xfrm>
            <a:prstGeom prst="rect">
              <a:avLst/>
            </a:prstGeom>
          </p:spPr>
          <p:txBody>
            <a:bodyPr vert="horz" wrap="square" lIns="0" tIns="7477" rIns="0" bIns="0" rtlCol="0">
              <a:spAutoFit/>
            </a:bodyPr>
            <a:lstStyle/>
            <a:p>
              <a:pPr marL="8308" defTabSz="1219170">
                <a:spcBef>
                  <a:spcPts val="1252"/>
                </a:spcBef>
              </a:pPr>
              <a:r>
                <a:rPr sz="1240" b="1" spc="-3" dirty="0">
                  <a:solidFill>
                    <a:srgbClr val="FFB730"/>
                  </a:solidFill>
                  <a:latin typeface="Corbel" panose="020B0503020204020204" pitchFamily="34" charset="0"/>
                  <a:cs typeface="Avenir"/>
                </a:rPr>
                <a:t>CO</a:t>
              </a:r>
              <a:r>
                <a:rPr sz="1240" b="1" spc="-4" baseline="-32828" dirty="0">
                  <a:solidFill>
                    <a:srgbClr val="FFB730"/>
                  </a:solidFill>
                  <a:latin typeface="Corbel" panose="020B0503020204020204" pitchFamily="34" charset="0"/>
                  <a:cs typeface="Avenir"/>
                </a:rPr>
                <a:t>2</a:t>
              </a:r>
              <a:endParaRPr sz="1240" baseline="-32828" dirty="0">
                <a:solidFill>
                  <a:srgbClr val="FFB730"/>
                </a:solidFill>
                <a:latin typeface="Corbel" panose="020B0503020204020204" pitchFamily="34" charset="0"/>
                <a:cs typeface="Avenir"/>
              </a:endParaRPr>
            </a:p>
            <a:p>
              <a:pPr marL="8308" marR="651706" defTabSz="1195887">
                <a:lnSpc>
                  <a:spcPct val="117400"/>
                </a:lnSpc>
              </a:pPr>
              <a:r>
                <a:rPr lang="pt-BR" sz="1240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Reduzir as emissões globais de gases de efeito estufa</a:t>
              </a:r>
              <a:endParaRPr sz="1240" dirty="0">
                <a:solidFill>
                  <a:prstClr val="white"/>
                </a:solidFill>
                <a:latin typeface="Corbel" panose="020B0503020204020204" pitchFamily="34" charset="0"/>
                <a:cs typeface="Avenir-Roman"/>
              </a:endParaRPr>
            </a:p>
          </p:txBody>
        </p:sp>
        <p:sp>
          <p:nvSpPr>
            <p:cNvPr id="18" name="object 13"/>
            <p:cNvSpPr txBox="1"/>
            <p:nvPr/>
          </p:nvSpPr>
          <p:spPr>
            <a:xfrm>
              <a:off x="1856594" y="1038986"/>
              <a:ext cx="1634902" cy="137823"/>
            </a:xfrm>
            <a:prstGeom prst="rect">
              <a:avLst/>
            </a:prstGeom>
          </p:spPr>
          <p:txBody>
            <a:bodyPr vert="horz" wrap="square" lIns="0" tIns="7477" rIns="0" bIns="0" rtlCol="0">
              <a:spAutoFit/>
            </a:bodyPr>
            <a:lstStyle/>
            <a:p>
              <a:pPr marL="107164" defTabSz="1219170">
                <a:spcBef>
                  <a:spcPts val="59"/>
                </a:spcBef>
              </a:pPr>
              <a:endParaRPr sz="1200" dirty="0">
                <a:solidFill>
                  <a:srgbClr val="253D3C"/>
                </a:solidFill>
                <a:latin typeface="WWF" panose="02000000000000000000" pitchFamily="50" charset="0"/>
                <a:cs typeface="Arial"/>
              </a:endParaRPr>
            </a:p>
          </p:txBody>
        </p:sp>
        <p:sp>
          <p:nvSpPr>
            <p:cNvPr id="19" name="object 45"/>
            <p:cNvSpPr txBox="1"/>
            <p:nvPr/>
          </p:nvSpPr>
          <p:spPr>
            <a:xfrm>
              <a:off x="2362570" y="2313316"/>
              <a:ext cx="1073087" cy="632462"/>
            </a:xfrm>
            <a:prstGeom prst="rect">
              <a:avLst/>
            </a:prstGeom>
          </p:spPr>
          <p:txBody>
            <a:bodyPr vert="horz" wrap="square" lIns="0" tIns="41123" rIns="0" bIns="0" rtlCol="0">
              <a:spAutoFit/>
            </a:bodyPr>
            <a:lstStyle/>
            <a:p>
              <a:pPr marL="8308" defTabSz="1219170">
                <a:spcBef>
                  <a:spcPts val="324"/>
                </a:spcBef>
              </a:pPr>
              <a:r>
                <a:rPr lang="pt-BR" sz="1240" b="1" spc="-7" dirty="0">
                  <a:solidFill>
                    <a:srgbClr val="FFB730"/>
                  </a:solidFill>
                  <a:latin typeface="Corbel" panose="020B0503020204020204" pitchFamily="34" charset="0"/>
                  <a:cs typeface="Avenir"/>
                </a:rPr>
                <a:t>LIVING INDEX</a:t>
              </a:r>
              <a:endParaRPr sz="1240" dirty="0">
                <a:solidFill>
                  <a:srgbClr val="FFB730"/>
                </a:solidFill>
                <a:latin typeface="Corbel" panose="020B0503020204020204" pitchFamily="34" charset="0"/>
                <a:cs typeface="Avenir"/>
              </a:endParaRPr>
            </a:p>
            <a:p>
              <a:pPr marL="8308" defTabSz="1219170">
                <a:spcBef>
                  <a:spcPts val="255"/>
                </a:spcBef>
              </a:pPr>
              <a:r>
                <a:rPr lang="pt-BR" sz="1240" spc="-9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Reduzir </a:t>
              </a:r>
              <a:r>
                <a:rPr lang="en-US" sz="1240" spc="-9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a </a:t>
              </a:r>
              <a:r>
                <a:rPr lang="en-US" sz="1240" spc="-9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perda</a:t>
              </a:r>
              <a:r>
                <a:rPr lang="en-US" sz="1240" spc="-9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 de </a:t>
              </a:r>
              <a:r>
                <a:rPr lang="en-US" sz="1240" spc="-9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espécies</a:t>
              </a:r>
              <a:r>
                <a:rPr lang="en-US" sz="1240" spc="-9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 e de </a:t>
              </a:r>
              <a:r>
                <a:rPr lang="en-US" sz="1240" spc="-9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ecossistemas</a:t>
              </a:r>
              <a:r>
                <a:rPr lang="en-US" sz="1240" spc="-9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 </a:t>
              </a:r>
              <a:r>
                <a:rPr lang="en-US" sz="1240" spc="-9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naturais</a:t>
              </a:r>
              <a:endParaRPr sz="1240" dirty="0">
                <a:solidFill>
                  <a:prstClr val="white"/>
                </a:solidFill>
                <a:latin typeface="Corbel" panose="020B0503020204020204" pitchFamily="34" charset="0"/>
                <a:cs typeface="Avenir-Roman"/>
              </a:endParaRPr>
            </a:p>
          </p:txBody>
        </p:sp>
        <p:sp>
          <p:nvSpPr>
            <p:cNvPr id="20" name="object 47"/>
            <p:cNvSpPr txBox="1"/>
            <p:nvPr/>
          </p:nvSpPr>
          <p:spPr>
            <a:xfrm>
              <a:off x="2362569" y="3136124"/>
              <a:ext cx="1199967" cy="889840"/>
            </a:xfrm>
            <a:prstGeom prst="rect">
              <a:avLst/>
            </a:prstGeom>
          </p:spPr>
          <p:txBody>
            <a:bodyPr vert="horz" wrap="square" lIns="0" tIns="41123" rIns="0" bIns="0" rtlCol="0">
              <a:spAutoFit/>
            </a:bodyPr>
            <a:lstStyle/>
            <a:p>
              <a:pPr marL="8308" defTabSz="1219170">
                <a:spcBef>
                  <a:spcPts val="324"/>
                </a:spcBef>
              </a:pPr>
              <a:r>
                <a:rPr lang="pt-BR" sz="1240" b="1" spc="-7" dirty="0">
                  <a:solidFill>
                    <a:srgbClr val="FFB730"/>
                  </a:solidFill>
                  <a:latin typeface="Corbel" panose="020B0503020204020204" pitchFamily="34" charset="0"/>
                  <a:cs typeface="Avenir"/>
                </a:rPr>
                <a:t>POPULAÇÃO E CONSUMO</a:t>
              </a:r>
              <a:endParaRPr sz="1240" dirty="0">
                <a:solidFill>
                  <a:srgbClr val="FFB730"/>
                </a:solidFill>
                <a:latin typeface="Corbel" panose="020B0503020204020204" pitchFamily="34" charset="0"/>
                <a:cs typeface="Avenir"/>
              </a:endParaRPr>
            </a:p>
            <a:p>
              <a:pPr marL="8308" marR="3323" defTabSz="1219170"/>
              <a:r>
                <a:rPr lang="en-US" sz="1240" spc="-3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Promover</a:t>
              </a:r>
              <a:r>
                <a:rPr lang="en-US" sz="1240" spc="-3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 o </a:t>
              </a:r>
              <a:r>
                <a:rPr lang="en-US" sz="1240" spc="-3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uso</a:t>
              </a:r>
              <a:r>
                <a:rPr lang="en-US" sz="1240" spc="-3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 </a:t>
              </a:r>
              <a:r>
                <a:rPr lang="en-US" sz="1240" spc="-3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racional</a:t>
              </a:r>
              <a:r>
                <a:rPr lang="en-US" sz="1240" spc="-3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 dos </a:t>
              </a:r>
              <a:r>
                <a:rPr lang="en-US" sz="1240" spc="-3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recursos</a:t>
              </a:r>
              <a:r>
                <a:rPr lang="en-US" sz="1240" spc="-3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 </a:t>
              </a:r>
              <a:r>
                <a:rPr lang="en-US" sz="1240" spc="-3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naturais</a:t>
              </a:r>
              <a:r>
                <a:rPr lang="en-US" sz="1240" spc="-3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 e a </a:t>
              </a:r>
              <a:r>
                <a:rPr lang="en-US" sz="1240" spc="-3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produção</a:t>
              </a:r>
              <a:r>
                <a:rPr lang="en-US" sz="1240" spc="-3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 </a:t>
              </a:r>
              <a:r>
                <a:rPr lang="en-US" sz="1240" spc="-3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sustentável</a:t>
              </a:r>
              <a:r>
                <a:rPr lang="en-US" sz="1240" spc="-3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 de </a:t>
              </a:r>
              <a:r>
                <a:rPr lang="en-US" sz="1240" spc="-3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alimentos</a:t>
              </a:r>
              <a:endParaRPr sz="1240" dirty="0">
                <a:solidFill>
                  <a:prstClr val="white"/>
                </a:solidFill>
                <a:latin typeface="Corbel" panose="020B0503020204020204" pitchFamily="34" charset="0"/>
                <a:cs typeface="Avenir-Roman"/>
              </a:endParaRPr>
            </a:p>
          </p:txBody>
        </p:sp>
        <p:grpSp>
          <p:nvGrpSpPr>
            <p:cNvPr id="21" name="Agrupar 20"/>
            <p:cNvGrpSpPr/>
            <p:nvPr/>
          </p:nvGrpSpPr>
          <p:grpSpPr>
            <a:xfrm>
              <a:off x="1835696" y="1600491"/>
              <a:ext cx="361104" cy="382397"/>
              <a:chOff x="2101293" y="1601829"/>
              <a:chExt cx="361104" cy="382397"/>
            </a:xfrm>
          </p:grpSpPr>
          <p:sp>
            <p:nvSpPr>
              <p:cNvPr id="72" name="object 4"/>
              <p:cNvSpPr/>
              <p:nvPr/>
            </p:nvSpPr>
            <p:spPr>
              <a:xfrm>
                <a:off x="2184012" y="1777258"/>
                <a:ext cx="74043" cy="206968"/>
              </a:xfrm>
              <a:prstGeom prst="rect">
                <a:avLst/>
              </a:prstGeom>
              <a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1219170"/>
                <a:endParaRPr sz="1177">
                  <a:solidFill>
                    <a:prstClr val="black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73" name="object 5"/>
              <p:cNvSpPr/>
              <p:nvPr/>
            </p:nvSpPr>
            <p:spPr>
              <a:xfrm>
                <a:off x="2261544" y="1837709"/>
                <a:ext cx="200853" cy="146516"/>
              </a:xfrm>
              <a:prstGeom prst="rect">
                <a:avLst/>
              </a:prstGeom>
              <a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1219170"/>
                <a:endParaRPr sz="1177">
                  <a:solidFill>
                    <a:prstClr val="black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74" name="object 6"/>
              <p:cNvSpPr/>
              <p:nvPr/>
            </p:nvSpPr>
            <p:spPr>
              <a:xfrm>
                <a:off x="2101293" y="1890872"/>
                <a:ext cx="76422" cy="93353"/>
              </a:xfrm>
              <a:prstGeom prst="rect">
                <a:avLst/>
              </a:prstGeom>
              <a:blipFill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1219170"/>
                <a:endParaRPr sz="1177">
                  <a:solidFill>
                    <a:prstClr val="black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75" name="object 7"/>
              <p:cNvSpPr/>
              <p:nvPr/>
            </p:nvSpPr>
            <p:spPr>
              <a:xfrm>
                <a:off x="2203076" y="1601829"/>
                <a:ext cx="167348" cy="165460"/>
              </a:xfrm>
              <a:prstGeom prst="rect">
                <a:avLst/>
              </a:prstGeom>
              <a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1219170"/>
                <a:endParaRPr sz="1177">
                  <a:solidFill>
                    <a:prstClr val="black"/>
                  </a:solidFill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22" name="object 9"/>
            <p:cNvSpPr/>
            <p:nvPr/>
          </p:nvSpPr>
          <p:spPr>
            <a:xfrm>
              <a:off x="1856594" y="2499742"/>
              <a:ext cx="313173" cy="338812"/>
            </a:xfrm>
            <a:prstGeom prst="rect">
              <a:avLst/>
            </a:prstGeom>
            <a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1177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3" name="object 10"/>
            <p:cNvSpPr/>
            <p:nvPr/>
          </p:nvSpPr>
          <p:spPr>
            <a:xfrm>
              <a:off x="2099864" y="2663678"/>
              <a:ext cx="132313" cy="155096"/>
            </a:xfrm>
            <a:prstGeom prst="rect">
              <a:avLst/>
            </a:prstGeom>
            <a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1177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4" name="object 8"/>
            <p:cNvSpPr/>
            <p:nvPr/>
          </p:nvSpPr>
          <p:spPr>
            <a:xfrm>
              <a:off x="3631891" y="1633686"/>
              <a:ext cx="318622" cy="311580"/>
            </a:xfrm>
            <a:prstGeom prst="rect">
              <a:avLst/>
            </a:prstGeom>
            <a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1177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5" name="object 41"/>
            <p:cNvSpPr/>
            <p:nvPr/>
          </p:nvSpPr>
          <p:spPr>
            <a:xfrm>
              <a:off x="3646057" y="4473350"/>
              <a:ext cx="321871" cy="400444"/>
            </a:xfrm>
            <a:prstGeom prst="rect">
              <a:avLst/>
            </a:prstGeom>
            <a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1177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6" name="object 43"/>
            <p:cNvSpPr/>
            <p:nvPr/>
          </p:nvSpPr>
          <p:spPr>
            <a:xfrm>
              <a:off x="3699009" y="3624304"/>
              <a:ext cx="184386" cy="262305"/>
            </a:xfrm>
            <a:prstGeom prst="rect">
              <a:avLst/>
            </a:prstGeom>
            <a:blipFill>
              <a:blip r:embed="rId2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1177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7" name="object 14"/>
            <p:cNvSpPr txBox="1"/>
            <p:nvPr/>
          </p:nvSpPr>
          <p:spPr>
            <a:xfrm>
              <a:off x="4042674" y="2591931"/>
              <a:ext cx="1235244" cy="510266"/>
            </a:xfrm>
            <a:prstGeom prst="rect">
              <a:avLst/>
            </a:prstGeom>
          </p:spPr>
          <p:txBody>
            <a:bodyPr vert="horz" wrap="square" lIns="0" tIns="41123" rIns="0" bIns="0" rtlCol="0">
              <a:spAutoFit/>
            </a:bodyPr>
            <a:lstStyle/>
            <a:p>
              <a:pPr marL="8308" defTabSz="1219170">
                <a:spcBef>
                  <a:spcPts val="324"/>
                </a:spcBef>
              </a:pPr>
              <a:r>
                <a:rPr lang="pt-BR" sz="1243" b="1" spc="-29" dirty="0">
                  <a:solidFill>
                    <a:srgbClr val="00E4EE"/>
                  </a:solidFill>
                  <a:latin typeface="Corbel" panose="020B0503020204020204" pitchFamily="34" charset="0"/>
                  <a:cs typeface="Avenir"/>
                </a:rPr>
                <a:t>VIDA SELVAGEM</a:t>
              </a:r>
              <a:endParaRPr sz="1243" dirty="0">
                <a:solidFill>
                  <a:srgbClr val="00E4EE"/>
                </a:solidFill>
                <a:latin typeface="Corbel" panose="020B0503020204020204" pitchFamily="34" charset="0"/>
                <a:cs typeface="Avenir"/>
              </a:endParaRPr>
            </a:p>
            <a:p>
              <a:pPr marL="8308" marR="245065" defTabSz="1219170">
                <a:lnSpc>
                  <a:spcPct val="117400"/>
                </a:lnSpc>
              </a:pPr>
              <a:r>
                <a:rPr lang="pt-BR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Maior biodiversidade do planeta</a:t>
              </a:r>
              <a:endParaRPr sz="1243" dirty="0">
                <a:solidFill>
                  <a:prstClr val="white"/>
                </a:solidFill>
                <a:latin typeface="Corbel" panose="020B0503020204020204" pitchFamily="34" charset="0"/>
                <a:cs typeface="Avenir-Roman"/>
              </a:endParaRPr>
            </a:p>
          </p:txBody>
        </p:sp>
        <p:sp>
          <p:nvSpPr>
            <p:cNvPr id="28" name="object 15"/>
            <p:cNvSpPr txBox="1"/>
            <p:nvPr/>
          </p:nvSpPr>
          <p:spPr>
            <a:xfrm>
              <a:off x="4042674" y="1444650"/>
              <a:ext cx="988613" cy="801173"/>
            </a:xfrm>
            <a:prstGeom prst="rect">
              <a:avLst/>
            </a:prstGeom>
          </p:spPr>
          <p:txBody>
            <a:bodyPr vert="horz" wrap="square" lIns="0" tIns="8308" rIns="0" bIns="0" rtlCol="0">
              <a:spAutoFit/>
            </a:bodyPr>
            <a:lstStyle/>
            <a:p>
              <a:pPr marL="8308" marR="330629" defTabSz="1219170">
                <a:lnSpc>
                  <a:spcPct val="117400"/>
                </a:lnSpc>
                <a:spcBef>
                  <a:spcPts val="65"/>
                </a:spcBef>
              </a:pPr>
              <a:r>
                <a:rPr lang="pt-BR" sz="1243" b="1" spc="-7" dirty="0">
                  <a:solidFill>
                    <a:srgbClr val="00E4EE"/>
                  </a:solidFill>
                  <a:latin typeface="Corbel" panose="020B0503020204020204" pitchFamily="34" charset="0"/>
                  <a:cs typeface="Avenir"/>
                </a:rPr>
                <a:t>CLIMA E FLORESTAS</a:t>
              </a:r>
              <a:endParaRPr sz="1243" dirty="0">
                <a:solidFill>
                  <a:srgbClr val="00E4EE"/>
                </a:solidFill>
                <a:latin typeface="Corbel" panose="020B0503020204020204" pitchFamily="34" charset="0"/>
                <a:cs typeface="Avenir"/>
              </a:endParaRPr>
            </a:p>
            <a:p>
              <a:pPr marL="8308" defTabSz="1219170">
                <a:spcBef>
                  <a:spcPts val="259"/>
                </a:spcBef>
              </a:pPr>
              <a:r>
                <a:rPr lang="en-US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Amazônia é </a:t>
              </a:r>
              <a:r>
                <a:rPr lang="en-US" sz="1243" spc="-7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essencial</a:t>
              </a:r>
              <a:r>
                <a:rPr lang="en-US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 para o </a:t>
              </a:r>
              <a:r>
                <a:rPr lang="en-US" sz="1243" spc="-7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clima</a:t>
              </a:r>
              <a:r>
                <a:rPr lang="en-US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 da Terra</a:t>
              </a:r>
            </a:p>
          </p:txBody>
        </p:sp>
        <p:sp>
          <p:nvSpPr>
            <p:cNvPr id="29" name="object 42"/>
            <p:cNvSpPr txBox="1"/>
            <p:nvPr/>
          </p:nvSpPr>
          <p:spPr>
            <a:xfrm>
              <a:off x="4042674" y="3451542"/>
              <a:ext cx="1077518" cy="678100"/>
            </a:xfrm>
            <a:prstGeom prst="rect">
              <a:avLst/>
            </a:prstGeom>
          </p:spPr>
          <p:txBody>
            <a:bodyPr vert="horz" wrap="square" lIns="0" tIns="41123" rIns="0" bIns="0" rtlCol="0">
              <a:spAutoFit/>
            </a:bodyPr>
            <a:lstStyle/>
            <a:p>
              <a:pPr marL="8308" defTabSz="1219170">
                <a:spcBef>
                  <a:spcPts val="324"/>
                </a:spcBef>
              </a:pPr>
              <a:r>
                <a:rPr lang="pt-BR" sz="1243" b="1" spc="-7" dirty="0">
                  <a:solidFill>
                    <a:srgbClr val="00E4EE"/>
                  </a:solidFill>
                  <a:latin typeface="Corbel" panose="020B0503020204020204" pitchFamily="34" charset="0"/>
                  <a:cs typeface="Avenir"/>
                </a:rPr>
                <a:t>ÁGUA</a:t>
              </a:r>
              <a:endParaRPr sz="1243" dirty="0">
                <a:solidFill>
                  <a:srgbClr val="00E4EE"/>
                </a:solidFill>
                <a:latin typeface="Corbel" panose="020B0503020204020204" pitchFamily="34" charset="0"/>
                <a:cs typeface="Avenir"/>
              </a:endParaRPr>
            </a:p>
            <a:p>
              <a:pPr marL="8308" marR="3323" defTabSz="1219170">
                <a:lnSpc>
                  <a:spcPct val="117400"/>
                </a:lnSpc>
              </a:pPr>
              <a:r>
                <a:rPr lang="pt-BR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Grande disponibilidade de recursos hídricos</a:t>
              </a:r>
              <a:endParaRPr sz="1243" dirty="0">
                <a:solidFill>
                  <a:prstClr val="white"/>
                </a:solidFill>
                <a:latin typeface="Corbel" panose="020B0503020204020204" pitchFamily="34" charset="0"/>
                <a:cs typeface="Avenir-Roman"/>
              </a:endParaRPr>
            </a:p>
          </p:txBody>
        </p:sp>
        <p:sp>
          <p:nvSpPr>
            <p:cNvPr id="30" name="object 44"/>
            <p:cNvSpPr txBox="1"/>
            <p:nvPr/>
          </p:nvSpPr>
          <p:spPr>
            <a:xfrm>
              <a:off x="4042674" y="4478955"/>
              <a:ext cx="827254" cy="487829"/>
            </a:xfrm>
            <a:prstGeom prst="rect">
              <a:avLst/>
            </a:prstGeom>
          </p:spPr>
          <p:txBody>
            <a:bodyPr vert="horz" wrap="square" lIns="0" tIns="41123" rIns="0" bIns="0" rtlCol="0">
              <a:spAutoFit/>
            </a:bodyPr>
            <a:lstStyle/>
            <a:p>
              <a:pPr marL="8308" defTabSz="1219170">
                <a:spcBef>
                  <a:spcPts val="324"/>
                </a:spcBef>
              </a:pPr>
              <a:r>
                <a:rPr lang="pt-BR" sz="1243" b="1" spc="-7" dirty="0" smtClean="0">
                  <a:solidFill>
                    <a:srgbClr val="00E4EE"/>
                  </a:solidFill>
                  <a:latin typeface="Corbel" panose="020B0503020204020204" pitchFamily="34" charset="0"/>
                  <a:cs typeface="Avenir"/>
                </a:rPr>
                <a:t>ALIMENTOS</a:t>
              </a:r>
              <a:endParaRPr sz="1243" dirty="0">
                <a:solidFill>
                  <a:srgbClr val="00E4EE"/>
                </a:solidFill>
                <a:latin typeface="Corbel" panose="020B0503020204020204" pitchFamily="34" charset="0"/>
                <a:cs typeface="Avenir"/>
              </a:endParaRPr>
            </a:p>
            <a:p>
              <a:pPr marL="8308" marR="3323" defTabSz="1219170">
                <a:lnSpc>
                  <a:spcPct val="117400"/>
                </a:lnSpc>
              </a:pPr>
              <a:r>
                <a:rPr lang="pt-BR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Grande produtor de alimentos</a:t>
              </a:r>
              <a:endParaRPr sz="1243" dirty="0">
                <a:solidFill>
                  <a:prstClr val="white"/>
                </a:solidFill>
                <a:latin typeface="Corbel" panose="020B0503020204020204" pitchFamily="34" charset="0"/>
                <a:cs typeface="Avenir-Roman"/>
              </a:endParaRPr>
            </a:p>
          </p:txBody>
        </p:sp>
        <p:sp>
          <p:nvSpPr>
            <p:cNvPr id="32" name="object 26"/>
            <p:cNvSpPr txBox="1"/>
            <p:nvPr/>
          </p:nvSpPr>
          <p:spPr>
            <a:xfrm>
              <a:off x="5364088" y="1038986"/>
              <a:ext cx="1593834" cy="159892"/>
            </a:xfrm>
            <a:prstGeom prst="rect">
              <a:avLst/>
            </a:prstGeom>
          </p:spPr>
          <p:txBody>
            <a:bodyPr vert="horz" wrap="square" lIns="0" tIns="7477" rIns="0" bIns="0" rtlCol="0">
              <a:spAutoFit/>
            </a:bodyPr>
            <a:lstStyle/>
            <a:p>
              <a:pPr marL="74350" defTabSz="1219170">
                <a:spcBef>
                  <a:spcPts val="59"/>
                </a:spcBef>
              </a:pPr>
              <a:r>
                <a:rPr lang="pt-BR" sz="1400" b="1" dirty="0" smtClean="0">
                  <a:solidFill>
                    <a:srgbClr val="253D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 QUE O WWF?</a:t>
              </a:r>
              <a:endParaRPr sz="1400" b="1" dirty="0">
                <a:solidFill>
                  <a:srgbClr val="253D3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bject 26"/>
            <p:cNvSpPr txBox="1"/>
            <p:nvPr/>
          </p:nvSpPr>
          <p:spPr>
            <a:xfrm>
              <a:off x="5666976" y="1447548"/>
              <a:ext cx="1839198" cy="3579286"/>
            </a:xfrm>
            <a:prstGeom prst="rect">
              <a:avLst/>
            </a:prstGeom>
          </p:spPr>
          <p:txBody>
            <a:bodyPr vert="horz" wrap="square" lIns="0" tIns="7477" rIns="0" bIns="0" rtlCol="0">
              <a:spAutoFit/>
            </a:bodyPr>
            <a:lstStyle/>
            <a:p>
              <a:pPr marL="8308" defTabSz="1219170">
                <a:spcBef>
                  <a:spcPts val="1252"/>
                </a:spcBef>
              </a:pPr>
              <a:r>
                <a:rPr lang="pt-BR" sz="1243" b="1" spc="-7" dirty="0">
                  <a:solidFill>
                    <a:srgbClr val="D367F4"/>
                  </a:solidFill>
                  <a:latin typeface="Corbel" panose="020B0503020204020204" pitchFamily="34" charset="0"/>
                  <a:cs typeface="Avenir"/>
                </a:rPr>
                <a:t>LOCAL x GLOBAL</a:t>
              </a:r>
              <a:endParaRPr sz="1243" b="1" dirty="0">
                <a:solidFill>
                  <a:srgbClr val="D367F4"/>
                </a:solidFill>
                <a:latin typeface="Corbel" panose="020B0503020204020204" pitchFamily="34" charset="0"/>
                <a:cs typeface="Avenir"/>
              </a:endParaRPr>
            </a:p>
            <a:p>
              <a:pPr marL="8308" marR="112979" defTabSz="1219170"/>
              <a:r>
                <a:rPr lang="pt-BR" sz="1243" spc="-13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Uma organização</a:t>
              </a:r>
              <a:br>
                <a:rPr lang="pt-BR" sz="1243" spc="-13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</a:br>
              <a:r>
                <a:rPr lang="pt-BR" sz="1243" spc="-13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nacional conectada a</a:t>
              </a:r>
              <a:br>
                <a:rPr lang="pt-BR" sz="1243" spc="-13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</a:br>
              <a:r>
                <a:rPr lang="pt-BR" sz="1243" spc="-13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uma rede internacional</a:t>
              </a:r>
              <a:endParaRPr lang="pt-BR" sz="1243" spc="-16" dirty="0">
                <a:solidFill>
                  <a:prstClr val="white"/>
                </a:solidFill>
                <a:latin typeface="Corbel" panose="020B0503020204020204" pitchFamily="34" charset="0"/>
                <a:cs typeface="Avenir-Roman"/>
              </a:endParaRPr>
            </a:p>
            <a:p>
              <a:pPr marL="8308" marR="112979" defTabSz="1219170">
                <a:lnSpc>
                  <a:spcPct val="117400"/>
                </a:lnSpc>
              </a:pPr>
              <a:endParaRPr lang="pt-BR" sz="800" spc="-16" dirty="0">
                <a:solidFill>
                  <a:prstClr val="white"/>
                </a:solidFill>
                <a:latin typeface="Corbel" panose="020B0503020204020204" pitchFamily="34" charset="0"/>
                <a:cs typeface="Avenir-Roman"/>
              </a:endParaRPr>
            </a:p>
            <a:p>
              <a:pPr marL="8308" marR="112979" defTabSz="1219170">
                <a:lnSpc>
                  <a:spcPct val="117400"/>
                </a:lnSpc>
              </a:pPr>
              <a:r>
                <a:rPr lang="pt-BR" sz="1243" b="1" spc="-7" dirty="0">
                  <a:solidFill>
                    <a:srgbClr val="D367F4"/>
                  </a:solidFill>
                  <a:latin typeface="Corbel" panose="020B0503020204020204" pitchFamily="34" charset="0"/>
                  <a:cs typeface="Avenir"/>
                </a:rPr>
                <a:t>MARCA</a:t>
              </a:r>
              <a:endParaRPr sz="1243" dirty="0">
                <a:solidFill>
                  <a:srgbClr val="D367F4"/>
                </a:solidFill>
                <a:latin typeface="Corbel" panose="020B0503020204020204" pitchFamily="34" charset="0"/>
                <a:cs typeface="Avenir"/>
              </a:endParaRPr>
            </a:p>
            <a:p>
              <a:pPr marL="8308" marR="644645" defTabSz="1219170">
                <a:lnSpc>
                  <a:spcPct val="117400"/>
                </a:lnSpc>
              </a:pPr>
              <a:r>
                <a:rPr lang="pt-BR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Conhecida e respeitada</a:t>
              </a:r>
              <a:br>
                <a:rPr lang="pt-BR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</a:br>
              <a:endParaRPr lang="pt-BR" sz="800" dirty="0">
                <a:solidFill>
                  <a:prstClr val="white"/>
                </a:solidFill>
                <a:latin typeface="Corbel" panose="020B0503020204020204" pitchFamily="34" charset="0"/>
                <a:cs typeface="Avenir-Roman"/>
              </a:endParaRPr>
            </a:p>
            <a:p>
              <a:pPr marL="8308" marR="644645" defTabSz="1219170">
                <a:lnSpc>
                  <a:spcPct val="117400"/>
                </a:lnSpc>
              </a:pPr>
              <a:r>
                <a:rPr lang="pt-BR" sz="1243" b="1" spc="-7" dirty="0">
                  <a:solidFill>
                    <a:srgbClr val="D367F4"/>
                  </a:solidFill>
                  <a:latin typeface="Corbel" panose="020B0503020204020204" pitchFamily="34" charset="0"/>
                  <a:cs typeface="Avenir"/>
                </a:rPr>
                <a:t>AÇÕES CONCRETAS</a:t>
              </a:r>
              <a:endParaRPr sz="1243" dirty="0">
                <a:solidFill>
                  <a:srgbClr val="D367F4"/>
                </a:solidFill>
                <a:latin typeface="Corbel" panose="020B0503020204020204" pitchFamily="34" charset="0"/>
                <a:cs typeface="Avenir"/>
              </a:endParaRPr>
            </a:p>
            <a:p>
              <a:pPr marL="8308" defTabSz="1219170">
                <a:spcBef>
                  <a:spcPts val="259"/>
                </a:spcBef>
              </a:pPr>
              <a:r>
                <a:rPr lang="en-US" sz="1243" spc="-7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Mobilizamos</a:t>
              </a:r>
              <a:r>
                <a:rPr lang="en-US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 </a:t>
              </a:r>
              <a:r>
                <a:rPr lang="en-US" sz="1243" spc="-7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pessoas</a:t>
              </a:r>
              <a:r>
                <a:rPr lang="en-US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,</a:t>
              </a:r>
              <a:br>
                <a:rPr lang="en-US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</a:br>
              <a:r>
                <a:rPr lang="en-US" sz="1243" spc="-7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empresas</a:t>
              </a:r>
              <a:r>
                <a:rPr lang="en-US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 e </a:t>
              </a:r>
              <a:r>
                <a:rPr lang="en-US" sz="1243" spc="-7" dirty="0" err="1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governos</a:t>
              </a:r>
              <a:endParaRPr lang="en-US" sz="1243" spc="-7" dirty="0">
                <a:solidFill>
                  <a:prstClr val="white"/>
                </a:solidFill>
                <a:latin typeface="Corbel" panose="020B0503020204020204" pitchFamily="34" charset="0"/>
                <a:cs typeface="Avenir-Roman"/>
              </a:endParaRPr>
            </a:p>
            <a:p>
              <a:pPr marL="8308" defTabSz="1219170">
                <a:spcBef>
                  <a:spcPts val="259"/>
                </a:spcBef>
              </a:pPr>
              <a:endParaRPr lang="pt-BR" sz="800" dirty="0">
                <a:solidFill>
                  <a:prstClr val="white"/>
                </a:solidFill>
                <a:latin typeface="Corbel" panose="020B0503020204020204" pitchFamily="34" charset="0"/>
                <a:cs typeface="Avenir-Roman"/>
              </a:endParaRPr>
            </a:p>
            <a:p>
              <a:pPr marL="8308" defTabSz="1219170">
                <a:spcBef>
                  <a:spcPts val="259"/>
                </a:spcBef>
              </a:pPr>
              <a:r>
                <a:rPr lang="pt-BR" sz="1243" b="1" spc="-7" dirty="0">
                  <a:solidFill>
                    <a:srgbClr val="D367F4"/>
                  </a:solidFill>
                  <a:latin typeface="Corbel" panose="020B0503020204020204" pitchFamily="34" charset="0"/>
                  <a:cs typeface="Avenir"/>
                </a:rPr>
                <a:t>PARCERIAS</a:t>
              </a:r>
              <a:endParaRPr sz="1243" dirty="0">
                <a:solidFill>
                  <a:srgbClr val="D367F4"/>
                </a:solidFill>
                <a:latin typeface="Corbel" panose="020B0503020204020204" pitchFamily="34" charset="0"/>
                <a:cs typeface="Avenir"/>
              </a:endParaRPr>
            </a:p>
            <a:p>
              <a:pPr marL="8308" marR="254203" defTabSz="1219170">
                <a:lnSpc>
                  <a:spcPct val="117400"/>
                </a:lnSpc>
              </a:pPr>
              <a:r>
                <a:rPr lang="pt-BR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Trabalho coletivo</a:t>
              </a:r>
              <a:br>
                <a:rPr lang="pt-BR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</a:br>
              <a:r>
                <a:rPr lang="pt-BR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em redes regionais</a:t>
              </a:r>
            </a:p>
            <a:p>
              <a:pPr marL="8308" marR="254203" defTabSz="1219170">
                <a:lnSpc>
                  <a:spcPct val="117400"/>
                </a:lnSpc>
              </a:pPr>
              <a:endParaRPr lang="pt-BR" sz="800" dirty="0">
                <a:solidFill>
                  <a:prstClr val="white"/>
                </a:solidFill>
                <a:latin typeface="Corbel" panose="020B0503020204020204" pitchFamily="34" charset="0"/>
                <a:cs typeface="Avenir-Roman"/>
              </a:endParaRPr>
            </a:p>
            <a:p>
              <a:pPr marL="8308" marR="254203" defTabSz="1219170">
                <a:lnSpc>
                  <a:spcPct val="117400"/>
                </a:lnSpc>
              </a:pPr>
              <a:r>
                <a:rPr lang="pt-BR" sz="1243" b="1" spc="-7" dirty="0">
                  <a:solidFill>
                    <a:srgbClr val="D367F4"/>
                  </a:solidFill>
                  <a:latin typeface="Corbel" panose="020B0503020204020204" pitchFamily="34" charset="0"/>
                  <a:cs typeface="Avenir"/>
                </a:rPr>
                <a:t>BASE NA CIÊNCIA</a:t>
              </a:r>
              <a:r>
                <a:rPr lang="pt-BR" sz="1243" dirty="0">
                  <a:solidFill>
                    <a:srgbClr val="D367F4"/>
                  </a:solidFill>
                  <a:latin typeface="Corbel" panose="020B0503020204020204" pitchFamily="34" charset="0"/>
                  <a:cs typeface="Avenir"/>
                </a:rPr>
                <a:t/>
              </a:r>
              <a:br>
                <a:rPr lang="pt-BR" sz="1243" dirty="0">
                  <a:solidFill>
                    <a:srgbClr val="D367F4"/>
                  </a:solidFill>
                  <a:latin typeface="Corbel" panose="020B0503020204020204" pitchFamily="34" charset="0"/>
                  <a:cs typeface="Avenir"/>
                </a:rPr>
              </a:br>
              <a:r>
                <a:rPr lang="pt-BR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Produzimos e disseminamos conhecimento</a:t>
              </a:r>
            </a:p>
            <a:p>
              <a:pPr marL="8308" defTabSz="1219170">
                <a:spcBef>
                  <a:spcPts val="259"/>
                </a:spcBef>
              </a:pPr>
              <a:endParaRPr lang="pt-BR" sz="800" b="1" spc="-7" dirty="0">
                <a:solidFill>
                  <a:prstClr val="white"/>
                </a:solidFill>
                <a:latin typeface="Corbel" panose="020B0503020204020204" pitchFamily="34" charset="0"/>
                <a:cs typeface="Avenir"/>
              </a:endParaRPr>
            </a:p>
            <a:p>
              <a:pPr marL="8308" defTabSz="1219170">
                <a:spcBef>
                  <a:spcPts val="259"/>
                </a:spcBef>
              </a:pPr>
              <a:r>
                <a:rPr lang="pt-BR" sz="1243" b="1" spc="-7" dirty="0">
                  <a:solidFill>
                    <a:srgbClr val="D367F4"/>
                  </a:solidFill>
                  <a:latin typeface="Corbel" panose="020B0503020204020204" pitchFamily="34" charset="0"/>
                  <a:cs typeface="Avenir"/>
                </a:rPr>
                <a:t>ARTICULAÇÃO</a:t>
              </a:r>
            </a:p>
            <a:p>
              <a:pPr marL="8308" marR="3323" defTabSz="1219170"/>
              <a:r>
                <a:rPr lang="pt-BR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De diferentes atores da</a:t>
              </a:r>
              <a:br>
                <a:rPr lang="pt-BR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</a:br>
              <a:r>
                <a:rPr lang="pt-BR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sociedade para grandes</a:t>
              </a:r>
              <a:br>
                <a:rPr lang="pt-BR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</a:br>
              <a:r>
                <a:rPr lang="pt-BR" sz="1243" spc="-7" dirty="0">
                  <a:solidFill>
                    <a:prstClr val="white"/>
                  </a:solidFill>
                  <a:latin typeface="Corbel" panose="020B0503020204020204" pitchFamily="34" charset="0"/>
                  <a:cs typeface="Avenir-Roman"/>
                </a:rPr>
                <a:t>transformações</a:t>
              </a:r>
              <a:endParaRPr lang="pt-BR" sz="1243" dirty="0">
                <a:solidFill>
                  <a:prstClr val="white"/>
                </a:solidFill>
                <a:latin typeface="Corbel" panose="020B0503020204020204" pitchFamily="34" charset="0"/>
                <a:cs typeface="Avenir-Roman"/>
              </a:endParaRPr>
            </a:p>
          </p:txBody>
        </p:sp>
        <p:grpSp>
          <p:nvGrpSpPr>
            <p:cNvPr id="36" name="Agrupar 35"/>
            <p:cNvGrpSpPr/>
            <p:nvPr/>
          </p:nvGrpSpPr>
          <p:grpSpPr>
            <a:xfrm>
              <a:off x="5313397" y="2715766"/>
              <a:ext cx="190994" cy="276141"/>
              <a:chOff x="4394985" y="2839657"/>
              <a:chExt cx="190994" cy="276141"/>
            </a:xfrm>
          </p:grpSpPr>
          <p:sp>
            <p:nvSpPr>
              <p:cNvPr id="67" name="object 28"/>
              <p:cNvSpPr/>
              <p:nvPr/>
            </p:nvSpPr>
            <p:spPr>
              <a:xfrm>
                <a:off x="4517361" y="3044871"/>
                <a:ext cx="63639" cy="70506"/>
              </a:xfrm>
              <a:prstGeom prst="rect">
                <a:avLst/>
              </a:prstGeom>
              <a:blipFill>
                <a:blip r:embed="rId2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1219170"/>
                <a:endParaRPr sz="1177">
                  <a:solidFill>
                    <a:prstClr val="black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68" name="object 29"/>
              <p:cNvSpPr/>
              <p:nvPr/>
            </p:nvSpPr>
            <p:spPr>
              <a:xfrm>
                <a:off x="4423446" y="2846057"/>
                <a:ext cx="30379" cy="21125"/>
              </a:xfrm>
              <a:prstGeom prst="rect">
                <a:avLst/>
              </a:prstGeom>
              <a:blipFill>
                <a:blip r:embed="rId2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1219170"/>
                <a:endParaRPr sz="1177">
                  <a:solidFill>
                    <a:prstClr val="black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69" name="object 30"/>
              <p:cNvSpPr/>
              <p:nvPr/>
            </p:nvSpPr>
            <p:spPr>
              <a:xfrm>
                <a:off x="4394985" y="2878840"/>
                <a:ext cx="92860" cy="236958"/>
              </a:xfrm>
              <a:prstGeom prst="rect">
                <a:avLst/>
              </a:prstGeom>
              <a:blipFill>
                <a:blip r:embed="rId2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1219170"/>
                <a:endParaRPr sz="1177">
                  <a:solidFill>
                    <a:prstClr val="black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70" name="object 31"/>
              <p:cNvSpPr/>
              <p:nvPr/>
            </p:nvSpPr>
            <p:spPr>
              <a:xfrm>
                <a:off x="4508160" y="2839657"/>
                <a:ext cx="77819" cy="106691"/>
              </a:xfrm>
              <a:prstGeom prst="rect">
                <a:avLst/>
              </a:prstGeom>
              <a:blipFill>
                <a:blip r:embed="rId2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1219170"/>
                <a:endParaRPr sz="1177">
                  <a:solidFill>
                    <a:prstClr val="black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71" name="object 32"/>
              <p:cNvSpPr/>
              <p:nvPr/>
            </p:nvSpPr>
            <p:spPr>
              <a:xfrm>
                <a:off x="4522398" y="2951392"/>
                <a:ext cx="53781" cy="88071"/>
              </a:xfrm>
              <a:prstGeom prst="rect">
                <a:avLst/>
              </a:prstGeom>
              <a:blipFill>
                <a:blip r:embed="rId2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1219170"/>
                <a:endParaRPr sz="1177">
                  <a:solidFill>
                    <a:prstClr val="black"/>
                  </a:solidFill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37" name="object 33"/>
            <p:cNvSpPr/>
            <p:nvPr/>
          </p:nvSpPr>
          <p:spPr>
            <a:xfrm>
              <a:off x="5270824" y="1584803"/>
              <a:ext cx="276140" cy="276023"/>
            </a:xfrm>
            <a:prstGeom prst="rect">
              <a:avLst/>
            </a:prstGeom>
            <a:blipFill>
              <a:blip r:embed="rId2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1177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8" name="object 34"/>
            <p:cNvSpPr/>
            <p:nvPr/>
          </p:nvSpPr>
          <p:spPr>
            <a:xfrm>
              <a:off x="5221265" y="2139702"/>
              <a:ext cx="375259" cy="375314"/>
            </a:xfrm>
            <a:prstGeom prst="rect">
              <a:avLst/>
            </a:prstGeom>
            <a:blipFill>
              <a:blip r:embed="rId2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1177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39" name="Agrupar 38"/>
            <p:cNvGrpSpPr/>
            <p:nvPr/>
          </p:nvGrpSpPr>
          <p:grpSpPr>
            <a:xfrm>
              <a:off x="5277918" y="3291830"/>
              <a:ext cx="261953" cy="283246"/>
              <a:chOff x="4352504" y="3434508"/>
              <a:chExt cx="261953" cy="283246"/>
            </a:xfrm>
          </p:grpSpPr>
          <p:sp>
            <p:nvSpPr>
              <p:cNvPr id="63" name="object 35"/>
              <p:cNvSpPr/>
              <p:nvPr/>
            </p:nvSpPr>
            <p:spPr>
              <a:xfrm>
                <a:off x="4369109" y="3462802"/>
                <a:ext cx="229203" cy="254952"/>
              </a:xfrm>
              <a:prstGeom prst="rect">
                <a:avLst/>
              </a:prstGeom>
              <a:blipFill>
                <a:blip r:embed="rId2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1219170"/>
                <a:endParaRPr sz="1177">
                  <a:solidFill>
                    <a:prstClr val="black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64" name="object 36"/>
              <p:cNvSpPr/>
              <p:nvPr/>
            </p:nvSpPr>
            <p:spPr>
              <a:xfrm>
                <a:off x="4352504" y="3527289"/>
                <a:ext cx="70744" cy="169307"/>
              </a:xfrm>
              <a:prstGeom prst="rect">
                <a:avLst/>
              </a:prstGeom>
              <a:blipFill>
                <a:blip r:embed="rId2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1219170"/>
                <a:endParaRPr sz="1177">
                  <a:solidFill>
                    <a:prstClr val="black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65" name="object 37"/>
              <p:cNvSpPr/>
              <p:nvPr/>
            </p:nvSpPr>
            <p:spPr>
              <a:xfrm>
                <a:off x="4543324" y="3527289"/>
                <a:ext cx="71133" cy="169307"/>
              </a:xfrm>
              <a:prstGeom prst="rect">
                <a:avLst/>
              </a:prstGeom>
              <a:blipFill>
                <a:blip r:embed="rId3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1219170"/>
                <a:endParaRPr sz="1177">
                  <a:solidFill>
                    <a:prstClr val="black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66" name="object 38"/>
              <p:cNvSpPr/>
              <p:nvPr/>
            </p:nvSpPr>
            <p:spPr>
              <a:xfrm>
                <a:off x="4446190" y="3434508"/>
                <a:ext cx="74122" cy="73543"/>
              </a:xfrm>
              <a:prstGeom prst="rect">
                <a:avLst/>
              </a:prstGeom>
              <a:blipFill>
                <a:blip r:embed="rId3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1219170"/>
                <a:endParaRPr sz="1177">
                  <a:solidFill>
                    <a:prstClr val="black"/>
                  </a:solidFill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40" name="object 39"/>
            <p:cNvSpPr/>
            <p:nvPr/>
          </p:nvSpPr>
          <p:spPr>
            <a:xfrm>
              <a:off x="5256665" y="3867894"/>
              <a:ext cx="304458" cy="332723"/>
            </a:xfrm>
            <a:prstGeom prst="rect">
              <a:avLst/>
            </a:prstGeom>
            <a:blipFill>
              <a:blip r:embed="rId3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1177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1" name="object 40"/>
            <p:cNvSpPr/>
            <p:nvPr/>
          </p:nvSpPr>
          <p:spPr>
            <a:xfrm>
              <a:off x="5260206" y="4587319"/>
              <a:ext cx="297377" cy="212446"/>
            </a:xfrm>
            <a:prstGeom prst="rect">
              <a:avLst/>
            </a:prstGeom>
            <a:blipFill>
              <a:blip r:embed="rId3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1177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2" name="object 17"/>
            <p:cNvSpPr txBox="1"/>
            <p:nvPr/>
          </p:nvSpPr>
          <p:spPr>
            <a:xfrm>
              <a:off x="7219528" y="1088955"/>
              <a:ext cx="1873170" cy="159892"/>
            </a:xfrm>
            <a:prstGeom prst="rect">
              <a:avLst/>
            </a:prstGeom>
          </p:spPr>
          <p:txBody>
            <a:bodyPr vert="horz" wrap="square" lIns="0" tIns="7477" rIns="0" bIns="0" rtlCol="0">
              <a:spAutoFit/>
            </a:bodyPr>
            <a:lstStyle/>
            <a:p>
              <a:pPr marL="93042" defTabSz="1219170">
                <a:spcBef>
                  <a:spcPts val="59"/>
                </a:spcBef>
              </a:pPr>
              <a:r>
                <a:rPr lang="pt-BR" sz="1400" b="1" dirty="0" smtClean="0">
                  <a:solidFill>
                    <a:srgbClr val="253D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COMO TRABALHAMOS ?</a:t>
              </a:r>
              <a:endParaRPr sz="1400" b="1" dirty="0">
                <a:solidFill>
                  <a:srgbClr val="253D3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17"/>
            <p:cNvSpPr txBox="1"/>
            <p:nvPr/>
          </p:nvSpPr>
          <p:spPr>
            <a:xfrm>
              <a:off x="7219528" y="1452746"/>
              <a:ext cx="1912993" cy="149116"/>
            </a:xfrm>
            <a:prstGeom prst="rect">
              <a:avLst/>
            </a:prstGeom>
          </p:spPr>
          <p:txBody>
            <a:bodyPr vert="horz" wrap="square" lIns="0" tIns="7477" rIns="0" bIns="0" rtlCol="0">
              <a:spAutoFit/>
            </a:bodyPr>
            <a:lstStyle/>
            <a:p>
              <a:pPr marL="8308" defTabSz="1219170">
                <a:spcBef>
                  <a:spcPts val="1252"/>
                </a:spcBef>
              </a:pPr>
              <a:r>
                <a:rPr lang="pt-BR" sz="1243" b="1" spc="-7" dirty="0">
                  <a:solidFill>
                    <a:srgbClr val="FFFA56"/>
                  </a:solidFill>
                  <a:latin typeface="Corbel" panose="020B0503020204020204" pitchFamily="34" charset="0"/>
                  <a:cs typeface="Avenir"/>
                </a:rPr>
                <a:t>CONSERVAÇÃO DE ECOSSISTEMAS</a:t>
              </a:r>
              <a:endParaRPr sz="1243" dirty="0">
                <a:solidFill>
                  <a:srgbClr val="FFFA56"/>
                </a:solidFill>
                <a:latin typeface="Corbel" panose="020B0503020204020204" pitchFamily="34" charset="0"/>
                <a:cs typeface="Avenir"/>
              </a:endParaRPr>
            </a:p>
          </p:txBody>
        </p:sp>
        <p:sp>
          <p:nvSpPr>
            <p:cNvPr id="44" name="object 18"/>
            <p:cNvSpPr txBox="1"/>
            <p:nvPr/>
          </p:nvSpPr>
          <p:spPr>
            <a:xfrm>
              <a:off x="7219528" y="1874023"/>
              <a:ext cx="1609658" cy="149430"/>
            </a:xfrm>
            <a:prstGeom prst="rect">
              <a:avLst/>
            </a:prstGeom>
          </p:spPr>
          <p:txBody>
            <a:bodyPr vert="horz" wrap="square" lIns="0" tIns="7892" rIns="0" bIns="0" rtlCol="0">
              <a:spAutoFit/>
            </a:bodyPr>
            <a:lstStyle/>
            <a:p>
              <a:pPr marL="8308" defTabSz="1219170">
                <a:spcBef>
                  <a:spcPts val="63"/>
                </a:spcBef>
              </a:pPr>
              <a:r>
                <a:rPr lang="pt-BR" sz="1243" b="1" spc="-7" dirty="0">
                  <a:solidFill>
                    <a:srgbClr val="FFFA56"/>
                  </a:solidFill>
                  <a:latin typeface="Corbel" panose="020B0503020204020204" pitchFamily="34" charset="0"/>
                  <a:cs typeface="Avenir"/>
                </a:rPr>
                <a:t>ESPÉCIES E BIODIVERSIDADE</a:t>
              </a:r>
              <a:endParaRPr sz="1243" dirty="0">
                <a:solidFill>
                  <a:srgbClr val="FFFA56"/>
                </a:solidFill>
                <a:latin typeface="Corbel" panose="020B0503020204020204" pitchFamily="34" charset="0"/>
                <a:cs typeface="Avenir"/>
              </a:endParaRPr>
            </a:p>
          </p:txBody>
        </p:sp>
        <p:sp>
          <p:nvSpPr>
            <p:cNvPr id="45" name="object 19"/>
            <p:cNvSpPr txBox="1"/>
            <p:nvPr/>
          </p:nvSpPr>
          <p:spPr>
            <a:xfrm>
              <a:off x="7219528" y="3138796"/>
              <a:ext cx="1578877" cy="149430"/>
            </a:xfrm>
            <a:prstGeom prst="rect">
              <a:avLst/>
            </a:prstGeom>
          </p:spPr>
          <p:txBody>
            <a:bodyPr vert="horz" wrap="square" lIns="0" tIns="7892" rIns="0" bIns="0" rtlCol="0">
              <a:spAutoFit/>
            </a:bodyPr>
            <a:lstStyle/>
            <a:p>
              <a:pPr marL="8308" defTabSz="1219170">
                <a:spcBef>
                  <a:spcPts val="63"/>
                </a:spcBef>
              </a:pPr>
              <a:r>
                <a:rPr lang="pt-BR" sz="1243" b="1" spc="-16" dirty="0">
                  <a:solidFill>
                    <a:srgbClr val="FFFA56"/>
                  </a:solidFill>
                  <a:latin typeface="Corbel" panose="020B0503020204020204" pitchFamily="34" charset="0"/>
                  <a:cs typeface="Avenir"/>
                </a:rPr>
                <a:t>PAISAGENS SUSTENTÁVEIS</a:t>
              </a:r>
              <a:endParaRPr sz="1243" dirty="0">
                <a:solidFill>
                  <a:srgbClr val="FFFA56"/>
                </a:solidFill>
                <a:latin typeface="Corbel" panose="020B0503020204020204" pitchFamily="34" charset="0"/>
                <a:cs typeface="Avenir"/>
              </a:endParaRPr>
            </a:p>
          </p:txBody>
        </p:sp>
        <p:sp>
          <p:nvSpPr>
            <p:cNvPr id="46" name="object 20"/>
            <p:cNvSpPr txBox="1"/>
            <p:nvPr/>
          </p:nvSpPr>
          <p:spPr>
            <a:xfrm>
              <a:off x="7219528" y="4825163"/>
              <a:ext cx="1690654" cy="149430"/>
            </a:xfrm>
            <a:prstGeom prst="rect">
              <a:avLst/>
            </a:prstGeom>
          </p:spPr>
          <p:txBody>
            <a:bodyPr vert="horz" wrap="square" lIns="0" tIns="7892" rIns="0" bIns="0" rtlCol="0">
              <a:spAutoFit/>
            </a:bodyPr>
            <a:lstStyle/>
            <a:p>
              <a:pPr marL="8308" defTabSz="1219170">
                <a:spcBef>
                  <a:spcPts val="63"/>
                </a:spcBef>
              </a:pPr>
              <a:r>
                <a:rPr lang="pt-BR" sz="1243" b="1" spc="-7" dirty="0">
                  <a:solidFill>
                    <a:srgbClr val="FFFA56"/>
                  </a:solidFill>
                  <a:latin typeface="Corbel" panose="020B0503020204020204" pitchFamily="34" charset="0"/>
                  <a:cs typeface="Avenir"/>
                </a:rPr>
                <a:t>CONSUMO RESPONSÁVEL</a:t>
              </a:r>
              <a:endParaRPr sz="1243" dirty="0">
                <a:solidFill>
                  <a:srgbClr val="FFFA56"/>
                </a:solidFill>
                <a:latin typeface="Corbel" panose="020B0503020204020204" pitchFamily="34" charset="0"/>
                <a:cs typeface="Avenir"/>
              </a:endParaRPr>
            </a:p>
          </p:txBody>
        </p:sp>
        <p:sp>
          <p:nvSpPr>
            <p:cNvPr id="47" name="object 21"/>
            <p:cNvSpPr txBox="1"/>
            <p:nvPr/>
          </p:nvSpPr>
          <p:spPr>
            <a:xfrm>
              <a:off x="7219528" y="3560387"/>
              <a:ext cx="1461115" cy="149430"/>
            </a:xfrm>
            <a:prstGeom prst="rect">
              <a:avLst/>
            </a:prstGeom>
          </p:spPr>
          <p:txBody>
            <a:bodyPr vert="horz" wrap="square" lIns="0" tIns="7892" rIns="0" bIns="0" rtlCol="0">
              <a:spAutoFit/>
            </a:bodyPr>
            <a:lstStyle/>
            <a:p>
              <a:pPr marL="8308" defTabSz="1219170">
                <a:spcBef>
                  <a:spcPts val="63"/>
                </a:spcBef>
              </a:pPr>
              <a:r>
                <a:rPr lang="pt-BR" sz="1243" b="1" spc="-7" dirty="0">
                  <a:solidFill>
                    <a:srgbClr val="FFFA56"/>
                  </a:solidFill>
                  <a:latin typeface="Corbel" panose="020B0503020204020204" pitchFamily="34" charset="0"/>
                  <a:cs typeface="Avenir"/>
                </a:rPr>
                <a:t>MUDANÇAS CLIMÁTICAS</a:t>
              </a:r>
              <a:endParaRPr sz="1243" dirty="0">
                <a:solidFill>
                  <a:srgbClr val="FFFA56"/>
                </a:solidFill>
                <a:latin typeface="Corbel" panose="020B0503020204020204" pitchFamily="34" charset="0"/>
                <a:cs typeface="Avenir"/>
              </a:endParaRPr>
            </a:p>
          </p:txBody>
        </p:sp>
        <p:sp>
          <p:nvSpPr>
            <p:cNvPr id="48" name="object 22"/>
            <p:cNvSpPr txBox="1"/>
            <p:nvPr/>
          </p:nvSpPr>
          <p:spPr>
            <a:xfrm>
              <a:off x="7219528" y="3981978"/>
              <a:ext cx="1595700" cy="149430"/>
            </a:xfrm>
            <a:prstGeom prst="rect">
              <a:avLst/>
            </a:prstGeom>
          </p:spPr>
          <p:txBody>
            <a:bodyPr vert="horz" wrap="square" lIns="0" tIns="7892" rIns="0" bIns="0" rtlCol="0">
              <a:spAutoFit/>
            </a:bodyPr>
            <a:lstStyle/>
            <a:p>
              <a:pPr marL="8308" defTabSz="1219170">
                <a:spcBef>
                  <a:spcPts val="63"/>
                </a:spcBef>
              </a:pPr>
              <a:r>
                <a:rPr lang="pt-BR" sz="1243" b="1" spc="-13" dirty="0">
                  <a:solidFill>
                    <a:srgbClr val="FFFA56"/>
                  </a:solidFill>
                  <a:latin typeface="Corbel" panose="020B0503020204020204" pitchFamily="34" charset="0"/>
                  <a:cs typeface="Avenir"/>
                </a:rPr>
                <a:t>PRODUÇÃO RESPONSÁVEL</a:t>
              </a:r>
              <a:endParaRPr sz="1243" dirty="0">
                <a:solidFill>
                  <a:srgbClr val="FFFA56"/>
                </a:solidFill>
                <a:latin typeface="Corbel" panose="020B0503020204020204" pitchFamily="34" charset="0"/>
                <a:cs typeface="Avenir"/>
              </a:endParaRPr>
            </a:p>
          </p:txBody>
        </p:sp>
        <p:sp>
          <p:nvSpPr>
            <p:cNvPr id="49" name="object 23"/>
            <p:cNvSpPr txBox="1"/>
            <p:nvPr/>
          </p:nvSpPr>
          <p:spPr>
            <a:xfrm>
              <a:off x="7219528" y="2717205"/>
              <a:ext cx="1541804" cy="149430"/>
            </a:xfrm>
            <a:prstGeom prst="rect">
              <a:avLst/>
            </a:prstGeom>
          </p:spPr>
          <p:txBody>
            <a:bodyPr vert="horz" wrap="square" lIns="0" tIns="7892" rIns="0" bIns="0" rtlCol="0">
              <a:spAutoFit/>
            </a:bodyPr>
            <a:lstStyle/>
            <a:p>
              <a:pPr marL="8308" defTabSz="1219170">
                <a:spcBef>
                  <a:spcPts val="63"/>
                </a:spcBef>
              </a:pPr>
              <a:r>
                <a:rPr lang="pt-BR" sz="1243" b="1" spc="-7" dirty="0">
                  <a:solidFill>
                    <a:srgbClr val="FFFA56"/>
                  </a:solidFill>
                  <a:latin typeface="Corbel" panose="020B0503020204020204" pitchFamily="34" charset="0"/>
                  <a:cs typeface="Avenir"/>
                </a:rPr>
                <a:t>ÁREAS PROTEGIDAS</a:t>
              </a:r>
              <a:endParaRPr sz="1243" dirty="0">
                <a:solidFill>
                  <a:srgbClr val="FFFA56"/>
                </a:solidFill>
                <a:latin typeface="Corbel" panose="020B0503020204020204" pitchFamily="34" charset="0"/>
                <a:cs typeface="Avenir"/>
              </a:endParaRPr>
            </a:p>
          </p:txBody>
        </p:sp>
        <p:sp>
          <p:nvSpPr>
            <p:cNvPr id="50" name="object 24"/>
            <p:cNvSpPr txBox="1"/>
            <p:nvPr/>
          </p:nvSpPr>
          <p:spPr>
            <a:xfrm>
              <a:off x="7219528" y="4403569"/>
              <a:ext cx="1595700" cy="149430"/>
            </a:xfrm>
            <a:prstGeom prst="rect">
              <a:avLst/>
            </a:prstGeom>
          </p:spPr>
          <p:txBody>
            <a:bodyPr vert="horz" wrap="square" lIns="0" tIns="7892" rIns="0" bIns="0" rtlCol="0">
              <a:spAutoFit/>
            </a:bodyPr>
            <a:lstStyle/>
            <a:p>
              <a:pPr marL="8308" defTabSz="1219170">
                <a:spcBef>
                  <a:spcPts val="63"/>
                </a:spcBef>
              </a:pPr>
              <a:r>
                <a:rPr lang="pt-BR" sz="1243" b="1" spc="-16" dirty="0">
                  <a:solidFill>
                    <a:srgbClr val="FFFA56"/>
                  </a:solidFill>
                  <a:latin typeface="Corbel" panose="020B0503020204020204" pitchFamily="34" charset="0"/>
                  <a:cs typeface="Avenir"/>
                </a:rPr>
                <a:t>RESTAURAÇÃO FLORESTAL</a:t>
              </a:r>
              <a:endParaRPr sz="1243" dirty="0">
                <a:solidFill>
                  <a:srgbClr val="FFFA56"/>
                </a:solidFill>
                <a:latin typeface="Corbel" panose="020B0503020204020204" pitchFamily="34" charset="0"/>
                <a:cs typeface="Avenir"/>
              </a:endParaRPr>
            </a:p>
          </p:txBody>
        </p:sp>
        <p:sp>
          <p:nvSpPr>
            <p:cNvPr id="51" name="object 25"/>
            <p:cNvSpPr txBox="1"/>
            <p:nvPr/>
          </p:nvSpPr>
          <p:spPr>
            <a:xfrm>
              <a:off x="7219528" y="2295614"/>
              <a:ext cx="1248646" cy="149430"/>
            </a:xfrm>
            <a:prstGeom prst="rect">
              <a:avLst/>
            </a:prstGeom>
          </p:spPr>
          <p:txBody>
            <a:bodyPr vert="horz" wrap="square" lIns="0" tIns="7892" rIns="0" bIns="0" rtlCol="0">
              <a:spAutoFit/>
            </a:bodyPr>
            <a:lstStyle/>
            <a:p>
              <a:pPr marL="8308" defTabSz="1219170">
                <a:spcBef>
                  <a:spcPts val="63"/>
                </a:spcBef>
              </a:pPr>
              <a:r>
                <a:rPr lang="pt-BR" sz="1243" b="1" spc="-7" dirty="0">
                  <a:solidFill>
                    <a:srgbClr val="FFFA56"/>
                  </a:solidFill>
                  <a:latin typeface="Corbel" panose="020B0503020204020204" pitchFamily="34" charset="0"/>
                  <a:cs typeface="Avenir"/>
                </a:rPr>
                <a:t>RECURSOS HÍDRICOS</a:t>
              </a:r>
              <a:endParaRPr sz="1243" dirty="0">
                <a:solidFill>
                  <a:srgbClr val="FFFA56"/>
                </a:solidFill>
                <a:latin typeface="Corbel" panose="020B0503020204020204" pitchFamily="34" charset="0"/>
                <a:cs typeface="Avenir"/>
              </a:endParaRPr>
            </a:p>
          </p:txBody>
        </p:sp>
        <p:sp>
          <p:nvSpPr>
            <p:cNvPr id="52" name="object 13"/>
            <p:cNvSpPr txBox="1"/>
            <p:nvPr/>
          </p:nvSpPr>
          <p:spPr>
            <a:xfrm>
              <a:off x="3574791" y="1038985"/>
              <a:ext cx="1555544" cy="157698"/>
            </a:xfrm>
            <a:prstGeom prst="rect">
              <a:avLst/>
            </a:prstGeom>
          </p:spPr>
          <p:txBody>
            <a:bodyPr vert="horz" wrap="square" lIns="0" tIns="7477" rIns="0" bIns="0" rtlCol="0">
              <a:spAutoFit/>
            </a:bodyPr>
            <a:lstStyle/>
            <a:p>
              <a:pPr marL="107164" defTabSz="1219170">
                <a:spcBef>
                  <a:spcPts val="59"/>
                </a:spcBef>
              </a:pPr>
              <a:r>
                <a:rPr lang="pt-BR" sz="1400" b="1" dirty="0" smtClean="0">
                  <a:solidFill>
                    <a:srgbClr val="253D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 QUE O BRASIL?</a:t>
              </a:r>
              <a:endParaRPr sz="1400" b="1" dirty="0">
                <a:solidFill>
                  <a:srgbClr val="253D3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3" name="Agrupar 52"/>
            <p:cNvGrpSpPr/>
            <p:nvPr/>
          </p:nvGrpSpPr>
          <p:grpSpPr>
            <a:xfrm>
              <a:off x="1842934" y="4371950"/>
              <a:ext cx="427841" cy="505870"/>
              <a:chOff x="6258653" y="3070630"/>
              <a:chExt cx="664587" cy="785794"/>
            </a:xfrm>
            <a:solidFill>
              <a:srgbClr val="FFB730"/>
            </a:solidFill>
          </p:grpSpPr>
          <p:sp>
            <p:nvSpPr>
              <p:cNvPr id="56" name="object 8"/>
              <p:cNvSpPr/>
              <p:nvPr/>
            </p:nvSpPr>
            <p:spPr>
              <a:xfrm>
                <a:off x="6395466" y="3468182"/>
                <a:ext cx="391076" cy="388242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695959">
                    <a:moveTo>
                      <a:pt x="0" y="0"/>
                    </a:moveTo>
                    <a:lnTo>
                      <a:pt x="60275" y="16195"/>
                    </a:lnTo>
                    <a:lnTo>
                      <a:pt x="112603" y="37443"/>
                    </a:lnTo>
                    <a:lnTo>
                      <a:pt x="157382" y="63141"/>
                    </a:lnTo>
                    <a:lnTo>
                      <a:pt x="195008" y="92687"/>
                    </a:lnTo>
                    <a:lnTo>
                      <a:pt x="225880" y="125479"/>
                    </a:lnTo>
                    <a:lnTo>
                      <a:pt x="250395" y="160914"/>
                    </a:lnTo>
                    <a:lnTo>
                      <a:pt x="268951" y="198390"/>
                    </a:lnTo>
                    <a:lnTo>
                      <a:pt x="281944" y="237305"/>
                    </a:lnTo>
                    <a:lnTo>
                      <a:pt x="289774" y="277057"/>
                    </a:lnTo>
                    <a:lnTo>
                      <a:pt x="292836" y="317042"/>
                    </a:lnTo>
                    <a:lnTo>
                      <a:pt x="290629" y="367969"/>
                    </a:lnTo>
                    <a:lnTo>
                      <a:pt x="282410" y="418169"/>
                    </a:lnTo>
                    <a:lnTo>
                      <a:pt x="268992" y="467492"/>
                    </a:lnTo>
                    <a:lnTo>
                      <a:pt x="251193" y="515788"/>
                    </a:lnTo>
                    <a:lnTo>
                      <a:pt x="229826" y="562906"/>
                    </a:lnTo>
                    <a:lnTo>
                      <a:pt x="205707" y="608697"/>
                    </a:lnTo>
                    <a:lnTo>
                      <a:pt x="179652" y="653009"/>
                    </a:lnTo>
                    <a:lnTo>
                      <a:pt x="152476" y="695693"/>
                    </a:lnTo>
                    <a:lnTo>
                      <a:pt x="192422" y="657930"/>
                    </a:lnTo>
                    <a:lnTo>
                      <a:pt x="230133" y="619087"/>
                    </a:lnTo>
                    <a:lnTo>
                      <a:pt x="265195" y="579124"/>
                    </a:lnTo>
                    <a:lnTo>
                      <a:pt x="297191" y="538000"/>
                    </a:lnTo>
                    <a:lnTo>
                      <a:pt x="325707" y="495675"/>
                    </a:lnTo>
                    <a:lnTo>
                      <a:pt x="350329" y="452107"/>
                    </a:lnTo>
                    <a:lnTo>
                      <a:pt x="427477" y="452107"/>
                    </a:lnTo>
                    <a:lnTo>
                      <a:pt x="418243" y="418169"/>
                    </a:lnTo>
                    <a:lnTo>
                      <a:pt x="410020" y="367969"/>
                    </a:lnTo>
                    <a:lnTo>
                      <a:pt x="407809" y="317042"/>
                    </a:lnTo>
                    <a:lnTo>
                      <a:pt x="410875" y="277057"/>
                    </a:lnTo>
                    <a:lnTo>
                      <a:pt x="418707" y="237305"/>
                    </a:lnTo>
                    <a:lnTo>
                      <a:pt x="431703" y="198390"/>
                    </a:lnTo>
                    <a:lnTo>
                      <a:pt x="450162" y="161112"/>
                    </a:lnTo>
                    <a:lnTo>
                      <a:pt x="350329" y="161112"/>
                    </a:lnTo>
                    <a:lnTo>
                      <a:pt x="298915" y="102998"/>
                    </a:lnTo>
                    <a:lnTo>
                      <a:pt x="264305" y="76662"/>
                    </a:lnTo>
                    <a:lnTo>
                      <a:pt x="223685" y="53066"/>
                    </a:lnTo>
                    <a:lnTo>
                      <a:pt x="176999" y="32907"/>
                    </a:lnTo>
                    <a:lnTo>
                      <a:pt x="124194" y="16879"/>
                    </a:lnTo>
                    <a:lnTo>
                      <a:pt x="65212" y="5678"/>
                    </a:lnTo>
                    <a:lnTo>
                      <a:pt x="0" y="0"/>
                    </a:lnTo>
                    <a:close/>
                  </a:path>
                  <a:path w="701040" h="695959">
                    <a:moveTo>
                      <a:pt x="427477" y="452107"/>
                    </a:moveTo>
                    <a:lnTo>
                      <a:pt x="350329" y="452107"/>
                    </a:lnTo>
                    <a:lnTo>
                      <a:pt x="374951" y="495675"/>
                    </a:lnTo>
                    <a:lnTo>
                      <a:pt x="403467" y="538000"/>
                    </a:lnTo>
                    <a:lnTo>
                      <a:pt x="435463" y="579124"/>
                    </a:lnTo>
                    <a:lnTo>
                      <a:pt x="470525" y="619087"/>
                    </a:lnTo>
                    <a:lnTo>
                      <a:pt x="508236" y="657930"/>
                    </a:lnTo>
                    <a:lnTo>
                      <a:pt x="548182" y="695693"/>
                    </a:lnTo>
                    <a:lnTo>
                      <a:pt x="521006" y="653009"/>
                    </a:lnTo>
                    <a:lnTo>
                      <a:pt x="494950" y="608697"/>
                    </a:lnTo>
                    <a:lnTo>
                      <a:pt x="470831" y="562906"/>
                    </a:lnTo>
                    <a:lnTo>
                      <a:pt x="449464" y="515788"/>
                    </a:lnTo>
                    <a:lnTo>
                      <a:pt x="431662" y="467492"/>
                    </a:lnTo>
                    <a:lnTo>
                      <a:pt x="427477" y="452107"/>
                    </a:lnTo>
                    <a:close/>
                  </a:path>
                  <a:path w="701040" h="695959">
                    <a:moveTo>
                      <a:pt x="700658" y="0"/>
                    </a:moveTo>
                    <a:lnTo>
                      <a:pt x="635446" y="5678"/>
                    </a:lnTo>
                    <a:lnTo>
                      <a:pt x="576464" y="16879"/>
                    </a:lnTo>
                    <a:lnTo>
                      <a:pt x="523659" y="32907"/>
                    </a:lnTo>
                    <a:lnTo>
                      <a:pt x="476973" y="53066"/>
                    </a:lnTo>
                    <a:lnTo>
                      <a:pt x="436353" y="76662"/>
                    </a:lnTo>
                    <a:lnTo>
                      <a:pt x="401743" y="102998"/>
                    </a:lnTo>
                    <a:lnTo>
                      <a:pt x="373086" y="131380"/>
                    </a:lnTo>
                    <a:lnTo>
                      <a:pt x="350329" y="161112"/>
                    </a:lnTo>
                    <a:lnTo>
                      <a:pt x="450162" y="161112"/>
                    </a:lnTo>
                    <a:lnTo>
                      <a:pt x="450260" y="160914"/>
                    </a:lnTo>
                    <a:lnTo>
                      <a:pt x="474776" y="125479"/>
                    </a:lnTo>
                    <a:lnTo>
                      <a:pt x="505649" y="92687"/>
                    </a:lnTo>
                    <a:lnTo>
                      <a:pt x="543276" y="63141"/>
                    </a:lnTo>
                    <a:lnTo>
                      <a:pt x="588055" y="37443"/>
                    </a:lnTo>
                    <a:lnTo>
                      <a:pt x="640383" y="16195"/>
                    </a:lnTo>
                    <a:lnTo>
                      <a:pt x="70065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defTabSz="1219170"/>
                <a:endParaRPr sz="1339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" name="object 9"/>
              <p:cNvSpPr/>
              <p:nvPr/>
            </p:nvSpPr>
            <p:spPr>
              <a:xfrm>
                <a:off x="6546025" y="3430689"/>
                <a:ext cx="89976" cy="89976"/>
              </a:xfrm>
              <a:custGeom>
                <a:avLst/>
                <a:gdLst/>
                <a:ahLst/>
                <a:cxnLst/>
                <a:rect l="l" t="t" r="r" b="b"/>
                <a:pathLst>
                  <a:path w="161290" h="161289">
                    <a:moveTo>
                      <a:pt x="80441" y="0"/>
                    </a:moveTo>
                    <a:lnTo>
                      <a:pt x="49131" y="6319"/>
                    </a:lnTo>
                    <a:lnTo>
                      <a:pt x="23561" y="23555"/>
                    </a:lnTo>
                    <a:lnTo>
                      <a:pt x="6321" y="49120"/>
                    </a:lnTo>
                    <a:lnTo>
                      <a:pt x="0" y="80429"/>
                    </a:lnTo>
                    <a:lnTo>
                      <a:pt x="6321" y="111737"/>
                    </a:lnTo>
                    <a:lnTo>
                      <a:pt x="23561" y="137302"/>
                    </a:lnTo>
                    <a:lnTo>
                      <a:pt x="49131" y="154538"/>
                    </a:lnTo>
                    <a:lnTo>
                      <a:pt x="80441" y="160858"/>
                    </a:lnTo>
                    <a:lnTo>
                      <a:pt x="111745" y="154538"/>
                    </a:lnTo>
                    <a:lnTo>
                      <a:pt x="137310" y="137302"/>
                    </a:lnTo>
                    <a:lnTo>
                      <a:pt x="154549" y="111737"/>
                    </a:lnTo>
                    <a:lnTo>
                      <a:pt x="160870" y="80429"/>
                    </a:lnTo>
                    <a:lnTo>
                      <a:pt x="154549" y="49120"/>
                    </a:lnTo>
                    <a:lnTo>
                      <a:pt x="137310" y="23555"/>
                    </a:lnTo>
                    <a:lnTo>
                      <a:pt x="111745" y="6319"/>
                    </a:lnTo>
                    <a:lnTo>
                      <a:pt x="8044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defTabSz="1219170"/>
                <a:endParaRPr sz="1339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" name="object 10"/>
              <p:cNvSpPr/>
              <p:nvPr/>
            </p:nvSpPr>
            <p:spPr>
              <a:xfrm>
                <a:off x="6763126" y="3413239"/>
                <a:ext cx="160114" cy="78286"/>
              </a:xfrm>
              <a:custGeom>
                <a:avLst/>
                <a:gdLst/>
                <a:ahLst/>
                <a:cxnLst/>
                <a:rect l="l" t="t" r="r" b="b"/>
                <a:pathLst>
                  <a:path w="287020" h="140335">
                    <a:moveTo>
                      <a:pt x="170786" y="0"/>
                    </a:moveTo>
                    <a:lnTo>
                      <a:pt x="128366" y="5526"/>
                    </a:lnTo>
                    <a:lnTo>
                      <a:pt x="87828" y="19190"/>
                    </a:lnTo>
                    <a:lnTo>
                      <a:pt x="51421" y="40472"/>
                    </a:lnTo>
                    <a:lnTo>
                      <a:pt x="21395" y="68852"/>
                    </a:lnTo>
                    <a:lnTo>
                      <a:pt x="0" y="103808"/>
                    </a:lnTo>
                    <a:lnTo>
                      <a:pt x="34093" y="125274"/>
                    </a:lnTo>
                    <a:lnTo>
                      <a:pt x="73381" y="137152"/>
                    </a:lnTo>
                    <a:lnTo>
                      <a:pt x="115519" y="139985"/>
                    </a:lnTo>
                    <a:lnTo>
                      <a:pt x="158161" y="134314"/>
                    </a:lnTo>
                    <a:lnTo>
                      <a:pt x="198960" y="120682"/>
                    </a:lnTo>
                    <a:lnTo>
                      <a:pt x="235570" y="99633"/>
                    </a:lnTo>
                    <a:lnTo>
                      <a:pt x="265646" y="71708"/>
                    </a:lnTo>
                    <a:lnTo>
                      <a:pt x="286842" y="37451"/>
                    </a:lnTo>
                    <a:lnTo>
                      <a:pt x="252274" y="15442"/>
                    </a:lnTo>
                    <a:lnTo>
                      <a:pt x="212839" y="3131"/>
                    </a:lnTo>
                    <a:lnTo>
                      <a:pt x="170786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defTabSz="1219170"/>
                <a:endParaRPr sz="1339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" name="object 11"/>
              <p:cNvSpPr/>
              <p:nvPr/>
            </p:nvSpPr>
            <p:spPr>
              <a:xfrm>
                <a:off x="6258653" y="3413239"/>
                <a:ext cx="160114" cy="78286"/>
              </a:xfrm>
              <a:custGeom>
                <a:avLst/>
                <a:gdLst/>
                <a:ahLst/>
                <a:cxnLst/>
                <a:rect l="l" t="t" r="r" b="b"/>
                <a:pathLst>
                  <a:path w="287020" h="140335">
                    <a:moveTo>
                      <a:pt x="116064" y="0"/>
                    </a:moveTo>
                    <a:lnTo>
                      <a:pt x="74010" y="3131"/>
                    </a:lnTo>
                    <a:lnTo>
                      <a:pt x="34572" y="15442"/>
                    </a:lnTo>
                    <a:lnTo>
                      <a:pt x="0" y="37451"/>
                    </a:lnTo>
                    <a:lnTo>
                      <a:pt x="21195" y="71708"/>
                    </a:lnTo>
                    <a:lnTo>
                      <a:pt x="51271" y="99633"/>
                    </a:lnTo>
                    <a:lnTo>
                      <a:pt x="87882" y="120682"/>
                    </a:lnTo>
                    <a:lnTo>
                      <a:pt x="128681" y="134314"/>
                    </a:lnTo>
                    <a:lnTo>
                      <a:pt x="171322" y="139985"/>
                    </a:lnTo>
                    <a:lnTo>
                      <a:pt x="213460" y="137152"/>
                    </a:lnTo>
                    <a:lnTo>
                      <a:pt x="252749" y="125274"/>
                    </a:lnTo>
                    <a:lnTo>
                      <a:pt x="286842" y="103808"/>
                    </a:lnTo>
                    <a:lnTo>
                      <a:pt x="265450" y="68852"/>
                    </a:lnTo>
                    <a:lnTo>
                      <a:pt x="235427" y="40472"/>
                    </a:lnTo>
                    <a:lnTo>
                      <a:pt x="199022" y="19190"/>
                    </a:lnTo>
                    <a:lnTo>
                      <a:pt x="158484" y="5526"/>
                    </a:lnTo>
                    <a:lnTo>
                      <a:pt x="11606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defTabSz="1219170"/>
                <a:endParaRPr sz="1339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" name="object 12"/>
              <p:cNvSpPr/>
              <p:nvPr/>
            </p:nvSpPr>
            <p:spPr>
              <a:xfrm>
                <a:off x="6366468" y="3233180"/>
                <a:ext cx="154092" cy="218209"/>
              </a:xfrm>
              <a:custGeom>
                <a:avLst/>
                <a:gdLst/>
                <a:ahLst/>
                <a:cxnLst/>
                <a:rect l="l" t="t" r="r" b="b"/>
                <a:pathLst>
                  <a:path w="276225" h="391160">
                    <a:moveTo>
                      <a:pt x="15433" y="0"/>
                    </a:moveTo>
                    <a:lnTo>
                      <a:pt x="3826" y="40454"/>
                    </a:lnTo>
                    <a:lnTo>
                      <a:pt x="0" y="82635"/>
                    </a:lnTo>
                    <a:lnTo>
                      <a:pt x="3361" y="125597"/>
                    </a:lnTo>
                    <a:lnTo>
                      <a:pt x="13320" y="168390"/>
                    </a:lnTo>
                    <a:lnTo>
                      <a:pt x="29284" y="210068"/>
                    </a:lnTo>
                    <a:lnTo>
                      <a:pt x="50662" y="249683"/>
                    </a:lnTo>
                    <a:lnTo>
                      <a:pt x="76862" y="286287"/>
                    </a:lnTo>
                    <a:lnTo>
                      <a:pt x="107294" y="318933"/>
                    </a:lnTo>
                    <a:lnTo>
                      <a:pt x="141365" y="346673"/>
                    </a:lnTo>
                    <a:lnTo>
                      <a:pt x="178485" y="368560"/>
                    </a:lnTo>
                    <a:lnTo>
                      <a:pt x="218061" y="383645"/>
                    </a:lnTo>
                    <a:lnTo>
                      <a:pt x="259502" y="390982"/>
                    </a:lnTo>
                    <a:lnTo>
                      <a:pt x="271479" y="349804"/>
                    </a:lnTo>
                    <a:lnTo>
                      <a:pt x="275690" y="307160"/>
                    </a:lnTo>
                    <a:lnTo>
                      <a:pt x="272701" y="263959"/>
                    </a:lnTo>
                    <a:lnTo>
                      <a:pt x="263081" y="221109"/>
                    </a:lnTo>
                    <a:lnTo>
                      <a:pt x="247395" y="179519"/>
                    </a:lnTo>
                    <a:lnTo>
                      <a:pt x="226212" y="140098"/>
                    </a:lnTo>
                    <a:lnTo>
                      <a:pt x="200099" y="103754"/>
                    </a:lnTo>
                    <a:lnTo>
                      <a:pt x="169623" y="71396"/>
                    </a:lnTo>
                    <a:lnTo>
                      <a:pt x="135351" y="43933"/>
                    </a:lnTo>
                    <a:lnTo>
                      <a:pt x="97850" y="22273"/>
                    </a:lnTo>
                    <a:lnTo>
                      <a:pt x="57689" y="7326"/>
                    </a:lnTo>
                    <a:lnTo>
                      <a:pt x="15433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defTabSz="1219170"/>
                <a:endParaRPr sz="1339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" name="object 13"/>
              <p:cNvSpPr/>
              <p:nvPr/>
            </p:nvSpPr>
            <p:spPr>
              <a:xfrm>
                <a:off x="6661533" y="3233180"/>
                <a:ext cx="154092" cy="218209"/>
              </a:xfrm>
              <a:custGeom>
                <a:avLst/>
                <a:gdLst/>
                <a:ahLst/>
                <a:cxnLst/>
                <a:rect l="l" t="t" r="r" b="b"/>
                <a:pathLst>
                  <a:path w="276225" h="391160">
                    <a:moveTo>
                      <a:pt x="260257" y="0"/>
                    </a:moveTo>
                    <a:lnTo>
                      <a:pt x="217999" y="7326"/>
                    </a:lnTo>
                    <a:lnTo>
                      <a:pt x="177835" y="22273"/>
                    </a:lnTo>
                    <a:lnTo>
                      <a:pt x="140334" y="43933"/>
                    </a:lnTo>
                    <a:lnTo>
                      <a:pt x="106062" y="71396"/>
                    </a:lnTo>
                    <a:lnTo>
                      <a:pt x="75586" y="103754"/>
                    </a:lnTo>
                    <a:lnTo>
                      <a:pt x="49473" y="140098"/>
                    </a:lnTo>
                    <a:lnTo>
                      <a:pt x="28291" y="179519"/>
                    </a:lnTo>
                    <a:lnTo>
                      <a:pt x="12607" y="221109"/>
                    </a:lnTo>
                    <a:lnTo>
                      <a:pt x="2987" y="263959"/>
                    </a:lnTo>
                    <a:lnTo>
                      <a:pt x="0" y="307160"/>
                    </a:lnTo>
                    <a:lnTo>
                      <a:pt x="4211" y="349804"/>
                    </a:lnTo>
                    <a:lnTo>
                      <a:pt x="16188" y="390982"/>
                    </a:lnTo>
                    <a:lnTo>
                      <a:pt x="57630" y="383645"/>
                    </a:lnTo>
                    <a:lnTo>
                      <a:pt x="97206" y="368560"/>
                    </a:lnTo>
                    <a:lnTo>
                      <a:pt x="134325" y="346673"/>
                    </a:lnTo>
                    <a:lnTo>
                      <a:pt x="168396" y="318933"/>
                    </a:lnTo>
                    <a:lnTo>
                      <a:pt x="198828" y="286287"/>
                    </a:lnTo>
                    <a:lnTo>
                      <a:pt x="225029" y="249683"/>
                    </a:lnTo>
                    <a:lnTo>
                      <a:pt x="246407" y="210068"/>
                    </a:lnTo>
                    <a:lnTo>
                      <a:pt x="262371" y="168390"/>
                    </a:lnTo>
                    <a:lnTo>
                      <a:pt x="272329" y="125597"/>
                    </a:lnTo>
                    <a:lnTo>
                      <a:pt x="275691" y="82635"/>
                    </a:lnTo>
                    <a:lnTo>
                      <a:pt x="271864" y="40454"/>
                    </a:lnTo>
                    <a:lnTo>
                      <a:pt x="260257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defTabSz="1219170"/>
                <a:endParaRPr sz="1339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2" name="object 14"/>
              <p:cNvSpPr/>
              <p:nvPr/>
            </p:nvSpPr>
            <p:spPr>
              <a:xfrm>
                <a:off x="6515406" y="3070630"/>
                <a:ext cx="151259" cy="333336"/>
              </a:xfrm>
              <a:custGeom>
                <a:avLst/>
                <a:gdLst/>
                <a:ahLst/>
                <a:cxnLst/>
                <a:rect l="l" t="t" r="r" b="b"/>
                <a:pathLst>
                  <a:path w="271145" h="597535">
                    <a:moveTo>
                      <a:pt x="136922" y="0"/>
                    </a:moveTo>
                    <a:lnTo>
                      <a:pt x="102703" y="29026"/>
                    </a:lnTo>
                    <a:lnTo>
                      <a:pt x="73369" y="62673"/>
                    </a:lnTo>
                    <a:lnTo>
                      <a:pt x="48921" y="100230"/>
                    </a:lnTo>
                    <a:lnTo>
                      <a:pt x="29360" y="140986"/>
                    </a:lnTo>
                    <a:lnTo>
                      <a:pt x="14684" y="184230"/>
                    </a:lnTo>
                    <a:lnTo>
                      <a:pt x="4896" y="229253"/>
                    </a:lnTo>
                    <a:lnTo>
                      <a:pt x="0" y="275287"/>
                    </a:lnTo>
                    <a:lnTo>
                      <a:pt x="2" y="322018"/>
                    </a:lnTo>
                    <a:lnTo>
                      <a:pt x="4850" y="367885"/>
                    </a:lnTo>
                    <a:lnTo>
                      <a:pt x="14609" y="412914"/>
                    </a:lnTo>
                    <a:lnTo>
                      <a:pt x="29256" y="456169"/>
                    </a:lnTo>
                    <a:lnTo>
                      <a:pt x="48790" y="496939"/>
                    </a:lnTo>
                    <a:lnTo>
                      <a:pt x="73211" y="534512"/>
                    </a:lnTo>
                    <a:lnTo>
                      <a:pt x="102521" y="568179"/>
                    </a:lnTo>
                    <a:lnTo>
                      <a:pt x="136719" y="597230"/>
                    </a:lnTo>
                    <a:lnTo>
                      <a:pt x="170192" y="568663"/>
                    </a:lnTo>
                    <a:lnTo>
                      <a:pt x="198886" y="535278"/>
                    </a:lnTo>
                    <a:lnTo>
                      <a:pt x="222801" y="497816"/>
                    </a:lnTo>
                    <a:lnTo>
                      <a:pt x="241937" y="457018"/>
                    </a:lnTo>
                    <a:lnTo>
                      <a:pt x="256293" y="413625"/>
                    </a:lnTo>
                    <a:lnTo>
                      <a:pt x="265869" y="368378"/>
                    </a:lnTo>
                    <a:lnTo>
                      <a:pt x="270665" y="322018"/>
                    </a:lnTo>
                    <a:lnTo>
                      <a:pt x="270681" y="275287"/>
                    </a:lnTo>
                    <a:lnTo>
                      <a:pt x="265917" y="228924"/>
                    </a:lnTo>
                    <a:lnTo>
                      <a:pt x="256371" y="183672"/>
                    </a:lnTo>
                    <a:lnTo>
                      <a:pt x="242044" y="140270"/>
                    </a:lnTo>
                    <a:lnTo>
                      <a:pt x="222936" y="99462"/>
                    </a:lnTo>
                    <a:lnTo>
                      <a:pt x="199047" y="61986"/>
                    </a:lnTo>
                    <a:lnTo>
                      <a:pt x="170376" y="28585"/>
                    </a:lnTo>
                    <a:lnTo>
                      <a:pt x="136922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defTabSz="1219170"/>
                <a:endParaRPr sz="1339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54" name="object 47"/>
            <p:cNvSpPr txBox="1"/>
            <p:nvPr/>
          </p:nvSpPr>
          <p:spPr>
            <a:xfrm>
              <a:off x="2362570" y="4211049"/>
              <a:ext cx="1195485" cy="731303"/>
            </a:xfrm>
            <a:prstGeom prst="rect">
              <a:avLst/>
            </a:prstGeom>
          </p:spPr>
          <p:txBody>
            <a:bodyPr vert="horz" wrap="square" lIns="0" tIns="41123" rIns="0" bIns="0" rtlCol="0">
              <a:spAutoFit/>
            </a:bodyPr>
            <a:lstStyle/>
            <a:p>
              <a:pPr marL="8308" defTabSz="1219170">
                <a:spcBef>
                  <a:spcPts val="324"/>
                </a:spcBef>
              </a:pPr>
              <a:r>
                <a:rPr lang="pt-BR" sz="1240" b="1" spc="-7" dirty="0">
                  <a:solidFill>
                    <a:srgbClr val="FFB730"/>
                  </a:solidFill>
                  <a:latin typeface="Corbel" panose="020B0503020204020204" pitchFamily="34" charset="0"/>
                  <a:cs typeface="Avenir"/>
                </a:rPr>
                <a:t>NOVA VISÃO DE DESENVOLVIMENTO</a:t>
              </a:r>
            </a:p>
            <a:p>
              <a:pPr marL="8308" defTabSz="1219170">
                <a:spcBef>
                  <a:spcPts val="324"/>
                </a:spcBef>
              </a:pPr>
              <a:r>
                <a:rPr lang="pt-BR" sz="1240" spc="-3" dirty="0">
                  <a:solidFill>
                    <a:prstClr val="white"/>
                  </a:solidFill>
                  <a:latin typeface="Corbel" panose="020B0503020204020204" pitchFamily="34" charset="0"/>
                  <a:cs typeface="Avenir"/>
                </a:rPr>
                <a:t>Transição justa para uma economia de baixo carbono</a:t>
              </a:r>
              <a:endParaRPr sz="1240" dirty="0">
                <a:solidFill>
                  <a:srgbClr val="FFB730"/>
                </a:solidFill>
                <a:latin typeface="Corbel" panose="020B0503020204020204" pitchFamily="34" charset="0"/>
                <a:cs typeface="Aveni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5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7647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85260"/>
            <a:ext cx="9998259" cy="68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7647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324" y="219515"/>
            <a:ext cx="7425411" cy="14564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6" y="332656"/>
            <a:ext cx="1138904" cy="13433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5536" y="2274838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444444"/>
                </a:solidFill>
                <a:latin typeface="Roboto"/>
              </a:rPr>
              <a:t>6.3</a:t>
            </a:r>
            <a:r>
              <a:rPr lang="pt-BR" sz="2800" dirty="0">
                <a:solidFill>
                  <a:srgbClr val="444444"/>
                </a:solidFill>
                <a:latin typeface="Roboto"/>
              </a:rPr>
              <a:t> Até 2030, melhorar a qualidade da água, reduzindo a poluição, eliminando despejo e minimizando a liberação de produtos químicos e materiais perigosos, reduzindo à metade a proporção de águas residuais não tratadas e aumentando substancialmente a reciclagem e reutilização segura </a:t>
            </a:r>
            <a:r>
              <a:rPr lang="pt-BR" sz="2800" dirty="0" smtClean="0">
                <a:solidFill>
                  <a:srgbClr val="444444"/>
                </a:solidFill>
                <a:latin typeface="Roboto"/>
              </a:rPr>
              <a:t>globalmente;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261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:\Users\Rossana\Pictures\PROJETO MERCURIO\Coleta Tajaui\Tajaui\Tajaui\Acampamento Tajaui\Acampamento Mutum\DSC_0308.JPG"/>
          <p:cNvPicPr/>
          <p:nvPr/>
        </p:nvPicPr>
        <p:blipFill rotWithShape="1">
          <a:blip r:embed="rId2" cstate="print"/>
          <a:srcRect l="3564"/>
          <a:stretch/>
        </p:blipFill>
        <p:spPr bwMode="auto">
          <a:xfrm>
            <a:off x="3094140" y="615608"/>
            <a:ext cx="2677411" cy="183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C:\Users\Rossana\Pictures\PROJETO MERCURIO\COLETA CRV\Separados relatorio 2\ambiente\DSC_02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859" y="3762096"/>
            <a:ext cx="2434670" cy="157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C:\Users\Rossana\Pictures\PROJETO MERCURIO\Coleta Tajaui\Tajaui\Tajaui\Amostras\DSC_02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3517" y="3736448"/>
            <a:ext cx="2714574" cy="16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C:\Users\Rossana\Pictures\PROJETO MERCURIO\Coleta Tajaui\Tajaui\Tajaui\Transporte Rio Araguari\DSC_0128.JPG"/>
          <p:cNvPicPr/>
          <p:nvPr/>
        </p:nvPicPr>
        <p:blipFill>
          <a:blip r:embed="rId5" cstate="print"/>
          <a:srcRect l="4369"/>
          <a:stretch>
            <a:fillRect/>
          </a:stretch>
        </p:blipFill>
        <p:spPr bwMode="auto">
          <a:xfrm>
            <a:off x="798478" y="608664"/>
            <a:ext cx="2587770" cy="158013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12" name="Imagem 11" descr="C:\Users\Rossana\Pictures\PROJETO MERCURIO\Oiapoque\Marupi\120___06\IMG_0298.JPG"/>
          <p:cNvPicPr/>
          <p:nvPr/>
        </p:nvPicPr>
        <p:blipFill rotWithShape="1">
          <a:blip r:embed="rId6" cstate="print"/>
          <a:srcRect l="9781" t="27421" b="16406"/>
          <a:stretch/>
        </p:blipFill>
        <p:spPr bwMode="auto">
          <a:xfrm>
            <a:off x="5712243" y="613990"/>
            <a:ext cx="2643080" cy="127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C:\Users\Rossana\Pictures\PROJETO MERCURIO\Oiapoque\Select ro\20150826_155746.jpg"/>
          <p:cNvPicPr/>
          <p:nvPr/>
        </p:nvPicPr>
        <p:blipFill rotWithShape="1">
          <a:blip r:embed="rId7" cstate="print">
            <a:lum bright="10000" contrast="-10000"/>
          </a:blip>
          <a:srcRect l="17073" t="26663"/>
          <a:stretch/>
        </p:blipFill>
        <p:spPr bwMode="auto">
          <a:xfrm>
            <a:off x="3361821" y="2181276"/>
            <a:ext cx="2486270" cy="160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C:\Users\Rossana\Pictures\PROJETO MERCURIO\Coleta Tajaui\Tajaui\Tajaui\Amostras\DSC_013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8824" y="3843271"/>
            <a:ext cx="2480531" cy="150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C:\Users\Rossana\Pictures\PROJETO MERCURIO\Oiapoque\Rio Oiapoque-2 Bocas\20150830_113530.jpg"/>
          <p:cNvPicPr/>
          <p:nvPr/>
        </p:nvPicPr>
        <p:blipFill>
          <a:blip r:embed="rId9" cstate="print"/>
          <a:srcRect t="49979" r="22972" b="4165"/>
          <a:stretch>
            <a:fillRect/>
          </a:stretch>
        </p:blipFill>
        <p:spPr bwMode="auto">
          <a:xfrm>
            <a:off x="5718321" y="1892886"/>
            <a:ext cx="2630924" cy="102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798478" y="5271226"/>
            <a:ext cx="7556846" cy="995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78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50" y="5379776"/>
            <a:ext cx="591144" cy="758861"/>
          </a:xfrm>
          <a:prstGeom prst="rect">
            <a:avLst/>
          </a:prstGeom>
        </p:spPr>
      </p:pic>
      <p:pic>
        <p:nvPicPr>
          <p:cNvPr id="7" name="Imagem 6" descr="C:\Users\Rossana\Pictures\PROJETO MERCURIO\Oiapoque\oiapoque e anotai\Coleta Amostras Anotai\20150827_102915.jpg"/>
          <p:cNvPicPr/>
          <p:nvPr/>
        </p:nvPicPr>
        <p:blipFill rotWithShape="1">
          <a:blip r:embed="rId11" cstate="print"/>
          <a:srcRect l="1698" t="44879" r="23819" b="8540"/>
          <a:stretch/>
        </p:blipFill>
        <p:spPr bwMode="auto">
          <a:xfrm>
            <a:off x="792675" y="1892886"/>
            <a:ext cx="2593573" cy="11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792673" y="2860568"/>
            <a:ext cx="7536672" cy="1123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27" b="1" dirty="0">
                <a:solidFill>
                  <a:schemeClr val="tx1"/>
                </a:solidFill>
                <a:latin typeface="Georgia" pitchFamily="18" charset="0"/>
              </a:rPr>
              <a:t>Contaminação por mercúrio no Escudo das Guianas</a:t>
            </a:r>
          </a:p>
        </p:txBody>
      </p:sp>
      <p:pic>
        <p:nvPicPr>
          <p:cNvPr id="1026" name="Picture 2" descr="logo topo hom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81" y="5266577"/>
            <a:ext cx="883601" cy="97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46" y="5379775"/>
            <a:ext cx="864867" cy="67181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379821" y="744461"/>
            <a:ext cx="6836457" cy="7687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12" dirty="0"/>
              <a:t>Proteção dos ecossistemas / espécies prioritários</a:t>
            </a:r>
          </a:p>
        </p:txBody>
      </p:sp>
    </p:spTree>
    <p:extLst>
      <p:ext uri="{BB962C8B-B14F-4D97-AF65-F5344CB8AC3E}">
        <p14:creationId xmlns:p14="http://schemas.microsoft.com/office/powerpoint/2010/main" val="25978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7647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8" y="1134036"/>
            <a:ext cx="8903322" cy="337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7647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,sans-serif"/>
              </a:rPr>
              <a:t> 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76120"/>
            <a:ext cx="5486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365</Words>
  <Application>Microsoft Office PowerPoint</Application>
  <PresentationFormat>Apresentação na tela (4:3)</PresentationFormat>
  <Paragraphs>131</Paragraphs>
  <Slides>23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7" baseType="lpstr">
      <vt:lpstr>Arial</vt:lpstr>
      <vt:lpstr>Avenir</vt:lpstr>
      <vt:lpstr>Avenir-Roman</vt:lpstr>
      <vt:lpstr>Calibri</vt:lpstr>
      <vt:lpstr>Calibri,sans-serif</vt:lpstr>
      <vt:lpstr>Consolas</vt:lpstr>
      <vt:lpstr>Corbel</vt:lpstr>
      <vt:lpstr>Georgia</vt:lpstr>
      <vt:lpstr>Roboto</vt:lpstr>
      <vt:lpstr>Times New Roman</vt:lpstr>
      <vt:lpstr>Verdana</vt:lpstr>
      <vt:lpstr>WWF</vt:lpstr>
      <vt:lpstr>WWF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Ricardo Novaes</cp:lastModifiedBy>
  <cp:revision>21</cp:revision>
  <dcterms:created xsi:type="dcterms:W3CDTF">2018-05-02T19:43:05Z</dcterms:created>
  <dcterms:modified xsi:type="dcterms:W3CDTF">2018-05-29T01:03:52Z</dcterms:modified>
</cp:coreProperties>
</file>