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19"/>
  </p:notesMasterIdLst>
  <p:handoutMasterIdLst>
    <p:handoutMasterId r:id="rId20"/>
  </p:handoutMasterIdLst>
  <p:sldIdLst>
    <p:sldId id="861" r:id="rId3"/>
    <p:sldId id="984" r:id="rId4"/>
    <p:sldId id="877" r:id="rId5"/>
    <p:sldId id="967" r:id="rId6"/>
    <p:sldId id="979" r:id="rId7"/>
    <p:sldId id="968" r:id="rId8"/>
    <p:sldId id="980" r:id="rId9"/>
    <p:sldId id="969" r:id="rId10"/>
    <p:sldId id="971" r:id="rId11"/>
    <p:sldId id="981" r:id="rId12"/>
    <p:sldId id="972" r:id="rId13"/>
    <p:sldId id="982" r:id="rId14"/>
    <p:sldId id="973" r:id="rId15"/>
    <p:sldId id="983" r:id="rId16"/>
    <p:sldId id="978" r:id="rId17"/>
    <p:sldId id="916" r:id="rId18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Barreto" initials="MB" lastIdx="1" clrIdx="0">
    <p:extLst>
      <p:ext uri="{19B8F6BF-5375-455C-9EA6-DF929625EA0E}">
        <p15:presenceInfo xmlns:p15="http://schemas.microsoft.com/office/powerpoint/2012/main" userId="84c9c76ddd1116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C5"/>
    <a:srgbClr val="CCAC7F"/>
    <a:srgbClr val="FB9A26"/>
    <a:srgbClr val="7AB3A7"/>
    <a:srgbClr val="929A98"/>
    <a:srgbClr val="00B7C6"/>
    <a:srgbClr val="002060"/>
    <a:srgbClr val="FF9D20"/>
    <a:srgbClr val="C80A0A"/>
    <a:srgbClr val="F3B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3" autoAdjust="0"/>
    <p:restoredTop sz="92037" autoAdjust="0"/>
  </p:normalViewPr>
  <p:slideViewPr>
    <p:cSldViewPr snapToGrid="0">
      <p:cViewPr varScale="1">
        <p:scale>
          <a:sx n="63" d="100"/>
          <a:sy n="63" d="100"/>
        </p:scale>
        <p:origin x="1314" y="9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‹nº›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352"/>
            <a:ext cx="5029200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0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5877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24058934"/>
      </p:ext>
    </p:extLst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646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299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956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11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966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203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79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185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72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88800" y="2857227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22228"/>
            <a:ext cx="4152899" cy="8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506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138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 userDrawn="1"/>
        </p:nvSpPr>
        <p:spPr bwMode="auto">
          <a:xfrm rot="1156194" flipH="1">
            <a:off x="-2624521" y="-6130227"/>
            <a:ext cx="21178443" cy="1522685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22228"/>
            <a:ext cx="4152899" cy="83577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 bwMode="auto">
          <a:xfrm rot="1156194" flipH="1">
            <a:off x="-2624521" y="-6130227"/>
            <a:ext cx="21178443" cy="1522685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22228"/>
            <a:ext cx="4152899" cy="83577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25B431-E4C1-4B83-9E90-49B5A113C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12" name="Picture 2" descr="[GIZ-ProESA] Barra de logos-01">
            <a:extLst>
              <a:ext uri="{FF2B5EF4-FFF2-40B4-BE49-F238E27FC236}">
                <a16:creationId xmlns:a16="http://schemas.microsoft.com/office/drawing/2014/main" id="{90DDF850-347C-4ED3-88B8-0BB50C12CC4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Grafik 7">
            <a:extLst>
              <a:ext uri="{FF2B5EF4-FFF2-40B4-BE49-F238E27FC236}">
                <a16:creationId xmlns:a16="http://schemas.microsoft.com/office/drawing/2014/main" id="{C99C6CD3-82AB-49EA-89F8-3CE9F44132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4" name="Picture 2" descr="[GIZ-ProESA] Barra de logos-01">
            <a:extLst>
              <a:ext uri="{FF2B5EF4-FFF2-40B4-BE49-F238E27FC236}">
                <a16:creationId xmlns:a16="http://schemas.microsoft.com/office/drawing/2014/main" id="{9663EC1A-D274-40B1-90B3-DA144B4B7C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0A6595A-B9A8-4FDF-8F7A-98F966121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11" name="Picture 2" descr="[GIZ-ProESA] Barra de logos-01">
            <a:extLst>
              <a:ext uri="{FF2B5EF4-FFF2-40B4-BE49-F238E27FC236}">
                <a16:creationId xmlns:a16="http://schemas.microsoft.com/office/drawing/2014/main" id="{A74926F1-CC64-44F4-A6FB-B1844E184D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Grafik 7">
            <a:extLst>
              <a:ext uri="{FF2B5EF4-FFF2-40B4-BE49-F238E27FC236}">
                <a16:creationId xmlns:a16="http://schemas.microsoft.com/office/drawing/2014/main" id="{96E2076C-0B7F-4D03-A7A3-F1A9610FD9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3" name="Picture 2" descr="[GIZ-ProESA] Barra de logos-01">
            <a:extLst>
              <a:ext uri="{FF2B5EF4-FFF2-40B4-BE49-F238E27FC236}">
                <a16:creationId xmlns:a16="http://schemas.microsoft.com/office/drawing/2014/main" id="{875C3ABB-668C-486B-9D1A-A79A925673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745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5877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F9A08B-387C-45EF-BA11-B3D35A1DB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7" name="Picture 2" descr="[GIZ-ProESA] Barra de logos-01">
            <a:extLst>
              <a:ext uri="{FF2B5EF4-FFF2-40B4-BE49-F238E27FC236}">
                <a16:creationId xmlns:a16="http://schemas.microsoft.com/office/drawing/2014/main" id="{84B4F006-1C24-4D03-A868-B7B5347C6B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2EFD16-7731-49BE-B544-A0AD66995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9" name="Picture 2" descr="[GIZ-ProESA] Barra de logos-01">
            <a:extLst>
              <a:ext uri="{FF2B5EF4-FFF2-40B4-BE49-F238E27FC236}">
                <a16:creationId xmlns:a16="http://schemas.microsoft.com/office/drawing/2014/main" id="{CAE60883-4C02-4623-8F73-BD63740033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3712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105975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5" r:id="rId7"/>
    <p:sldLayoutId id="2147483740" r:id="rId8"/>
    <p:sldLayoutId id="2147483741" r:id="rId9"/>
    <p:sldLayoutId id="2147483742" r:id="rId10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F9FDE5-7D69-4B47-875D-7727D18B6F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8" name="Picture 2" descr="[GIZ-ProESA] Barra de logos-01">
            <a:extLst>
              <a:ext uri="{FF2B5EF4-FFF2-40B4-BE49-F238E27FC236}">
                <a16:creationId xmlns:a16="http://schemas.microsoft.com/office/drawing/2014/main" id="{FF427FC5-47C1-4A89-9680-470B59C5BD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Grafik 7">
            <a:extLst>
              <a:ext uri="{FF2B5EF4-FFF2-40B4-BE49-F238E27FC236}">
                <a16:creationId xmlns:a16="http://schemas.microsoft.com/office/drawing/2014/main" id="{D33FB9E7-412A-4059-BA77-77595322D44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0" name="Picture 2" descr="[GIZ-ProESA] Barra de logos-01">
            <a:extLst>
              <a:ext uri="{FF2B5EF4-FFF2-40B4-BE49-F238E27FC236}">
                <a16:creationId xmlns:a16="http://schemas.microsoft.com/office/drawing/2014/main" id="{F112E643-C5E7-4107-9CD7-2CB1B94E5B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7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4221704"/>
            <a:ext cx="86958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Gestão de Faturas elétricas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Jessica Gama Rocha – ProEESA</a:t>
            </a: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Fortaleza 28.05.2018 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/>
          <a:stretch/>
        </p:blipFill>
        <p:spPr>
          <a:xfrm>
            <a:off x="4257040" y="-489846"/>
            <a:ext cx="4886960" cy="2009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6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32" y="975095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Adequação tarifária EE3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6727A3F-70A4-40F8-9F82-B432D971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02" y="2243775"/>
            <a:ext cx="6630374" cy="33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9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E305719-13EB-4867-8780-CB651D240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3" t="22210" r="63386" b="34830"/>
          <a:stretch/>
        </p:blipFill>
        <p:spPr>
          <a:xfrm>
            <a:off x="1167667" y="1113790"/>
            <a:ext cx="6574253" cy="51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32" y="975095"/>
            <a:ext cx="9027992" cy="617928"/>
          </a:xfrm>
        </p:spPr>
        <p:txBody>
          <a:bodyPr/>
          <a:lstStyle/>
          <a:p>
            <a:r>
              <a:rPr lang="pt-PT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Operação em horário fora de ponta </a:t>
            </a:r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EE4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2EE78D0-043F-43AE-A1C2-DCA86F07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50" y="1968483"/>
            <a:ext cx="7187299" cy="35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0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433" t="30928" r="30574" b="20749"/>
          <a:stretch/>
        </p:blipFill>
        <p:spPr>
          <a:xfrm>
            <a:off x="1121845" y="1061044"/>
            <a:ext cx="6900309" cy="52112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23060" y="359379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391084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32" y="975095"/>
            <a:ext cx="9027992" cy="617928"/>
          </a:xfrm>
        </p:spPr>
        <p:txBody>
          <a:bodyPr/>
          <a:lstStyle/>
          <a:p>
            <a:r>
              <a:rPr lang="pt-PT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Baixo fator de potência </a:t>
            </a:r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EE5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B8194545-4FDC-4B7E-B596-3974B854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66" y="1907601"/>
            <a:ext cx="6513431" cy="4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1010847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Planilha para cálculo </a:t>
            </a: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dos indicadores E1-E5</a:t>
            </a:r>
            <a:endParaRPr lang="pt-B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69A8D67B-5C9A-47A5-967B-3E687A9E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2" b="10481"/>
          <a:stretch/>
        </p:blipFill>
        <p:spPr>
          <a:xfrm>
            <a:off x="286510" y="1860271"/>
            <a:ext cx="8420152" cy="42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8" t="29059" r="12015" b="29474"/>
          <a:stretch/>
        </p:blipFill>
        <p:spPr>
          <a:xfrm>
            <a:off x="5671127" y="5455396"/>
            <a:ext cx="3297960" cy="13130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457DD29-2A82-4110-A226-FE823172FE66}"/>
              </a:ext>
            </a:extLst>
          </p:cNvPr>
          <p:cNvSpPr/>
          <p:nvPr/>
        </p:nvSpPr>
        <p:spPr bwMode="auto">
          <a:xfrm>
            <a:off x="0" y="0"/>
            <a:ext cx="9144000" cy="1225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Rechteck 1"/>
          <p:cNvSpPr/>
          <p:nvPr/>
        </p:nvSpPr>
        <p:spPr>
          <a:xfrm>
            <a:off x="224052" y="2726152"/>
            <a:ext cx="86958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C80F0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Obrigada!</a:t>
            </a:r>
          </a:p>
          <a:p>
            <a:endParaRPr lang="es-ES" sz="2000" dirty="0">
              <a:solidFill>
                <a:srgbClr val="C80F0F"/>
              </a:solidFill>
              <a:latin typeface="Arial" panose="020B0604020202020204" pitchFamily="34" charset="0"/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tx1"/>
                </a:solidFill>
              </a:rPr>
              <a:t>Jessica Rocha Gama </a:t>
            </a:r>
          </a:p>
          <a:p>
            <a:r>
              <a:rPr lang="pt-BR" sz="1500" b="0" dirty="0">
                <a:solidFill>
                  <a:schemeClr val="tx1"/>
                </a:solidFill>
              </a:rPr>
              <a:t>Assessora técnica do </a:t>
            </a:r>
            <a:r>
              <a:rPr lang="pt-BR" sz="1500" b="0" dirty="0" err="1">
                <a:solidFill>
                  <a:schemeClr val="tx1"/>
                </a:solidFill>
              </a:rPr>
              <a:t>ProEESA</a:t>
            </a:r>
            <a:endParaRPr lang="pt-BR" sz="1500" b="0" dirty="0">
              <a:solidFill>
                <a:schemeClr val="tx1"/>
              </a:solidFill>
            </a:endParaRPr>
          </a:p>
          <a:p>
            <a:r>
              <a:rPr lang="pt-BR" sz="1500" b="0" dirty="0">
                <a:solidFill>
                  <a:schemeClr val="tx1"/>
                </a:solidFill>
              </a:rPr>
              <a:t>gama@akut-umwelt.de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EA2403-DC53-4B2B-810F-DCE06ED7CE76}"/>
              </a:ext>
            </a:extLst>
          </p:cNvPr>
          <p:cNvSpPr/>
          <p:nvPr/>
        </p:nvSpPr>
        <p:spPr>
          <a:xfrm rot="10800000">
            <a:off x="6019800" y="0"/>
            <a:ext cx="3124200" cy="518858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002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1010847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Resultados ARES-PCJ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B8536F7F-8840-49D0-BB66-5E91E9F62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" t="36675" r="64923" b="54947"/>
          <a:stretch/>
        </p:blipFill>
        <p:spPr>
          <a:xfrm>
            <a:off x="245097" y="2797879"/>
            <a:ext cx="8823704" cy="74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0FEC2BD-0899-4C06-A072-103414C23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05" t="6796" r="3315" b="7460"/>
          <a:stretch/>
        </p:blipFill>
        <p:spPr>
          <a:xfrm>
            <a:off x="169682" y="3948246"/>
            <a:ext cx="8899119" cy="80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B0A73AB-DCF7-4800-9E58-ED1833CEACB6}"/>
              </a:ext>
            </a:extLst>
          </p:cNvPr>
          <p:cNvSpPr/>
          <p:nvPr/>
        </p:nvSpPr>
        <p:spPr>
          <a:xfrm rot="19761454">
            <a:off x="7660868" y="1779180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2016</a:t>
            </a:r>
            <a:endParaRPr lang="pt-PT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55A2BF2-6148-4E6C-9A5E-C2141EB10B63}"/>
              </a:ext>
            </a:extLst>
          </p:cNvPr>
          <p:cNvSpPr txBox="1">
            <a:spLocks/>
          </p:cNvSpPr>
          <p:nvPr/>
        </p:nvSpPr>
        <p:spPr bwMode="auto">
          <a:xfrm>
            <a:off x="293675" y="5092587"/>
            <a:ext cx="9027992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b="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Potencial de economia – muito variável entre 10% e 0% </a:t>
            </a:r>
          </a:p>
          <a:p>
            <a:r>
              <a:rPr lang="pt-BR" sz="2800" b="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Depende de processos de empresas (Exemplo – boa prática  EMBASA)</a:t>
            </a:r>
          </a:p>
        </p:txBody>
      </p:sp>
    </p:spTree>
    <p:extLst>
      <p:ext uri="{BB962C8B-B14F-4D97-AF65-F5344CB8AC3E}">
        <p14:creationId xmlns:p14="http://schemas.microsoft.com/office/powerpoint/2010/main" val="125324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1052" y="2036090"/>
            <a:ext cx="8362948" cy="3816000"/>
          </a:xfrm>
        </p:spPr>
        <p:txBody>
          <a:bodyPr/>
          <a:lstStyle/>
          <a:p>
            <a:r>
              <a:rPr lang="pt-BR" sz="2800" dirty="0"/>
              <a:t>EE1 = Multas de ultrapassagem de demanda e de atraso de pagamento (%)</a:t>
            </a:r>
          </a:p>
          <a:p>
            <a:r>
              <a:rPr lang="pt-BR" sz="2800" dirty="0"/>
              <a:t>EE2 = Excesso de demanda contratada (%)</a:t>
            </a:r>
          </a:p>
          <a:p>
            <a:r>
              <a:rPr lang="pt-BR" sz="2800" dirty="0"/>
              <a:t>EE3 = Adequação da tarifa contratada (%)</a:t>
            </a:r>
          </a:p>
          <a:p>
            <a:r>
              <a:rPr lang="pt-BR" sz="2800" dirty="0"/>
              <a:t>EE4 = Operação em horário de ponta (%)</a:t>
            </a:r>
          </a:p>
          <a:p>
            <a:r>
              <a:rPr lang="pt-BR" sz="2800" dirty="0"/>
              <a:t>EE5 = Baixo fator de potência (%)</a:t>
            </a: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1010847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Indicadores de gestão de faturas de energia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8362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0746" t="29768" r="27015" b="12122"/>
          <a:stretch/>
        </p:blipFill>
        <p:spPr>
          <a:xfrm>
            <a:off x="1127761" y="1209322"/>
            <a:ext cx="6629399" cy="51301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2589" y="3350173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114691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788" y="1052959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Multas de ultrapassagem de demanda e atraso de pagamento EE1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2151556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798B3CF-F97E-452F-954A-AC4978D5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0" r="693"/>
          <a:stretch/>
        </p:blipFill>
        <p:spPr>
          <a:xfrm>
            <a:off x="1388883" y="2453042"/>
            <a:ext cx="6183493" cy="4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0597" t="27115" r="26865" b="10531"/>
          <a:stretch/>
        </p:blipFill>
        <p:spPr>
          <a:xfrm>
            <a:off x="245659" y="0"/>
            <a:ext cx="8529851" cy="70333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731" y="320891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40413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32" y="975095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Excesso de demanda contratada EE2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68CC519-9BFA-4B0A-9539-6114BAF8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1" y="1963966"/>
            <a:ext cx="6915630" cy="38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0597" t="27115" r="26865" b="10531"/>
          <a:stretch/>
        </p:blipFill>
        <p:spPr>
          <a:xfrm>
            <a:off x="1065663" y="1220525"/>
            <a:ext cx="6223606" cy="51317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854731" y="320891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396164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078" t="31758" r="27592" b="10803"/>
          <a:stretch/>
        </p:blipFill>
        <p:spPr>
          <a:xfrm>
            <a:off x="1229710" y="1166648"/>
            <a:ext cx="6574222" cy="51395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32660" y="30059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1672590751"/>
      </p:ext>
    </p:extLst>
  </p:cSld>
  <p:clrMapOvr>
    <a:masterClrMapping/>
  </p:clrMapOvr>
</p:sld>
</file>

<file path=ppt/theme/theme1.xml><?xml version="1.0" encoding="utf-8"?>
<a:theme xmlns:a="http://schemas.openxmlformats.org/drawingml/2006/main" name="GIZ_Banner_Kopfzeile-Ausland (3)">
  <a:themeElements>
    <a:clrScheme name="Personalizada 1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FB9A26"/>
      </a:accent1>
      <a:accent2>
        <a:srgbClr val="00B7C5"/>
      </a:accent2>
      <a:accent3>
        <a:srgbClr val="7AB3A7"/>
      </a:accent3>
      <a:accent4>
        <a:srgbClr val="CCAE7F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2519</TotalTime>
  <Words>148</Words>
  <Application>Microsoft Office PowerPoint</Application>
  <PresentationFormat>Apresentação na tela (4:3)</PresentationFormat>
  <Paragraphs>43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GIZ_Banner_Kopfzeile-Ausland (3)</vt:lpstr>
      <vt:lpstr>Personalizar design</vt:lpstr>
      <vt:lpstr>Apresentação do PowerPoint</vt:lpstr>
      <vt:lpstr>Resultados ARES-PCJ</vt:lpstr>
      <vt:lpstr>Indicadores de gestão de faturas de energia</vt:lpstr>
      <vt:lpstr>Apresentação do PowerPoint</vt:lpstr>
      <vt:lpstr>Multas de ultrapassagem de demanda e atraso de pagamento EE1 </vt:lpstr>
      <vt:lpstr>Apresentação do PowerPoint</vt:lpstr>
      <vt:lpstr>Excesso de demanda contratada EE2 </vt:lpstr>
      <vt:lpstr>Apresentação do PowerPoint</vt:lpstr>
      <vt:lpstr>Apresentação do PowerPoint</vt:lpstr>
      <vt:lpstr>Adequação tarifária EE3 </vt:lpstr>
      <vt:lpstr>Apresentação do PowerPoint</vt:lpstr>
      <vt:lpstr>Operação em horário fora de ponta EE4 </vt:lpstr>
      <vt:lpstr>Apresentação do PowerPoint</vt:lpstr>
      <vt:lpstr>Baixo fator de potência EE5 </vt:lpstr>
      <vt:lpstr>Planilha para cálculo dos indicadores E1-E5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Jessica Gama</cp:lastModifiedBy>
  <cp:revision>729</cp:revision>
  <cp:lastPrinted>2016-09-02T14:25:44Z</cp:lastPrinted>
  <dcterms:created xsi:type="dcterms:W3CDTF">2013-09-05T11:54:56Z</dcterms:created>
  <dcterms:modified xsi:type="dcterms:W3CDTF">2018-05-26T11:51:58Z</dcterms:modified>
</cp:coreProperties>
</file>