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7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7" r:id="rId23"/>
    <p:sldId id="298" r:id="rId24"/>
    <p:sldId id="29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4707" autoAdjust="0"/>
  </p:normalViewPr>
  <p:slideViewPr>
    <p:cSldViewPr>
      <p:cViewPr varScale="1">
        <p:scale>
          <a:sx n="68" d="100"/>
          <a:sy n="68" d="100"/>
        </p:scale>
        <p:origin x="18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notesViewPr>
    <p:cSldViewPr snapToObject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CF654-836B-0445-85F0-24FA69288B1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DF49-F685-B549-87E0-B369F3E952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78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105AD-AAB8-4121-B128-F34C95305780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652B-6D6E-468A-AFE9-E1ED1C3B88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17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83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64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479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590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37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46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920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295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711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533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9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564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752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446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551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406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913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039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215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966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672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05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527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58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10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57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12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58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89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8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5" y="6172200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5" name="Imagem 4" descr="selo25_Colorido_docsFinal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792482" cy="1152146"/>
          </a:xfrm>
          <a:prstGeom prst="rect">
            <a:avLst/>
          </a:prstGeom>
        </p:spPr>
      </p:pic>
      <p:pic>
        <p:nvPicPr>
          <p:cNvPr id="6" name="Picture 5" descr="nOVAaSSINATURA01.t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72896" y="6096000"/>
            <a:ext cx="3727704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7/Decreto/D9254.htm#art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1412776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O CONTROLE SOCIAL</a:t>
            </a:r>
          </a:p>
          <a:p>
            <a:pPr algn="ctr"/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NO ÂMBITO </a:t>
            </a:r>
          </a:p>
          <a:p>
            <a:pPr algn="ctr"/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DA POLÍTICA PÚBLICA </a:t>
            </a:r>
          </a:p>
          <a:p>
            <a:pPr algn="ctr"/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DE </a:t>
            </a:r>
          </a:p>
          <a:p>
            <a:pPr algn="ctr"/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SANEAMENTO BÁSICO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908720"/>
            <a:ext cx="79928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VI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Controle Social nos Serviços Públicos de Saneamento Básico</a:t>
            </a:r>
          </a:p>
          <a:p>
            <a:pPr algn="just"/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É previsto como um dos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princípios fundamentais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em que se deve embasar a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prestação de serviços públicos de saneamento básico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ao lado, dentre outros, da universalização de acesso, integralidade, disponibilidade, eficiência e sustentabilidade econômica (art. 2º,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Lei nº 11.445/07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estabelece as diretrizes nacionais para o saneamento básico e para a política federal de saneamento básico)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692696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VI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Controle Social nos Serviços Públicos de Saneamento Básico</a:t>
            </a:r>
          </a:p>
          <a:p>
            <a:pPr lvl="0" algn="just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lvl="0" algn="just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É o conjunto de mecanismos e procedimentos que garantem à sociedade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informações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representações técnicas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e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participação nos processos de formulação de políticas, de planejamento e de avaliação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relacionados aos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serviços públicos de saneamento básico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(art. 3º, inc. IV, LSB)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6961" y="47667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VII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Quem deve estabelecer os mecanismos de Controle Social ?</a:t>
            </a:r>
          </a:p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O titular dos serviços de saneamento básico (art. 9º, inc. V, LSB)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A melhoria das condições de saneamento básico é competência comum da União, dos Estados, do Distrito Federal e dos Municípios (art. 23, inc. IX, parte final, CRFB/88)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Compete aos Municípios organizar e prestar, diretamente ou sob o regime de concessão ou permissão, os serviços públicos de interesse local (art. 30, inc. V, CRFB/88)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836712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VIII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Os mecanismos de Controle Social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(art. 34, Dec. nº 7.217/10)</a:t>
            </a:r>
          </a:p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Debates e audiências públicas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Consultas públicas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Conferências das cidades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Participação de órgãos colegiados de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caráter consultivo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na formulação da política de saneamento básico, bem como no planejamento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052736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IX -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O Controle Social como condição de validade dos Contratos de Concessão e Permissão</a:t>
            </a:r>
          </a:p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Para que o contrato de concessão de serviços públicos de saneamento básico tenha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validade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dentre outras exigências, é necessária a prévia realização de audiência e de consulta pública sobre o edital de licitação (Concessão) e em ambos os casos, sobre a minuta do respectivo contrato (art. 11, inc. IV, LSB)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0466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X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A participação de Órgãos Colegiados no Controle Social</a:t>
            </a:r>
          </a:p>
          <a:p>
            <a:pPr algn="just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O Controle poderá, complementarmente, ser realizado por órgãos colegiados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Atuação de caráter consultivo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Composição: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representantes dos titulares dos serviços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de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órgãos governamentais relacionados ao setor de saneamento básico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dos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prestadores de serviços públicos de saneamento básico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dos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usuários de serviços de saneamento básico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e de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entidades técnicas, organizações da sociedade civil e de defesa do consumidor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relacionadas ao setor de saneamento básico (art. 47 e incisos, da LSB)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3671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XI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Exige-se a criação de colegiado exclusivo para o Controle Social da Política Pública de Saneamento Básico ?</a:t>
            </a:r>
          </a:p>
          <a:p>
            <a:pPr algn="just"/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Não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há previsão legal de que as funções e competências desse colegiado possam ser exercidas por colegiados já existentes,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desde que com as devidas adaptações das leis que os criaram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(art. 47, § 1º, LSB)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Exemplo: Conselho Municipal de Saúde (ações de saneamento básico se inserem no âmbito do SUS, art. 200, inc. IV, CRFB/88)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889844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XII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Exigência para acesso a recursos federais ou geridos ou administrados por órgão ou entidade da União</a:t>
            </a:r>
          </a:p>
          <a:p>
            <a:pPr algn="just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algn="just"/>
            <a:r>
              <a:rPr lang="pt-BR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§ 2</a:t>
            </a:r>
            <a:r>
              <a:rPr lang="pt-BR" sz="2400" strike="sngStrike" dirty="0">
                <a:solidFill>
                  <a:schemeClr val="accent1"/>
                </a:solidFill>
                <a:latin typeface="High Tower Text" panose="02040502050506030303" pitchFamily="18" charset="0"/>
              </a:rPr>
              <a:t>º</a:t>
            </a:r>
            <a:r>
              <a:rPr lang="pt-BR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  Após 31 de dezembro de 2019, a existência de plano de saneamento básico, elaborado pelo titular dos serviços, será condição para o acesso aos recursos orçamentários da União ou aos recursos de financiamentos geridos ou administrados por órgão ou entidade da administração pública federal, quando destinados a serviços de saneamento básico. (</a:t>
            </a:r>
            <a:r>
              <a:rPr lang="pt-BR" sz="2400" dirty="0">
                <a:solidFill>
                  <a:schemeClr val="accent1"/>
                </a:solidFill>
                <a:latin typeface="High Tower Text" panose="02040502050506030303" pitchFamily="18" charset="0"/>
                <a:hlinkClick r:id="rId3"/>
              </a:rPr>
              <a:t>Redação dada pelo Decreto nº 9.254, de 2017)</a:t>
            </a:r>
            <a:r>
              <a:rPr lang="pt-BR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 </a:t>
            </a:r>
          </a:p>
          <a:p>
            <a:pPr algn="just"/>
            <a:r>
              <a:rPr lang="pt-BR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(art.26, §2º, Dec. nº 7.217/10)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124744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XIII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Diploma Legislativo de Instituição do Órgão Colegiado</a:t>
            </a:r>
          </a:p>
          <a:p>
            <a:pPr algn="just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Deve ser instituído através de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Lei em sentido estrito</a:t>
            </a:r>
          </a:p>
          <a:p>
            <a:pPr lvl="0" algn="just"/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Parecer nº 615/2015/PGF/PFE/FUNASA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32656"/>
            <a:ext cx="8034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XIV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Deveres do ente político para com o Colegiado de Controle Social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Assegurar o acesso a quaisquer documentos e informações produzidos por órgãos ou entidades de regulação ou de fiscalização, bem como a possibilidade de solicitar a elaboração de estudos com o objetivo de subsidiar a tomada de decisões (exceção aos considerados sigilosos em razão de interesse público relevante, art. 34, § 5º, LSB)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Realizar prévia audiência e consulta pública sobre edital de licitação, no caso de concessão, e sobre a minuta do contrato (concessão e permissão)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Informar quanto à celebração de instrumento de transferência voluntária.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994133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Noções de Controle: Contextualização</a:t>
            </a:r>
          </a:p>
          <a:p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Primórdios: Dec. Lei nº 200/67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Dispôs sobre a organização da Administração Federal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Estabeleceu que as atividades da Administração Federal deveriam obedecer aos seguintes princípios fundamentais: Planejamento, Coordenação, Descentralização, Delegação de Competência e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Controle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(art. 6º)</a:t>
            </a:r>
          </a:p>
        </p:txBody>
      </p:sp>
    </p:spTree>
    <p:extLst>
      <p:ext uri="{BB962C8B-B14F-4D97-AF65-F5344CB8AC3E}">
        <p14:creationId xmlns:p14="http://schemas.microsoft.com/office/powerpoint/2010/main" val="77372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59335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XV -Leis Municipais Instituidoras do Colegiado para fins de Controle Social da Política Pública de Saneamento Básico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2244824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Barbacena - MG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-219075"/>
            <a:ext cx="10820400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792087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7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2244824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Cacimbas - PB</a:t>
            </a:r>
          </a:p>
        </p:txBody>
      </p:sp>
    </p:spTree>
    <p:extLst>
      <p:ext uri="{BB962C8B-B14F-4D97-AF65-F5344CB8AC3E}">
        <p14:creationId xmlns:p14="http://schemas.microsoft.com/office/powerpoint/2010/main" val="1948761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288"/>
            <a:ext cx="6768752" cy="60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289"/>
            <a:ext cx="6768752" cy="612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26469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83768" y="2276872"/>
            <a:ext cx="363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Santa Maria do Oeste - PR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-1"/>
            <a:ext cx="7416824" cy="614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0466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Art. 13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O contrôle das atividades da Administração Federal deverá exercer-se em todos os níveis e em todos os órgãos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compreendendo, particularmente: </a:t>
            </a:r>
          </a:p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        a) o contrôle,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pela chefia competente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da execução dos programas e da observância das normas que governam a atividade específica do órgão controlado; </a:t>
            </a:r>
          </a:p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        b) o contrôle,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pelos órgãos próprios de cada sistema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da observância das normas gerais que regulam o exercício das atividades auxiliares; </a:t>
            </a:r>
          </a:p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        c) o contrôle da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aplicação dos dinheiros públicos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e da guarda dos bens da União pelos órgãos próprios do sistema de contabilidade e auditoria.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7344816" cy="612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8864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XVI –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Requisitos Essenciais do Diploma Legislativo</a:t>
            </a:r>
          </a:p>
          <a:p>
            <a:pPr algn="just"/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algn="just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.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Espécie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Lei em Sentido Estrito;</a:t>
            </a:r>
          </a:p>
          <a:p>
            <a:pPr algn="just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.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Iniciativa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Chefe do Poder Executivo Municipal;</a:t>
            </a:r>
          </a:p>
          <a:p>
            <a:pPr algn="just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.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Finalidade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Criação de Órgão Colegiado para fins do exercício do Controle Social da Política Pública de Saneamento Básico;</a:t>
            </a:r>
          </a:p>
          <a:p>
            <a:pPr algn="just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.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Fundamento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Lei nº 11.445/07 e Dec. Federal nº 7.217/10;</a:t>
            </a:r>
          </a:p>
          <a:p>
            <a:pPr algn="just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.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Indicação das Funções e Atribuições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com caráter consultivo, na formulação da política de saneamento básico, bem como no seu planejamento e avaliação;</a:t>
            </a:r>
          </a:p>
          <a:p>
            <a:pPr algn="just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.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Composição do Colegiado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de forma paritária e nos termos da citada legislação, e,</a:t>
            </a:r>
          </a:p>
          <a:p>
            <a:pPr algn="just"/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.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Prever o acesso a quaisquer documentos e informações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produzidos por órgãos ou entidades de fiscalização e regulação, bem como facultar a solicitação da elaboração de estudos com o objetivo de subsidiar a tomada de decisões.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9672" y="184482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Obrigado pela Atenção !!!!</a:t>
            </a:r>
          </a:p>
          <a:p>
            <a:pPr algn="ctr"/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algn="ctr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FRANKLIN DEYVES SANTOS MAIA</a:t>
            </a:r>
          </a:p>
          <a:p>
            <a:pPr algn="ctr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PROCURADOR FEDERAL</a:t>
            </a:r>
          </a:p>
          <a:p>
            <a:pPr algn="ctr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deyves@agu.gov.br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764704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Razão de ser do controle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Aferir a fiel observância dos princípios que regem a Administração Pública (Interesse Público)</a:t>
            </a:r>
          </a:p>
          <a:p>
            <a:pPr algn="just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Princípios Expressos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Legalidade, Impessoalidade, Moralidade, Publicidade e Eficiência (art. 37, </a:t>
            </a:r>
            <a:r>
              <a:rPr lang="pt-B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caput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CRFB/88)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Princípios Implícitos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Supremacia do Interesse Público sobre o Privado, Autotutela, Indisponibilidade dos Bens Públicos, Continuidade dos Serviços Públicos, Razoabilidade e Proporcionalidade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9269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III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Conceito de Controle</a:t>
            </a:r>
          </a:p>
          <a:p>
            <a:pPr algn="just"/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O conjunto de mecanismos jurídicos e administrativos por meio dos quais se exerce o poder de fiscalização e de revisão da atividade administrativa em qualquer das esferas de Poder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Cabe à Administração a tarefa de gerir o interesse coletivo, entretanto, não pode fazê-lo livremente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Deve atuar sempre em conformidade com os padrões fixados na lei e buscar, a toda a força, o interesse da coletividade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259" y="47667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IV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Classificações do Controle</a:t>
            </a:r>
          </a:p>
          <a:p>
            <a:pPr algn="just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Quanto à Natureza do Controlador (Institucional ou Social)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Quanto à Extensão do Controle (Interno ou Externo)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Quanto à Natureza do Controle (Legalidade ou Mérito)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Quanto ao Âmbito da Administração (Subordinação ou Vinculação)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Quanto à Oportunidade (Prévio, Concomitante e Posterior)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Quanto à Iniciativa (Ofício ou Provocado)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6081" y="908720"/>
            <a:ext cx="7546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V –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Controle Social</a:t>
            </a:r>
          </a:p>
          <a:p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Pode ser entendido como a participação do cidadão na gestão pública, na fiscalização, no monitoramento e no controle das ações da Administração Pública. Trata-se de importante mecanismo de prevenção da corrupção e de fortalecimento da cidadania</a:t>
            </a:r>
          </a:p>
          <a:p>
            <a:pPr lvl="0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A cidadania é um dos fundamentos da República Federativa do Brasil (art. 1º, inc. II, CRFB/88)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48680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Previsões de formas de Controle Social na CF/88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A lei disciplinará as formas de participação do usuário na Administração Pública Direta e Indireta (art. 37, § 3º), a participação da comunidade como uma das diretrizes das ações e serviços de saúde (art. 198, inc. III), lei de iniciativa popular (art. 61, § 2º)</a:t>
            </a:r>
          </a:p>
          <a:p>
            <a:pPr lvl="0" algn="just"/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High Tower Text" panose="020405020505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Pode ocorrer tanto no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planejamento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na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execução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, na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avaliação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e na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fiscalização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 das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628800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Controles Sociais já instituídos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: Conselho de Alimentação Escolar, Conselho Municipal de Saúde, Conselho do Fundo de Educação Básica (</a:t>
            </a:r>
            <a:r>
              <a:rPr lang="pt-BR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Fundeb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igh Tower Text" panose="02040502050506030303" pitchFamily="18" charset="0"/>
              </a:rPr>
              <a:t>), Conselho de 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1633509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1208</Words>
  <Application>Microsoft Office PowerPoint</Application>
  <PresentationFormat>Apresentação na tela (4:3)</PresentationFormat>
  <Paragraphs>131</Paragraphs>
  <Slides>32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Futura Md BT</vt:lpstr>
      <vt:lpstr>High Tower Text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edmar.chaperman</dc:creator>
  <cp:lastModifiedBy>Deyves</cp:lastModifiedBy>
  <cp:revision>83</cp:revision>
  <dcterms:created xsi:type="dcterms:W3CDTF">2016-07-26T11:16:11Z</dcterms:created>
  <dcterms:modified xsi:type="dcterms:W3CDTF">2018-05-30T13:28:54Z</dcterms:modified>
</cp:coreProperties>
</file>