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6" r:id="rId2"/>
    <p:sldId id="325" r:id="rId3"/>
    <p:sldId id="256" r:id="rId4"/>
    <p:sldId id="343" r:id="rId5"/>
    <p:sldId id="344" r:id="rId6"/>
    <p:sldId id="382" r:id="rId7"/>
    <p:sldId id="345" r:id="rId8"/>
    <p:sldId id="346" r:id="rId9"/>
    <p:sldId id="357" r:id="rId10"/>
    <p:sldId id="358" r:id="rId11"/>
    <p:sldId id="353" r:id="rId12"/>
    <p:sldId id="348" r:id="rId13"/>
    <p:sldId id="365" r:id="rId14"/>
    <p:sldId id="372" r:id="rId15"/>
    <p:sldId id="350" r:id="rId16"/>
    <p:sldId id="367" r:id="rId17"/>
    <p:sldId id="384" r:id="rId18"/>
    <p:sldId id="368" r:id="rId19"/>
    <p:sldId id="362" r:id="rId20"/>
    <p:sldId id="366" r:id="rId21"/>
    <p:sldId id="370" r:id="rId22"/>
    <p:sldId id="360" r:id="rId23"/>
    <p:sldId id="361" r:id="rId24"/>
    <p:sldId id="354" r:id="rId25"/>
    <p:sldId id="355" r:id="rId26"/>
    <p:sldId id="364" r:id="rId27"/>
    <p:sldId id="373" r:id="rId28"/>
    <p:sldId id="383" r:id="rId29"/>
    <p:sldId id="356" r:id="rId30"/>
    <p:sldId id="363" r:id="rId31"/>
    <p:sldId id="377" r:id="rId32"/>
    <p:sldId id="378" r:id="rId33"/>
    <p:sldId id="380" r:id="rId34"/>
    <p:sldId id="381" r:id="rId35"/>
    <p:sldId id="376" r:id="rId36"/>
    <p:sldId id="385" r:id="rId3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00FF"/>
    <a:srgbClr val="00FF00"/>
    <a:srgbClr val="00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4556" autoAdjust="0"/>
    <p:restoredTop sz="95824" autoAdjust="0"/>
  </p:normalViewPr>
  <p:slideViewPr>
    <p:cSldViewPr>
      <p:cViewPr varScale="1">
        <p:scale>
          <a:sx n="94" d="100"/>
          <a:sy n="94" d="100"/>
        </p:scale>
        <p:origin x="581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lton\Desktop\Hero\DEM.COMPARA&#199;&#195;O%20ENTRE%20TOTAL%20DE%20LIGA&#199;&#213;ES_TOTAL%20DE%20CONSUMO%20POR%20FAIXA_2016%202017%202018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slton\Desktop\HERO-ASSEMAE\OCORRENCIAS\Demonstrativo%20de%20Ocorr&#234;ncias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POPULAÇÃO URBANA DE RONDONÓPOLIS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6782994057126621E-2"/>
          <c:y val="0.10166012756573471"/>
          <c:w val="0.90004616973341756"/>
          <c:h val="0.83781463399043943"/>
        </c:manualLayout>
      </c:layout>
      <c:lineChart>
        <c:grouping val="standard"/>
        <c:varyColors val="0"/>
        <c:ser>
          <c:idx val="1"/>
          <c:order val="0"/>
          <c:tx>
            <c:strRef>
              <c:f>Plan1!$C$12</c:f>
              <c:strCache>
                <c:ptCount val="1"/>
                <c:pt idx="0">
                  <c:v>Pop Urbana</c:v>
                </c:pt>
              </c:strCache>
            </c:strRef>
          </c:tx>
          <c:spPr>
            <a:ln>
              <a:solidFill>
                <a:srgbClr val="00FF00"/>
              </a:solidFill>
            </a:ln>
          </c:spPr>
          <c:marker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Plan1!$D$11:$M$11</c:f>
              <c:numCache>
                <c:formatCode>General</c:formatCode>
                <c:ptCount val="10"/>
                <c:pt idx="0">
                  <c:v>1982</c:v>
                </c:pt>
                <c:pt idx="1">
                  <c:v>1986</c:v>
                </c:pt>
                <c:pt idx="2">
                  <c:v>1990</c:v>
                </c:pt>
                <c:pt idx="3">
                  <c:v>1994</c:v>
                </c:pt>
                <c:pt idx="4">
                  <c:v>1998</c:v>
                </c:pt>
                <c:pt idx="5">
                  <c:v>2002</c:v>
                </c:pt>
                <c:pt idx="6">
                  <c:v>2006</c:v>
                </c:pt>
                <c:pt idx="7">
                  <c:v>2010</c:v>
                </c:pt>
                <c:pt idx="8">
                  <c:v>2014</c:v>
                </c:pt>
                <c:pt idx="9">
                  <c:v>2018</c:v>
                </c:pt>
              </c:numCache>
            </c:numRef>
          </c:cat>
          <c:val>
            <c:numRef>
              <c:f>Plan1!$D$12:$M$12</c:f>
              <c:numCache>
                <c:formatCode>General</c:formatCode>
                <c:ptCount val="10"/>
                <c:pt idx="0">
                  <c:v>89128</c:v>
                </c:pt>
                <c:pt idx="1">
                  <c:v>106135</c:v>
                </c:pt>
                <c:pt idx="2">
                  <c:v>122178</c:v>
                </c:pt>
                <c:pt idx="3">
                  <c:v>135372</c:v>
                </c:pt>
                <c:pt idx="4">
                  <c:v>151160</c:v>
                </c:pt>
                <c:pt idx="5">
                  <c:v>155804</c:v>
                </c:pt>
                <c:pt idx="6">
                  <c:v>169811</c:v>
                </c:pt>
                <c:pt idx="7">
                  <c:v>195476</c:v>
                </c:pt>
                <c:pt idx="8">
                  <c:v>211718</c:v>
                </c:pt>
                <c:pt idx="9">
                  <c:v>213846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02-45BB-9AFD-38AB8B4544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3057152"/>
        <c:axId val="214283328"/>
      </c:lineChart>
      <c:catAx>
        <c:axId val="243057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pt-BR"/>
          </a:p>
        </c:txPr>
        <c:crossAx val="214283328"/>
        <c:crosses val="autoZero"/>
        <c:auto val="1"/>
        <c:lblAlgn val="ctr"/>
        <c:lblOffset val="100"/>
        <c:noMultiLvlLbl val="0"/>
      </c:catAx>
      <c:valAx>
        <c:axId val="214283328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pt-BR"/>
          </a:p>
        </c:txPr>
        <c:crossAx val="243057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352599711143207"/>
          <c:y val="0.16525123540306785"/>
          <c:w val="0.11268158273852996"/>
          <c:h val="4.3688638857478548E-2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>
                <a:solidFill>
                  <a:srgbClr val="FFFF00"/>
                </a:solidFill>
              </a:rPr>
              <a:t>Economias</a:t>
            </a:r>
            <a:r>
              <a:rPr lang="pt-BR" dirty="0">
                <a:solidFill>
                  <a:schemeClr val="bg1"/>
                </a:solidFill>
              </a:rPr>
              <a:t> e </a:t>
            </a:r>
            <a:r>
              <a:rPr lang="pt-BR" dirty="0">
                <a:solidFill>
                  <a:srgbClr val="00FF00"/>
                </a:solidFill>
              </a:rPr>
              <a:t>Ligações</a:t>
            </a:r>
          </a:p>
        </c:rich>
      </c:tx>
      <c:layout>
        <c:manualLayout>
          <c:xMode val="edge"/>
          <c:yMode val="edge"/>
          <c:x val="0.26033321928360043"/>
          <c:y val="2.706209182359534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Planilha1!$A$2</c:f>
              <c:strCache>
                <c:ptCount val="1"/>
                <c:pt idx="0">
                  <c:v>Total de Economias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Planilha1!$B$1:$D$1</c:f>
              <c:strCache>
                <c:ptCount val="3"/>
                <c:pt idx="0">
                  <c:v>Março de 2016</c:v>
                </c:pt>
                <c:pt idx="1">
                  <c:v>Março de 2017</c:v>
                </c:pt>
                <c:pt idx="2">
                  <c:v>Março de 2018</c:v>
                </c:pt>
              </c:strCache>
            </c:strRef>
          </c:cat>
          <c:val>
            <c:numRef>
              <c:f>Planilha1!$B$2:$D$2</c:f>
              <c:numCache>
                <c:formatCode>#,##0</c:formatCode>
                <c:ptCount val="3"/>
                <c:pt idx="0">
                  <c:v>85660</c:v>
                </c:pt>
                <c:pt idx="1">
                  <c:v>92430</c:v>
                </c:pt>
                <c:pt idx="2">
                  <c:v>94911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80-4354-97BB-5A497B248C4D}"/>
            </c:ext>
          </c:extLst>
        </c:ser>
        <c:ser>
          <c:idx val="1"/>
          <c:order val="1"/>
          <c:tx>
            <c:strRef>
              <c:f>Planilha1!$A$3</c:f>
              <c:strCache>
                <c:ptCount val="1"/>
                <c:pt idx="0">
                  <c:v>Total de Ligações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cat>
            <c:strRef>
              <c:f>Planilha1!$B$1:$D$1</c:f>
              <c:strCache>
                <c:ptCount val="3"/>
                <c:pt idx="0">
                  <c:v>Março de 2016</c:v>
                </c:pt>
                <c:pt idx="1">
                  <c:v>Março de 2017</c:v>
                </c:pt>
                <c:pt idx="2">
                  <c:v>Março de 2018</c:v>
                </c:pt>
              </c:strCache>
            </c:strRef>
          </c:cat>
          <c:val>
            <c:numRef>
              <c:f>Planilha1!$B$3:$D$3</c:f>
              <c:numCache>
                <c:formatCode>#,##0</c:formatCode>
                <c:ptCount val="3"/>
                <c:pt idx="0">
                  <c:v>76606</c:v>
                </c:pt>
                <c:pt idx="1">
                  <c:v>83647</c:v>
                </c:pt>
                <c:pt idx="2">
                  <c:v>85669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80-4354-97BB-5A497B248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3664896"/>
        <c:axId val="242476160"/>
      </c:barChart>
      <c:catAx>
        <c:axId val="24366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42476160"/>
        <c:crosses val="autoZero"/>
        <c:auto val="1"/>
        <c:lblAlgn val="ctr"/>
        <c:lblOffset val="100"/>
        <c:noMultiLvlLbl val="0"/>
      </c:catAx>
      <c:valAx>
        <c:axId val="24247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4366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>
        <a:alpha val="17000"/>
      </a:schemeClr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'[DEM.COMPARAÇÃO ENTRE TOTAL DE LIGAÇÕES_TOTAL DE CONSUMO POR FAIXA_2016 2017 2018.xls]Plan1'!$B$11</c:f>
              <c:strCache>
                <c:ptCount val="1"/>
                <c:pt idx="0">
                  <c:v>De 0 a10 m³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tx1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'[DEM.COMPARAÇÃO ENTRE TOTAL DE LIGAÇÕES_TOTAL DE CONSUMO POR FAIXA_2016 2017 2018.xls]Plan1'!$C$10:$S$10</c:f>
              <c:numCache>
                <c:formatCode>mmm\-yy</c:formatCode>
                <c:ptCount val="17"/>
                <c:pt idx="0">
                  <c:v>42675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  <c:pt idx="8">
                  <c:v>42917</c:v>
                </c:pt>
                <c:pt idx="9">
                  <c:v>42948</c:v>
                </c:pt>
                <c:pt idx="10">
                  <c:v>42979</c:v>
                </c:pt>
                <c:pt idx="11">
                  <c:v>43009</c:v>
                </c:pt>
                <c:pt idx="12">
                  <c:v>43040</c:v>
                </c:pt>
                <c:pt idx="13">
                  <c:v>43070</c:v>
                </c:pt>
                <c:pt idx="14">
                  <c:v>43101</c:v>
                </c:pt>
                <c:pt idx="15">
                  <c:v>43132</c:v>
                </c:pt>
                <c:pt idx="16">
                  <c:v>43160</c:v>
                </c:pt>
              </c:numCache>
            </c:numRef>
          </c:cat>
          <c:val>
            <c:numRef>
              <c:f>'[DEM.COMPARAÇÃO ENTRE TOTAL DE LIGAÇÕES_TOTAL DE CONSUMO POR FAIXA_2016 2017 2018.xls]Plan1'!$C$11:$S$11</c:f>
              <c:numCache>
                <c:formatCode>#,##0</c:formatCode>
                <c:ptCount val="17"/>
                <c:pt idx="0">
                  <c:v>39201</c:v>
                </c:pt>
                <c:pt idx="1">
                  <c:v>39600</c:v>
                </c:pt>
                <c:pt idx="2">
                  <c:v>42241</c:v>
                </c:pt>
                <c:pt idx="3">
                  <c:v>38954</c:v>
                </c:pt>
                <c:pt idx="4">
                  <c:v>36923</c:v>
                </c:pt>
                <c:pt idx="5">
                  <c:v>35626</c:v>
                </c:pt>
                <c:pt idx="6">
                  <c:v>34566</c:v>
                </c:pt>
                <c:pt idx="7">
                  <c:v>36810</c:v>
                </c:pt>
                <c:pt idx="8">
                  <c:v>38303</c:v>
                </c:pt>
                <c:pt idx="9">
                  <c:v>44892</c:v>
                </c:pt>
                <c:pt idx="10">
                  <c:v>44140</c:v>
                </c:pt>
                <c:pt idx="11">
                  <c:v>44302</c:v>
                </c:pt>
                <c:pt idx="12">
                  <c:v>40179</c:v>
                </c:pt>
                <c:pt idx="13">
                  <c:v>44321</c:v>
                </c:pt>
                <c:pt idx="14">
                  <c:v>42954</c:v>
                </c:pt>
                <c:pt idx="15">
                  <c:v>41680</c:v>
                </c:pt>
                <c:pt idx="16">
                  <c:v>45699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8A-4C48-A6FE-6D336E5DF4C3}"/>
            </c:ext>
          </c:extLst>
        </c:ser>
        <c:ser>
          <c:idx val="1"/>
          <c:order val="1"/>
          <c:tx>
            <c:strRef>
              <c:f>'[DEM.COMPARAÇÃO ENTRE TOTAL DE LIGAÇÕES_TOTAL DE CONSUMO POR FAIXA_2016 2017 2018.xls]Plan1'!$B$12</c:f>
              <c:strCache>
                <c:ptCount val="1"/>
                <c:pt idx="0">
                  <c:v>De 11  à 20m³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tx1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'[DEM.COMPARAÇÃO ENTRE TOTAL DE LIGAÇÕES_TOTAL DE CONSUMO POR FAIXA_2016 2017 2018.xls]Plan1'!$C$10:$S$10</c:f>
              <c:numCache>
                <c:formatCode>mmm\-yy</c:formatCode>
                <c:ptCount val="17"/>
                <c:pt idx="0">
                  <c:v>42675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  <c:pt idx="8">
                  <c:v>42917</c:v>
                </c:pt>
                <c:pt idx="9">
                  <c:v>42948</c:v>
                </c:pt>
                <c:pt idx="10">
                  <c:v>42979</c:v>
                </c:pt>
                <c:pt idx="11">
                  <c:v>43009</c:v>
                </c:pt>
                <c:pt idx="12">
                  <c:v>43040</c:v>
                </c:pt>
                <c:pt idx="13">
                  <c:v>43070</c:v>
                </c:pt>
                <c:pt idx="14">
                  <c:v>43101</c:v>
                </c:pt>
                <c:pt idx="15">
                  <c:v>43132</c:v>
                </c:pt>
                <c:pt idx="16">
                  <c:v>43160</c:v>
                </c:pt>
              </c:numCache>
            </c:numRef>
          </c:cat>
          <c:val>
            <c:numRef>
              <c:f>'[DEM.COMPARAÇÃO ENTRE TOTAL DE LIGAÇÕES_TOTAL DE CONSUMO POR FAIXA_2016 2017 2018.xls]Plan1'!$C$12:$S$12</c:f>
              <c:numCache>
                <c:formatCode>#,##0</c:formatCode>
                <c:ptCount val="17"/>
                <c:pt idx="0">
                  <c:v>28961</c:v>
                </c:pt>
                <c:pt idx="1">
                  <c:v>28865</c:v>
                </c:pt>
                <c:pt idx="2">
                  <c:v>27487</c:v>
                </c:pt>
                <c:pt idx="3">
                  <c:v>25668</c:v>
                </c:pt>
                <c:pt idx="4">
                  <c:v>27428</c:v>
                </c:pt>
                <c:pt idx="5">
                  <c:v>28273</c:v>
                </c:pt>
                <c:pt idx="6">
                  <c:v>29128</c:v>
                </c:pt>
                <c:pt idx="7">
                  <c:v>28369</c:v>
                </c:pt>
                <c:pt idx="8">
                  <c:v>27673</c:v>
                </c:pt>
                <c:pt idx="9">
                  <c:v>28540</c:v>
                </c:pt>
                <c:pt idx="10">
                  <c:v>30025</c:v>
                </c:pt>
                <c:pt idx="11">
                  <c:v>30403</c:v>
                </c:pt>
                <c:pt idx="12">
                  <c:v>26604</c:v>
                </c:pt>
                <c:pt idx="13">
                  <c:v>24237</c:v>
                </c:pt>
                <c:pt idx="14">
                  <c:v>24432</c:v>
                </c:pt>
                <c:pt idx="15">
                  <c:v>25372</c:v>
                </c:pt>
                <c:pt idx="16">
                  <c:v>23501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88A-4C48-A6FE-6D336E5DF4C3}"/>
            </c:ext>
          </c:extLst>
        </c:ser>
        <c:ser>
          <c:idx val="2"/>
          <c:order val="2"/>
          <c:tx>
            <c:strRef>
              <c:f>'[DEM.COMPARAÇÃO ENTRE TOTAL DE LIGAÇÕES_TOTAL DE CONSUMO POR FAIXA_2016 2017 2018.xls]Plan1'!$B$13</c:f>
              <c:strCache>
                <c:ptCount val="1"/>
                <c:pt idx="0">
                  <c:v>De 21 à 30m³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trendline>
            <c:spPr>
              <a:ln w="9525" cap="rnd">
                <a:solidFill>
                  <a:schemeClr val="accent3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'[DEM.COMPARAÇÃO ENTRE TOTAL DE LIGAÇÕES_TOTAL DE CONSUMO POR FAIXA_2016 2017 2018.xls]Plan1'!$C$10:$S$10</c:f>
              <c:numCache>
                <c:formatCode>mmm\-yy</c:formatCode>
                <c:ptCount val="17"/>
                <c:pt idx="0">
                  <c:v>42675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  <c:pt idx="8">
                  <c:v>42917</c:v>
                </c:pt>
                <c:pt idx="9">
                  <c:v>42948</c:v>
                </c:pt>
                <c:pt idx="10">
                  <c:v>42979</c:v>
                </c:pt>
                <c:pt idx="11">
                  <c:v>43009</c:v>
                </c:pt>
                <c:pt idx="12">
                  <c:v>43040</c:v>
                </c:pt>
                <c:pt idx="13">
                  <c:v>43070</c:v>
                </c:pt>
                <c:pt idx="14">
                  <c:v>43101</c:v>
                </c:pt>
                <c:pt idx="15">
                  <c:v>43132</c:v>
                </c:pt>
                <c:pt idx="16">
                  <c:v>43160</c:v>
                </c:pt>
              </c:numCache>
            </c:numRef>
          </c:cat>
          <c:val>
            <c:numRef>
              <c:f>'[DEM.COMPARAÇÃO ENTRE TOTAL DE LIGAÇÕES_TOTAL DE CONSUMO POR FAIXA_2016 2017 2018.xls]Plan1'!$C$13:$S$13</c:f>
              <c:numCache>
                <c:formatCode>#,##0</c:formatCode>
                <c:ptCount val="17"/>
                <c:pt idx="0">
                  <c:v>6681</c:v>
                </c:pt>
                <c:pt idx="1">
                  <c:v>6799</c:v>
                </c:pt>
                <c:pt idx="2">
                  <c:v>5797</c:v>
                </c:pt>
                <c:pt idx="3">
                  <c:v>6675</c:v>
                </c:pt>
                <c:pt idx="4">
                  <c:v>7068</c:v>
                </c:pt>
                <c:pt idx="5">
                  <c:v>7329</c:v>
                </c:pt>
                <c:pt idx="6">
                  <c:v>7638</c:v>
                </c:pt>
                <c:pt idx="7">
                  <c:v>6764</c:v>
                </c:pt>
                <c:pt idx="8">
                  <c:v>6052</c:v>
                </c:pt>
                <c:pt idx="9">
                  <c:v>6065</c:v>
                </c:pt>
                <c:pt idx="10">
                  <c:v>7293</c:v>
                </c:pt>
                <c:pt idx="11">
                  <c:v>7947</c:v>
                </c:pt>
                <c:pt idx="12">
                  <c:v>5793</c:v>
                </c:pt>
                <c:pt idx="13">
                  <c:v>4595</c:v>
                </c:pt>
                <c:pt idx="14">
                  <c:v>5434</c:v>
                </c:pt>
                <c:pt idx="15">
                  <c:v>5843</c:v>
                </c:pt>
                <c:pt idx="16">
                  <c:v>4282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88A-4C48-A6FE-6D336E5DF4C3}"/>
            </c:ext>
          </c:extLst>
        </c:ser>
        <c:ser>
          <c:idx val="3"/>
          <c:order val="3"/>
          <c:tx>
            <c:strRef>
              <c:f>'[DEM.COMPARAÇÃO ENTRE TOTAL DE LIGAÇÕES_TOTAL DE CONSUMO POR FAIXA_2016 2017 2018.xls]Plan1'!$B$14</c:f>
              <c:strCache>
                <c:ptCount val="1"/>
                <c:pt idx="0">
                  <c:v>De 31 à 40m³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'[DEM.COMPARAÇÃO ENTRE TOTAL DE LIGAÇÕES_TOTAL DE CONSUMO POR FAIXA_2016 2017 2018.xls]Plan1'!$C$10:$S$10</c:f>
              <c:numCache>
                <c:formatCode>mmm\-yy</c:formatCode>
                <c:ptCount val="17"/>
                <c:pt idx="0">
                  <c:v>42675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  <c:pt idx="8">
                  <c:v>42917</c:v>
                </c:pt>
                <c:pt idx="9">
                  <c:v>42948</c:v>
                </c:pt>
                <c:pt idx="10">
                  <c:v>42979</c:v>
                </c:pt>
                <c:pt idx="11">
                  <c:v>43009</c:v>
                </c:pt>
                <c:pt idx="12">
                  <c:v>43040</c:v>
                </c:pt>
                <c:pt idx="13">
                  <c:v>43070</c:v>
                </c:pt>
                <c:pt idx="14">
                  <c:v>43101</c:v>
                </c:pt>
                <c:pt idx="15">
                  <c:v>43132</c:v>
                </c:pt>
                <c:pt idx="16">
                  <c:v>43160</c:v>
                </c:pt>
              </c:numCache>
            </c:numRef>
          </c:cat>
          <c:val>
            <c:numRef>
              <c:f>'[DEM.COMPARAÇÃO ENTRE TOTAL DE LIGAÇÕES_TOTAL DE CONSUMO POR FAIXA_2016 2017 2018.xls]Plan1'!$C$14:$S$14</c:f>
              <c:numCache>
                <c:formatCode>#,##0</c:formatCode>
                <c:ptCount val="17"/>
                <c:pt idx="0">
                  <c:v>1512</c:v>
                </c:pt>
                <c:pt idx="1">
                  <c:v>1529</c:v>
                </c:pt>
                <c:pt idx="2">
                  <c:v>1353</c:v>
                </c:pt>
                <c:pt idx="3">
                  <c:v>1418</c:v>
                </c:pt>
                <c:pt idx="4">
                  <c:v>1502</c:v>
                </c:pt>
                <c:pt idx="5">
                  <c:v>1621</c:v>
                </c:pt>
                <c:pt idx="6">
                  <c:v>1707</c:v>
                </c:pt>
                <c:pt idx="7">
                  <c:v>1412</c:v>
                </c:pt>
                <c:pt idx="8">
                  <c:v>1304</c:v>
                </c:pt>
                <c:pt idx="9">
                  <c:v>1112</c:v>
                </c:pt>
                <c:pt idx="10">
                  <c:v>1367</c:v>
                </c:pt>
                <c:pt idx="11">
                  <c:v>1682</c:v>
                </c:pt>
                <c:pt idx="12">
                  <c:v>1200</c:v>
                </c:pt>
                <c:pt idx="13">
                  <c:v>922</c:v>
                </c:pt>
                <c:pt idx="14">
                  <c:v>1231</c:v>
                </c:pt>
                <c:pt idx="15">
                  <c:v>1230</c:v>
                </c:pt>
                <c:pt idx="16">
                  <c:v>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88A-4C48-A6FE-6D336E5DF4C3}"/>
            </c:ext>
          </c:extLst>
        </c:ser>
        <c:ser>
          <c:idx val="4"/>
          <c:order val="4"/>
          <c:tx>
            <c:strRef>
              <c:f>'[DEM.COMPARAÇÃO ENTRE TOTAL DE LIGAÇÕES_TOTAL DE CONSUMO POR FAIXA_2016 2017 2018.xls]Plan1'!$B$15</c:f>
              <c:strCache>
                <c:ptCount val="1"/>
                <c:pt idx="0">
                  <c:v>De 41 à 50m³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'[DEM.COMPARAÇÃO ENTRE TOTAL DE LIGAÇÕES_TOTAL DE CONSUMO POR FAIXA_2016 2017 2018.xls]Plan1'!$C$10:$S$10</c:f>
              <c:numCache>
                <c:formatCode>mmm\-yy</c:formatCode>
                <c:ptCount val="17"/>
                <c:pt idx="0">
                  <c:v>42675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  <c:pt idx="8">
                  <c:v>42917</c:v>
                </c:pt>
                <c:pt idx="9">
                  <c:v>42948</c:v>
                </c:pt>
                <c:pt idx="10">
                  <c:v>42979</c:v>
                </c:pt>
                <c:pt idx="11">
                  <c:v>43009</c:v>
                </c:pt>
                <c:pt idx="12">
                  <c:v>43040</c:v>
                </c:pt>
                <c:pt idx="13">
                  <c:v>43070</c:v>
                </c:pt>
                <c:pt idx="14">
                  <c:v>43101</c:v>
                </c:pt>
                <c:pt idx="15">
                  <c:v>43132</c:v>
                </c:pt>
                <c:pt idx="16">
                  <c:v>43160</c:v>
                </c:pt>
              </c:numCache>
            </c:numRef>
          </c:cat>
          <c:val>
            <c:numRef>
              <c:f>'[DEM.COMPARAÇÃO ENTRE TOTAL DE LIGAÇÕES_TOTAL DE CONSUMO POR FAIXA_2016 2017 2018.xls]Plan1'!$C$15:$S$15</c:f>
              <c:numCache>
                <c:formatCode>#,##0</c:formatCode>
                <c:ptCount val="17"/>
                <c:pt idx="0">
                  <c:v>1246</c:v>
                </c:pt>
                <c:pt idx="1">
                  <c:v>1134</c:v>
                </c:pt>
                <c:pt idx="2">
                  <c:v>1075</c:v>
                </c:pt>
                <c:pt idx="3">
                  <c:v>799</c:v>
                </c:pt>
                <c:pt idx="4">
                  <c:v>802</c:v>
                </c:pt>
                <c:pt idx="5">
                  <c:v>926</c:v>
                </c:pt>
                <c:pt idx="6">
                  <c:v>1194</c:v>
                </c:pt>
                <c:pt idx="7">
                  <c:v>1171</c:v>
                </c:pt>
                <c:pt idx="8">
                  <c:v>1225</c:v>
                </c:pt>
                <c:pt idx="9">
                  <c:v>627</c:v>
                </c:pt>
                <c:pt idx="10">
                  <c:v>810</c:v>
                </c:pt>
                <c:pt idx="11">
                  <c:v>872</c:v>
                </c:pt>
                <c:pt idx="12">
                  <c:v>916</c:v>
                </c:pt>
                <c:pt idx="13">
                  <c:v>753</c:v>
                </c:pt>
                <c:pt idx="14">
                  <c:v>758</c:v>
                </c:pt>
                <c:pt idx="15">
                  <c:v>842</c:v>
                </c:pt>
                <c:pt idx="16">
                  <c:v>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88A-4C48-A6FE-6D336E5DF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44177920"/>
        <c:axId val="242479616"/>
      </c:lineChart>
      <c:dateAx>
        <c:axId val="24417792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42479616"/>
        <c:crosses val="autoZero"/>
        <c:auto val="1"/>
        <c:lblOffset val="100"/>
        <c:baseTimeUnit val="months"/>
      </c:dateAx>
      <c:valAx>
        <c:axId val="24247961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4417792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8548504936942511"/>
          <c:y val="0.20106228181233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Plan2!$D$6</c:f>
              <c:strCache>
                <c:ptCount val="1"/>
                <c:pt idx="0">
                  <c:v>OCORRÊNCIAS</c:v>
                </c:pt>
              </c:strCache>
            </c:strRef>
          </c:tx>
          <c:spPr>
            <a:ln w="34925" cap="rnd">
              <a:solidFill>
                <a:srgbClr val="00FF00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6"/>
              <c:tx>
                <c:rich>
                  <a:bodyPr/>
                  <a:lstStyle/>
                  <a:p>
                    <a:fld id="{3DF85F46-9D93-4149-8C5A-22C882A63F84}" type="VALUE">
                      <a:rPr lang="en-US">
                        <a:solidFill>
                          <a:srgbClr val="00FF00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DED-4F01-B91F-D6C966F1F8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Plan2!$E$5:$U$5</c:f>
              <c:numCache>
                <c:formatCode>mmm\-yy</c:formatCode>
                <c:ptCount val="17"/>
                <c:pt idx="0">
                  <c:v>42675</c:v>
                </c:pt>
                <c:pt idx="1">
                  <c:v>42705</c:v>
                </c:pt>
                <c:pt idx="2">
                  <c:v>42736</c:v>
                </c:pt>
                <c:pt idx="3">
                  <c:v>42767</c:v>
                </c:pt>
                <c:pt idx="4">
                  <c:v>42795</c:v>
                </c:pt>
                <c:pt idx="5">
                  <c:v>42826</c:v>
                </c:pt>
                <c:pt idx="6">
                  <c:v>42856</c:v>
                </c:pt>
                <c:pt idx="7">
                  <c:v>42887</c:v>
                </c:pt>
                <c:pt idx="8">
                  <c:v>42917</c:v>
                </c:pt>
                <c:pt idx="9">
                  <c:v>42948</c:v>
                </c:pt>
                <c:pt idx="10">
                  <c:v>42979</c:v>
                </c:pt>
                <c:pt idx="11">
                  <c:v>43009</c:v>
                </c:pt>
                <c:pt idx="12">
                  <c:v>43040</c:v>
                </c:pt>
                <c:pt idx="13">
                  <c:v>43070</c:v>
                </c:pt>
                <c:pt idx="14">
                  <c:v>43101</c:v>
                </c:pt>
                <c:pt idx="15">
                  <c:v>43132</c:v>
                </c:pt>
                <c:pt idx="16">
                  <c:v>43160</c:v>
                </c:pt>
              </c:numCache>
            </c:numRef>
          </c:cat>
          <c:val>
            <c:numRef>
              <c:f>Plan2!$E$6:$U$6</c:f>
              <c:numCache>
                <c:formatCode>General</c:formatCode>
                <c:ptCount val="17"/>
                <c:pt idx="0">
                  <c:v>4005</c:v>
                </c:pt>
                <c:pt idx="1">
                  <c:v>4142</c:v>
                </c:pt>
                <c:pt idx="2">
                  <c:v>4082</c:v>
                </c:pt>
                <c:pt idx="3">
                  <c:v>5083</c:v>
                </c:pt>
                <c:pt idx="4">
                  <c:v>5365</c:v>
                </c:pt>
                <c:pt idx="5">
                  <c:v>5375</c:v>
                </c:pt>
                <c:pt idx="6">
                  <c:v>5509</c:v>
                </c:pt>
                <c:pt idx="7">
                  <c:v>5373</c:v>
                </c:pt>
                <c:pt idx="8">
                  <c:v>4494</c:v>
                </c:pt>
                <c:pt idx="9">
                  <c:v>3972</c:v>
                </c:pt>
                <c:pt idx="10">
                  <c:v>3427</c:v>
                </c:pt>
                <c:pt idx="11">
                  <c:v>3135</c:v>
                </c:pt>
                <c:pt idx="12">
                  <c:v>3220</c:v>
                </c:pt>
                <c:pt idx="13">
                  <c:v>3192</c:v>
                </c:pt>
                <c:pt idx="14">
                  <c:v>3103</c:v>
                </c:pt>
                <c:pt idx="15">
                  <c:v>2970</c:v>
                </c:pt>
                <c:pt idx="16">
                  <c:v>2980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B3-44F6-846B-8BE6CB232EC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244647936"/>
        <c:axId val="214417408"/>
      </c:lineChart>
      <c:dateAx>
        <c:axId val="24464793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4417408"/>
        <c:crosses val="autoZero"/>
        <c:auto val="1"/>
        <c:lblOffset val="100"/>
        <c:baseTimeUnit val="months"/>
      </c:dateAx>
      <c:valAx>
        <c:axId val="214417408"/>
        <c:scaling>
          <c:orientation val="minMax"/>
        </c:scaling>
        <c:delete val="0"/>
        <c:axPos val="l"/>
        <c:minorGridlines>
          <c:spPr>
            <a:ln>
              <a:solidFill>
                <a:schemeClr val="lt1">
                  <a:alpha val="10000"/>
                </a:schemeClr>
              </a:solidFill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44647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5A279-4304-4677-BBC4-C7B582FACF5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0601EC6-52C4-4AFE-9779-F11200439F0B}">
      <dgm:prSet phldrT="[Texto]" custT="1"/>
      <dgm:spPr/>
      <dgm:t>
        <a:bodyPr/>
        <a:lstStyle/>
        <a:p>
          <a:r>
            <a:rPr lang="pt-BR" sz="1800" dirty="0"/>
            <a:t>LEITURA</a:t>
          </a:r>
        </a:p>
      </dgm:t>
    </dgm:pt>
    <dgm:pt modelId="{10BE6435-E13D-458D-833A-CD3ECC378167}" type="parTrans" cxnId="{51AD6400-B7B5-4EE4-8D22-F93C1E772B14}">
      <dgm:prSet/>
      <dgm:spPr/>
      <dgm:t>
        <a:bodyPr/>
        <a:lstStyle/>
        <a:p>
          <a:endParaRPr lang="pt-BR"/>
        </a:p>
      </dgm:t>
    </dgm:pt>
    <dgm:pt modelId="{ECCC0BD4-B7D5-44B8-AD3C-B7F6F3675401}" type="sibTrans" cxnId="{51AD6400-B7B5-4EE4-8D22-F93C1E772B14}">
      <dgm:prSet/>
      <dgm:spPr/>
      <dgm:t>
        <a:bodyPr/>
        <a:lstStyle/>
        <a:p>
          <a:endParaRPr lang="pt-BR"/>
        </a:p>
      </dgm:t>
    </dgm:pt>
    <dgm:pt modelId="{5CB4E4FB-FF7E-41A3-A8E3-1FE7DF9326C6}">
      <dgm:prSet phldrT="[Texto]"/>
      <dgm:spPr/>
      <dgm:t>
        <a:bodyPr/>
        <a:lstStyle/>
        <a:p>
          <a:r>
            <a:rPr lang="pt-BR" dirty="0"/>
            <a:t>OCORRÊNCIA</a:t>
          </a:r>
        </a:p>
      </dgm:t>
    </dgm:pt>
    <dgm:pt modelId="{62C429D1-32CC-4A3C-A0B6-E945E8ADE88E}" type="parTrans" cxnId="{9A822C6C-89AD-4494-AB52-89D111BBEAF8}">
      <dgm:prSet/>
      <dgm:spPr/>
      <dgm:t>
        <a:bodyPr/>
        <a:lstStyle/>
        <a:p>
          <a:endParaRPr lang="pt-BR"/>
        </a:p>
      </dgm:t>
    </dgm:pt>
    <dgm:pt modelId="{030AB023-5E56-4C50-9660-F6A55C950FE8}" type="sibTrans" cxnId="{9A822C6C-89AD-4494-AB52-89D111BBEAF8}">
      <dgm:prSet/>
      <dgm:spPr/>
      <dgm:t>
        <a:bodyPr/>
        <a:lstStyle/>
        <a:p>
          <a:endParaRPr lang="pt-BR"/>
        </a:p>
      </dgm:t>
    </dgm:pt>
    <dgm:pt modelId="{BE26B3E8-99A4-41A2-9F44-63ED9F17A758}">
      <dgm:prSet phldrT="[Texto]"/>
      <dgm:spPr/>
      <dgm:t>
        <a:bodyPr/>
        <a:lstStyle/>
        <a:p>
          <a:r>
            <a:rPr lang="pt-BR" dirty="0"/>
            <a:t>REGISTRO FOTOGRÁFICO</a:t>
          </a:r>
        </a:p>
      </dgm:t>
    </dgm:pt>
    <dgm:pt modelId="{BFF9919C-E08B-43DA-B9E8-740F2EFD8AD3}" type="parTrans" cxnId="{5F5D87B2-BD69-41C5-B33C-C0D3FC91BDDC}">
      <dgm:prSet/>
      <dgm:spPr/>
      <dgm:t>
        <a:bodyPr/>
        <a:lstStyle/>
        <a:p>
          <a:endParaRPr lang="pt-BR"/>
        </a:p>
      </dgm:t>
    </dgm:pt>
    <dgm:pt modelId="{18D1912D-7908-4F45-AEAD-9D56DF52D5B2}" type="sibTrans" cxnId="{5F5D87B2-BD69-41C5-B33C-C0D3FC91BDDC}">
      <dgm:prSet/>
      <dgm:spPr/>
      <dgm:t>
        <a:bodyPr/>
        <a:lstStyle/>
        <a:p>
          <a:endParaRPr lang="pt-BR"/>
        </a:p>
      </dgm:t>
    </dgm:pt>
    <dgm:pt modelId="{2519D82E-980A-4E1F-9D7B-B85311AC4B65}">
      <dgm:prSet phldrT="[Texto]"/>
      <dgm:spPr/>
      <dgm:t>
        <a:bodyPr/>
        <a:lstStyle/>
        <a:p>
          <a:r>
            <a:rPr lang="pt-BR" dirty="0"/>
            <a:t>ENTREGA DA FATURA E COMUNICADO DE DÉBITOS </a:t>
          </a:r>
        </a:p>
      </dgm:t>
    </dgm:pt>
    <dgm:pt modelId="{8B84ED31-0068-4658-BA22-0D7570870D98}" type="parTrans" cxnId="{227D9722-463E-4CD4-8493-D3CAA878C9A9}">
      <dgm:prSet/>
      <dgm:spPr/>
      <dgm:t>
        <a:bodyPr/>
        <a:lstStyle/>
        <a:p>
          <a:endParaRPr lang="pt-BR"/>
        </a:p>
      </dgm:t>
    </dgm:pt>
    <dgm:pt modelId="{9F73D1A6-045A-4A23-8A1D-4303EEA9242A}" type="sibTrans" cxnId="{227D9722-463E-4CD4-8493-D3CAA878C9A9}">
      <dgm:prSet/>
      <dgm:spPr/>
      <dgm:t>
        <a:bodyPr/>
        <a:lstStyle/>
        <a:p>
          <a:endParaRPr lang="pt-BR"/>
        </a:p>
      </dgm:t>
    </dgm:pt>
    <dgm:pt modelId="{506BA89C-BCC0-4CF8-9B4A-B82DB9EF0D1E}">
      <dgm:prSet phldrT="[Texto]" custT="1"/>
      <dgm:spPr/>
      <dgm:t>
        <a:bodyPr/>
        <a:lstStyle/>
        <a:p>
          <a:r>
            <a:rPr lang="pt-BR" sz="1600" dirty="0"/>
            <a:t>NOTIFICAÇÃOE ENTREGA DAS FATURAS RETIDAS</a:t>
          </a:r>
        </a:p>
      </dgm:t>
    </dgm:pt>
    <dgm:pt modelId="{C8748C9A-92A8-4364-9AC4-2474D035B7A2}" type="parTrans" cxnId="{ED9784DB-2CF9-47E4-BE96-24748EC26AC4}">
      <dgm:prSet/>
      <dgm:spPr/>
      <dgm:t>
        <a:bodyPr/>
        <a:lstStyle/>
        <a:p>
          <a:endParaRPr lang="pt-BR"/>
        </a:p>
      </dgm:t>
    </dgm:pt>
    <dgm:pt modelId="{2631249E-E84C-4FBC-98CC-B2D7421A0AC1}" type="sibTrans" cxnId="{ED9784DB-2CF9-47E4-BE96-24748EC26AC4}">
      <dgm:prSet/>
      <dgm:spPr/>
      <dgm:t>
        <a:bodyPr/>
        <a:lstStyle/>
        <a:p>
          <a:endParaRPr lang="pt-BR"/>
        </a:p>
      </dgm:t>
    </dgm:pt>
    <dgm:pt modelId="{A1A92A41-472C-4300-BEA1-AD76DD18FE95}" type="pres">
      <dgm:prSet presAssocID="{2765A279-4304-4677-BBC4-C7B582FACF5A}" presName="cycle" presStyleCnt="0">
        <dgm:presLayoutVars>
          <dgm:dir/>
          <dgm:resizeHandles val="exact"/>
        </dgm:presLayoutVars>
      </dgm:prSet>
      <dgm:spPr/>
    </dgm:pt>
    <dgm:pt modelId="{5737F124-DAC3-484D-B12A-54A32815E24F}" type="pres">
      <dgm:prSet presAssocID="{E0601EC6-52C4-4AFE-9779-F11200439F0B}" presName="node" presStyleLbl="node1" presStyleIdx="0" presStyleCnt="5">
        <dgm:presLayoutVars>
          <dgm:bulletEnabled val="1"/>
        </dgm:presLayoutVars>
      </dgm:prSet>
      <dgm:spPr/>
    </dgm:pt>
    <dgm:pt modelId="{A7E70C07-38CD-4259-A246-CFB2A7720D2E}" type="pres">
      <dgm:prSet presAssocID="{ECCC0BD4-B7D5-44B8-AD3C-B7F6F3675401}" presName="sibTrans" presStyleLbl="sibTrans2D1" presStyleIdx="0" presStyleCnt="5"/>
      <dgm:spPr/>
    </dgm:pt>
    <dgm:pt modelId="{B089C69A-E7F7-408B-B720-B3FA718CD459}" type="pres">
      <dgm:prSet presAssocID="{ECCC0BD4-B7D5-44B8-AD3C-B7F6F3675401}" presName="connectorText" presStyleLbl="sibTrans2D1" presStyleIdx="0" presStyleCnt="5"/>
      <dgm:spPr/>
    </dgm:pt>
    <dgm:pt modelId="{09C531C5-E0A7-4254-A714-0447C9C0A3B0}" type="pres">
      <dgm:prSet presAssocID="{5CB4E4FB-FF7E-41A3-A8E3-1FE7DF9326C6}" presName="node" presStyleLbl="node1" presStyleIdx="1" presStyleCnt="5" custRadScaleRad="98894" custRadScaleInc="-579">
        <dgm:presLayoutVars>
          <dgm:bulletEnabled val="1"/>
        </dgm:presLayoutVars>
      </dgm:prSet>
      <dgm:spPr/>
    </dgm:pt>
    <dgm:pt modelId="{8ADECDAF-CE14-4B4F-A15E-EA58267F4E19}" type="pres">
      <dgm:prSet presAssocID="{030AB023-5E56-4C50-9660-F6A55C950FE8}" presName="sibTrans" presStyleLbl="sibTrans2D1" presStyleIdx="1" presStyleCnt="5"/>
      <dgm:spPr/>
    </dgm:pt>
    <dgm:pt modelId="{7C9A06CA-500F-49E5-8E81-C2A59BC46F18}" type="pres">
      <dgm:prSet presAssocID="{030AB023-5E56-4C50-9660-F6A55C950FE8}" presName="connectorText" presStyleLbl="sibTrans2D1" presStyleIdx="1" presStyleCnt="5"/>
      <dgm:spPr/>
    </dgm:pt>
    <dgm:pt modelId="{2B08CE9A-73FD-4CB2-AADA-29A22E4BA0C2}" type="pres">
      <dgm:prSet presAssocID="{BE26B3E8-99A4-41A2-9F44-63ED9F17A758}" presName="node" presStyleLbl="node1" presStyleIdx="2" presStyleCnt="5">
        <dgm:presLayoutVars>
          <dgm:bulletEnabled val="1"/>
        </dgm:presLayoutVars>
      </dgm:prSet>
      <dgm:spPr/>
    </dgm:pt>
    <dgm:pt modelId="{9BFCB5E0-3BA3-47FA-850A-289239F5DD7E}" type="pres">
      <dgm:prSet presAssocID="{18D1912D-7908-4F45-AEAD-9D56DF52D5B2}" presName="sibTrans" presStyleLbl="sibTrans2D1" presStyleIdx="2" presStyleCnt="5"/>
      <dgm:spPr/>
    </dgm:pt>
    <dgm:pt modelId="{9D97BA24-1B24-41B5-A27F-6A6DE7B094FF}" type="pres">
      <dgm:prSet presAssocID="{18D1912D-7908-4F45-AEAD-9D56DF52D5B2}" presName="connectorText" presStyleLbl="sibTrans2D1" presStyleIdx="2" presStyleCnt="5"/>
      <dgm:spPr/>
    </dgm:pt>
    <dgm:pt modelId="{B11DEA50-CE9C-4DAD-BD1C-96A5A627DEF4}" type="pres">
      <dgm:prSet presAssocID="{2519D82E-980A-4E1F-9D7B-B85311AC4B65}" presName="node" presStyleLbl="node1" presStyleIdx="3" presStyleCnt="5">
        <dgm:presLayoutVars>
          <dgm:bulletEnabled val="1"/>
        </dgm:presLayoutVars>
      </dgm:prSet>
      <dgm:spPr/>
    </dgm:pt>
    <dgm:pt modelId="{EE47BB5D-3803-4AD9-B1A8-990CB989345D}" type="pres">
      <dgm:prSet presAssocID="{9F73D1A6-045A-4A23-8A1D-4303EEA9242A}" presName="sibTrans" presStyleLbl="sibTrans2D1" presStyleIdx="3" presStyleCnt="5"/>
      <dgm:spPr/>
    </dgm:pt>
    <dgm:pt modelId="{D15F45F8-8F3B-447B-B6F9-760173734AD2}" type="pres">
      <dgm:prSet presAssocID="{9F73D1A6-045A-4A23-8A1D-4303EEA9242A}" presName="connectorText" presStyleLbl="sibTrans2D1" presStyleIdx="3" presStyleCnt="5"/>
      <dgm:spPr/>
    </dgm:pt>
    <dgm:pt modelId="{B791B519-7F08-4C44-9074-AFA83931B241}" type="pres">
      <dgm:prSet presAssocID="{506BA89C-BCC0-4CF8-9B4A-B82DB9EF0D1E}" presName="node" presStyleLbl="node1" presStyleIdx="4" presStyleCnt="5">
        <dgm:presLayoutVars>
          <dgm:bulletEnabled val="1"/>
        </dgm:presLayoutVars>
      </dgm:prSet>
      <dgm:spPr/>
    </dgm:pt>
    <dgm:pt modelId="{3EB9D978-314F-415B-B317-E79DC6439E10}" type="pres">
      <dgm:prSet presAssocID="{2631249E-E84C-4FBC-98CC-B2D7421A0AC1}" presName="sibTrans" presStyleLbl="sibTrans2D1" presStyleIdx="4" presStyleCnt="5"/>
      <dgm:spPr/>
    </dgm:pt>
    <dgm:pt modelId="{0F166D83-92AF-434E-BA7C-9E9A107A4137}" type="pres">
      <dgm:prSet presAssocID="{2631249E-E84C-4FBC-98CC-B2D7421A0AC1}" presName="connectorText" presStyleLbl="sibTrans2D1" presStyleIdx="4" presStyleCnt="5"/>
      <dgm:spPr/>
    </dgm:pt>
  </dgm:ptLst>
  <dgm:cxnLst>
    <dgm:cxn modelId="{5898DB3D-848D-472A-91E8-997E51987ECE}" type="presOf" srcId="{2631249E-E84C-4FBC-98CC-B2D7421A0AC1}" destId="{0F166D83-92AF-434E-BA7C-9E9A107A4137}" srcOrd="1" destOrd="0" presId="urn:microsoft.com/office/officeart/2005/8/layout/cycle2"/>
    <dgm:cxn modelId="{227D9722-463E-4CD4-8493-D3CAA878C9A9}" srcId="{2765A279-4304-4677-BBC4-C7B582FACF5A}" destId="{2519D82E-980A-4E1F-9D7B-B85311AC4B65}" srcOrd="3" destOrd="0" parTransId="{8B84ED31-0068-4658-BA22-0D7570870D98}" sibTransId="{9F73D1A6-045A-4A23-8A1D-4303EEA9242A}"/>
    <dgm:cxn modelId="{FA9F2B25-2AF9-4CB5-A2C8-68BA6E8C91D2}" type="presOf" srcId="{2631249E-E84C-4FBC-98CC-B2D7421A0AC1}" destId="{3EB9D978-314F-415B-B317-E79DC6439E10}" srcOrd="0" destOrd="0" presId="urn:microsoft.com/office/officeart/2005/8/layout/cycle2"/>
    <dgm:cxn modelId="{34AA2EB2-D7FD-4475-8797-5CC510AE24F5}" type="presOf" srcId="{2765A279-4304-4677-BBC4-C7B582FACF5A}" destId="{A1A92A41-472C-4300-BEA1-AD76DD18FE95}" srcOrd="0" destOrd="0" presId="urn:microsoft.com/office/officeart/2005/8/layout/cycle2"/>
    <dgm:cxn modelId="{4F1D975F-BDDA-41B2-BDBE-542047BD1550}" type="presOf" srcId="{ECCC0BD4-B7D5-44B8-AD3C-B7F6F3675401}" destId="{B089C69A-E7F7-408B-B720-B3FA718CD459}" srcOrd="1" destOrd="0" presId="urn:microsoft.com/office/officeart/2005/8/layout/cycle2"/>
    <dgm:cxn modelId="{3FFD1B9D-A9B7-42B4-A432-91BF5E377711}" type="presOf" srcId="{5CB4E4FB-FF7E-41A3-A8E3-1FE7DF9326C6}" destId="{09C531C5-E0A7-4254-A714-0447C9C0A3B0}" srcOrd="0" destOrd="0" presId="urn:microsoft.com/office/officeart/2005/8/layout/cycle2"/>
    <dgm:cxn modelId="{D45F57A6-12F5-4518-9305-5DE3F49656CB}" type="presOf" srcId="{E0601EC6-52C4-4AFE-9779-F11200439F0B}" destId="{5737F124-DAC3-484D-B12A-54A32815E24F}" srcOrd="0" destOrd="0" presId="urn:microsoft.com/office/officeart/2005/8/layout/cycle2"/>
    <dgm:cxn modelId="{F2743049-ECED-45BF-BB92-48AF00C276ED}" type="presOf" srcId="{18D1912D-7908-4F45-AEAD-9D56DF52D5B2}" destId="{9BFCB5E0-3BA3-47FA-850A-289239F5DD7E}" srcOrd="0" destOrd="0" presId="urn:microsoft.com/office/officeart/2005/8/layout/cycle2"/>
    <dgm:cxn modelId="{EECB513D-0641-48D3-AF47-92EC68A41C86}" type="presOf" srcId="{030AB023-5E56-4C50-9660-F6A55C950FE8}" destId="{8ADECDAF-CE14-4B4F-A15E-EA58267F4E19}" srcOrd="0" destOrd="0" presId="urn:microsoft.com/office/officeart/2005/8/layout/cycle2"/>
    <dgm:cxn modelId="{013573AB-B035-4261-9697-348D57B1A726}" type="presOf" srcId="{18D1912D-7908-4F45-AEAD-9D56DF52D5B2}" destId="{9D97BA24-1B24-41B5-A27F-6A6DE7B094FF}" srcOrd="1" destOrd="0" presId="urn:microsoft.com/office/officeart/2005/8/layout/cycle2"/>
    <dgm:cxn modelId="{51AD6400-B7B5-4EE4-8D22-F93C1E772B14}" srcId="{2765A279-4304-4677-BBC4-C7B582FACF5A}" destId="{E0601EC6-52C4-4AFE-9779-F11200439F0B}" srcOrd="0" destOrd="0" parTransId="{10BE6435-E13D-458D-833A-CD3ECC378167}" sibTransId="{ECCC0BD4-B7D5-44B8-AD3C-B7F6F3675401}"/>
    <dgm:cxn modelId="{9A707A8D-9A32-4914-86F2-645A5413E183}" type="presOf" srcId="{506BA89C-BCC0-4CF8-9B4A-B82DB9EF0D1E}" destId="{B791B519-7F08-4C44-9074-AFA83931B241}" srcOrd="0" destOrd="0" presId="urn:microsoft.com/office/officeart/2005/8/layout/cycle2"/>
    <dgm:cxn modelId="{2CC14BDC-3E7F-4EFC-8362-4E3EB3778071}" type="presOf" srcId="{ECCC0BD4-B7D5-44B8-AD3C-B7F6F3675401}" destId="{A7E70C07-38CD-4259-A246-CFB2A7720D2E}" srcOrd="0" destOrd="0" presId="urn:microsoft.com/office/officeart/2005/8/layout/cycle2"/>
    <dgm:cxn modelId="{C08C3167-4665-4F7D-82EE-567EE2CE6388}" type="presOf" srcId="{9F73D1A6-045A-4A23-8A1D-4303EEA9242A}" destId="{EE47BB5D-3803-4AD9-B1A8-990CB989345D}" srcOrd="0" destOrd="0" presId="urn:microsoft.com/office/officeart/2005/8/layout/cycle2"/>
    <dgm:cxn modelId="{297502B8-5948-432B-9BCD-A258AA531096}" type="presOf" srcId="{030AB023-5E56-4C50-9660-F6A55C950FE8}" destId="{7C9A06CA-500F-49E5-8E81-C2A59BC46F18}" srcOrd="1" destOrd="0" presId="urn:microsoft.com/office/officeart/2005/8/layout/cycle2"/>
    <dgm:cxn modelId="{8AE8788B-A163-4788-AD42-B622D6300A84}" type="presOf" srcId="{BE26B3E8-99A4-41A2-9F44-63ED9F17A758}" destId="{2B08CE9A-73FD-4CB2-AADA-29A22E4BA0C2}" srcOrd="0" destOrd="0" presId="urn:microsoft.com/office/officeart/2005/8/layout/cycle2"/>
    <dgm:cxn modelId="{FB80C81D-7012-4079-97E6-11C5A63FC095}" type="presOf" srcId="{9F73D1A6-045A-4A23-8A1D-4303EEA9242A}" destId="{D15F45F8-8F3B-447B-B6F9-760173734AD2}" srcOrd="1" destOrd="0" presId="urn:microsoft.com/office/officeart/2005/8/layout/cycle2"/>
    <dgm:cxn modelId="{5F5D87B2-BD69-41C5-B33C-C0D3FC91BDDC}" srcId="{2765A279-4304-4677-BBC4-C7B582FACF5A}" destId="{BE26B3E8-99A4-41A2-9F44-63ED9F17A758}" srcOrd="2" destOrd="0" parTransId="{BFF9919C-E08B-43DA-B9E8-740F2EFD8AD3}" sibTransId="{18D1912D-7908-4F45-AEAD-9D56DF52D5B2}"/>
    <dgm:cxn modelId="{9A822C6C-89AD-4494-AB52-89D111BBEAF8}" srcId="{2765A279-4304-4677-BBC4-C7B582FACF5A}" destId="{5CB4E4FB-FF7E-41A3-A8E3-1FE7DF9326C6}" srcOrd="1" destOrd="0" parTransId="{62C429D1-32CC-4A3C-A0B6-E945E8ADE88E}" sibTransId="{030AB023-5E56-4C50-9660-F6A55C950FE8}"/>
    <dgm:cxn modelId="{49D4218E-7155-4672-8EB3-10C06A5C93B0}" type="presOf" srcId="{2519D82E-980A-4E1F-9D7B-B85311AC4B65}" destId="{B11DEA50-CE9C-4DAD-BD1C-96A5A627DEF4}" srcOrd="0" destOrd="0" presId="urn:microsoft.com/office/officeart/2005/8/layout/cycle2"/>
    <dgm:cxn modelId="{ED9784DB-2CF9-47E4-BE96-24748EC26AC4}" srcId="{2765A279-4304-4677-BBC4-C7B582FACF5A}" destId="{506BA89C-BCC0-4CF8-9B4A-B82DB9EF0D1E}" srcOrd="4" destOrd="0" parTransId="{C8748C9A-92A8-4364-9AC4-2474D035B7A2}" sibTransId="{2631249E-E84C-4FBC-98CC-B2D7421A0AC1}"/>
    <dgm:cxn modelId="{9EC9AA3E-EE42-4792-85B4-8559C8CC77B6}" type="presParOf" srcId="{A1A92A41-472C-4300-BEA1-AD76DD18FE95}" destId="{5737F124-DAC3-484D-B12A-54A32815E24F}" srcOrd="0" destOrd="0" presId="urn:microsoft.com/office/officeart/2005/8/layout/cycle2"/>
    <dgm:cxn modelId="{5C3C40D7-51E0-4DD5-8F1E-B3F793DA4DBC}" type="presParOf" srcId="{A1A92A41-472C-4300-BEA1-AD76DD18FE95}" destId="{A7E70C07-38CD-4259-A246-CFB2A7720D2E}" srcOrd="1" destOrd="0" presId="urn:microsoft.com/office/officeart/2005/8/layout/cycle2"/>
    <dgm:cxn modelId="{B3218E3F-524F-4DFB-92D6-C0C6CD8A3560}" type="presParOf" srcId="{A7E70C07-38CD-4259-A246-CFB2A7720D2E}" destId="{B089C69A-E7F7-408B-B720-B3FA718CD459}" srcOrd="0" destOrd="0" presId="urn:microsoft.com/office/officeart/2005/8/layout/cycle2"/>
    <dgm:cxn modelId="{308E93B6-E18F-4EE0-A74D-928915DBB3E8}" type="presParOf" srcId="{A1A92A41-472C-4300-BEA1-AD76DD18FE95}" destId="{09C531C5-E0A7-4254-A714-0447C9C0A3B0}" srcOrd="2" destOrd="0" presId="urn:microsoft.com/office/officeart/2005/8/layout/cycle2"/>
    <dgm:cxn modelId="{FF0D208D-A118-4CC1-97FA-A962D52BD4CD}" type="presParOf" srcId="{A1A92A41-472C-4300-BEA1-AD76DD18FE95}" destId="{8ADECDAF-CE14-4B4F-A15E-EA58267F4E19}" srcOrd="3" destOrd="0" presId="urn:microsoft.com/office/officeart/2005/8/layout/cycle2"/>
    <dgm:cxn modelId="{0AB3C50D-CEFF-4CC9-AA42-45F48777D761}" type="presParOf" srcId="{8ADECDAF-CE14-4B4F-A15E-EA58267F4E19}" destId="{7C9A06CA-500F-49E5-8E81-C2A59BC46F18}" srcOrd="0" destOrd="0" presId="urn:microsoft.com/office/officeart/2005/8/layout/cycle2"/>
    <dgm:cxn modelId="{C4067701-3B69-4054-AB18-9D32D900A22E}" type="presParOf" srcId="{A1A92A41-472C-4300-BEA1-AD76DD18FE95}" destId="{2B08CE9A-73FD-4CB2-AADA-29A22E4BA0C2}" srcOrd="4" destOrd="0" presId="urn:microsoft.com/office/officeart/2005/8/layout/cycle2"/>
    <dgm:cxn modelId="{E5878D32-8FCA-4B5D-B910-B813EC4BA6F0}" type="presParOf" srcId="{A1A92A41-472C-4300-BEA1-AD76DD18FE95}" destId="{9BFCB5E0-3BA3-47FA-850A-289239F5DD7E}" srcOrd="5" destOrd="0" presId="urn:microsoft.com/office/officeart/2005/8/layout/cycle2"/>
    <dgm:cxn modelId="{3D5F4A5C-88C6-40B5-B443-B1B6AEDE526A}" type="presParOf" srcId="{9BFCB5E0-3BA3-47FA-850A-289239F5DD7E}" destId="{9D97BA24-1B24-41B5-A27F-6A6DE7B094FF}" srcOrd="0" destOrd="0" presId="urn:microsoft.com/office/officeart/2005/8/layout/cycle2"/>
    <dgm:cxn modelId="{55A3A630-139B-4E37-BDF0-CBC5B9F4F84C}" type="presParOf" srcId="{A1A92A41-472C-4300-BEA1-AD76DD18FE95}" destId="{B11DEA50-CE9C-4DAD-BD1C-96A5A627DEF4}" srcOrd="6" destOrd="0" presId="urn:microsoft.com/office/officeart/2005/8/layout/cycle2"/>
    <dgm:cxn modelId="{25485CFA-9C14-4454-8EDD-D38EB089DCA5}" type="presParOf" srcId="{A1A92A41-472C-4300-BEA1-AD76DD18FE95}" destId="{EE47BB5D-3803-4AD9-B1A8-990CB989345D}" srcOrd="7" destOrd="0" presId="urn:microsoft.com/office/officeart/2005/8/layout/cycle2"/>
    <dgm:cxn modelId="{CB83D62B-A3DC-4775-9EE6-8DA6693220E0}" type="presParOf" srcId="{EE47BB5D-3803-4AD9-B1A8-990CB989345D}" destId="{D15F45F8-8F3B-447B-B6F9-760173734AD2}" srcOrd="0" destOrd="0" presId="urn:microsoft.com/office/officeart/2005/8/layout/cycle2"/>
    <dgm:cxn modelId="{E3FC4821-06B6-4DB3-8475-F2CD767F6DCF}" type="presParOf" srcId="{A1A92A41-472C-4300-BEA1-AD76DD18FE95}" destId="{B791B519-7F08-4C44-9074-AFA83931B241}" srcOrd="8" destOrd="0" presId="urn:microsoft.com/office/officeart/2005/8/layout/cycle2"/>
    <dgm:cxn modelId="{02123788-5880-4C15-9924-8DF5A40B0191}" type="presParOf" srcId="{A1A92A41-472C-4300-BEA1-AD76DD18FE95}" destId="{3EB9D978-314F-415B-B317-E79DC6439E10}" srcOrd="9" destOrd="0" presId="urn:microsoft.com/office/officeart/2005/8/layout/cycle2"/>
    <dgm:cxn modelId="{A16548D3-1CE9-4862-ACA8-222AD7C88CB2}" type="presParOf" srcId="{3EB9D978-314F-415B-B317-E79DC6439E10}" destId="{0F166D83-92AF-434E-BA7C-9E9A107A413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7F124-DAC3-484D-B12A-54A32815E24F}">
      <dsp:nvSpPr>
        <dsp:cNvPr id="0" name=""/>
        <dsp:cNvSpPr/>
      </dsp:nvSpPr>
      <dsp:spPr>
        <a:xfrm>
          <a:off x="2501926" y="66"/>
          <a:ext cx="1764899" cy="17648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LEITURA</a:t>
          </a:r>
        </a:p>
      </dsp:txBody>
      <dsp:txXfrm>
        <a:off x="2760389" y="258529"/>
        <a:ext cx="1247973" cy="1247973"/>
      </dsp:txXfrm>
    </dsp:sp>
    <dsp:sp modelId="{A7E70C07-38CD-4259-A246-CFB2A7720D2E}">
      <dsp:nvSpPr>
        <dsp:cNvPr id="0" name=""/>
        <dsp:cNvSpPr/>
      </dsp:nvSpPr>
      <dsp:spPr>
        <a:xfrm rot="2180159">
          <a:off x="4203539" y="1355162"/>
          <a:ext cx="456657" cy="595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4216858" y="1433706"/>
        <a:ext cx="319660" cy="357391"/>
      </dsp:txXfrm>
    </dsp:sp>
    <dsp:sp modelId="{09C531C5-E0A7-4254-A714-0447C9C0A3B0}">
      <dsp:nvSpPr>
        <dsp:cNvPr id="0" name=""/>
        <dsp:cNvSpPr/>
      </dsp:nvSpPr>
      <dsp:spPr>
        <a:xfrm>
          <a:off x="4617733" y="1556328"/>
          <a:ext cx="1764899" cy="17648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OCORRÊNCIA</a:t>
          </a:r>
        </a:p>
      </dsp:txBody>
      <dsp:txXfrm>
        <a:off x="4876196" y="1814791"/>
        <a:ext cx="1247973" cy="1247973"/>
      </dsp:txXfrm>
    </dsp:sp>
    <dsp:sp modelId="{8ADECDAF-CE14-4B4F-A15E-EA58267F4E19}">
      <dsp:nvSpPr>
        <dsp:cNvPr id="0" name=""/>
        <dsp:cNvSpPr/>
      </dsp:nvSpPr>
      <dsp:spPr>
        <a:xfrm rot="6447536">
          <a:off x="4876313" y="3387480"/>
          <a:ext cx="463644" cy="595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 rot="10800000">
        <a:off x="4966725" y="3440268"/>
        <a:ext cx="324551" cy="357391"/>
      </dsp:txXfrm>
    </dsp:sp>
    <dsp:sp modelId="{2B08CE9A-73FD-4CB2-AADA-29A22E4BA0C2}">
      <dsp:nvSpPr>
        <dsp:cNvPr id="0" name=""/>
        <dsp:cNvSpPr/>
      </dsp:nvSpPr>
      <dsp:spPr>
        <a:xfrm>
          <a:off x="3825765" y="4074423"/>
          <a:ext cx="1764899" cy="17648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REGISTRO FOTOGRÁFICO</a:t>
          </a:r>
        </a:p>
      </dsp:txBody>
      <dsp:txXfrm>
        <a:off x="4084228" y="4332886"/>
        <a:ext cx="1247973" cy="1247973"/>
      </dsp:txXfrm>
    </dsp:sp>
    <dsp:sp modelId="{9BFCB5E0-3BA3-47FA-850A-289239F5DD7E}">
      <dsp:nvSpPr>
        <dsp:cNvPr id="0" name=""/>
        <dsp:cNvSpPr/>
      </dsp:nvSpPr>
      <dsp:spPr>
        <a:xfrm rot="10800000">
          <a:off x="3163681" y="4659046"/>
          <a:ext cx="467872" cy="595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 rot="10800000">
        <a:off x="3304043" y="4778177"/>
        <a:ext cx="327510" cy="357391"/>
      </dsp:txXfrm>
    </dsp:sp>
    <dsp:sp modelId="{B11DEA50-CE9C-4DAD-BD1C-96A5A627DEF4}">
      <dsp:nvSpPr>
        <dsp:cNvPr id="0" name=""/>
        <dsp:cNvSpPr/>
      </dsp:nvSpPr>
      <dsp:spPr>
        <a:xfrm>
          <a:off x="1178087" y="4074423"/>
          <a:ext cx="1764899" cy="17648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ENTREGA DA FATURA E COMUNICADO DE DÉBITOS </a:t>
          </a:r>
        </a:p>
      </dsp:txBody>
      <dsp:txXfrm>
        <a:off x="1436550" y="4332886"/>
        <a:ext cx="1247973" cy="1247973"/>
      </dsp:txXfrm>
    </dsp:sp>
    <dsp:sp modelId="{EE47BB5D-3803-4AD9-B1A8-990CB989345D}">
      <dsp:nvSpPr>
        <dsp:cNvPr id="0" name=""/>
        <dsp:cNvSpPr/>
      </dsp:nvSpPr>
      <dsp:spPr>
        <a:xfrm rot="15120000">
          <a:off x="1421604" y="3412594"/>
          <a:ext cx="467872" cy="595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 rot="10800000">
        <a:off x="1513472" y="3598471"/>
        <a:ext cx="327510" cy="357391"/>
      </dsp:txXfrm>
    </dsp:sp>
    <dsp:sp modelId="{B791B519-7F08-4C44-9074-AFA83931B241}">
      <dsp:nvSpPr>
        <dsp:cNvPr id="0" name=""/>
        <dsp:cNvSpPr/>
      </dsp:nvSpPr>
      <dsp:spPr>
        <a:xfrm>
          <a:off x="359910" y="1556332"/>
          <a:ext cx="1764899" cy="17648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NOTIFICAÇÃOE ENTREGA DAS FATURAS RETIDAS</a:t>
          </a:r>
        </a:p>
      </dsp:txBody>
      <dsp:txXfrm>
        <a:off x="618373" y="1814795"/>
        <a:ext cx="1247973" cy="1247973"/>
      </dsp:txXfrm>
    </dsp:sp>
    <dsp:sp modelId="{3EB9D978-314F-415B-B317-E79DC6439E10}">
      <dsp:nvSpPr>
        <dsp:cNvPr id="0" name=""/>
        <dsp:cNvSpPr/>
      </dsp:nvSpPr>
      <dsp:spPr>
        <a:xfrm rot="19440000">
          <a:off x="2068719" y="1370605"/>
          <a:ext cx="467872" cy="5956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/>
        </a:p>
      </dsp:txBody>
      <dsp:txXfrm>
        <a:off x="2082122" y="1530987"/>
        <a:ext cx="327510" cy="357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91B8A-B7A2-4123-A189-A0D5D179CB76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E10FE-49FE-4A9C-88C8-EDC4EA0FE0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6847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10FE-49FE-4A9C-88C8-EDC4EA0FE04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961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9FED-9A94-44EA-9875-92831345E53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E00-018F-44F8-9D64-C145F4B436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09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9FED-9A94-44EA-9875-92831345E53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E00-018F-44F8-9D64-C145F4B436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36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9FED-9A94-44EA-9875-92831345E53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E00-018F-44F8-9D64-C145F4B436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738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9FED-9A94-44EA-9875-92831345E53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E00-018F-44F8-9D64-C145F4B436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81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9FED-9A94-44EA-9875-92831345E53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E00-018F-44F8-9D64-C145F4B436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00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9FED-9A94-44EA-9875-92831345E53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E00-018F-44F8-9D64-C145F4B436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132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9FED-9A94-44EA-9875-92831345E53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E00-018F-44F8-9D64-C145F4B436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58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9FED-9A94-44EA-9875-92831345E53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E00-018F-44F8-9D64-C145F4B436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07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9FED-9A94-44EA-9875-92831345E53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E00-018F-44F8-9D64-C145F4B436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959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9FED-9A94-44EA-9875-92831345E53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E00-018F-44F8-9D64-C145F4B436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892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9FED-9A94-44EA-9875-92831345E53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2E00-018F-44F8-9D64-C145F4B436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14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100000">
              <a:srgbClr val="0099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09FED-9A94-44EA-9875-92831345E53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52E00-018F-44F8-9D64-C145F4B436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61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hdphoto" Target="../media/hdphoto2.wdp"/><Relationship Id="rId7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4.emf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emf"/><Relationship Id="rId7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emf"/><Relationship Id="rId7" Type="http://schemas.microsoft.com/office/2007/relationships/hdphoto" Target="../media/hdphoto6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anearmt.com.b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84111" y="260648"/>
            <a:ext cx="8566720" cy="398949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r>
              <a:rPr lang="pt-BR" sz="2000" b="1" dirty="0">
                <a:solidFill>
                  <a:srgbClr val="0066CC"/>
                </a:solidFill>
              </a:rPr>
              <a:t>SANEAR – Serviço de Saneamento Ambiental de Rondonópolis - MT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4111" y="2807120"/>
            <a:ext cx="8575778" cy="1243759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</a:rPr>
              <a:t>MODERNIZAÇÃO INSTITUCIONAL, GESTÃO DOS SERVIÇOS, DE PESSOAS NA FISCALIZAÇÃO, COMBATE À FRAUDE NA MICROMEDIÇÃO.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5053" y="4221088"/>
            <a:ext cx="8575778" cy="45167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r>
              <a:rPr lang="pt-BR" sz="2400" dirty="0"/>
              <a:t>Autora: </a:t>
            </a:r>
            <a:r>
              <a:rPr lang="pt-BR" sz="2400" dirty="0" err="1"/>
              <a:t>Herotsan</a:t>
            </a:r>
            <a:r>
              <a:rPr lang="pt-BR" sz="2400" dirty="0"/>
              <a:t> de Souza </a:t>
            </a:r>
            <a:r>
              <a:rPr lang="pt-BR" sz="2400" dirty="0" err="1"/>
              <a:t>Puerro</a:t>
            </a:r>
            <a:endParaRPr lang="pt-BR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248107" y="4851068"/>
            <a:ext cx="8575778" cy="1530260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r>
              <a:rPr lang="pt-BR" sz="2400" dirty="0"/>
              <a:t>Coautoras: </a:t>
            </a:r>
          </a:p>
          <a:p>
            <a:r>
              <a:rPr lang="pt-BR" sz="2400" dirty="0"/>
              <a:t>Terezinha Silva de Souza,</a:t>
            </a:r>
          </a:p>
          <a:p>
            <a:r>
              <a:rPr lang="pt-BR" sz="2400" dirty="0"/>
              <a:t>Antonieta Garcete de Almeida,</a:t>
            </a:r>
          </a:p>
          <a:p>
            <a:r>
              <a:rPr lang="pt-BR" sz="2400" dirty="0" err="1"/>
              <a:t>Doris</a:t>
            </a:r>
            <a:r>
              <a:rPr lang="pt-BR" sz="2400" dirty="0"/>
              <a:t> Aparecida </a:t>
            </a:r>
            <a:r>
              <a:rPr lang="pt-BR" sz="2400" dirty="0" err="1"/>
              <a:t>Garisto</a:t>
            </a:r>
            <a:r>
              <a:rPr lang="pt-BR" sz="2400" dirty="0"/>
              <a:t> Lins</a:t>
            </a:r>
          </a:p>
        </p:txBody>
      </p:sp>
    </p:spTree>
    <p:extLst>
      <p:ext uri="{BB962C8B-B14F-4D97-AF65-F5344CB8AC3E}">
        <p14:creationId xmlns:p14="http://schemas.microsoft.com/office/powerpoint/2010/main" val="234752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386476"/>
              </p:ext>
            </p:extLst>
          </p:nvPr>
        </p:nvGraphicFramePr>
        <p:xfrm>
          <a:off x="107504" y="898876"/>
          <a:ext cx="890769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936356"/>
              </p:ext>
            </p:extLst>
          </p:nvPr>
        </p:nvGraphicFramePr>
        <p:xfrm>
          <a:off x="107503" y="5229199"/>
          <a:ext cx="8907696" cy="12268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3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1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17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17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17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1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17735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 dirty="0">
                          <a:effectLst/>
                        </a:rPr>
                        <a:t> </a:t>
                      </a:r>
                      <a:endParaRPr lang="pt-BR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 dirty="0" err="1">
                          <a:effectLst/>
                        </a:rPr>
                        <a:t>nov</a:t>
                      </a:r>
                      <a:r>
                        <a:rPr lang="pt-BR" sz="900" u="none" strike="noStrike">
                          <a:effectLst/>
                        </a:rPr>
                        <a:t>/16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dez/16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jan/17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fev/17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mar/17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abr/17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mai/17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jun/17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jul/17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ago/17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set/17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out/17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nov/17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dez/17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jan/18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fev/18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mar/18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91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De 0 a10 m³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39.201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39.600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42.241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38.954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36.923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35.626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34.566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36.810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38.303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44.892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44.140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44.302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40.179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44.321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42.954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41.680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45.699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91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De 11  à 20m³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28.961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28.865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27.487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25.668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27.428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28.273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29.128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28.369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27.673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28.540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30.025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30.403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26.604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24.237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24.432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25.372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23.501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1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De 21 à 30m³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6.681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6.799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5.797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6.675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7.068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7.329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7.638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6.764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6.052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6.065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7.293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7.947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5.793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4.595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5.434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5.843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4.282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91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De 31 à 40m³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1.512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1.529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1.353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1.418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1.502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1.621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1.707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1.412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1.304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1.112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1.367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1.682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1.200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922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1.231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1.230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899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91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De 41 à 50m³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1.246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1.134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1.075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799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802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926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1.194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1.171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1.225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627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810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872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916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753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758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842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700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91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Ligação por Mês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77.601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77.927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77.953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74.075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74.675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74.630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74.723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75.008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75.075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75.263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75.463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79.280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79.272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79.151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79.034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79.159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 dirty="0">
                          <a:effectLst/>
                        </a:rPr>
                        <a:t>79.355</a:t>
                      </a:r>
                      <a:endParaRPr lang="pt-BR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1475656" y="908720"/>
            <a:ext cx="6480720" cy="398949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r>
              <a:rPr lang="pt-BR" sz="2000" b="1" dirty="0">
                <a:solidFill>
                  <a:srgbClr val="0066CC"/>
                </a:solidFill>
              </a:rPr>
              <a:t>Variação mensal de medição por faixa de consumo.</a:t>
            </a:r>
          </a:p>
        </p:txBody>
      </p:sp>
    </p:spTree>
    <p:extLst>
      <p:ext uri="{BB962C8B-B14F-4D97-AF65-F5344CB8AC3E}">
        <p14:creationId xmlns:p14="http://schemas.microsoft.com/office/powerpoint/2010/main" val="41346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7504" y="908720"/>
            <a:ext cx="8907690" cy="10081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Tal situação levou a crer que na faixa de consumo de 0 a 10m³ o índice de fraudes estaria extremamente elevado, pois as ocorrências mensais de leitura apontavam para .... 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19997" y="2060848"/>
            <a:ext cx="1872208" cy="718244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Hidrômetros invertidos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12286" y="2083442"/>
            <a:ext cx="1872208" cy="1080119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Hidrômetros com difíceis acessos 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324091" y="2493813"/>
            <a:ext cx="1872208" cy="1006276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Hidrômetros não localizados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935900" y="2311130"/>
            <a:ext cx="1872208" cy="68582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Hidrômetros danificados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13572" y="3789040"/>
            <a:ext cx="8901621" cy="10081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Outra questão detectada pela administração foi que os “Leituristas”, por realizarem um serviço mensal e repetitivo, possuíam vícios de rotina que desviavam a atenção da real finalidade de suas tarefas.  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07502" y="4941168"/>
            <a:ext cx="8907689" cy="10081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Somando-se a isso, verificou-se a inexistência de </a:t>
            </a:r>
            <a:r>
              <a:rPr lang="pt-BR" dirty="0">
                <a:solidFill>
                  <a:schemeClr val="bg1"/>
                </a:solidFill>
              </a:rPr>
              <a:t>equipes de </a:t>
            </a:r>
            <a:r>
              <a:rPr lang="pt-BR" dirty="0">
                <a:solidFill>
                  <a:srgbClr val="FFFF00"/>
                </a:solidFill>
              </a:rPr>
              <a:t>combate as perdas</a:t>
            </a:r>
            <a:r>
              <a:rPr lang="pt-BR" dirty="0"/>
              <a:t>, sendo todo o pessoal empregado para a atuação nos serviços de corte e fraude.</a:t>
            </a:r>
          </a:p>
        </p:txBody>
      </p:sp>
    </p:spTree>
    <p:extLst>
      <p:ext uri="{BB962C8B-B14F-4D97-AF65-F5344CB8AC3E}">
        <p14:creationId xmlns:p14="http://schemas.microsoft.com/office/powerpoint/2010/main" val="306672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7504" y="1052736"/>
            <a:ext cx="8907690" cy="10081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O DIAGNÓSTICO e PROGNÓSTICO elaborado pela equipe técnica e aprovado pela Diretoria foi </a:t>
            </a:r>
            <a:r>
              <a:rPr lang="pt-BR" u="sng" dirty="0"/>
              <a:t>determinante</a:t>
            </a:r>
            <a:r>
              <a:rPr lang="pt-BR" dirty="0"/>
              <a:t> para sanar tais questões levantadas no cenário apresentado. 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15668" y="2204864"/>
            <a:ext cx="5119819" cy="136815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sz="2000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Capacitação das equipes  de Leituristas com palestras e treinamentos promovendo os mesmos à categoria de </a:t>
            </a:r>
            <a:r>
              <a:rPr lang="pt-BR" sz="2000" b="1" kern="0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Agentes Administrativos Externos</a:t>
            </a:r>
            <a:r>
              <a:rPr lang="pt-BR" sz="2000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;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07504" y="3717032"/>
            <a:ext cx="5328592" cy="1656184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sz="2000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Capacitação das equipes  de cadastro, vistorias, corte e fraude com palestras e treinamentos a fim de promover a adesão e o comprometimento com as novas rotinas de trabalho;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46736"/>
            <a:ext cx="3131840" cy="234888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43" y="2204864"/>
            <a:ext cx="3269621" cy="245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07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7503" y="908720"/>
            <a:ext cx="8858779" cy="360040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Imagens das palestras de capacitação</a:t>
            </a:r>
          </a:p>
        </p:txBody>
      </p:sp>
      <p:pic>
        <p:nvPicPr>
          <p:cNvPr id="11" name="Imagem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52126"/>
            <a:ext cx="4394283" cy="254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94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2" y="1340768"/>
            <a:ext cx="3841332" cy="280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65110"/>
            <a:ext cx="3985348" cy="2332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36" y="1484784"/>
            <a:ext cx="4211960" cy="266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2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77672"/>
            <a:ext cx="4176464" cy="260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39" y="1268760"/>
            <a:ext cx="4145524" cy="2534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IMG_944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54" y="4222231"/>
            <a:ext cx="3385529" cy="2392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77460"/>
            <a:ext cx="3384376" cy="3159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107503" y="908720"/>
            <a:ext cx="8858779" cy="360040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Imagens das palestras de capacitação</a:t>
            </a:r>
          </a:p>
        </p:txBody>
      </p:sp>
    </p:spTree>
    <p:extLst>
      <p:ext uri="{BB962C8B-B14F-4D97-AF65-F5344CB8AC3E}">
        <p14:creationId xmlns:p14="http://schemas.microsoft.com/office/powerpoint/2010/main" val="352506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3686" y="3151011"/>
            <a:ext cx="3352372" cy="1885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55898617"/>
              </p:ext>
            </p:extLst>
          </p:nvPr>
        </p:nvGraphicFramePr>
        <p:xfrm>
          <a:off x="35496" y="836712"/>
          <a:ext cx="6768752" cy="5839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853580" y="1028955"/>
            <a:ext cx="4134149" cy="38382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dirty="0"/>
              <a:t>Faturamento e Arrecadação</a:t>
            </a:r>
          </a:p>
        </p:txBody>
      </p:sp>
      <p:grpSp>
        <p:nvGrpSpPr>
          <p:cNvPr id="9" name="Agrupar 8"/>
          <p:cNvGrpSpPr/>
          <p:nvPr/>
        </p:nvGrpSpPr>
        <p:grpSpPr>
          <a:xfrm rot="1260703">
            <a:off x="6173311" y="4090341"/>
            <a:ext cx="422862" cy="537251"/>
            <a:chOff x="4213760" y="1224144"/>
            <a:chExt cx="422862" cy="537251"/>
          </a:xfrm>
        </p:grpSpPr>
        <p:sp>
          <p:nvSpPr>
            <p:cNvPr id="10" name="Seta: para a Direita 9"/>
            <p:cNvSpPr/>
            <p:nvPr/>
          </p:nvSpPr>
          <p:spPr>
            <a:xfrm rot="2160000">
              <a:off x="4213760" y="1224144"/>
              <a:ext cx="422862" cy="537251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Seta: para a Direita 4"/>
            <p:cNvSpPr txBox="1"/>
            <p:nvPr/>
          </p:nvSpPr>
          <p:spPr>
            <a:xfrm rot="2160000">
              <a:off x="4225874" y="1294311"/>
              <a:ext cx="296003" cy="3223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1100" kern="1200" dirty="0"/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6462794" y="4869160"/>
            <a:ext cx="2524935" cy="1800200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1800" dirty="0"/>
              <a:t>Combate à fraude;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1800" dirty="0"/>
              <a:t>Vistoria/Crítica;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1800" dirty="0"/>
              <a:t>Esgoto;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1800" dirty="0"/>
              <a:t>Cadastro;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1800" dirty="0"/>
              <a:t>Leitura;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1800" dirty="0"/>
              <a:t>Vazamentos.</a:t>
            </a:r>
          </a:p>
        </p:txBody>
      </p:sp>
    </p:spTree>
    <p:extLst>
      <p:ext uri="{BB962C8B-B14F-4D97-AF65-F5344CB8AC3E}">
        <p14:creationId xmlns:p14="http://schemas.microsoft.com/office/powerpoint/2010/main" val="23646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107504" y="980728"/>
            <a:ext cx="8907690" cy="350196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sz="1800" dirty="0"/>
              <a:t>Atuação do Agente Administrativo Externo – Registro da leitura e emissão da fatura.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2561099" cy="341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99" y="2348880"/>
            <a:ext cx="2562300" cy="341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86" y="2924944"/>
            <a:ext cx="2562300" cy="341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74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4641064" y="1950885"/>
            <a:ext cx="4227170" cy="37555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Número do hidrômetro não confere.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07504" y="844981"/>
            <a:ext cx="8907690" cy="423779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Atuação do Setor de Leitura – Visualização da imagem no Sistema.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59999"/>
            <a:ext cx="4067257" cy="2473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60" y="4084425"/>
            <a:ext cx="4067257" cy="2512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5868144" y="3079149"/>
            <a:ext cx="2881144" cy="44185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Hidrômetro embaçado.</a:t>
            </a:r>
          </a:p>
        </p:txBody>
      </p:sp>
      <p:sp>
        <p:nvSpPr>
          <p:cNvPr id="14" name="Seta: para Baixo 13"/>
          <p:cNvSpPr/>
          <p:nvPr/>
        </p:nvSpPr>
        <p:spPr>
          <a:xfrm rot="1132018">
            <a:off x="6951211" y="3678983"/>
            <a:ext cx="444412" cy="60594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Baixo 12"/>
          <p:cNvSpPr/>
          <p:nvPr/>
        </p:nvSpPr>
        <p:spPr>
          <a:xfrm rot="4904294">
            <a:off x="4339143" y="2373621"/>
            <a:ext cx="444412" cy="60594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4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375142" y="1497869"/>
            <a:ext cx="1553681" cy="66335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Hidrômetro Danificado.</a:t>
            </a:r>
          </a:p>
        </p:txBody>
      </p:sp>
      <p:sp>
        <p:nvSpPr>
          <p:cNvPr id="15" name="Seta: para Baixo 14"/>
          <p:cNvSpPr/>
          <p:nvPr/>
        </p:nvSpPr>
        <p:spPr>
          <a:xfrm rot="4904294">
            <a:off x="4106148" y="2121686"/>
            <a:ext cx="444412" cy="60594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17032"/>
            <a:ext cx="4651176" cy="2873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6597724" y="2453989"/>
            <a:ext cx="2090827" cy="651600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Ligação Clandestina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07504" y="844981"/>
            <a:ext cx="8907690" cy="423779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Atuação do Setor de Leitura – Visualização da imagem no Sistema.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5775"/>
            <a:ext cx="3816424" cy="235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eta: para Baixo 15"/>
          <p:cNvSpPr/>
          <p:nvPr/>
        </p:nvSpPr>
        <p:spPr>
          <a:xfrm rot="1132018">
            <a:off x="6890282" y="3203835"/>
            <a:ext cx="444412" cy="60594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5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73358"/>
            <a:ext cx="486851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17032"/>
            <a:ext cx="486851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/>
          <p:cNvSpPr txBox="1"/>
          <p:nvPr/>
        </p:nvSpPr>
        <p:spPr>
          <a:xfrm>
            <a:off x="107504" y="844981"/>
            <a:ext cx="8907690" cy="423779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Atuação do Setor de Leitura – Visualização da imagem no Sistema.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724128" y="1519837"/>
            <a:ext cx="1586771" cy="910895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dirty="0"/>
              <a:t>Cortada com consumo.</a:t>
            </a:r>
          </a:p>
        </p:txBody>
      </p:sp>
      <p:sp>
        <p:nvSpPr>
          <p:cNvPr id="15" name="Seta: para Baixo 14"/>
          <p:cNvSpPr/>
          <p:nvPr/>
        </p:nvSpPr>
        <p:spPr>
          <a:xfrm rot="4904294">
            <a:off x="4897574" y="1824189"/>
            <a:ext cx="444412" cy="60594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Baixo 15"/>
          <p:cNvSpPr/>
          <p:nvPr/>
        </p:nvSpPr>
        <p:spPr>
          <a:xfrm rot="1132018">
            <a:off x="6918861" y="3417147"/>
            <a:ext cx="444412" cy="60594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6894094" y="2608464"/>
            <a:ext cx="1586771" cy="69330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dirty="0"/>
              <a:t>Ligado por conta.</a:t>
            </a:r>
          </a:p>
        </p:txBody>
      </p:sp>
    </p:spTree>
    <p:extLst>
      <p:ext uri="{BB962C8B-B14F-4D97-AF65-F5344CB8AC3E}">
        <p14:creationId xmlns:p14="http://schemas.microsoft.com/office/powerpoint/2010/main" val="323989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87624" y="435581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Diretora Geral: Terezinha Silva de Souza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87624" y="478786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Diretor Técnico: Hermes Ávila de Castro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187624" y="5219908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Diretora Adm. &amp; Financeira: Antonieta Garcete de Almeida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87624" y="565195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Diretor de Manutenções: Wemer Francis R. da Silva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87624" y="6084004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Assessor Jurídico: Dr. Rafael Santos de Oliveira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801939" y="2996952"/>
            <a:ext cx="569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cript MT Bold" pitchFamily="66" charset="0"/>
                <a:cs typeface="Times New Roman" pitchFamily="18" charset="0"/>
              </a:rPr>
              <a:t>Breve Histórico...</a:t>
            </a:r>
            <a:endParaRPr lang="pt-BR" sz="3600" dirty="0">
              <a:solidFill>
                <a:schemeClr val="bg1"/>
              </a:solidFill>
              <a:latin typeface="Script MT Bold" pitchFamily="66" charset="0"/>
              <a:cs typeface="Times New Roman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187624" y="393305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Direção: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84111" y="260648"/>
            <a:ext cx="8566720" cy="398949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r>
              <a:rPr lang="pt-BR" sz="2000" b="1" dirty="0">
                <a:solidFill>
                  <a:srgbClr val="0066CC"/>
                </a:solidFill>
              </a:rPr>
              <a:t>SANEAR – Serviço de Saneamento Ambiental de Rondonópolis - MT</a:t>
            </a:r>
          </a:p>
        </p:txBody>
      </p:sp>
    </p:spTree>
    <p:extLst>
      <p:ext uri="{BB962C8B-B14F-4D97-AF65-F5344CB8AC3E}">
        <p14:creationId xmlns:p14="http://schemas.microsoft.com/office/powerpoint/2010/main" val="90071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47" y="1808669"/>
            <a:ext cx="1815856" cy="3228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107504" y="774547"/>
            <a:ext cx="8907690" cy="78182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Atuação do Agente Administrativo Externo – Entrega de Notificação – Faturas Retidas e liberadas após análise de mesa.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84" y="1836305"/>
            <a:ext cx="3354012" cy="2282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" y="4647464"/>
            <a:ext cx="3150629" cy="2051448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09565" y="1691198"/>
            <a:ext cx="1570547" cy="69330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Portão Fechado.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61184" y="3678440"/>
            <a:ext cx="1764848" cy="440048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Animal Bravo.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73" y="3736000"/>
            <a:ext cx="3431092" cy="257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Seta: para Baixo 14"/>
          <p:cNvSpPr/>
          <p:nvPr/>
        </p:nvSpPr>
        <p:spPr>
          <a:xfrm rot="17801981">
            <a:off x="1753237" y="2273744"/>
            <a:ext cx="444412" cy="60594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Baixo 14"/>
          <p:cNvSpPr/>
          <p:nvPr/>
        </p:nvSpPr>
        <p:spPr>
          <a:xfrm rot="20216460">
            <a:off x="672631" y="4217417"/>
            <a:ext cx="444412" cy="60594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: para Baixo 14"/>
          <p:cNvSpPr/>
          <p:nvPr/>
        </p:nvSpPr>
        <p:spPr>
          <a:xfrm rot="14737384">
            <a:off x="6785274" y="3702913"/>
            <a:ext cx="444412" cy="60594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3499816" y="5445224"/>
            <a:ext cx="2445359" cy="727749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dirty="0"/>
              <a:t>Análise técnica das faturas retidas.</a:t>
            </a:r>
          </a:p>
        </p:txBody>
      </p:sp>
    </p:spTree>
    <p:extLst>
      <p:ext uri="{BB962C8B-B14F-4D97-AF65-F5344CB8AC3E}">
        <p14:creationId xmlns:p14="http://schemas.microsoft.com/office/powerpoint/2010/main" val="169330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79512" y="844981"/>
            <a:ext cx="8568952" cy="65236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Atuação dos Outros Setores: Combate à Fraude; Vistoria/Critica; Esgoto; Cadastro; Vazamentos.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001" y="1696664"/>
            <a:ext cx="3647898" cy="2824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58046"/>
            <a:ext cx="3073780" cy="237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84" y="1567776"/>
            <a:ext cx="2686275" cy="378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9363" y="4281678"/>
            <a:ext cx="2500968" cy="22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61" y="4509120"/>
            <a:ext cx="2668062" cy="1996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lipse 2"/>
          <p:cNvSpPr/>
          <p:nvPr/>
        </p:nvSpPr>
        <p:spPr>
          <a:xfrm>
            <a:off x="3691269" y="2827486"/>
            <a:ext cx="923740" cy="93610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6588224" y="3356992"/>
            <a:ext cx="923740" cy="93610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2123728" y="4653136"/>
            <a:ext cx="923740" cy="93610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6312556" y="5013176"/>
            <a:ext cx="923740" cy="93610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3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009299"/>
              </p:ext>
            </p:extLst>
          </p:nvPr>
        </p:nvGraphicFramePr>
        <p:xfrm>
          <a:off x="4139952" y="810271"/>
          <a:ext cx="4824536" cy="581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2380">
                  <a:extLst>
                    <a:ext uri="{9D8B030D-6E8A-4147-A177-3AD203B41FA5}">
                      <a16:colId xmlns:a16="http://schemas.microsoft.com/office/drawing/2014/main" val="1800043075"/>
                    </a:ext>
                  </a:extLst>
                </a:gridCol>
                <a:gridCol w="2009671">
                  <a:extLst>
                    <a:ext uri="{9D8B030D-6E8A-4147-A177-3AD203B41FA5}">
                      <a16:colId xmlns:a16="http://schemas.microsoft.com/office/drawing/2014/main" val="979866399"/>
                    </a:ext>
                  </a:extLst>
                </a:gridCol>
                <a:gridCol w="753288">
                  <a:extLst>
                    <a:ext uri="{9D8B030D-6E8A-4147-A177-3AD203B41FA5}">
                      <a16:colId xmlns:a16="http://schemas.microsoft.com/office/drawing/2014/main" val="1554537265"/>
                    </a:ext>
                  </a:extLst>
                </a:gridCol>
                <a:gridCol w="1219197">
                  <a:extLst>
                    <a:ext uri="{9D8B030D-6E8A-4147-A177-3AD203B41FA5}">
                      <a16:colId xmlns:a16="http://schemas.microsoft.com/office/drawing/2014/main" val="1868136251"/>
                    </a:ext>
                  </a:extLst>
                </a:gridCol>
              </a:tblGrid>
              <a:tr h="2455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OCORRÊNCIA   LEITURA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NA FATURA SIMULTÂNEA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ORDEM DE SERVIÇO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SETORES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769010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HIDRÔMETRO NÃO LOCALIZADO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LEITURA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845247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HIDRÔMETRO DANIFICADO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HIDROMETRAÇÃO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075088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HIDROMETRO INVERTIDO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COMBATE A FRAUDE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090262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HIDROMETRO COM DIFICIL ACESSO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LEITURA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07927"/>
                  </a:ext>
                </a:extLst>
              </a:tr>
              <a:tr h="243545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HIDROMETRO PARADO COM ATIVIDADE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 0019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930632"/>
                  </a:ext>
                </a:extLst>
              </a:tr>
              <a:tr h="2455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NUMERO DO HIDRÔMETRO NAO CONFERE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LEITURA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193355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CAVALETE SEM HIDROMETRO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7001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HIDROMETRAÇÃO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034283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HIDROMETRO EMBACADO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7123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VISTORIA COMERCIAL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678126"/>
                  </a:ext>
                </a:extLst>
              </a:tr>
              <a:tr h="243545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CATEGORIA/ECONOMIA NAO CONFERE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CADASTRO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283806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INSCRICAO FORA DE ROTA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CADASTRO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901424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IMOVEL DESABITADO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CADASTRO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84475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PORTAO FECHADO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LEITURA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934013"/>
                  </a:ext>
                </a:extLst>
              </a:tr>
              <a:tr h="23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IMOVEL DEMOLIDO SEM HIDROMETRO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CADASTRO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620914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SUSPEITA CORTE VIOLADO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COMBATE A FRAUDE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290057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LIGACAO CORTADA SEM CONSUMO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COMBATE A FRAUDE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396607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CÃO BRAVO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LEITURA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925897"/>
                  </a:ext>
                </a:extLst>
              </a:tr>
              <a:tr h="23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 FONTES DE ABASTECIMENTO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CADASTRO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423214"/>
                  </a:ext>
                </a:extLst>
              </a:tr>
              <a:tr h="2455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LEITURA ATUAL MENOR QUE A ANTERIOR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COMBATE A FRAUDE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074867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LIGACAO CLANDESTINA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COMBATE A FRAUDE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396111"/>
                  </a:ext>
                </a:extLst>
              </a:tr>
              <a:tr h="2455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FORNECIMENTO DE AGUA A TERCEIROS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COMBATE A FRAUDE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782396"/>
                  </a:ext>
                </a:extLst>
              </a:tr>
              <a:tr h="22714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LANCAMENTO INDEVIDO NO ESGOTO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ESGOTO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775681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LACRE DE HIDROMETRO VIOLADO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COMBATE A FRAUDE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51842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LAVA A JATO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CADASTRO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934048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VAZAMENTO DE ESGOTO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845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ESGOTO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47757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HIDROMETRO NOVO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 0019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176099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VAZAMENTO NO RAMAL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OPERACIONAL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322292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VAZAMENTO NA REDE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10254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OPERACIONAL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324471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VAZAMENTO NO CAVALETE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OPERACIONAL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045665"/>
                  </a:ext>
                </a:extLst>
              </a:tr>
              <a:tr h="20831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LIGAÇÃO CORTADA COM CONSUMO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COMBATE A FRAUDE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868530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IMÓVEL EM REFORMA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 0019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09515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OBRAS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 0019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669825"/>
                  </a:ext>
                </a:extLst>
              </a:tr>
              <a:tr h="1236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TERRENO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 0019</a:t>
                      </a:r>
                      <a:endParaRPr lang="pt-BR" sz="8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" marR="1714" marT="171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90416"/>
                  </a:ext>
                </a:extLst>
              </a:tr>
            </a:tbl>
          </a:graphicData>
        </a:graphic>
      </p:graphicFrame>
      <p:grpSp>
        <p:nvGrpSpPr>
          <p:cNvPr id="2" name="Agrupar 1"/>
          <p:cNvGrpSpPr/>
          <p:nvPr/>
        </p:nvGrpSpPr>
        <p:grpSpPr>
          <a:xfrm>
            <a:off x="107504" y="1652333"/>
            <a:ext cx="3844061" cy="2064411"/>
            <a:chOff x="107504" y="2132856"/>
            <a:chExt cx="3844061" cy="2064411"/>
          </a:xfrm>
        </p:grpSpPr>
        <p:sp>
          <p:nvSpPr>
            <p:cNvPr id="11" name="CaixaDeTexto 10"/>
            <p:cNvSpPr txBox="1"/>
            <p:nvPr/>
          </p:nvSpPr>
          <p:spPr>
            <a:xfrm>
              <a:off x="107504" y="2132856"/>
              <a:ext cx="3844061" cy="2064411"/>
            </a:xfrm>
            <a:prstGeom prst="rect">
              <a:avLst/>
            </a:prstGeom>
            <a:solidFill>
              <a:srgbClr val="BBE0E3">
                <a:alpha val="3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>
              <a:defPPr>
                <a:defRPr lang="pt-BR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20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</a:defRPr>
              </a:lvl1pPr>
            </a:lstStyle>
            <a:p>
              <a:pPr algn="ctr"/>
              <a:r>
                <a:rPr lang="pt-BR" sz="1800" dirty="0"/>
                <a:t>De um total de 100 ocorrências de leitura</a:t>
              </a:r>
            </a:p>
            <a:p>
              <a:pPr algn="ctr"/>
              <a:endParaRPr lang="pt-BR" sz="1800" dirty="0"/>
            </a:p>
            <a:p>
              <a:pPr algn="ctr"/>
              <a:endParaRPr lang="pt-BR" sz="1800" dirty="0"/>
            </a:p>
            <a:p>
              <a:pPr algn="ctr"/>
              <a:endParaRPr lang="pt-BR" sz="1800" dirty="0"/>
            </a:p>
            <a:p>
              <a:pPr algn="ctr"/>
              <a:r>
                <a:rPr lang="pt-BR" sz="1800" dirty="0"/>
                <a:t>Readequação para 32 ocorrências em atuação.</a:t>
              </a:r>
            </a:p>
          </p:txBody>
        </p:sp>
        <p:sp>
          <p:nvSpPr>
            <p:cNvPr id="12" name="Seta: para Baixo 1"/>
            <p:cNvSpPr/>
            <p:nvPr/>
          </p:nvSpPr>
          <p:spPr>
            <a:xfrm>
              <a:off x="1807328" y="2895067"/>
              <a:ext cx="444412" cy="605941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110292" y="788483"/>
            <a:ext cx="3849639" cy="708536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dirty="0"/>
              <a:t>Estruturação nas ocorrências do Sistema Comercial:</a:t>
            </a:r>
            <a:endParaRPr lang="pt-BR" sz="1800" dirty="0"/>
          </a:p>
        </p:txBody>
      </p:sp>
      <p:grpSp>
        <p:nvGrpSpPr>
          <p:cNvPr id="3" name="Agrupar 2"/>
          <p:cNvGrpSpPr/>
          <p:nvPr/>
        </p:nvGrpSpPr>
        <p:grpSpPr>
          <a:xfrm>
            <a:off x="107504" y="4243901"/>
            <a:ext cx="4139395" cy="1886622"/>
            <a:chOff x="107504" y="4243901"/>
            <a:chExt cx="4139395" cy="1886622"/>
          </a:xfrm>
        </p:grpSpPr>
        <p:sp>
          <p:nvSpPr>
            <p:cNvPr id="10" name="CaixaDeTexto 9"/>
            <p:cNvSpPr txBox="1"/>
            <p:nvPr/>
          </p:nvSpPr>
          <p:spPr>
            <a:xfrm>
              <a:off x="107504" y="4797152"/>
              <a:ext cx="3836425" cy="1333371"/>
            </a:xfrm>
            <a:prstGeom prst="rect">
              <a:avLst/>
            </a:prstGeom>
            <a:solidFill>
              <a:srgbClr val="BBE0E3">
                <a:alpha val="3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b"/>
            <a:lstStyle>
              <a:defPPr>
                <a:defRPr lang="pt-BR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20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</a:defRPr>
              </a:lvl1pPr>
            </a:lstStyle>
            <a:p>
              <a:pPr algn="just"/>
              <a:r>
                <a:rPr lang="pt-BR" dirty="0"/>
                <a:t>Resumo das ocorrências de leitura detectadas por Ordem de Serviços encaminhadas para as devidas áreas de atuação.</a:t>
              </a:r>
            </a:p>
          </p:txBody>
        </p:sp>
        <p:sp>
          <p:nvSpPr>
            <p:cNvPr id="15" name="Seta: para Baixo 14"/>
            <p:cNvSpPr/>
            <p:nvPr/>
          </p:nvSpPr>
          <p:spPr>
            <a:xfrm rot="14668968">
              <a:off x="3721723" y="4163136"/>
              <a:ext cx="444412" cy="605941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22252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07504" y="837701"/>
            <a:ext cx="8907690" cy="71909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Atuação fiscalizatória dos Agentes Externos para identificação </a:t>
            </a:r>
            <a:r>
              <a:rPr lang="pt-B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minuciosa </a:t>
            </a:r>
            <a:r>
              <a:rPr lang="pt-BR" sz="2000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dos clientes cuja faixa de consumo se enquadrava de 0 a 10 m³;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984C9515-F40F-463F-A9CC-6AB17DE145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0235910"/>
              </p:ext>
            </p:extLst>
          </p:nvPr>
        </p:nvGraphicFramePr>
        <p:xfrm>
          <a:off x="107505" y="2204864"/>
          <a:ext cx="890768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917490"/>
              </p:ext>
            </p:extLst>
          </p:nvPr>
        </p:nvGraphicFramePr>
        <p:xfrm>
          <a:off x="124195" y="1666440"/>
          <a:ext cx="8890992" cy="842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9938">
                  <a:extLst>
                    <a:ext uri="{9D8B030D-6E8A-4147-A177-3AD203B41FA5}">
                      <a16:colId xmlns:a16="http://schemas.microsoft.com/office/drawing/2014/main" val="2416016253"/>
                    </a:ext>
                  </a:extLst>
                </a:gridCol>
                <a:gridCol w="477809">
                  <a:extLst>
                    <a:ext uri="{9D8B030D-6E8A-4147-A177-3AD203B41FA5}">
                      <a16:colId xmlns:a16="http://schemas.microsoft.com/office/drawing/2014/main" val="560242191"/>
                    </a:ext>
                  </a:extLst>
                </a:gridCol>
                <a:gridCol w="459071">
                  <a:extLst>
                    <a:ext uri="{9D8B030D-6E8A-4147-A177-3AD203B41FA5}">
                      <a16:colId xmlns:a16="http://schemas.microsoft.com/office/drawing/2014/main" val="509786422"/>
                    </a:ext>
                  </a:extLst>
                </a:gridCol>
                <a:gridCol w="440335">
                  <a:extLst>
                    <a:ext uri="{9D8B030D-6E8A-4147-A177-3AD203B41FA5}">
                      <a16:colId xmlns:a16="http://schemas.microsoft.com/office/drawing/2014/main" val="3178633574"/>
                    </a:ext>
                  </a:extLst>
                </a:gridCol>
                <a:gridCol w="459071">
                  <a:extLst>
                    <a:ext uri="{9D8B030D-6E8A-4147-A177-3AD203B41FA5}">
                      <a16:colId xmlns:a16="http://schemas.microsoft.com/office/drawing/2014/main" val="1246061187"/>
                    </a:ext>
                  </a:extLst>
                </a:gridCol>
                <a:gridCol w="468440">
                  <a:extLst>
                    <a:ext uri="{9D8B030D-6E8A-4147-A177-3AD203B41FA5}">
                      <a16:colId xmlns:a16="http://schemas.microsoft.com/office/drawing/2014/main" val="1341452009"/>
                    </a:ext>
                  </a:extLst>
                </a:gridCol>
                <a:gridCol w="459071">
                  <a:extLst>
                    <a:ext uri="{9D8B030D-6E8A-4147-A177-3AD203B41FA5}">
                      <a16:colId xmlns:a16="http://schemas.microsoft.com/office/drawing/2014/main" val="4122354888"/>
                    </a:ext>
                  </a:extLst>
                </a:gridCol>
                <a:gridCol w="459071">
                  <a:extLst>
                    <a:ext uri="{9D8B030D-6E8A-4147-A177-3AD203B41FA5}">
                      <a16:colId xmlns:a16="http://schemas.microsoft.com/office/drawing/2014/main" val="1429968156"/>
                    </a:ext>
                  </a:extLst>
                </a:gridCol>
                <a:gridCol w="459071">
                  <a:extLst>
                    <a:ext uri="{9D8B030D-6E8A-4147-A177-3AD203B41FA5}">
                      <a16:colId xmlns:a16="http://schemas.microsoft.com/office/drawing/2014/main" val="838218423"/>
                    </a:ext>
                  </a:extLst>
                </a:gridCol>
                <a:gridCol w="459071">
                  <a:extLst>
                    <a:ext uri="{9D8B030D-6E8A-4147-A177-3AD203B41FA5}">
                      <a16:colId xmlns:a16="http://schemas.microsoft.com/office/drawing/2014/main" val="3155947522"/>
                    </a:ext>
                  </a:extLst>
                </a:gridCol>
                <a:gridCol w="468440">
                  <a:extLst>
                    <a:ext uri="{9D8B030D-6E8A-4147-A177-3AD203B41FA5}">
                      <a16:colId xmlns:a16="http://schemas.microsoft.com/office/drawing/2014/main" val="2169594525"/>
                    </a:ext>
                  </a:extLst>
                </a:gridCol>
                <a:gridCol w="459071">
                  <a:extLst>
                    <a:ext uri="{9D8B030D-6E8A-4147-A177-3AD203B41FA5}">
                      <a16:colId xmlns:a16="http://schemas.microsoft.com/office/drawing/2014/main" val="90780421"/>
                    </a:ext>
                  </a:extLst>
                </a:gridCol>
                <a:gridCol w="459071">
                  <a:extLst>
                    <a:ext uri="{9D8B030D-6E8A-4147-A177-3AD203B41FA5}">
                      <a16:colId xmlns:a16="http://schemas.microsoft.com/office/drawing/2014/main" val="1675504602"/>
                    </a:ext>
                  </a:extLst>
                </a:gridCol>
                <a:gridCol w="477809">
                  <a:extLst>
                    <a:ext uri="{9D8B030D-6E8A-4147-A177-3AD203B41FA5}">
                      <a16:colId xmlns:a16="http://schemas.microsoft.com/office/drawing/2014/main" val="1004148833"/>
                    </a:ext>
                  </a:extLst>
                </a:gridCol>
                <a:gridCol w="459071">
                  <a:extLst>
                    <a:ext uri="{9D8B030D-6E8A-4147-A177-3AD203B41FA5}">
                      <a16:colId xmlns:a16="http://schemas.microsoft.com/office/drawing/2014/main" val="1012388600"/>
                    </a:ext>
                  </a:extLst>
                </a:gridCol>
                <a:gridCol w="459071">
                  <a:extLst>
                    <a:ext uri="{9D8B030D-6E8A-4147-A177-3AD203B41FA5}">
                      <a16:colId xmlns:a16="http://schemas.microsoft.com/office/drawing/2014/main" val="976865705"/>
                    </a:ext>
                  </a:extLst>
                </a:gridCol>
                <a:gridCol w="459071">
                  <a:extLst>
                    <a:ext uri="{9D8B030D-6E8A-4147-A177-3AD203B41FA5}">
                      <a16:colId xmlns:a16="http://schemas.microsoft.com/office/drawing/2014/main" val="4292426076"/>
                    </a:ext>
                  </a:extLst>
                </a:gridCol>
                <a:gridCol w="468440">
                  <a:extLst>
                    <a:ext uri="{9D8B030D-6E8A-4147-A177-3AD203B41FA5}">
                      <a16:colId xmlns:a16="http://schemas.microsoft.com/office/drawing/2014/main" val="3555430588"/>
                    </a:ext>
                  </a:extLst>
                </a:gridCol>
              </a:tblGrid>
              <a:tr h="2861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 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 err="1">
                          <a:effectLst/>
                        </a:rPr>
                        <a:t>nov</a:t>
                      </a:r>
                      <a:r>
                        <a:rPr lang="pt-BR" sz="1000" u="none" strike="noStrike" dirty="0">
                          <a:effectLst/>
                        </a:rPr>
                        <a:t>/16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dez/16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jan/17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fev/17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mar/17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abr/17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mai/17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jun/17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jul/17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ago/17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set/17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out/17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nov/17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dez/17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jan/18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fev/18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mar/18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extLst>
                  <a:ext uri="{0D108BD9-81ED-4DB2-BD59-A6C34878D82A}">
                    <a16:rowId xmlns:a16="http://schemas.microsoft.com/office/drawing/2014/main" val="1286400665"/>
                  </a:ext>
                </a:extLst>
              </a:tr>
              <a:tr h="55673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OCORRÊNCIAS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4005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4142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4082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5083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5365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5375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5509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5373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4494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3972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3427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3135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3220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3192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3103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2970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2980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03" marR="5203" marT="5203" marB="0" anchor="ctr"/>
                </a:tc>
                <a:extLst>
                  <a:ext uri="{0D108BD9-81ED-4DB2-BD59-A6C34878D82A}">
                    <a16:rowId xmlns:a16="http://schemas.microsoft.com/office/drawing/2014/main" val="2628344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7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17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41396" y="2276872"/>
            <a:ext cx="8873798" cy="1944216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sz="2400" dirty="0"/>
              <a:t>Neste trabalho a equipe técnica detectou também que os ciclos de leituras, que possuíam um período de 30 dias úteis, contribuíam para que os clientes fraudadores tivessem tempo suficiente para mudar o cenário de leitura, ou seja, alterar ou danificar hidrômetro.  </a:t>
            </a:r>
          </a:p>
        </p:txBody>
      </p:sp>
      <p:pic>
        <p:nvPicPr>
          <p:cNvPr id="2" name="Imagem 1" descr="Istituto Comprensivo Giovanni XXIII - Soncino - &lt;strong&gt;Calendario&lt;/strong&gt;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4509120"/>
            <a:ext cx="2353832" cy="169507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41372" y="908720"/>
            <a:ext cx="8873822" cy="1080120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sz="2400" dirty="0"/>
              <a:t>Outra questão detectada foi o trabalho realizado nos </a:t>
            </a:r>
          </a:p>
          <a:p>
            <a:pPr algn="just"/>
            <a:r>
              <a:rPr lang="pt-BR" sz="2400" dirty="0"/>
              <a:t>Grupos de Leitura. Alguns grupos possuíam cerca de 14.000 ligações.    </a:t>
            </a:r>
          </a:p>
        </p:txBody>
      </p:sp>
    </p:spTree>
    <p:extLst>
      <p:ext uri="{BB962C8B-B14F-4D97-AF65-F5344CB8AC3E}">
        <p14:creationId xmlns:p14="http://schemas.microsoft.com/office/powerpoint/2010/main" val="283053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07504" y="1051864"/>
            <a:ext cx="8907690" cy="422205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dirty="0"/>
              <a:t>ANTIGO CRONOGRAMA DE LEITURA SIMULTÂNEA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316052"/>
              </p:ext>
            </p:extLst>
          </p:nvPr>
        </p:nvGraphicFramePr>
        <p:xfrm>
          <a:off x="107504" y="1844824"/>
          <a:ext cx="8907692" cy="3992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197">
                  <a:extLst>
                    <a:ext uri="{9D8B030D-6E8A-4147-A177-3AD203B41FA5}">
                      <a16:colId xmlns:a16="http://schemas.microsoft.com/office/drawing/2014/main" val="1599624227"/>
                    </a:ext>
                  </a:extLst>
                </a:gridCol>
                <a:gridCol w="135461">
                  <a:extLst>
                    <a:ext uri="{9D8B030D-6E8A-4147-A177-3AD203B41FA5}">
                      <a16:colId xmlns:a16="http://schemas.microsoft.com/office/drawing/2014/main" val="4269049500"/>
                    </a:ext>
                  </a:extLst>
                </a:gridCol>
                <a:gridCol w="546513">
                  <a:extLst>
                    <a:ext uri="{9D8B030D-6E8A-4147-A177-3AD203B41FA5}">
                      <a16:colId xmlns:a16="http://schemas.microsoft.com/office/drawing/2014/main" val="3623987222"/>
                    </a:ext>
                  </a:extLst>
                </a:gridCol>
                <a:gridCol w="154144">
                  <a:extLst>
                    <a:ext uri="{9D8B030D-6E8A-4147-A177-3AD203B41FA5}">
                      <a16:colId xmlns:a16="http://schemas.microsoft.com/office/drawing/2014/main" val="2904774895"/>
                    </a:ext>
                  </a:extLst>
                </a:gridCol>
                <a:gridCol w="761382">
                  <a:extLst>
                    <a:ext uri="{9D8B030D-6E8A-4147-A177-3AD203B41FA5}">
                      <a16:colId xmlns:a16="http://schemas.microsoft.com/office/drawing/2014/main" val="1370738568"/>
                    </a:ext>
                  </a:extLst>
                </a:gridCol>
                <a:gridCol w="270921">
                  <a:extLst>
                    <a:ext uri="{9D8B030D-6E8A-4147-A177-3AD203B41FA5}">
                      <a16:colId xmlns:a16="http://schemas.microsoft.com/office/drawing/2014/main" val="3018262024"/>
                    </a:ext>
                  </a:extLst>
                </a:gridCol>
                <a:gridCol w="761382">
                  <a:extLst>
                    <a:ext uri="{9D8B030D-6E8A-4147-A177-3AD203B41FA5}">
                      <a16:colId xmlns:a16="http://schemas.microsoft.com/office/drawing/2014/main" val="2289762635"/>
                    </a:ext>
                  </a:extLst>
                </a:gridCol>
                <a:gridCol w="747368">
                  <a:extLst>
                    <a:ext uri="{9D8B030D-6E8A-4147-A177-3AD203B41FA5}">
                      <a16:colId xmlns:a16="http://schemas.microsoft.com/office/drawing/2014/main" val="1752308254"/>
                    </a:ext>
                  </a:extLst>
                </a:gridCol>
                <a:gridCol w="597894">
                  <a:extLst>
                    <a:ext uri="{9D8B030D-6E8A-4147-A177-3AD203B41FA5}">
                      <a16:colId xmlns:a16="http://schemas.microsoft.com/office/drawing/2014/main" val="811165599"/>
                    </a:ext>
                  </a:extLst>
                </a:gridCol>
                <a:gridCol w="247566">
                  <a:extLst>
                    <a:ext uri="{9D8B030D-6E8A-4147-A177-3AD203B41FA5}">
                      <a16:colId xmlns:a16="http://schemas.microsoft.com/office/drawing/2014/main" val="3716207414"/>
                    </a:ext>
                  </a:extLst>
                </a:gridCol>
                <a:gridCol w="233552">
                  <a:extLst>
                    <a:ext uri="{9D8B030D-6E8A-4147-A177-3AD203B41FA5}">
                      <a16:colId xmlns:a16="http://schemas.microsoft.com/office/drawing/2014/main" val="1732460898"/>
                    </a:ext>
                  </a:extLst>
                </a:gridCol>
                <a:gridCol w="303618">
                  <a:extLst>
                    <a:ext uri="{9D8B030D-6E8A-4147-A177-3AD203B41FA5}">
                      <a16:colId xmlns:a16="http://schemas.microsoft.com/office/drawing/2014/main" val="3708187622"/>
                    </a:ext>
                  </a:extLst>
                </a:gridCol>
                <a:gridCol w="359671">
                  <a:extLst>
                    <a:ext uri="{9D8B030D-6E8A-4147-A177-3AD203B41FA5}">
                      <a16:colId xmlns:a16="http://schemas.microsoft.com/office/drawing/2014/main" val="2212914119"/>
                    </a:ext>
                  </a:extLst>
                </a:gridCol>
                <a:gridCol w="252236">
                  <a:extLst>
                    <a:ext uri="{9D8B030D-6E8A-4147-A177-3AD203B41FA5}">
                      <a16:colId xmlns:a16="http://schemas.microsoft.com/office/drawing/2014/main" val="1323783001"/>
                    </a:ext>
                  </a:extLst>
                </a:gridCol>
                <a:gridCol w="252236">
                  <a:extLst>
                    <a:ext uri="{9D8B030D-6E8A-4147-A177-3AD203B41FA5}">
                      <a16:colId xmlns:a16="http://schemas.microsoft.com/office/drawing/2014/main" val="4138779941"/>
                    </a:ext>
                  </a:extLst>
                </a:gridCol>
                <a:gridCol w="261578">
                  <a:extLst>
                    <a:ext uri="{9D8B030D-6E8A-4147-A177-3AD203B41FA5}">
                      <a16:colId xmlns:a16="http://schemas.microsoft.com/office/drawing/2014/main" val="3819796107"/>
                    </a:ext>
                  </a:extLst>
                </a:gridCol>
                <a:gridCol w="420394">
                  <a:extLst>
                    <a:ext uri="{9D8B030D-6E8A-4147-A177-3AD203B41FA5}">
                      <a16:colId xmlns:a16="http://schemas.microsoft.com/office/drawing/2014/main" val="735584069"/>
                    </a:ext>
                  </a:extLst>
                </a:gridCol>
                <a:gridCol w="369013">
                  <a:extLst>
                    <a:ext uri="{9D8B030D-6E8A-4147-A177-3AD203B41FA5}">
                      <a16:colId xmlns:a16="http://schemas.microsoft.com/office/drawing/2014/main" val="3471068932"/>
                    </a:ext>
                  </a:extLst>
                </a:gridCol>
                <a:gridCol w="359671">
                  <a:extLst>
                    <a:ext uri="{9D8B030D-6E8A-4147-A177-3AD203B41FA5}">
                      <a16:colId xmlns:a16="http://schemas.microsoft.com/office/drawing/2014/main" val="3401243361"/>
                    </a:ext>
                  </a:extLst>
                </a:gridCol>
                <a:gridCol w="252236">
                  <a:extLst>
                    <a:ext uri="{9D8B030D-6E8A-4147-A177-3AD203B41FA5}">
                      <a16:colId xmlns:a16="http://schemas.microsoft.com/office/drawing/2014/main" val="363854558"/>
                    </a:ext>
                  </a:extLst>
                </a:gridCol>
                <a:gridCol w="546513">
                  <a:extLst>
                    <a:ext uri="{9D8B030D-6E8A-4147-A177-3AD203B41FA5}">
                      <a16:colId xmlns:a16="http://schemas.microsoft.com/office/drawing/2014/main" val="3945567431"/>
                    </a:ext>
                  </a:extLst>
                </a:gridCol>
                <a:gridCol w="294277">
                  <a:extLst>
                    <a:ext uri="{9D8B030D-6E8A-4147-A177-3AD203B41FA5}">
                      <a16:colId xmlns:a16="http://schemas.microsoft.com/office/drawing/2014/main" val="656214391"/>
                    </a:ext>
                  </a:extLst>
                </a:gridCol>
                <a:gridCol w="275592">
                  <a:extLst>
                    <a:ext uri="{9D8B030D-6E8A-4147-A177-3AD203B41FA5}">
                      <a16:colId xmlns:a16="http://schemas.microsoft.com/office/drawing/2014/main" val="2664306619"/>
                    </a:ext>
                  </a:extLst>
                </a:gridCol>
                <a:gridCol w="294277">
                  <a:extLst>
                    <a:ext uri="{9D8B030D-6E8A-4147-A177-3AD203B41FA5}">
                      <a16:colId xmlns:a16="http://schemas.microsoft.com/office/drawing/2014/main" val="2995377207"/>
                    </a:ext>
                  </a:extLst>
                </a:gridCol>
              </a:tblGrid>
              <a:tr h="308069">
                <a:tc gridSpan="24">
                  <a:txBody>
                    <a:bodyPr/>
                    <a:lstStyle/>
                    <a:p>
                      <a:pPr algn="ctr" fontAlgn="b"/>
                      <a:r>
                        <a:rPr lang="pt-BR" sz="600" u="none" strike="noStrike" dirty="0">
                          <a:effectLst/>
                        </a:rPr>
                        <a:t>Cronograma referente à Leitura Simultânea</a:t>
                      </a:r>
                      <a:endParaRPr lang="pt-BR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508766"/>
                  </a:ext>
                </a:extLst>
              </a:tr>
              <a:tr h="743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 dirty="0">
                          <a:effectLst/>
                        </a:rPr>
                        <a:t> </a:t>
                      </a:r>
                      <a:endParaRPr lang="pt-BR" sz="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 dirty="0">
                          <a:effectLst/>
                        </a:rPr>
                        <a:t> </a:t>
                      </a:r>
                      <a:endParaRPr lang="pt-BR" sz="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 dirty="0">
                          <a:effectLst/>
                        </a:rPr>
                        <a:t> </a:t>
                      </a:r>
                      <a:endParaRPr lang="pt-BR" sz="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CORTE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NOTIFICAÇÃO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DATA DA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545666"/>
                  </a:ext>
                </a:extLst>
              </a:tr>
              <a:tr h="743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 dirty="0">
                          <a:effectLst/>
                        </a:rPr>
                        <a:t> </a:t>
                      </a:r>
                      <a:endParaRPr lang="pt-BR" sz="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 dirty="0">
                          <a:effectLst/>
                        </a:rPr>
                        <a:t> </a:t>
                      </a:r>
                      <a:endParaRPr lang="pt-BR" sz="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VENCT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 dirty="0">
                          <a:effectLst/>
                        </a:rPr>
                        <a:t> </a:t>
                      </a:r>
                      <a:endParaRPr lang="pt-BR" sz="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SEP.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DIAS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PRAZO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DATA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DATA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VENCTº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INCORPORAÇÃO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VENCTº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PRAZO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DATA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DATA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PRAZO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ENTREGA: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PRAZO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4955282"/>
                  </a:ext>
                </a:extLst>
              </a:tr>
              <a:tr h="941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 dirty="0">
                          <a:effectLst/>
                        </a:rPr>
                        <a:t>ANO</a:t>
                      </a:r>
                      <a:endParaRPr lang="pt-BR" sz="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 dirty="0">
                          <a:effectLst/>
                        </a:rPr>
                        <a:t>MÊS</a:t>
                      </a:r>
                      <a:endParaRPr lang="pt-BR" sz="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MÊS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LEIT.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ROTEIROS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DATA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LEITURA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DIA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ANÁLISE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ANÁLISE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REAVISO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Emissão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BAIXA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DO (DIAS)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EMISSÃO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DIA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AO SETOR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DA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629606"/>
                  </a:ext>
                </a:extLst>
              </a:tr>
              <a:tr h="941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 dirty="0">
                          <a:effectLst/>
                        </a:rPr>
                        <a:t>LAN</a:t>
                      </a:r>
                      <a:endParaRPr lang="pt-BR" sz="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 dirty="0">
                          <a:effectLst/>
                        </a:rPr>
                        <a:t>LAN</a:t>
                      </a:r>
                      <a:endParaRPr lang="pt-BR" sz="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ANT.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G.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ANTERIOR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LEITURA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LEITURA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400" u="none" strike="noStrike">
                          <a:effectLst/>
                        </a:rPr>
                        <a:t>ANT. / ATUAL</a:t>
                      </a:r>
                      <a:endParaRPr lang="pt-BR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VENCTº(1º)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 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ÍNICIO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FINAL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ANTERIOR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Corte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CORTE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CRITICA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REAVISO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REAVISO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VENCTº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CONTA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VENCTº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VENCTº(2º)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FISCAIS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u="none" strike="noStrike">
                          <a:effectLst/>
                        </a:rPr>
                        <a:t>ENTREGA</a:t>
                      </a:r>
                      <a:endParaRPr lang="pt-BR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199238"/>
                  </a:ext>
                </a:extLst>
              </a:tr>
              <a:tr h="111564">
                <a:tc rowSpan="30"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2017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0"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JANEIRO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07/12 - 07/12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32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11/11 - 16/11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13/12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14/12 - 15/12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33 - 29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23 - 22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15/12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16/12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19/12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12/12/16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29/12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02/01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09/12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12/12/16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11/01/17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30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20/12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06/01 - 06/01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17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20/12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17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3841351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05-15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05-15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2653003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08/12 - 08/12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33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17/11/16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15/12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16/12/16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29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24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16/12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20/12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16/12/16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03/01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14/12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15/12/16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16/01/17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32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21/12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09/01 - 09/01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21/12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19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5339662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05-15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05-15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9586862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09/12 - 09/12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34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18/11 - 21/11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16/12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19/12 - 20/12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31 - 29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22 - 21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20/12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21/12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22/12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04/01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15/12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16/12/16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17/01/17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32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26/12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10/01 - 10/01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15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26/12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15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4209663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05-15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05-15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6932006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12/12 - 12/12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31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22/11 - 23/11 - 24/11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20/12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21/12 - 22/12 - 23/12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29 - 29 - 29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21 - 20 - 19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22/12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26/12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27/12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21/12/16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06/01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09/01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20/12/16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30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28/12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11/01 - 11/01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14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28/12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14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0086769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05-20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05-20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8076398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13/12 - 13/12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22/11 - 23/11 - 24/11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20/12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21/12 - 22/12 - 23/12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u="none" strike="noStrike">
                          <a:effectLst/>
                        </a:rPr>
                        <a:t>29 - 29 - 29 dias</a:t>
                      </a:r>
                      <a:endParaRPr lang="pt-BR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22 - 21 - 20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26/12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27/12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28/12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21/12/16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09/01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20/12/16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30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29/12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12/01 - 12/01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14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29/12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14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9930197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05-20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05-20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4948932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14/12 - 14/12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25/11 - 28/11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22/12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26/12 - 27/12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u="none" strike="noStrike" dirty="0">
                          <a:effectLst/>
                        </a:rPr>
                        <a:t>31 - 29 dias</a:t>
                      </a:r>
                      <a:endParaRPr lang="pt-BR" sz="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18 - 17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27/12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28/12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29/12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22/12/16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11/01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21/12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22/12/16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23/01/17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32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13/01 - 13/01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11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11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5728574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8932675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16/12 - 16/12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28/11/16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26/12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27/12/16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29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21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29/12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03/01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23/12/16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13/01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16/01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21/12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22/12/16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24/01/17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33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04/01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17/01 - 17/01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13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04/01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13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8578049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4284223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19/12 - 19/12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43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28/11/16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26/12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27/12/16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u="none" strike="noStrike">
                          <a:effectLst/>
                        </a:rPr>
                        <a:t>29 dias</a:t>
                      </a:r>
                      <a:endParaRPr lang="pt-BR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22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29/12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03/01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23/12/16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13/01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16/01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21/12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22/12/16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24/01/17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33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04/01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18/01 - 18/01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14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04/01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14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2374942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9554044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20/12 - 20/12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37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29/11 - 30/11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27/12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28/12 - 29/12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u="none" strike="noStrike">
                          <a:effectLst/>
                        </a:rPr>
                        <a:t>29 - 29 dias</a:t>
                      </a:r>
                      <a:endParaRPr lang="pt-BR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22 - 21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03/01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04/01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27/12/16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16/01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17/01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26/12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27/12/16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26/01/17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30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19/01 - 19/01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14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14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6268614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10-25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367253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21/12 - 21/12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38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01/12 - 02/12 - 05/12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28/12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29/12 - 02/01 - 03/01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u="none" strike="noStrike">
                          <a:effectLst/>
                        </a:rPr>
                        <a:t>28 - 31 - 29 dias</a:t>
                      </a:r>
                      <a:endParaRPr lang="pt-BR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21 - 18 - 17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03/01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04/01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28/12/16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18/01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27/12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28/12/16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27/01/17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30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06/01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20/01 - 20/01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14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06/01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14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46822395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15-30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15-30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5017834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22/12 - 22/12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39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06/12/16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03/01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04/01/17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29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04/01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06/01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02/01/17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20/01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23/01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28/12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29/12/16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30/07/17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32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09/01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23/01 - 23/01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14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09/01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14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2946780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15-30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15-30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8683159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26/12 - 26/12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42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07/12/16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04/01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05/01/17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u="none" strike="noStrike">
                          <a:effectLst/>
                        </a:rPr>
                        <a:t>29 dias</a:t>
                      </a:r>
                      <a:endParaRPr lang="pt-BR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06/01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09/01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04/01/17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23/01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24/01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03/01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04/01/17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03/02/17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30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24/01 - 24/01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14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10/01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14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910311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0338163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16/01/17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80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06/12 - 07/12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03/01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04/01 - 05/01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u="none" strike="noStrike">
                          <a:effectLst/>
                        </a:rPr>
                        <a:t>29 - 29 dias</a:t>
                      </a:r>
                      <a:endParaRPr lang="pt-BR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*****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******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09/01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****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****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****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*****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*****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******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*****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11/01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16/02/2016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36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11/01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36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3221234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xxxxxx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xxxxxx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4089788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27/12 - 27/12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40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08/12 - 09/12 - 12/12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06/01 - 09/01 - 10/01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u="none" strike="noStrike">
                          <a:effectLst/>
                        </a:rPr>
                        <a:t>29 - 31 - 29 dias</a:t>
                      </a:r>
                      <a:endParaRPr lang="pt-BR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19 - 16 - 15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11/01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25/01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26/01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04/01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05/01/17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06/02/17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32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25/01 - 25/01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13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13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9374858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5525616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28/12 - 28/12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41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12/12 - 13/12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09/01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10/01 - 11/01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u="none" strike="noStrike">
                          <a:effectLst/>
                        </a:rPr>
                        <a:t>29 - 29 dias</a:t>
                      </a:r>
                      <a:endParaRPr lang="pt-BR" sz="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16 - 15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11/01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09/01/17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27/01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30/01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06/01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09/01/17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08/02/17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30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26/01 - 26/01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13 dias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12/01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13 dias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7168994"/>
                  </a:ext>
                </a:extLst>
              </a:tr>
              <a:tr h="11156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10-20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0937679"/>
                  </a:ext>
                </a:extLst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971600" y="2132856"/>
            <a:ext cx="216024" cy="3703975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195736" y="2132856"/>
            <a:ext cx="720080" cy="3703975"/>
          </a:xfrm>
          <a:prstGeom prst="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635896" y="2132856"/>
            <a:ext cx="720080" cy="370397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52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4547"/>
            <a:ext cx="8424936" cy="615659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7504" y="743274"/>
            <a:ext cx="8907690" cy="345465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sz="1600" dirty="0"/>
              <a:t>Antigo mapa de grupo e rotas.</a:t>
            </a:r>
            <a:endParaRPr lang="pt-BR" sz="16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59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7504" y="743274"/>
            <a:ext cx="8907690" cy="345465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sz="1600" dirty="0"/>
              <a:t>A subdivisão dos setores devido aos seus elevados números de ligações.</a:t>
            </a:r>
            <a:endParaRPr lang="pt-BR" sz="1600" dirty="0">
              <a:solidFill>
                <a:srgbClr val="00FF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3" b="2163"/>
          <a:stretch/>
        </p:blipFill>
        <p:spPr>
          <a:xfrm>
            <a:off x="-36512" y="836712"/>
            <a:ext cx="8748464" cy="590465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337720" y="3645024"/>
            <a:ext cx="4176464" cy="252028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23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0" t="46416" r="1909" b="11777"/>
          <a:stretch/>
        </p:blipFill>
        <p:spPr>
          <a:xfrm>
            <a:off x="611560" y="1052736"/>
            <a:ext cx="4965305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2" t="40150" r="199" b="15725"/>
          <a:stretch/>
        </p:blipFill>
        <p:spPr>
          <a:xfrm>
            <a:off x="1928003" y="2734702"/>
            <a:ext cx="6460421" cy="379064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851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55" y="779093"/>
            <a:ext cx="6752501" cy="5966519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948264" y="774547"/>
            <a:ext cx="2066930" cy="164634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Readequação das tarefas e atividades desempenhadas na leitura.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969566" y="2564903"/>
            <a:ext cx="2066930" cy="1512169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dirty="0"/>
              <a:t>250 </a:t>
            </a:r>
            <a:r>
              <a:rPr lang="pt-BR" sz="1800" dirty="0"/>
              <a:t>leituras/dia/agente</a:t>
            </a:r>
          </a:p>
          <a:p>
            <a:pPr algn="ctr"/>
            <a:r>
              <a:rPr lang="pt-BR" sz="1800" dirty="0"/>
              <a:t>Com 30 dias úteis cada ciclo de leitura.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969566" y="4941168"/>
            <a:ext cx="2066930" cy="172819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sz="3600" b="1" dirty="0"/>
              <a:t>450</a:t>
            </a:r>
            <a:r>
              <a:rPr lang="pt-BR" dirty="0"/>
              <a:t> </a:t>
            </a:r>
            <a:r>
              <a:rPr lang="pt-BR" sz="1800" dirty="0"/>
              <a:t>leituras/dia/agente</a:t>
            </a:r>
          </a:p>
          <a:p>
            <a:pPr algn="ctr"/>
            <a:r>
              <a:rPr lang="pt-BR" sz="1800" dirty="0"/>
              <a:t>Sendo 15 dias úteis cada ciclo de leitura.</a:t>
            </a:r>
          </a:p>
        </p:txBody>
      </p:sp>
      <p:sp>
        <p:nvSpPr>
          <p:cNvPr id="2" name="Seta: para Baixo 1"/>
          <p:cNvSpPr/>
          <p:nvPr/>
        </p:nvSpPr>
        <p:spPr>
          <a:xfrm>
            <a:off x="7740352" y="4221087"/>
            <a:ext cx="444412" cy="60594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80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" y="980728"/>
            <a:ext cx="9138177" cy="490252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38177" cy="490252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77035" y="1126485"/>
            <a:ext cx="569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Times New Roman" pitchFamily="18" charset="0"/>
                <a:cs typeface="Times New Roman" pitchFamily="18" charset="0"/>
              </a:rPr>
              <a:t>SANEMAT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pt-BR" dirty="0">
                <a:latin typeface="Times New Roman" pitchFamily="18" charset="0"/>
                <a:cs typeface="Times New Roman" pitchFamily="18" charset="0"/>
              </a:rPr>
              <a:t>Companhia de Saneamento do Estado do Mato Grosso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979712" y="1763524"/>
            <a:ext cx="529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1996 – SANEMAT – Encerra atividades -&gt; Municípios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835696" y="219557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DAE</a:t>
            </a:r>
            <a:r>
              <a:rPr lang="pt-B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Departamento de Água e Esgoto de Rondonópolis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7504" y="2780928"/>
            <a:ext cx="896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Lei 3.221 de 10 de maio de 2000  ~ DAE -&gt; Autarquia Municipal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572261" y="3429000"/>
            <a:ext cx="601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2005 - DAE -&gt; SANEAR 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Serviço de Saneamento Ambiental de Rondonópolis - MT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3528" y="4327936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SANEAR - Responsável pelos serviços de: </a:t>
            </a:r>
          </a:p>
          <a:p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Abastecimento de Água;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Esgotamento Sanitário e;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Coleta, Destinação e Tratamento de Resíduos Sólidos – Aterro Sanitário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timbrad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4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52079" b="7306"/>
          <a:stretch/>
        </p:blipFill>
        <p:spPr>
          <a:xfrm>
            <a:off x="2477159" y="767471"/>
            <a:ext cx="1913043" cy="595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900" b="35258"/>
          <a:stretch/>
        </p:blipFill>
        <p:spPr>
          <a:xfrm>
            <a:off x="4527611" y="762428"/>
            <a:ext cx="1899049" cy="3762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141753" y="3013510"/>
            <a:ext cx="2559553" cy="3705597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 err="1"/>
              <a:t>Desposicionamento</a:t>
            </a:r>
            <a:r>
              <a:rPr lang="pt-BR" sz="1800" dirty="0"/>
              <a:t> dos caracteres;</a:t>
            </a:r>
          </a:p>
          <a:p>
            <a:r>
              <a:rPr lang="pt-BR" sz="18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/>
              <a:t>Data de vencimento limitada ao código de barras;</a:t>
            </a:r>
          </a:p>
          <a:p>
            <a:endParaRPr lang="pt-B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/>
              <a:t>Falha no código de barras;</a:t>
            </a:r>
          </a:p>
          <a:p>
            <a:r>
              <a:rPr lang="pt-BR" sz="18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/>
              <a:t>Altos índices em processos judiciais.</a:t>
            </a:r>
          </a:p>
          <a:p>
            <a:pPr algn="ctr"/>
            <a:endParaRPr lang="pt-BR" sz="18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21932" y="1499656"/>
            <a:ext cx="2559552" cy="700179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r>
              <a:rPr lang="pt-BR" dirty="0"/>
              <a:t>Layout da Fatura Antiga 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701477" y="1196752"/>
            <a:ext cx="2118996" cy="73328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dirty="0"/>
              <a:t>Layout da Fatura Atual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415006" y="2725479"/>
            <a:ext cx="2559553" cy="3993628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/>
              <a:t>Fatura com tamanho reduzido;</a:t>
            </a:r>
          </a:p>
          <a:p>
            <a:endParaRPr lang="pt-B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/>
              <a:t>Desbloqueio da data de  vencimento no código de barras;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/>
              <a:t>Redução dos processos judiciais;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/>
              <a:t>Redução na inadimplência do arrecadado/mês</a:t>
            </a:r>
          </a:p>
          <a:p>
            <a:pPr algn="ctr"/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92692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7504" y="839811"/>
            <a:ext cx="8877997" cy="35694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dirty="0"/>
              <a:t>Evolução dos Equipamentos de leitura e impressão das faturas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4" y="1916832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67" y="4324755"/>
            <a:ext cx="3096344" cy="232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88840"/>
            <a:ext cx="384042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107504" y="1349152"/>
            <a:ext cx="4176464" cy="35694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dirty="0"/>
              <a:t>Equipamentos Antigos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015204" y="1340768"/>
            <a:ext cx="3949284" cy="35694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dirty="0"/>
              <a:t>Equipamentos Atuais</a:t>
            </a:r>
          </a:p>
        </p:txBody>
      </p:sp>
      <p:sp>
        <p:nvSpPr>
          <p:cNvPr id="6" name="Retângulo 5"/>
          <p:cNvSpPr/>
          <p:nvPr/>
        </p:nvSpPr>
        <p:spPr>
          <a:xfrm>
            <a:off x="7452320" y="2492896"/>
            <a:ext cx="1368152" cy="2304256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2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7504" y="987464"/>
            <a:ext cx="8875360" cy="383069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sz="1800" dirty="0"/>
              <a:t>Imagens do Aplicativo nos Smartphones (Sistema Mobile)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11560" y="2276872"/>
            <a:ext cx="2880320" cy="64648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pt-BR" sz="1800" dirty="0"/>
              <a:t>Grande volume de Ordens de Serviços impressas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6" y="3519340"/>
            <a:ext cx="4003982" cy="3002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eta: para Baixo 1"/>
          <p:cNvSpPr/>
          <p:nvPr/>
        </p:nvSpPr>
        <p:spPr>
          <a:xfrm rot="20602259">
            <a:off x="1865073" y="3122932"/>
            <a:ext cx="444412" cy="60594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76" y="1754575"/>
            <a:ext cx="2048993" cy="364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872" y="3029234"/>
            <a:ext cx="2048992" cy="364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Seta: para Baixo 1"/>
          <p:cNvSpPr/>
          <p:nvPr/>
        </p:nvSpPr>
        <p:spPr>
          <a:xfrm rot="16200000">
            <a:off x="4224967" y="3156072"/>
            <a:ext cx="444412" cy="726537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6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7504" y="864558"/>
            <a:ext cx="8907690" cy="40420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Telas do aplicativo para celulares.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70" y="1988840"/>
            <a:ext cx="2503913" cy="4453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715252"/>
            <a:ext cx="2647929" cy="4709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eta: para Baixo 1"/>
          <p:cNvSpPr/>
          <p:nvPr/>
        </p:nvSpPr>
        <p:spPr>
          <a:xfrm rot="20742604">
            <a:off x="3364683" y="1523217"/>
            <a:ext cx="444412" cy="666595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Baixo 1"/>
          <p:cNvSpPr/>
          <p:nvPr/>
        </p:nvSpPr>
        <p:spPr>
          <a:xfrm rot="17887013">
            <a:off x="5348998" y="1250348"/>
            <a:ext cx="444412" cy="81098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21677"/>
            <a:ext cx="7722004" cy="4343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7504" y="823844"/>
            <a:ext cx="8907690" cy="372908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Módulo de carregamento dos celulares</a:t>
            </a:r>
          </a:p>
        </p:txBody>
      </p:sp>
    </p:spTree>
    <p:extLst>
      <p:ext uri="{BB962C8B-B14F-4D97-AF65-F5344CB8AC3E}">
        <p14:creationId xmlns:p14="http://schemas.microsoft.com/office/powerpoint/2010/main" val="22882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50825" y="956510"/>
            <a:ext cx="8642349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CONCLUSÃO: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0825" y="1568182"/>
            <a:ext cx="8642350" cy="99672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O presente trabalho teve inicio em novembro de 2016, sendo dirigido pela Diretora Geral juntamente com a Diretora Administrativa e Financeira. </a:t>
            </a:r>
          </a:p>
          <a:p>
            <a:pPr algn="just"/>
            <a:r>
              <a:rPr lang="pt-BR" dirty="0"/>
              <a:t>As ações foram as seguintes: 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250825" y="3720703"/>
            <a:ext cx="2736850" cy="4302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AÇÕES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203575" y="3720703"/>
            <a:ext cx="2736850" cy="4302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PROGNÓSTICOS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6156325" y="3720703"/>
            <a:ext cx="2736850" cy="4302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RESULTADOS</a:t>
            </a: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250825" y="4582963"/>
            <a:ext cx="2736850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ADMINISTRATIVAS</a:t>
            </a: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3203575" y="4582963"/>
            <a:ext cx="2736850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Revisão e Diagnóstico dos procedimentos operacionais do Sistema comercial.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6156325" y="4582963"/>
            <a:ext cx="2736850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Modernização dos processos de gestão comercial.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250825" y="5447059"/>
            <a:ext cx="2736850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OPERACIONAIS</a:t>
            </a: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3203575" y="5447059"/>
            <a:ext cx="2736850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Capacitação</a:t>
            </a:r>
            <a:r>
              <a:rPr kumimoji="0" lang="pt-BR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 e Qualificação dos Agentes Adm. Externos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6156325" y="5447059"/>
            <a:ext cx="2736850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Maior eficiência dos processos interativos Clientes x SANEAR.</a:t>
            </a: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250825" y="6167140"/>
            <a:ext cx="2736850" cy="4302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INVESTIMENTOS</a:t>
            </a: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3203575" y="6167140"/>
            <a:ext cx="2736850" cy="4302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  <a:r>
              <a:rPr kumimoji="0" lang="pt-B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quisição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 de novos equipamentos. 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6156325" y="6167140"/>
            <a:ext cx="2736850" cy="4302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Melhor performance </a:t>
            </a:r>
            <a:r>
              <a:rPr kumimoji="0" lang="pt-BR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  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dos serviços.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0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50825" y="956510"/>
            <a:ext cx="8642349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Obrigada a todos!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0824" y="2204864"/>
            <a:ext cx="8642350" cy="4392487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sz="1800" dirty="0">
                <a:solidFill>
                  <a:schemeClr val="bg1"/>
                </a:solidFill>
              </a:rPr>
              <a:t>Diretoria Geral: Terezinha S. de Souza - diretoriageral@sanearmt.com.br</a:t>
            </a:r>
          </a:p>
          <a:p>
            <a:pPr algn="just"/>
            <a:endParaRPr lang="pt-BR" sz="1800" dirty="0">
              <a:solidFill>
                <a:schemeClr val="bg1"/>
              </a:solidFill>
            </a:endParaRPr>
          </a:p>
          <a:p>
            <a:pPr algn="just"/>
            <a:r>
              <a:rPr lang="pt-BR" sz="1800" dirty="0">
                <a:solidFill>
                  <a:schemeClr val="bg1"/>
                </a:solidFill>
              </a:rPr>
              <a:t>Dir. </a:t>
            </a:r>
            <a:r>
              <a:rPr lang="pt-BR" sz="1800" dirty="0" err="1">
                <a:solidFill>
                  <a:schemeClr val="bg1"/>
                </a:solidFill>
              </a:rPr>
              <a:t>Adm</a:t>
            </a:r>
            <a:r>
              <a:rPr lang="pt-BR" sz="1800" dirty="0">
                <a:solidFill>
                  <a:schemeClr val="bg1"/>
                </a:solidFill>
              </a:rPr>
              <a:t> &amp; </a:t>
            </a:r>
            <a:r>
              <a:rPr lang="pt-BR" sz="1800" dirty="0" err="1">
                <a:solidFill>
                  <a:schemeClr val="bg1"/>
                </a:solidFill>
              </a:rPr>
              <a:t>Financ</a:t>
            </a:r>
            <a:r>
              <a:rPr lang="pt-BR" sz="1800" dirty="0">
                <a:solidFill>
                  <a:schemeClr val="bg1"/>
                </a:solidFill>
              </a:rPr>
              <a:t>.: Antonieta - diretoriadministrativa@sanearmt.com.br</a:t>
            </a:r>
          </a:p>
          <a:p>
            <a:pPr algn="just"/>
            <a:endParaRPr lang="pt-BR" sz="1800" dirty="0">
              <a:solidFill>
                <a:schemeClr val="bg1"/>
              </a:solidFill>
            </a:endParaRPr>
          </a:p>
          <a:p>
            <a:pPr algn="just"/>
            <a:r>
              <a:rPr lang="pt-BR" sz="1800" dirty="0">
                <a:solidFill>
                  <a:schemeClr val="bg1"/>
                </a:solidFill>
              </a:rPr>
              <a:t>Diretoria Técnica: Hermes - enghermesavila@gmail.com</a:t>
            </a:r>
          </a:p>
          <a:p>
            <a:pPr algn="just"/>
            <a:endParaRPr lang="pt-BR" sz="1800" dirty="0">
              <a:solidFill>
                <a:schemeClr val="bg1"/>
              </a:solidFill>
            </a:endParaRPr>
          </a:p>
          <a:p>
            <a:pPr algn="just"/>
            <a:r>
              <a:rPr lang="pt-BR" sz="1800" dirty="0">
                <a:solidFill>
                  <a:schemeClr val="bg1"/>
                </a:solidFill>
              </a:rPr>
              <a:t>Setor de Faturamento e Arrecadação – </a:t>
            </a:r>
            <a:r>
              <a:rPr lang="pt-BR" sz="1800" dirty="0" err="1">
                <a:solidFill>
                  <a:schemeClr val="bg1"/>
                </a:solidFill>
              </a:rPr>
              <a:t>Herotsan</a:t>
            </a:r>
            <a:r>
              <a:rPr lang="pt-BR" sz="1800" dirty="0">
                <a:solidFill>
                  <a:schemeClr val="bg1"/>
                </a:solidFill>
              </a:rPr>
              <a:t> - cpd1@sanearmt.com.br</a:t>
            </a:r>
          </a:p>
          <a:p>
            <a:pPr algn="just"/>
            <a:endParaRPr lang="pt-BR" sz="1800" dirty="0">
              <a:solidFill>
                <a:schemeClr val="bg1"/>
              </a:solidFill>
            </a:endParaRPr>
          </a:p>
          <a:p>
            <a:pPr algn="just"/>
            <a:r>
              <a:rPr lang="pt-BR" sz="1800" dirty="0">
                <a:solidFill>
                  <a:schemeClr val="bg1"/>
                </a:solidFill>
              </a:rPr>
              <a:t>SANEAR - Serviço de Saneamento Ambiental de Rondonópolis - MT </a:t>
            </a:r>
          </a:p>
          <a:p>
            <a:pPr algn="just"/>
            <a:r>
              <a:rPr lang="pt-BR" sz="1800" dirty="0">
                <a:solidFill>
                  <a:schemeClr val="bg1"/>
                </a:solidFill>
              </a:rPr>
              <a:t>Site: </a:t>
            </a:r>
            <a:r>
              <a:rPr lang="pt-BR" sz="1800" dirty="0">
                <a:solidFill>
                  <a:schemeClr val="bg1"/>
                </a:solidFill>
                <a:hlinkClick r:id="rId4"/>
              </a:rPr>
              <a:t>www.sanearmt.com.br</a:t>
            </a:r>
            <a:endParaRPr lang="pt-BR" sz="1800" dirty="0">
              <a:solidFill>
                <a:schemeClr val="bg1"/>
              </a:solidFill>
            </a:endParaRPr>
          </a:p>
          <a:p>
            <a:pPr algn="just"/>
            <a:r>
              <a:rPr lang="pt-BR" sz="1800" dirty="0">
                <a:solidFill>
                  <a:schemeClr val="bg1"/>
                </a:solidFill>
              </a:rPr>
              <a:t>Fone</a:t>
            </a:r>
            <a:r>
              <a:rPr lang="pt-BR" sz="1800" dirty="0">
                <a:solidFill>
                  <a:schemeClr val="bg1"/>
                </a:solidFill>
                <a:sym typeface="Wingdings" panose="05000000000000000000" pitchFamily="2" charset="2"/>
              </a:rPr>
              <a:t>: (66) 3410-0441/ 3410-0461</a:t>
            </a:r>
          </a:p>
          <a:p>
            <a:pPr algn="just"/>
            <a:r>
              <a:rPr lang="pt-BR" b="1" dirty="0">
                <a:solidFill>
                  <a:schemeClr val="bg1"/>
                </a:solidFill>
                <a:latin typeface="Bradley Hand ITC" panose="03070402050302030203" pitchFamily="66" charset="0"/>
                <a:sym typeface="Wingdings" panose="05000000000000000000" pitchFamily="2" charset="2"/>
              </a:rPr>
              <a:t>                                            </a:t>
            </a:r>
            <a:r>
              <a:rPr lang="pt-BR" sz="2400" b="1" dirty="0">
                <a:solidFill>
                  <a:srgbClr val="FFFF00"/>
                </a:solidFill>
                <a:latin typeface="Bradley Hand ITC" panose="03070402050302030203" pitchFamily="66" charset="0"/>
                <a:sym typeface="Wingdings" panose="05000000000000000000" pitchFamily="2" charset="2"/>
              </a:rPr>
              <a:t>AGRADECIMENTOS</a:t>
            </a:r>
            <a:endParaRPr lang="pt-BR" sz="2400" dirty="0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pPr algn="just"/>
            <a:r>
              <a:rPr lang="pt-BR" b="1" dirty="0">
                <a:solidFill>
                  <a:schemeClr val="bg1"/>
                </a:solidFill>
                <a:latin typeface="Bradley Hand ITC" panose="03070402050302030203" pitchFamily="66" charset="0"/>
                <a:sym typeface="Wingdings" panose="05000000000000000000" pitchFamily="2" charset="2"/>
              </a:rPr>
              <a:t>Eng. Dalton M. Virgílio – </a:t>
            </a: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engdalton@gmail.com</a:t>
            </a:r>
          </a:p>
          <a:p>
            <a:pPr algn="just"/>
            <a:r>
              <a:rPr lang="pt-BR" b="1" dirty="0">
                <a:solidFill>
                  <a:schemeClr val="bg1"/>
                </a:solidFill>
                <a:latin typeface="Bradley Hand ITC" panose="03070402050302030203" pitchFamily="66" charset="0"/>
                <a:sym typeface="Wingdings" panose="05000000000000000000" pitchFamily="2" charset="2"/>
              </a:rPr>
              <a:t>Imagens da cidade de Rondonópolis fotografadas e gentilmente cedidas por:</a:t>
            </a:r>
          </a:p>
          <a:p>
            <a:pPr algn="just"/>
            <a:r>
              <a:rPr lang="pt-BR" b="1" dirty="0">
                <a:solidFill>
                  <a:schemeClr val="bg1"/>
                </a:solidFill>
                <a:latin typeface="Bradley Hand ITC" panose="03070402050302030203" pitchFamily="66" charset="0"/>
                <a:sym typeface="Wingdings" panose="05000000000000000000" pitchFamily="2" charset="2"/>
              </a:rPr>
              <a:t>Leandro A. Luciano.</a:t>
            </a:r>
            <a:r>
              <a:rPr lang="pt-BR" dirty="0">
                <a:solidFill>
                  <a:schemeClr val="bg1"/>
                </a:solidFill>
              </a:rPr>
              <a:t> </a:t>
            </a:r>
            <a:endParaRPr lang="pt-BR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51520" y="1556792"/>
            <a:ext cx="8642349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...escrevam ‘pra gente!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337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50825" y="956510"/>
            <a:ext cx="8642349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INTRODUÇÃO...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0825" y="2924944"/>
            <a:ext cx="2736850" cy="4302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AÇÕES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203575" y="2924944"/>
            <a:ext cx="2736850" cy="4302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DIAGNÓSTICO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156325" y="2924944"/>
            <a:ext cx="2736850" cy="4302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PROG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NÓSTICO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250825" y="4003228"/>
            <a:ext cx="2736850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ADMINISTRATIVAS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3203575" y="4003228"/>
            <a:ext cx="2736850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Sistema limitado frente às novas necessidades ou tecnologias.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6156325" y="4003228"/>
            <a:ext cx="2736850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Revisão dos procedimentos operacionais do Sistema de Gestão Comercial.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250825" y="5087019"/>
            <a:ext cx="2736850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OPERACIONAIS</a:t>
            </a: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3203575" y="5087019"/>
            <a:ext cx="2736850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Os </a:t>
            </a:r>
            <a:r>
              <a:rPr kumimoji="0" lang="pt-BR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Leituristas</a:t>
            </a:r>
            <a:r>
              <a:rPr lang="pt-B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desempenhavam um trabalho restrito</a:t>
            </a:r>
            <a:r>
              <a:rPr kumimoji="0" lang="pt-BR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.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6156325" y="5087019"/>
            <a:ext cx="2736850" cy="430213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Capacitação dos profissionais</a:t>
            </a:r>
            <a:r>
              <a:rPr kumimoji="0" lang="pt-BR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 </a:t>
            </a:r>
            <a:r>
              <a:rPr lang="pt-B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~</a:t>
            </a:r>
            <a:r>
              <a:rPr kumimoji="0" lang="pt-BR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 </a:t>
            </a:r>
            <a:r>
              <a:rPr kumimoji="0" lang="pt-BR" sz="1600" b="0" i="0" u="none" strike="noStrike" kern="0" cap="none" spc="0" normalizeH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AGENTE ADM EXTERNOS</a:t>
            </a:r>
            <a:r>
              <a:rPr kumimoji="0" lang="pt-BR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 – Fiscal de consumo.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250825" y="6167140"/>
            <a:ext cx="2736850" cy="4302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rPr>
              <a:t>DE INVESTIMENTOS</a:t>
            </a: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3203575" y="6167140"/>
            <a:ext cx="2736850" cy="4302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Falhas de coleta e de registros – limitações para novas funções – tecnologia obsoleta.</a:t>
            </a:r>
            <a:endParaRPr lang="pt-BR" sz="1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6156325" y="6167140"/>
            <a:ext cx="2736850" cy="430212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Aquisição de novos equipamentos. 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236040" y="1659318"/>
            <a:ext cx="8642350" cy="977594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O presente trabalho trata-se da modernização institucional, gestão dos serviços e de pessoas na fiscalização e combate à fraude na micromedição. </a:t>
            </a:r>
          </a:p>
        </p:txBody>
      </p:sp>
    </p:spTree>
    <p:extLst>
      <p:ext uri="{BB962C8B-B14F-4D97-AF65-F5344CB8AC3E}">
        <p14:creationId xmlns:p14="http://schemas.microsoft.com/office/powerpoint/2010/main" val="29724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aixaDeTexto 35"/>
          <p:cNvSpPr txBox="1"/>
          <p:nvPr/>
        </p:nvSpPr>
        <p:spPr>
          <a:xfrm>
            <a:off x="121956" y="908720"/>
            <a:ext cx="8893237" cy="708690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A cidade de Rondonópolis transpassa por um período de desenvolvimento de ordem exponencial.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5652119" y="1747417"/>
            <a:ext cx="3354607" cy="4345880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Por ser considerada um polo agroindustrial da região sul do Estado do Mato Grosso, a cidade vivencia a ampliação urbanística e como consequência, a ampliação na cobertura e no atendimento dos sistemas de Abastecimento de Água, Esgotamento Sanitário e Coleta, Destinação e Tratamento de Resíduos Sólidos.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"/>
          <a:stretch/>
        </p:blipFill>
        <p:spPr>
          <a:xfrm>
            <a:off x="134888" y="1747416"/>
            <a:ext cx="5354626" cy="49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76878" y="6402814"/>
            <a:ext cx="804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Fonte: DATASUS – Ministério da Saúde -  http://tabnet.datasus.gov.br – Estimativa 2018 – IBGE 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4910270"/>
              </p:ext>
            </p:extLst>
          </p:nvPr>
        </p:nvGraphicFramePr>
        <p:xfrm>
          <a:off x="179512" y="1052736"/>
          <a:ext cx="878497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7" name="Picture 1" descr="timbra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54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79514" y="908720"/>
            <a:ext cx="4032446" cy="4165074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Neste cenário, podemos demonstrar o crescimento anual do número de economias e ligações de água.  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81733"/>
              </p:ext>
            </p:extLst>
          </p:nvPr>
        </p:nvGraphicFramePr>
        <p:xfrm>
          <a:off x="251522" y="5301208"/>
          <a:ext cx="4032446" cy="129614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24135">
                  <a:extLst>
                    <a:ext uri="{9D8B030D-6E8A-4147-A177-3AD203B41FA5}">
                      <a16:colId xmlns:a16="http://schemas.microsoft.com/office/drawing/2014/main" val="4167155026"/>
                    </a:ext>
                  </a:extLst>
                </a:gridCol>
                <a:gridCol w="931138">
                  <a:extLst>
                    <a:ext uri="{9D8B030D-6E8A-4147-A177-3AD203B41FA5}">
                      <a16:colId xmlns:a16="http://schemas.microsoft.com/office/drawing/2014/main" val="4248234173"/>
                    </a:ext>
                  </a:extLst>
                </a:gridCol>
                <a:gridCol w="941069">
                  <a:extLst>
                    <a:ext uri="{9D8B030D-6E8A-4147-A177-3AD203B41FA5}">
                      <a16:colId xmlns:a16="http://schemas.microsoft.com/office/drawing/2014/main" val="408501113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10789313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Março de 2016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Março de 2017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Março de 2018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69982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kumimoji="0" lang="pt-BR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Economias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85.660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92.430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94.911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1494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kumimoji="0" lang="pt-BR" sz="1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Ligações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76.606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83.647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85.669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609578"/>
                  </a:ext>
                </a:extLst>
              </a:tr>
            </a:tbl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2B7BAD4D-6D6B-488E-B36A-52513A33B8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9605420"/>
              </p:ext>
            </p:extLst>
          </p:nvPr>
        </p:nvGraphicFramePr>
        <p:xfrm>
          <a:off x="4427984" y="908721"/>
          <a:ext cx="446588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1001961"/>
            <a:ext cx="3888430" cy="28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7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11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495000"/>
            <a:ext cx="5040558" cy="2174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15888" y="961105"/>
            <a:ext cx="8899306" cy="811711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sz="1600" dirty="0"/>
              <a:t>Segundo dados do </a:t>
            </a:r>
            <a:r>
              <a:rPr lang="pt-BR" sz="1600" b="1" dirty="0"/>
              <a:t>SNIS/MT</a:t>
            </a:r>
            <a:r>
              <a:rPr lang="pt-BR" sz="1600" dirty="0"/>
              <a:t> de 2016 o consumo </a:t>
            </a:r>
            <a:r>
              <a:rPr lang="pt-BR" sz="1600" i="1" dirty="0"/>
              <a:t>per capta</a:t>
            </a:r>
            <a:r>
              <a:rPr lang="pt-BR" sz="1600" dirty="0"/>
              <a:t> de Rondonópolis foi de </a:t>
            </a:r>
            <a:r>
              <a:rPr lang="pt-BR" sz="1600" dirty="0">
                <a:solidFill>
                  <a:srgbClr val="FFFF00"/>
                </a:solidFill>
              </a:rPr>
              <a:t>170,4 L/dia</a:t>
            </a:r>
            <a:r>
              <a:rPr lang="pt-BR" sz="1600" dirty="0"/>
              <a:t> sendo que a média do Estado de Mato Grosso ficou em 168,2 L/dia e a média nacional foi de 162,2 L/dia.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28800"/>
            <a:ext cx="6007667" cy="2387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16935"/>
            <a:ext cx="3517884" cy="233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262029" y="653222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Fonte: https://pt.weatherspark.com</a:t>
            </a:r>
          </a:p>
        </p:txBody>
      </p:sp>
    </p:spTree>
    <p:extLst>
      <p:ext uri="{BB962C8B-B14F-4D97-AF65-F5344CB8AC3E}">
        <p14:creationId xmlns:p14="http://schemas.microsoft.com/office/powerpoint/2010/main" val="2319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7259" cy="688294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979712" y="1282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SANEAR – Serviço de Saneamento Ambiental de Rondonópolis - MT</a:t>
            </a:r>
          </a:p>
        </p:txBody>
      </p:sp>
      <p:pic>
        <p:nvPicPr>
          <p:cNvPr id="8" name="Picture 1" descr="timbr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3200" r="65294" b="89308"/>
          <a:stretch>
            <a:fillRect/>
          </a:stretch>
        </p:blipFill>
        <p:spPr bwMode="auto">
          <a:xfrm>
            <a:off x="7872004" y="128216"/>
            <a:ext cx="1143190" cy="42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8371"/>
          <a:stretch/>
        </p:blipFill>
        <p:spPr bwMode="auto">
          <a:xfrm>
            <a:off x="107504" y="128217"/>
            <a:ext cx="1872208" cy="55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7504" y="908720"/>
            <a:ext cx="8907690" cy="1656184"/>
          </a:xfrm>
          <a:prstGeom prst="rect">
            <a:avLst/>
          </a:prstGeom>
          <a:solidFill>
            <a:srgbClr val="BBE0E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>
            <a:defPPr>
              <a:defRPr lang="pt-BR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</a:defRPr>
            </a:lvl1pPr>
          </a:lstStyle>
          <a:p>
            <a:pPr algn="just"/>
            <a:r>
              <a:rPr lang="pt-BR" dirty="0"/>
              <a:t>Diante do crescimento do número de ligações e, tomando-se as características de perfil de consumo da população, associado às altas temperaturas da região, foi verificado que o número de ligações com consumo de 0 a 10m³ crescia exponencialmente enquanto que o faturamento e arrecadação oscilava com tendências a diminuir. 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05911"/>
              </p:ext>
            </p:extLst>
          </p:nvPr>
        </p:nvGraphicFramePr>
        <p:xfrm>
          <a:off x="107503" y="5229199"/>
          <a:ext cx="8907696" cy="12268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3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1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17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17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17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1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8190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17735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 dirty="0">
                          <a:effectLst/>
                        </a:rPr>
                        <a:t> </a:t>
                      </a:r>
                      <a:endParaRPr lang="pt-BR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 dirty="0" err="1">
                          <a:effectLst/>
                        </a:rPr>
                        <a:t>nov</a:t>
                      </a:r>
                      <a:r>
                        <a:rPr lang="pt-BR" sz="900" u="none" strike="noStrike">
                          <a:effectLst/>
                        </a:rPr>
                        <a:t>/16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dez/16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jan/17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fev/17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mar/17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abr/17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mai/17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jun/17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jul/17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ago/17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set/17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out/17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nov/17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dez/17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jan/18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fev/18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mar/18</a:t>
                      </a:r>
                      <a:endParaRPr lang="pt-BR" sz="900" b="1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91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De 0 a10 m³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39.201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39.600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42.241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38.954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36.923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35.626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34.566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36.810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38.303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44.892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44.140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44.302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40.179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44.321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42.954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41.680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45.699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91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De 11  à 20m³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28.961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28.865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27.487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25.668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27.428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28.273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29.128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28.369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27.673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28.540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30.025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30.403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26.604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24.237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24.432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25.372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23.501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1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De 21 à 30m³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6.681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6.799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5.797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6.675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7.068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7.329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7.638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6.764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6.052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6.065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7.293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7.947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5.793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4.595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5.434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5.843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4.282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91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De 31 à 40m³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1.512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1.529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1.353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1.418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1.502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1.621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1.707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1.412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1.304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1.112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1.367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1.682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1.200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922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1.231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1.230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899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91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De 41 à 50m³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1.246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1.134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1.075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799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802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926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1.194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1.171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1.225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627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810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872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916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753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758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842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700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91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Ligação por Mês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77.601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77.927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77.953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74.075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74.675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74.630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74.723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75.008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75.075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75.263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75.463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79.280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79.272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79.151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79.034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>
                          <a:effectLst/>
                        </a:rPr>
                        <a:t>79.159</a:t>
                      </a:r>
                      <a:endParaRPr lang="pt-BR" sz="900" b="0" i="0" u="none" strike="noStrike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u="none" strike="noStrike" dirty="0">
                          <a:effectLst/>
                        </a:rPr>
                        <a:t>79.355</a:t>
                      </a:r>
                      <a:endParaRPr lang="pt-BR" sz="900" b="0" i="0" u="none" strike="noStrike" dirty="0">
                        <a:effectLst/>
                        <a:latin typeface="Arial"/>
                      </a:endParaRPr>
                    </a:p>
                  </a:txBody>
                  <a:tcPr marL="6959" marR="6959" marT="6959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92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9240</TotalTime>
  <Words>3044</Words>
  <Application>Microsoft Office PowerPoint</Application>
  <PresentationFormat>Apresentação na tela (4:3)</PresentationFormat>
  <Paragraphs>1393</Paragraphs>
  <Slides>36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3" baseType="lpstr">
      <vt:lpstr>Arial</vt:lpstr>
      <vt:lpstr>Bradley Hand ITC</vt:lpstr>
      <vt:lpstr>Calibri</vt:lpstr>
      <vt:lpstr>Script MT Bold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Dalton</dc:creator>
  <cp:lastModifiedBy>D4LTON D4LTON</cp:lastModifiedBy>
  <cp:revision>372</cp:revision>
  <dcterms:created xsi:type="dcterms:W3CDTF">2014-10-26T12:38:09Z</dcterms:created>
  <dcterms:modified xsi:type="dcterms:W3CDTF">2018-05-29T11:33:54Z</dcterms:modified>
</cp:coreProperties>
</file>