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63" r:id="rId3"/>
    <p:sldId id="292" r:id="rId4"/>
    <p:sldId id="293" r:id="rId5"/>
    <p:sldId id="294" r:id="rId6"/>
    <p:sldId id="295" r:id="rId7"/>
    <p:sldId id="296" r:id="rId8"/>
    <p:sldId id="297" r:id="rId9"/>
    <p:sldId id="298" r:id="rId10"/>
    <p:sldId id="304" r:id="rId11"/>
    <p:sldId id="305" r:id="rId12"/>
    <p:sldId id="306" r:id="rId13"/>
    <p:sldId id="300" r:id="rId14"/>
    <p:sldId id="290" r:id="rId15"/>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71" autoAdjust="0"/>
    <p:restoredTop sz="94291" autoAdjust="0"/>
  </p:normalViewPr>
  <p:slideViewPr>
    <p:cSldViewPr>
      <p:cViewPr varScale="1">
        <p:scale>
          <a:sx n="72" d="100"/>
          <a:sy n="72" d="100"/>
        </p:scale>
        <p:origin x="1188" y="78"/>
      </p:cViewPr>
      <p:guideLst>
        <p:guide orient="horz" pos="2160"/>
        <p:guide pos="2880"/>
      </p:guideLst>
    </p:cSldViewPr>
  </p:slideViewPr>
  <p:notesTextViewPr>
    <p:cViewPr>
      <p:scale>
        <a:sx n="1" d="1"/>
        <a:sy n="1" d="1"/>
      </p:scale>
      <p:origin x="0" y="0"/>
    </p:cViewPr>
  </p:notesTextViewPr>
  <p:notesViewPr>
    <p:cSldViewPr>
      <p:cViewPr varScale="1">
        <p:scale>
          <a:sx n="71" d="100"/>
          <a:sy n="71" d="100"/>
        </p:scale>
        <p:origin x="-270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48AA22-89A4-4CA1-A2D4-78FB884F934E}" type="datetimeFigureOut">
              <a:rPr lang="pt-BR" smtClean="0"/>
              <a:t>29/05/2018</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C3A9E8-EF9C-4540-ACF4-4051308097D5}" type="slidenum">
              <a:rPr lang="pt-BR" smtClean="0"/>
              <a:t>‹nº›</a:t>
            </a:fld>
            <a:endParaRPr lang="pt-BR"/>
          </a:p>
        </p:txBody>
      </p:sp>
    </p:spTree>
    <p:extLst>
      <p:ext uri="{BB962C8B-B14F-4D97-AF65-F5344CB8AC3E}">
        <p14:creationId xmlns:p14="http://schemas.microsoft.com/office/powerpoint/2010/main" val="3516508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3BCDFE-BF5C-4323-8B78-281A681BF428}" type="datetimeFigureOut">
              <a:rPr lang="pt-BR" smtClean="0"/>
              <a:t>29/05/2018</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177CD8-6B56-4ECA-85BA-E0059F568D65}" type="slidenum">
              <a:rPr lang="pt-BR" smtClean="0"/>
              <a:t>‹nº›</a:t>
            </a:fld>
            <a:endParaRPr lang="pt-BR"/>
          </a:p>
        </p:txBody>
      </p:sp>
    </p:spTree>
    <p:extLst>
      <p:ext uri="{BB962C8B-B14F-4D97-AF65-F5344CB8AC3E}">
        <p14:creationId xmlns:p14="http://schemas.microsoft.com/office/powerpoint/2010/main" val="158487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10177CD8-6B56-4ECA-85BA-E0059F568D65}" type="slidenum">
              <a:rPr lang="pt-BR" smtClean="0"/>
              <a:t>1</a:t>
            </a:fld>
            <a:endParaRPr lang="pt-BR"/>
          </a:p>
        </p:txBody>
      </p:sp>
    </p:spTree>
    <p:extLst>
      <p:ext uri="{BB962C8B-B14F-4D97-AF65-F5344CB8AC3E}">
        <p14:creationId xmlns:p14="http://schemas.microsoft.com/office/powerpoint/2010/main" val="1077365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7"/>
            <a:ext cx="7772400" cy="1470025"/>
          </a:xfrm>
        </p:spPr>
        <p:txBody>
          <a:bodyPr/>
          <a:lstStyle/>
          <a:p>
            <a:r>
              <a:rPr lang="pt-BR"/>
              <a:t>Clique para editar 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677C5135-C6EC-4FEB-97E1-E7A17BEAE96C}" type="datetimeFigureOut">
              <a:rPr lang="pt-BR" smtClean="0"/>
              <a:t>29/05/2018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802523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77C5135-C6EC-4FEB-97E1-E7A17BEAE96C}" type="datetimeFigureOut">
              <a:rPr lang="pt-BR" smtClean="0"/>
              <a:t>29/05/2018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495381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40"/>
            <a:ext cx="20574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74640"/>
            <a:ext cx="601980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77C5135-C6EC-4FEB-97E1-E7A17BEAE96C}" type="datetimeFigureOut">
              <a:rPr lang="pt-BR" smtClean="0"/>
              <a:t>29/05/2018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791142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77C5135-C6EC-4FEB-97E1-E7A17BEAE96C}" type="datetimeFigureOut">
              <a:rPr lang="pt-BR" smtClean="0"/>
              <a:t>29/05/2018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526933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2"/>
            <a:ext cx="7772400"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677C5135-C6EC-4FEB-97E1-E7A17BEAE96C}" type="datetimeFigureOut">
              <a:rPr lang="pt-BR" smtClean="0"/>
              <a:t>29/05/2018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835335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677C5135-C6EC-4FEB-97E1-E7A17BEAE96C}" type="datetimeFigureOut">
              <a:rPr lang="pt-BR" smtClean="0"/>
              <a:t>29/05/2018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52746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677C5135-C6EC-4FEB-97E1-E7A17BEAE96C}" type="datetimeFigureOut">
              <a:rPr lang="pt-BR" smtClean="0"/>
              <a:t>29/05/2018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222077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677C5135-C6EC-4FEB-97E1-E7A17BEAE96C}" type="datetimeFigureOut">
              <a:rPr lang="pt-BR" smtClean="0"/>
              <a:t>29/05/2018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859908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77C5135-C6EC-4FEB-97E1-E7A17BEAE96C}" type="datetimeFigureOut">
              <a:rPr lang="pt-BR" smtClean="0"/>
              <a:t>29/05/2018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2868107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677C5135-C6EC-4FEB-97E1-E7A17BEAE96C}" type="datetimeFigureOut">
              <a:rPr lang="pt-BR" smtClean="0"/>
              <a:t>29/05/2018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524891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677C5135-C6EC-4FEB-97E1-E7A17BEAE96C}" type="datetimeFigureOut">
              <a:rPr lang="pt-BR" smtClean="0"/>
              <a:t>29/05/2018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881768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7C5135-C6EC-4FEB-97E1-E7A17BEAE96C}" type="datetimeFigureOut">
              <a:rPr lang="pt-BR" smtClean="0"/>
              <a:t>29/05/2018</a:t>
            </a:fld>
            <a:endParaRPr lang="pt-BR"/>
          </a:p>
        </p:txBody>
      </p:sp>
      <p:sp>
        <p:nvSpPr>
          <p:cNvPr id="5" name="Espaço Reservado para Rodapé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1"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1E68D5-6873-41D9-9B60-358195EC3482}" type="slidenum">
              <a:rPr lang="pt-BR" smtClean="0"/>
              <a:t>‹nº›</a:t>
            </a:fld>
            <a:endParaRPr lang="pt-BR"/>
          </a:p>
        </p:txBody>
      </p:sp>
      <p:pic>
        <p:nvPicPr>
          <p:cNvPr id="7" name="Picture 3" descr="Z:\Documentos\2018\48º Congresso da Assemae\Peças Gráficas\Template Power Point\banner 730x124 (2) - Cópia.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6512" y="5517233"/>
            <a:ext cx="9180512" cy="14001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Z:\Documentos\2018\48º Congresso da Assemae\Peças Gráficas\Template Power Point\fundo power point.jpg"/>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l="9337" r="8716"/>
          <a:stretch/>
        </p:blipFill>
        <p:spPr bwMode="auto">
          <a:xfrm>
            <a:off x="-36512" y="0"/>
            <a:ext cx="9180512" cy="5517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97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mailto:thiagosantim@saaeguarulhos.sp.gov.br" TargetMode="External"/><Relationship Id="rId5" Type="http://schemas.openxmlformats.org/officeDocument/2006/relationships/hyperlink" Target="mailto:luizmendes@saaeguarulhos.sp.gov.br" TargetMode="Externa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ctrTitle" idx="4294967295"/>
          </p:nvPr>
        </p:nvSpPr>
        <p:spPr>
          <a:xfrm>
            <a:off x="300999" y="2348880"/>
            <a:ext cx="8460046" cy="1908350"/>
          </a:xfrm>
        </p:spPr>
        <p:txBody>
          <a:bodyPr anchor="ctr" anchorCtr="0">
            <a:normAutofit/>
          </a:bodyPr>
          <a:lstStyle/>
          <a:p>
            <a:r>
              <a:rPr lang="pt-BR" sz="2800" b="1" dirty="0"/>
              <a:t>DETERMINAÇÃO DE PERDAS DE ÁGUA POR SUBMEDIÇÃO COM A UTILIZAÇÃO DO ÍNDICE DE DESEMPENHO DA MICROMEDIÇÃO (IDM)</a:t>
            </a:r>
            <a:endParaRPr lang="pt-BR" sz="2800" dirty="0"/>
          </a:p>
        </p:txBody>
      </p:sp>
      <p:pic>
        <p:nvPicPr>
          <p:cNvPr id="10242" name="Picture 2" descr="brasao atualizado 5 cabeç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126115"/>
            <a:ext cx="1646237"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descr="SELO_SAAE_50_ANOS_MONOC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6296" y="213953"/>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descr="LOGO_SAA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2150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3648" y="312936"/>
            <a:ext cx="6348812" cy="927100"/>
          </a:xfrm>
        </p:spPr>
        <p:txBody>
          <a:bodyPr>
            <a:normAutofit/>
          </a:bodyPr>
          <a:lstStyle/>
          <a:p>
            <a:r>
              <a:rPr lang="pt-BR" sz="3600" b="1" dirty="0"/>
              <a:t>RESULTADOS</a:t>
            </a:r>
          </a:p>
        </p:txBody>
      </p:sp>
      <p:sp>
        <p:nvSpPr>
          <p:cNvPr id="3" name="Espaço Reservado para Conteúdo 2"/>
          <p:cNvSpPr>
            <a:spLocks noGrp="1"/>
          </p:cNvSpPr>
          <p:nvPr>
            <p:ph idx="1"/>
          </p:nvPr>
        </p:nvSpPr>
        <p:spPr>
          <a:xfrm>
            <a:off x="449800" y="1772816"/>
            <a:ext cx="8229600" cy="2808312"/>
          </a:xfrm>
        </p:spPr>
        <p:txBody>
          <a:bodyPr>
            <a:normAutofit/>
          </a:bodyPr>
          <a:lstStyle/>
          <a:p>
            <a:pPr marL="0" indent="0">
              <a:buNone/>
            </a:pPr>
            <a:r>
              <a:rPr lang="pt-BR" sz="2000" dirty="0"/>
              <a:t>No sistema SACP os dados dos </a:t>
            </a:r>
            <a:r>
              <a:rPr lang="pt-BR" sz="2000" dirty="0" err="1"/>
              <a:t>IDMs</a:t>
            </a:r>
            <a:r>
              <a:rPr lang="pt-BR" sz="2000" dirty="0"/>
              <a:t> são inseridos os resultados obtidos em cada um dos estratos ensaiados , na Figura 05 é mostrada a tela de lançamento. </a:t>
            </a:r>
          </a:p>
          <a:p>
            <a:pPr marL="0" indent="0">
              <a:buNone/>
            </a:pPr>
            <a:endParaRPr lang="pt-BR" sz="2000" dirty="0"/>
          </a:p>
          <a:p>
            <a:pPr marL="0" indent="0" algn="just">
              <a:buNone/>
            </a:pPr>
            <a:endParaRPr lang="pt-BR" sz="2000" dirty="0">
              <a:latin typeface="Book Antiqua" panose="02040602050305030304" pitchFamily="18" charset="0"/>
            </a:endParaRP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128" y="757357"/>
            <a:ext cx="8693120" cy="5896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55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6146"/>
                                        </p:tgtEl>
                                        <p:attrNameLst>
                                          <p:attrName>style.visibility</p:attrName>
                                        </p:attrNameLst>
                                      </p:cBhvr>
                                      <p:to>
                                        <p:strVal val="visible"/>
                                      </p:to>
                                    </p:set>
                                    <p:animEffect transition="in" filter="randombar(horizontal)">
                                      <p:cBhvr>
                                        <p:cTn id="14"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3648" y="312936"/>
            <a:ext cx="6348812" cy="927100"/>
          </a:xfrm>
        </p:spPr>
        <p:txBody>
          <a:bodyPr>
            <a:normAutofit/>
          </a:bodyPr>
          <a:lstStyle/>
          <a:p>
            <a:r>
              <a:rPr lang="pt-BR" sz="3600" b="1" dirty="0"/>
              <a:t>RESULTADOS</a:t>
            </a:r>
          </a:p>
        </p:txBody>
      </p:sp>
      <p:sp>
        <p:nvSpPr>
          <p:cNvPr id="3" name="Espaço Reservado para Conteúdo 2"/>
          <p:cNvSpPr>
            <a:spLocks noGrp="1"/>
          </p:cNvSpPr>
          <p:nvPr>
            <p:ph idx="1"/>
          </p:nvPr>
        </p:nvSpPr>
        <p:spPr>
          <a:xfrm>
            <a:off x="323528" y="1556792"/>
            <a:ext cx="8229600" cy="2664296"/>
          </a:xfrm>
        </p:spPr>
        <p:txBody>
          <a:bodyPr>
            <a:normAutofit/>
          </a:bodyPr>
          <a:lstStyle/>
          <a:p>
            <a:pPr algn="just"/>
            <a:r>
              <a:rPr lang="pt-BR" sz="2000" dirty="0"/>
              <a:t>A partir dos dados lançados o SACP  permite a extração do balanço hídrico de cada região de controle do sistema. O resultado do erro de micromedição é contabilizado pela multiplicação do IDM pelo volume de mensurado por cada hidrômetro, o valor médio de IDM obtido para todo o parque da cidade de Guarulhos  foi de 78, ou seja, a </a:t>
            </a:r>
            <a:r>
              <a:rPr lang="pt-BR" sz="2000" dirty="0" err="1"/>
              <a:t>submedição</a:t>
            </a:r>
            <a:r>
              <a:rPr lang="pt-BR" sz="2000" dirty="0"/>
              <a:t> no parque de medidores é de 22%. Cabe frisar que cada uma dos Distritos de Macromedição e Controle (DMC) possuem valores de IDM próprios, a depender </a:t>
            </a:r>
            <a:r>
              <a:rPr lang="pt-BR" sz="2000" dirty="0" err="1"/>
              <a:t>dacomposição</a:t>
            </a:r>
            <a:r>
              <a:rPr lang="pt-BR" sz="2000" dirty="0"/>
              <a:t> do parque de </a:t>
            </a:r>
            <a:r>
              <a:rPr lang="pt-BR" sz="2000" dirty="0" err="1"/>
              <a:t>micromedidores</a:t>
            </a:r>
            <a:r>
              <a:rPr lang="pt-BR" sz="2000" dirty="0"/>
              <a:t> do local.</a:t>
            </a:r>
          </a:p>
          <a:p>
            <a:pPr marL="0" indent="0" algn="just">
              <a:buNone/>
            </a:pPr>
            <a:endParaRPr lang="pt-BR" sz="2000" dirty="0">
              <a:latin typeface="Book Antiqua" panose="02040602050305030304" pitchFamily="18" charset="0"/>
            </a:endParaRP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20119" t="26748" r="20595" b="23550"/>
          <a:stretch/>
        </p:blipFill>
        <p:spPr bwMode="auto">
          <a:xfrm>
            <a:off x="-207448" y="95226"/>
            <a:ext cx="9123644" cy="6587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lipse 3"/>
          <p:cNvSpPr/>
          <p:nvPr/>
        </p:nvSpPr>
        <p:spPr>
          <a:xfrm>
            <a:off x="5148064" y="3429000"/>
            <a:ext cx="2160240" cy="13986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11655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7173"/>
                                        </p:tgtEl>
                                        <p:attrNameLst>
                                          <p:attrName>style.visibility</p:attrName>
                                        </p:attrNameLst>
                                      </p:cBhvr>
                                      <p:to>
                                        <p:strVal val="visible"/>
                                      </p:to>
                                    </p:set>
                                    <p:animEffect transition="in" filter="randombar(horizontal)">
                                      <p:cBhvr>
                                        <p:cTn id="13" dur="500"/>
                                        <p:tgtEl>
                                          <p:spTgt spid="717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3648" y="312936"/>
            <a:ext cx="6348812" cy="927100"/>
          </a:xfrm>
        </p:spPr>
        <p:txBody>
          <a:bodyPr>
            <a:normAutofit/>
          </a:bodyPr>
          <a:lstStyle/>
          <a:p>
            <a:r>
              <a:rPr lang="pt-BR" sz="3600" b="1" dirty="0"/>
              <a:t>CONCLUSÕES</a:t>
            </a:r>
          </a:p>
        </p:txBody>
      </p:sp>
      <p:sp>
        <p:nvSpPr>
          <p:cNvPr id="3" name="Espaço Reservado para Conteúdo 2"/>
          <p:cNvSpPr>
            <a:spLocks noGrp="1"/>
          </p:cNvSpPr>
          <p:nvPr>
            <p:ph idx="1"/>
          </p:nvPr>
        </p:nvSpPr>
        <p:spPr>
          <a:xfrm>
            <a:off x="465145" y="1556792"/>
            <a:ext cx="8229600" cy="3966730"/>
          </a:xfrm>
        </p:spPr>
        <p:txBody>
          <a:bodyPr>
            <a:normAutofit/>
          </a:bodyPr>
          <a:lstStyle/>
          <a:p>
            <a:pPr algn="just">
              <a:buFont typeface="Wingdings" panose="05000000000000000000" pitchFamily="2" charset="2"/>
              <a:buChar char="ü"/>
            </a:pPr>
            <a:r>
              <a:rPr lang="pt-BR" sz="2000" dirty="0"/>
              <a:t>O trabalho desenvolvido mostrou ser possível melhorar a confiabilidade dos dados de perdas, a partir de um método que possui consistência teórica e que pode ser replicado e aprimorado em outros sistemas.</a:t>
            </a:r>
          </a:p>
          <a:p>
            <a:pPr algn="just">
              <a:buFont typeface="Wingdings" panose="05000000000000000000" pitchFamily="2" charset="2"/>
              <a:buChar char="ü"/>
            </a:pPr>
            <a:r>
              <a:rPr lang="pt-BR" sz="2000" dirty="0"/>
              <a:t>Os resultados apurados permitem não somente a construção do balanço hídrico, mas também estabelecer priorização nas trocas de </a:t>
            </a:r>
            <a:r>
              <a:rPr lang="pt-BR" sz="2000" dirty="0" err="1"/>
              <a:t>micromedidores</a:t>
            </a:r>
            <a:r>
              <a:rPr lang="pt-BR" sz="2000" dirty="0"/>
              <a:t>, que ainda hoje é tema de grande discussão no meio técnico.</a:t>
            </a: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655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9632" y="312936"/>
            <a:ext cx="6348812" cy="927100"/>
          </a:xfrm>
        </p:spPr>
        <p:txBody>
          <a:bodyPr>
            <a:normAutofit/>
          </a:bodyPr>
          <a:lstStyle/>
          <a:p>
            <a:r>
              <a:rPr lang="pt-BR" sz="3600" b="1" dirty="0"/>
              <a:t>CONCLUSÕES</a:t>
            </a:r>
          </a:p>
        </p:txBody>
      </p:sp>
      <p:sp>
        <p:nvSpPr>
          <p:cNvPr id="3" name="Espaço Reservado para Conteúdo 2"/>
          <p:cNvSpPr>
            <a:spLocks noGrp="1"/>
          </p:cNvSpPr>
          <p:nvPr>
            <p:ph idx="1"/>
          </p:nvPr>
        </p:nvSpPr>
        <p:spPr>
          <a:xfrm>
            <a:off x="238803" y="1916832"/>
            <a:ext cx="8229600" cy="2232248"/>
          </a:xfrm>
        </p:spPr>
        <p:txBody>
          <a:bodyPr>
            <a:normAutofit fontScale="92500" lnSpcReduction="10000"/>
          </a:bodyPr>
          <a:lstStyle/>
          <a:p>
            <a:pPr marL="0" indent="0" algn="just">
              <a:buNone/>
            </a:pPr>
            <a:r>
              <a:rPr lang="pt-BR" sz="2000" dirty="0"/>
              <a:t>Para o aprimoramento do método algumas melhorias são necessárias tais como:</a:t>
            </a:r>
          </a:p>
          <a:p>
            <a:pPr algn="just">
              <a:buFont typeface="Wingdings" panose="05000000000000000000" pitchFamily="2" charset="2"/>
              <a:buChar char="ü"/>
            </a:pPr>
            <a:r>
              <a:rPr lang="pt-BR" sz="2000" dirty="0"/>
              <a:t> O levantamento de perfil de consumo de cada localidade, </a:t>
            </a:r>
          </a:p>
          <a:p>
            <a:pPr algn="just">
              <a:buFont typeface="Wingdings" panose="05000000000000000000" pitchFamily="2" charset="2"/>
              <a:buChar char="ü"/>
            </a:pPr>
            <a:r>
              <a:rPr lang="pt-BR" sz="2000" dirty="0"/>
              <a:t>Necessidade de levantamento constante desse indicador do parque;</a:t>
            </a:r>
          </a:p>
          <a:p>
            <a:pPr algn="just">
              <a:buFont typeface="Wingdings" panose="05000000000000000000" pitchFamily="2" charset="2"/>
              <a:buChar char="ü"/>
            </a:pPr>
            <a:r>
              <a:rPr lang="pt-BR" sz="2000" dirty="0"/>
              <a:t>Inserir a incerteza dos valores apurados;</a:t>
            </a:r>
          </a:p>
          <a:p>
            <a:pPr algn="just">
              <a:buFont typeface="Wingdings" panose="05000000000000000000" pitchFamily="2" charset="2"/>
              <a:buChar char="ü"/>
            </a:pPr>
            <a:r>
              <a:rPr lang="pt-BR" sz="2000" dirty="0"/>
              <a:t>Automatizar toda a rotina do cálculo do IDM;</a:t>
            </a:r>
          </a:p>
          <a:p>
            <a:pPr algn="just">
              <a:buFont typeface="Wingdings" panose="05000000000000000000" pitchFamily="2" charset="2"/>
              <a:buChar char="ü"/>
            </a:pPr>
            <a:r>
              <a:rPr lang="pt-BR" sz="2000" dirty="0"/>
              <a:t>Também fica implícita a necessidade de manutenção de um laboratório de </a:t>
            </a:r>
            <a:r>
              <a:rPr lang="pt-BR" sz="2000" dirty="0" err="1"/>
              <a:t>hidrometria</a:t>
            </a:r>
            <a:r>
              <a:rPr lang="pt-BR" sz="2000" dirty="0"/>
              <a:t>.</a:t>
            </a:r>
          </a:p>
          <a:p>
            <a:pPr marL="0" indent="0" algn="just">
              <a:buNone/>
            </a:pPr>
            <a:endParaRPr lang="pt-BR" sz="2000" dirty="0">
              <a:latin typeface="Book Antiqua" panose="02040602050305030304" pitchFamily="18" charset="0"/>
            </a:endParaRP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126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barn(inVertical)">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arn(inVertical)">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6AD55B71-1AA6-4FBB-903A-386718FD38C6}"/>
              </a:ext>
            </a:extLst>
          </p:cNvPr>
          <p:cNvSpPr/>
          <p:nvPr/>
        </p:nvSpPr>
        <p:spPr>
          <a:xfrm>
            <a:off x="1652966" y="1446777"/>
            <a:ext cx="5838067" cy="769441"/>
          </a:xfrm>
          <a:prstGeom prst="rect">
            <a:avLst/>
          </a:prstGeom>
        </p:spPr>
        <p:txBody>
          <a:bodyPr wrap="square">
            <a:spAutoFit/>
          </a:bodyPr>
          <a:lstStyle/>
          <a:p>
            <a:pPr algn="ctr"/>
            <a:r>
              <a:rPr lang="pt-BR" sz="4400" b="1" cap="all" dirty="0">
                <a:solidFill>
                  <a:srgbClr val="FF0000"/>
                </a:solidFill>
                <a:latin typeface="Arial" panose="020B0604020202020204" pitchFamily="34" charset="0"/>
                <a:cs typeface="Arial" panose="020B0604020202020204" pitchFamily="34" charset="0"/>
              </a:rPr>
              <a:t>OBRIGADO!</a:t>
            </a:r>
          </a:p>
        </p:txBody>
      </p:sp>
      <p:pic>
        <p:nvPicPr>
          <p:cNvPr id="10"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brasao atualizado 5 cabeç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5586" y="156567"/>
            <a:ext cx="1646237"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SELO_SAAE_50_ANOS_MONOC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6296" y="170034"/>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ubtítulo 2"/>
          <p:cNvSpPr txBox="1">
            <a:spLocks/>
          </p:cNvSpPr>
          <p:nvPr/>
        </p:nvSpPr>
        <p:spPr>
          <a:xfrm>
            <a:off x="323528" y="2664743"/>
            <a:ext cx="4593387" cy="24482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pt-BR" sz="1800" b="1" dirty="0"/>
              <a:t>Contatos: </a:t>
            </a:r>
          </a:p>
          <a:p>
            <a:r>
              <a:rPr lang="pt-BR" sz="1800" dirty="0"/>
              <a:t>Luiz Eduardo Mendes </a:t>
            </a:r>
            <a:r>
              <a:rPr lang="pt-BR" sz="1800" b="1" dirty="0"/>
              <a:t>- </a:t>
            </a:r>
            <a:r>
              <a:rPr lang="pt-BR" sz="1800" dirty="0">
                <a:hlinkClick r:id="rId5"/>
              </a:rPr>
              <a:t>luizmendes@saaeguarulhos.sp.gov.br</a:t>
            </a:r>
            <a:endParaRPr lang="pt-BR" sz="1800" dirty="0"/>
          </a:p>
          <a:p>
            <a:r>
              <a:rPr lang="pt-BR" sz="1800" dirty="0"/>
              <a:t>Thiago Garcia da Silva Santim </a:t>
            </a:r>
            <a:r>
              <a:rPr lang="pt-BR" sz="1800" b="1" dirty="0"/>
              <a:t>- </a:t>
            </a:r>
            <a:r>
              <a:rPr lang="pt-BR" sz="1800" dirty="0">
                <a:hlinkClick r:id="rId6"/>
              </a:rPr>
              <a:t>thiagosantim@saaeguarulhos.sp.gov.br</a:t>
            </a:r>
            <a:endParaRPr lang="pt-BR" sz="1800" dirty="0"/>
          </a:p>
          <a:p>
            <a:r>
              <a:rPr lang="pt-BR" sz="1800" dirty="0"/>
              <a:t>Matheus Costa </a:t>
            </a:r>
            <a:r>
              <a:rPr lang="pt-BR" sz="1800" dirty="0">
                <a:hlinkClick r:id="rId5"/>
              </a:rPr>
              <a:t>–</a:t>
            </a:r>
            <a:r>
              <a:rPr lang="pt-BR" sz="1800" dirty="0"/>
              <a:t> matheuscosta@saaeguarulhos.sp.gov.br</a:t>
            </a:r>
          </a:p>
        </p:txBody>
      </p:sp>
      <p:pic>
        <p:nvPicPr>
          <p:cNvPr id="7" name="Imagem 6">
            <a:extLst>
              <a:ext uri="{FF2B5EF4-FFF2-40B4-BE49-F238E27FC236}">
                <a16:creationId xmlns:a16="http://schemas.microsoft.com/office/drawing/2014/main" id="{1038B428-31E6-452C-9E38-B6D00A05FAD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02829" y="3003353"/>
            <a:ext cx="3916728" cy="2194114"/>
          </a:xfrm>
          <a:prstGeom prst="rect">
            <a:avLst/>
          </a:prstGeom>
        </p:spPr>
      </p:pic>
      <p:sp>
        <p:nvSpPr>
          <p:cNvPr id="8" name="Subtítulo 2">
            <a:extLst>
              <a:ext uri="{FF2B5EF4-FFF2-40B4-BE49-F238E27FC236}">
                <a16:creationId xmlns:a16="http://schemas.microsoft.com/office/drawing/2014/main" id="{0F5D1D21-D4A8-47A3-9C7C-5BFD941706E5}"/>
              </a:ext>
            </a:extLst>
          </p:cNvPr>
          <p:cNvSpPr txBox="1">
            <a:spLocks/>
          </p:cNvSpPr>
          <p:nvPr/>
        </p:nvSpPr>
        <p:spPr>
          <a:xfrm>
            <a:off x="4748567" y="2580291"/>
            <a:ext cx="4373031" cy="4320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pt-BR" sz="1800" b="1" dirty="0"/>
              <a:t>Agradecimentos:</a:t>
            </a:r>
          </a:p>
        </p:txBody>
      </p:sp>
    </p:spTree>
    <p:extLst>
      <p:ext uri="{BB962C8B-B14F-4D97-AF65-F5344CB8AC3E}">
        <p14:creationId xmlns:p14="http://schemas.microsoft.com/office/powerpoint/2010/main" val="4015233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3648" y="312936"/>
            <a:ext cx="6348812" cy="927100"/>
          </a:xfrm>
        </p:spPr>
        <p:txBody>
          <a:bodyPr>
            <a:normAutofit/>
          </a:bodyPr>
          <a:lstStyle/>
          <a:p>
            <a:r>
              <a:rPr lang="pt-BR" sz="3600" b="1" dirty="0"/>
              <a:t>INTRODUÇÃO</a:t>
            </a:r>
          </a:p>
        </p:txBody>
      </p:sp>
      <p:sp>
        <p:nvSpPr>
          <p:cNvPr id="3" name="Espaço Reservado para Conteúdo 2"/>
          <p:cNvSpPr>
            <a:spLocks noGrp="1"/>
          </p:cNvSpPr>
          <p:nvPr>
            <p:ph idx="1"/>
          </p:nvPr>
        </p:nvSpPr>
        <p:spPr>
          <a:xfrm>
            <a:off x="449800" y="1772816"/>
            <a:ext cx="8229600" cy="2808312"/>
          </a:xfrm>
        </p:spPr>
        <p:txBody>
          <a:bodyPr>
            <a:normAutofit lnSpcReduction="10000"/>
          </a:bodyPr>
          <a:lstStyle/>
          <a:p>
            <a:pPr marL="0" indent="0" algn="just">
              <a:buNone/>
            </a:pPr>
            <a:r>
              <a:rPr lang="pt-BR" sz="2000" dirty="0">
                <a:latin typeface="Book Antiqua" panose="02040602050305030304" pitchFamily="18" charset="0"/>
              </a:rPr>
              <a:t>O Balanço Hídrico é constituído por uma matriz, onde são lançados os valores mensurados ou estimados dos diversos usos da água, resultando na estruturação do todo ou de parte do sistema que se queira gerenciar as perdas.</a:t>
            </a:r>
          </a:p>
          <a:p>
            <a:pPr marL="0" indent="0" algn="just">
              <a:buNone/>
            </a:pPr>
            <a:endParaRPr lang="pt-BR" sz="2000" dirty="0">
              <a:latin typeface="Book Antiqua" panose="02040602050305030304" pitchFamily="18" charset="0"/>
            </a:endParaRPr>
          </a:p>
          <a:p>
            <a:pPr marL="0" indent="0" algn="just">
              <a:buNone/>
            </a:pPr>
            <a:r>
              <a:rPr lang="pt-BR" sz="2000" dirty="0">
                <a:latin typeface="Book Antiqua" panose="02040602050305030304" pitchFamily="18" charset="0"/>
              </a:rPr>
              <a:t>O valor do percentual de </a:t>
            </a:r>
            <a:r>
              <a:rPr lang="pt-BR" sz="2000" dirty="0" err="1">
                <a:latin typeface="Book Antiqua" panose="02040602050305030304" pitchFamily="18" charset="0"/>
              </a:rPr>
              <a:t>submedição</a:t>
            </a:r>
            <a:r>
              <a:rPr lang="pt-BR" sz="2000" dirty="0">
                <a:latin typeface="Book Antiqua" panose="02040602050305030304" pitchFamily="18" charset="0"/>
              </a:rPr>
              <a:t> do parque de </a:t>
            </a:r>
            <a:r>
              <a:rPr lang="pt-BR" sz="2000" dirty="0" err="1">
                <a:latin typeface="Book Antiqua" panose="02040602050305030304" pitchFamily="18" charset="0"/>
              </a:rPr>
              <a:t>micromedidores</a:t>
            </a:r>
            <a:r>
              <a:rPr lang="pt-BR" sz="2000" dirty="0">
                <a:latin typeface="Book Antiqua" panose="02040602050305030304" pitchFamily="18" charset="0"/>
              </a:rPr>
              <a:t> instalados ainda é uma das variáveis de maior dificuldade para sua estimativa, o estudo desenvolvido apresenta uma proposta de aplicação do método do Índice do Desempenho de Medição (IDM)</a:t>
            </a: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3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3648" y="312936"/>
            <a:ext cx="6348812" cy="927100"/>
          </a:xfrm>
        </p:spPr>
        <p:txBody>
          <a:bodyPr>
            <a:normAutofit/>
          </a:bodyPr>
          <a:lstStyle/>
          <a:p>
            <a:pPr lvl="0"/>
            <a:r>
              <a:rPr lang="pt-BR" sz="4000" b="1" dirty="0"/>
              <a:t>OBJETIVO</a:t>
            </a:r>
          </a:p>
        </p:txBody>
      </p:sp>
      <p:sp>
        <p:nvSpPr>
          <p:cNvPr id="3" name="Espaço Reservado para Conteúdo 2"/>
          <p:cNvSpPr>
            <a:spLocks noGrp="1"/>
          </p:cNvSpPr>
          <p:nvPr>
            <p:ph idx="1"/>
          </p:nvPr>
        </p:nvSpPr>
        <p:spPr>
          <a:xfrm>
            <a:off x="475152" y="2204864"/>
            <a:ext cx="8229600" cy="1656184"/>
          </a:xfrm>
        </p:spPr>
        <p:txBody>
          <a:bodyPr>
            <a:normAutofit/>
          </a:bodyPr>
          <a:lstStyle/>
          <a:p>
            <a:pPr marL="0" indent="0" algn="just">
              <a:buNone/>
            </a:pPr>
            <a:r>
              <a:rPr lang="pt-BR" sz="2000" dirty="0">
                <a:latin typeface="Book Antiqua" panose="02040602050305030304" pitchFamily="18" charset="0"/>
              </a:rPr>
              <a:t>O objetivo do trabalho é apresentar uma proposta de método para estimativa do valor de </a:t>
            </a:r>
            <a:r>
              <a:rPr lang="pt-BR" sz="2000" dirty="0" err="1">
                <a:latin typeface="Book Antiqua" panose="02040602050305030304" pitchFamily="18" charset="0"/>
              </a:rPr>
              <a:t>submedição</a:t>
            </a:r>
            <a:r>
              <a:rPr lang="pt-BR" sz="2000" dirty="0">
                <a:latin typeface="Book Antiqua" panose="02040602050305030304" pitchFamily="18" charset="0"/>
              </a:rPr>
              <a:t> do parque de hidrômetros instalados no sistema de distribuição de água do SAAE Guarulhos para uso do Sistema de Apoio ao Controle de Perdas</a:t>
            </a: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577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09571" y="312936"/>
            <a:ext cx="6348812" cy="927100"/>
          </a:xfrm>
        </p:spPr>
        <p:txBody>
          <a:bodyPr>
            <a:normAutofit/>
          </a:bodyPr>
          <a:lstStyle/>
          <a:p>
            <a:pPr lvl="0"/>
            <a:r>
              <a:rPr lang="pt-BR" sz="3600" b="1" dirty="0"/>
              <a:t>MATERIAL E MÉTODOS</a:t>
            </a:r>
          </a:p>
        </p:txBody>
      </p:sp>
      <p:sp>
        <p:nvSpPr>
          <p:cNvPr id="3" name="Espaço Reservado para Conteúdo 2"/>
          <p:cNvSpPr>
            <a:spLocks noGrp="1"/>
          </p:cNvSpPr>
          <p:nvPr>
            <p:ph idx="1"/>
          </p:nvPr>
        </p:nvSpPr>
        <p:spPr>
          <a:xfrm>
            <a:off x="475152" y="1556792"/>
            <a:ext cx="8229600" cy="1944216"/>
          </a:xfrm>
        </p:spPr>
        <p:txBody>
          <a:bodyPr>
            <a:normAutofit/>
          </a:bodyPr>
          <a:lstStyle/>
          <a:p>
            <a:pPr marL="0" indent="0">
              <a:buNone/>
            </a:pPr>
            <a:r>
              <a:rPr lang="pt-BR" sz="2000" b="1" dirty="0"/>
              <a:t>Índice de Desempenho da medição (IDM)</a:t>
            </a:r>
            <a:endParaRPr lang="pt-BR" sz="2000" dirty="0"/>
          </a:p>
          <a:p>
            <a:pPr>
              <a:buFont typeface="Wingdings" panose="05000000000000000000" pitchFamily="2" charset="2"/>
              <a:buChar char="ü"/>
            </a:pPr>
            <a:r>
              <a:rPr lang="pt-BR" sz="2000" dirty="0"/>
              <a:t>O ensaio de IDM tem seus critérios e procedimentos estabelecidos pela NBR 15538/2014, que trata da avaliação da eficiência dos medidores de água em medidores de água potável fria com vazão permanente (Q</a:t>
            </a:r>
            <a:r>
              <a:rPr lang="pt-BR" sz="2000" baseline="-25000" dirty="0"/>
              <a:t>3</a:t>
            </a:r>
            <a:r>
              <a:rPr lang="pt-BR" sz="2000" dirty="0"/>
              <a:t>) até 2,5 m³/h. </a:t>
            </a:r>
          </a:p>
          <a:p>
            <a:pPr marL="0" indent="0" algn="just">
              <a:buNone/>
            </a:pPr>
            <a:endParaRPr lang="pt-BR" sz="2000" dirty="0">
              <a:latin typeface="Book Antiqua" panose="02040602050305030304" pitchFamily="18" charset="0"/>
            </a:endParaRP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 name="Imagem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075" y="1664000"/>
            <a:ext cx="8376324" cy="4069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26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25"/>
                                        </p:tgtEl>
                                        <p:attrNameLst>
                                          <p:attrName>style.visibility</p:attrName>
                                        </p:attrNameLst>
                                      </p:cBhvr>
                                      <p:to>
                                        <p:strVal val="visible"/>
                                      </p:to>
                                    </p:set>
                                    <p:animEffect transition="in" filter="randombar(horizontal)">
                                      <p:cBhvr>
                                        <p:cTn id="12" dur="5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03508" y="312936"/>
            <a:ext cx="6348812" cy="927100"/>
          </a:xfrm>
        </p:spPr>
        <p:txBody>
          <a:bodyPr>
            <a:normAutofit/>
          </a:bodyPr>
          <a:lstStyle/>
          <a:p>
            <a:r>
              <a:rPr lang="pt-BR" sz="3600" b="1" dirty="0"/>
              <a:t>MATERIAL E MÉTODOS</a:t>
            </a:r>
          </a:p>
        </p:txBody>
      </p:sp>
      <p:sp>
        <p:nvSpPr>
          <p:cNvPr id="3" name="Espaço Reservado para Conteúdo 2"/>
          <p:cNvSpPr>
            <a:spLocks noGrp="1"/>
          </p:cNvSpPr>
          <p:nvPr>
            <p:ph idx="1"/>
          </p:nvPr>
        </p:nvSpPr>
        <p:spPr>
          <a:xfrm>
            <a:off x="475152" y="1556792"/>
            <a:ext cx="8229600" cy="3744416"/>
          </a:xfrm>
        </p:spPr>
        <p:txBody>
          <a:bodyPr>
            <a:normAutofit fontScale="85000" lnSpcReduction="10000"/>
          </a:bodyPr>
          <a:lstStyle/>
          <a:p>
            <a:pPr marL="0" indent="0">
              <a:buNone/>
            </a:pPr>
            <a:r>
              <a:rPr lang="pt-BR" sz="2000" b="1" dirty="0"/>
              <a:t>Amostragem:</a:t>
            </a:r>
            <a:endParaRPr lang="pt-BR" sz="2000" dirty="0"/>
          </a:p>
          <a:p>
            <a:pPr marL="0" indent="0" algn="just">
              <a:buNone/>
            </a:pPr>
            <a:r>
              <a:rPr lang="pt-BR" sz="2000" dirty="0"/>
              <a:t>População é o conjunto constituído por todos os indivíduos que representam pelo menos uma característica comum, cujo comportamento interessa analisar (inferir). Assim sendo, o objetivo das generalizações estatísticas está em dizer se algo acerca de diversas características da população estudada, com base em fatos conhecidos.</a:t>
            </a:r>
          </a:p>
          <a:p>
            <a:pPr marL="0" indent="0" algn="just">
              <a:buNone/>
            </a:pPr>
            <a:endParaRPr lang="pt-BR" sz="2000" dirty="0"/>
          </a:p>
          <a:p>
            <a:pPr marL="0" indent="0" algn="just">
              <a:buNone/>
            </a:pPr>
            <a:r>
              <a:rPr lang="pt-BR" sz="2000" b="1" dirty="0"/>
              <a:t>Amostragem estratificada:</a:t>
            </a:r>
          </a:p>
          <a:p>
            <a:pPr marL="0" indent="0" algn="just">
              <a:buNone/>
            </a:pPr>
            <a:r>
              <a:rPr lang="pt-BR" sz="2000" dirty="0"/>
              <a:t>Quando a população é muito heterogênea, ou seja, quando as características observadas variam muito de um indivíduo para outro, é aconselhável subdividir a população em estratos homogêneos. </a:t>
            </a:r>
          </a:p>
          <a:p>
            <a:pPr marL="0" indent="0" algn="just">
              <a:buNone/>
            </a:pPr>
            <a:r>
              <a:rPr lang="pt-BR" sz="2000" dirty="0"/>
              <a:t>Deve-se definir o erro amostral compatível para o estudo desenvolvido, em população é dividida em k estratos que sejam representativos com o fenômeno estudado. Foi definido como erro amostral o percentual  4,5 % com o intervalo de confiança de 99%.</a:t>
            </a:r>
          </a:p>
          <a:p>
            <a:pPr marL="0" indent="0" algn="just">
              <a:buNone/>
            </a:pPr>
            <a:endParaRPr lang="pt-BR" sz="2000" dirty="0"/>
          </a:p>
          <a:p>
            <a:pPr marL="0" indent="0" algn="just">
              <a:buNone/>
            </a:pPr>
            <a:endParaRPr lang="pt-BR" sz="2000" dirty="0">
              <a:latin typeface="Book Antiqua" panose="02040602050305030304" pitchFamily="18" charset="0"/>
            </a:endParaRP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126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 calcmode="lin" valueType="num">
                                      <p:cBhvr additive="base">
                                        <p:cTn id="2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03508" y="203877"/>
            <a:ext cx="6348812" cy="927100"/>
          </a:xfrm>
        </p:spPr>
        <p:txBody>
          <a:bodyPr>
            <a:normAutofit/>
          </a:bodyPr>
          <a:lstStyle/>
          <a:p>
            <a:r>
              <a:rPr lang="pt-BR" sz="3600" b="1" dirty="0"/>
              <a:t>MATERIAL E MÉTODOS</a:t>
            </a:r>
          </a:p>
        </p:txBody>
      </p:sp>
      <p:sp>
        <p:nvSpPr>
          <p:cNvPr id="3" name="Espaço Reservado para Conteúdo 2"/>
          <p:cNvSpPr>
            <a:spLocks noGrp="1"/>
          </p:cNvSpPr>
          <p:nvPr>
            <p:ph idx="1"/>
          </p:nvPr>
        </p:nvSpPr>
        <p:spPr>
          <a:xfrm>
            <a:off x="449800" y="1772816"/>
            <a:ext cx="8229600" cy="2808312"/>
          </a:xfrm>
        </p:spPr>
        <p:txBody>
          <a:bodyPr>
            <a:normAutofit lnSpcReduction="10000"/>
          </a:bodyPr>
          <a:lstStyle/>
          <a:p>
            <a:pPr marL="0" indent="0">
              <a:buNone/>
            </a:pPr>
            <a:r>
              <a:rPr lang="pt-BR" sz="2000" b="1" dirty="0"/>
              <a:t>Sistema de Auxilio ao Controle de Perdas (SACP)</a:t>
            </a:r>
            <a:endParaRPr lang="pt-BR" sz="2000" dirty="0"/>
          </a:p>
          <a:p>
            <a:pPr algn="just">
              <a:buFont typeface="Wingdings" panose="05000000000000000000" pitchFamily="2" charset="2"/>
              <a:buChar char="ü"/>
            </a:pPr>
            <a:r>
              <a:rPr lang="pt-BR" sz="2000" dirty="0"/>
              <a:t>O SACP possui módulos específicos para tratamento das perdas reais e aparentes. Na figura 02 é apresentada a tela para seleção de hidrômetros para retirada do parque de medidores instados nas residências para ensaio em bancada no laboratório de </a:t>
            </a:r>
            <a:r>
              <a:rPr lang="pt-BR" sz="2000" dirty="0" err="1"/>
              <a:t>hidrometria</a:t>
            </a:r>
            <a:r>
              <a:rPr lang="pt-BR" sz="2000" dirty="0"/>
              <a:t> do SAAE Guarulhos e posterior determinação do Índice de Desempenho da Micromedição.</a:t>
            </a:r>
          </a:p>
          <a:p>
            <a:pPr algn="just">
              <a:buFont typeface="Wingdings" panose="05000000000000000000" pitchFamily="2" charset="2"/>
              <a:buChar char="ü"/>
            </a:pPr>
            <a:r>
              <a:rPr lang="pt-BR" sz="2000" dirty="0"/>
              <a:t>A seleção é feita através da seleção de uma ou mais características dos hidrômetros tendo sido verificada a relevância estatística de cada uma delas.</a:t>
            </a:r>
          </a:p>
          <a:p>
            <a:pPr marL="0" indent="0" algn="just">
              <a:buNone/>
            </a:pPr>
            <a:endParaRPr lang="pt-BR" sz="2000" dirty="0">
              <a:latin typeface="Book Antiqua" panose="02040602050305030304" pitchFamily="18" charset="0"/>
            </a:endParaRP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Imagem 1"/>
          <p:cNvPicPr>
            <a:picLocks noChangeAspect="1" noChangeArrowheads="1"/>
          </p:cNvPicPr>
          <p:nvPr/>
        </p:nvPicPr>
        <p:blipFill>
          <a:blip r:embed="rId4">
            <a:extLst>
              <a:ext uri="{28A0092B-C50C-407E-A947-70E740481C1C}">
                <a14:useLocalDpi xmlns:a14="http://schemas.microsoft.com/office/drawing/2010/main" val="0"/>
              </a:ext>
            </a:extLst>
          </a:blip>
          <a:srcRect t="5911" r="554" b="4515"/>
          <a:stretch>
            <a:fillRect/>
          </a:stretch>
        </p:blipFill>
        <p:spPr bwMode="auto">
          <a:xfrm>
            <a:off x="535377" y="980728"/>
            <a:ext cx="8357694" cy="547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Imagem 1"/>
          <p:cNvPicPr>
            <a:picLocks noChangeAspect="1" noChangeArrowheads="1"/>
          </p:cNvPicPr>
          <p:nvPr/>
        </p:nvPicPr>
        <p:blipFill rotWithShape="1">
          <a:blip r:embed="rId4">
            <a:extLst>
              <a:ext uri="{28A0092B-C50C-407E-A947-70E740481C1C}">
                <a14:useLocalDpi xmlns:a14="http://schemas.microsoft.com/office/drawing/2010/main" val="0"/>
              </a:ext>
            </a:extLst>
          </a:blip>
          <a:srcRect l="73796" t="8971" r="554" b="4516"/>
          <a:stretch/>
        </p:blipFill>
        <p:spPr bwMode="auto">
          <a:xfrm>
            <a:off x="4142304" y="162606"/>
            <a:ext cx="2730613" cy="669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126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barn(inVertical)">
                                      <p:cBhvr>
                                        <p:cTn id="18" dur="500"/>
                                        <p:tgtEl>
                                          <p:spTgt spid="2050"/>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051"/>
                                        </p:tgtEl>
                                        <p:attrNameLst>
                                          <p:attrName>style.visibility</p:attrName>
                                        </p:attrNameLst>
                                      </p:cBhvr>
                                      <p:to>
                                        <p:strVal val="visible"/>
                                      </p:to>
                                    </p:set>
                                    <p:animEffect transition="in" filter="randombar(horizontal)">
                                      <p:cBhvr>
                                        <p:cTn id="23"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7594" y="203877"/>
            <a:ext cx="6348812" cy="927100"/>
          </a:xfrm>
        </p:spPr>
        <p:txBody>
          <a:bodyPr>
            <a:normAutofit/>
          </a:bodyPr>
          <a:lstStyle/>
          <a:p>
            <a:r>
              <a:rPr lang="pt-BR" sz="3600" b="1" dirty="0"/>
              <a:t>MATERIAL E MÉTODOS</a:t>
            </a:r>
          </a:p>
        </p:txBody>
      </p:sp>
      <p:sp>
        <p:nvSpPr>
          <p:cNvPr id="3" name="Espaço Reservado para Conteúdo 2"/>
          <p:cNvSpPr>
            <a:spLocks noGrp="1"/>
          </p:cNvSpPr>
          <p:nvPr>
            <p:ph idx="1"/>
          </p:nvPr>
        </p:nvSpPr>
        <p:spPr>
          <a:xfrm>
            <a:off x="471208" y="1628800"/>
            <a:ext cx="8229600" cy="2808312"/>
          </a:xfrm>
        </p:spPr>
        <p:txBody>
          <a:bodyPr>
            <a:normAutofit/>
          </a:bodyPr>
          <a:lstStyle/>
          <a:p>
            <a:pPr marL="0" indent="0">
              <a:buNone/>
            </a:pPr>
            <a:r>
              <a:rPr lang="pt-BR" sz="2000" b="1" dirty="0"/>
              <a:t>Sistema de Auxilio ao Controle de Perdas (SACP)</a:t>
            </a:r>
            <a:endParaRPr lang="pt-BR" sz="2000" dirty="0"/>
          </a:p>
          <a:p>
            <a:pPr marL="0" indent="0">
              <a:buNone/>
            </a:pPr>
            <a:r>
              <a:rPr lang="pt-BR" sz="2000" dirty="0"/>
              <a:t> </a:t>
            </a:r>
          </a:p>
          <a:p>
            <a:pPr algn="just">
              <a:buFont typeface="Wingdings" panose="05000000000000000000" pitchFamily="2" charset="2"/>
              <a:buChar char="ü"/>
            </a:pPr>
            <a:r>
              <a:rPr lang="pt-BR" sz="2000" dirty="0"/>
              <a:t>Para o ensaio dos hidrômetros foi utilizada bancada do tipo volumétrica para controle das vazões da bancada são utilizados medidores de vazão do tipo eletromagnético que passam anualmente por calibração em laboratório acreditado.</a:t>
            </a:r>
          </a:p>
          <a:p>
            <a:pPr marL="0" indent="0" algn="just">
              <a:buNone/>
            </a:pPr>
            <a:endParaRPr lang="pt-BR" sz="2000" dirty="0">
              <a:latin typeface="Book Antiqua" panose="02040602050305030304" pitchFamily="18" charset="0"/>
            </a:endParaRP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l="25417" t="32553" r="15625" b="18620"/>
          <a:stretch>
            <a:fillRect/>
          </a:stretch>
        </p:blipFill>
        <p:spPr bwMode="auto">
          <a:xfrm>
            <a:off x="379393" y="942818"/>
            <a:ext cx="8385213" cy="5768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126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randombar(horizontal)">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3648" y="312936"/>
            <a:ext cx="6348812" cy="927100"/>
          </a:xfrm>
        </p:spPr>
        <p:txBody>
          <a:bodyPr>
            <a:normAutofit/>
          </a:bodyPr>
          <a:lstStyle/>
          <a:p>
            <a:r>
              <a:rPr lang="pt-BR" sz="3600" b="1" dirty="0"/>
              <a:t>MATERIAL E MÉTODOS</a:t>
            </a:r>
          </a:p>
        </p:txBody>
      </p:sp>
      <p:sp>
        <p:nvSpPr>
          <p:cNvPr id="3" name="Espaço Reservado para Conteúdo 2"/>
          <p:cNvSpPr>
            <a:spLocks noGrp="1"/>
          </p:cNvSpPr>
          <p:nvPr>
            <p:ph idx="1"/>
          </p:nvPr>
        </p:nvSpPr>
        <p:spPr>
          <a:xfrm>
            <a:off x="449800" y="1772816"/>
            <a:ext cx="8229600" cy="3096344"/>
          </a:xfrm>
        </p:spPr>
        <p:txBody>
          <a:bodyPr>
            <a:normAutofit/>
          </a:bodyPr>
          <a:lstStyle/>
          <a:p>
            <a:pPr marL="0" indent="0">
              <a:buNone/>
            </a:pPr>
            <a:r>
              <a:rPr lang="pt-BR" sz="2000" b="1" dirty="0"/>
              <a:t> Balanço Hídrico </a:t>
            </a:r>
          </a:p>
          <a:p>
            <a:pPr algn="just">
              <a:buFont typeface="Wingdings" panose="05000000000000000000" pitchFamily="2" charset="2"/>
              <a:buChar char="ü"/>
            </a:pPr>
            <a:r>
              <a:rPr lang="pt-BR" sz="2000" dirty="0"/>
              <a:t>O Balanço Hídrico é constituído por uma matriz, onde são lançados os valores mensurados ou estimados dos diversos usos da água, resultando na estruturação do todo ou de parte do sistema que se queira gerenciar as perdas. </a:t>
            </a:r>
          </a:p>
          <a:p>
            <a:pPr marL="0" indent="0">
              <a:buNone/>
            </a:pPr>
            <a:r>
              <a:rPr lang="pt-BR" sz="2000" dirty="0"/>
              <a:t> </a:t>
            </a:r>
          </a:p>
          <a:p>
            <a:pPr marL="0" indent="0" algn="just">
              <a:buNone/>
            </a:pPr>
            <a:endParaRPr lang="pt-BR" sz="2000" dirty="0">
              <a:latin typeface="Book Antiqua" panose="02040602050305030304" pitchFamily="18" charset="0"/>
            </a:endParaRP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960" y="791946"/>
            <a:ext cx="9020202" cy="5589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126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randombar(horizontal)">
                                      <p:cBhvr>
                                        <p:cTn id="12"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9632" y="312936"/>
            <a:ext cx="6348812" cy="927100"/>
          </a:xfrm>
        </p:spPr>
        <p:txBody>
          <a:bodyPr>
            <a:normAutofit/>
          </a:bodyPr>
          <a:lstStyle/>
          <a:p>
            <a:pPr lvl="0"/>
            <a:r>
              <a:rPr lang="pt-BR" sz="3600" b="1" dirty="0"/>
              <a:t>RESULTADOS</a:t>
            </a:r>
          </a:p>
        </p:txBody>
      </p:sp>
      <p:sp>
        <p:nvSpPr>
          <p:cNvPr id="3" name="Espaço Reservado para Conteúdo 2"/>
          <p:cNvSpPr>
            <a:spLocks noGrp="1"/>
          </p:cNvSpPr>
          <p:nvPr>
            <p:ph idx="1"/>
          </p:nvPr>
        </p:nvSpPr>
        <p:spPr>
          <a:xfrm>
            <a:off x="475152" y="1700808"/>
            <a:ext cx="8229600" cy="1728192"/>
          </a:xfrm>
        </p:spPr>
        <p:txBody>
          <a:bodyPr>
            <a:normAutofit/>
          </a:bodyPr>
          <a:lstStyle/>
          <a:p>
            <a:pPr marL="0" indent="0" algn="just">
              <a:buNone/>
            </a:pPr>
            <a:r>
              <a:rPr lang="pt-BR" sz="2000" dirty="0"/>
              <a:t>Após o sorteio com os ensaios realizados em 853 </a:t>
            </a:r>
            <a:r>
              <a:rPr lang="pt-BR" sz="2000" dirty="0" err="1"/>
              <a:t>micromedidores</a:t>
            </a:r>
            <a:r>
              <a:rPr lang="pt-BR" sz="2000" dirty="0"/>
              <a:t>,  os valores de cada extrato, os resultados obtidos estão condensados no gráfico resumo mostrado na figura 04. O gráfico apresenta o resultado calculado a partir da média ponderada dos estratos dos medidores ensaiados </a:t>
            </a:r>
          </a:p>
          <a:p>
            <a:pPr marL="0" indent="0" algn="just">
              <a:buNone/>
            </a:pPr>
            <a:endParaRPr lang="pt-BR" sz="2000" dirty="0">
              <a:latin typeface="Book Antiqua" panose="02040602050305030304" pitchFamily="18" charset="0"/>
            </a:endParaRP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119" y="1464936"/>
            <a:ext cx="8302157" cy="4830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lipse 3"/>
          <p:cNvSpPr/>
          <p:nvPr/>
        </p:nvSpPr>
        <p:spPr>
          <a:xfrm>
            <a:off x="5793184" y="2132856"/>
            <a:ext cx="2908616"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Elipse 4"/>
          <p:cNvSpPr/>
          <p:nvPr/>
        </p:nvSpPr>
        <p:spPr>
          <a:xfrm>
            <a:off x="5364088" y="2636912"/>
            <a:ext cx="573112" cy="50405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88126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randombar(horizontal)">
                                      <p:cBhvr>
                                        <p:cTn id="14" dur="500"/>
                                        <p:tgtEl>
                                          <p:spTgt spid="512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870</TotalTime>
  <Words>837</Words>
  <Application>Microsoft Office PowerPoint</Application>
  <PresentationFormat>Apresentação na tela (4:3)</PresentationFormat>
  <Paragraphs>52</Paragraphs>
  <Slides>14</Slides>
  <Notes>1</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14</vt:i4>
      </vt:variant>
    </vt:vector>
  </HeadingPairs>
  <TitlesOfParts>
    <vt:vector size="19" baseType="lpstr">
      <vt:lpstr>Arial</vt:lpstr>
      <vt:lpstr>Book Antiqua</vt:lpstr>
      <vt:lpstr>Calibri</vt:lpstr>
      <vt:lpstr>Wingdings</vt:lpstr>
      <vt:lpstr>Tema do Office</vt:lpstr>
      <vt:lpstr>DETERMINAÇÃO DE PERDAS DE ÁGUA POR SUBMEDIÇÃO COM A UTILIZAÇÃO DO ÍNDICE DE DESEMPENHO DA MICROMEDIÇÃO (IDM)</vt:lpstr>
      <vt:lpstr>INTRODUÇÃO</vt:lpstr>
      <vt:lpstr>OBJETIVO</vt:lpstr>
      <vt:lpstr>MATERIAL E MÉTODOS</vt:lpstr>
      <vt:lpstr>MATERIAL E MÉTODOS</vt:lpstr>
      <vt:lpstr>MATERIAL E MÉTODOS</vt:lpstr>
      <vt:lpstr>MATERIAL E MÉTODOS</vt:lpstr>
      <vt:lpstr>MATERIAL E MÉTODOS</vt:lpstr>
      <vt:lpstr>RESULTADOS</vt:lpstr>
      <vt:lpstr>RESULTADOS</vt:lpstr>
      <vt:lpstr>RESULTADOS</vt:lpstr>
      <vt:lpstr>CONCLUSÕES</vt:lpstr>
      <vt:lpstr>CONCLUSÕES</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Gabriel Silva</dc:creator>
  <cp:lastModifiedBy>luiz mendes</cp:lastModifiedBy>
  <cp:revision>51</cp:revision>
  <dcterms:created xsi:type="dcterms:W3CDTF">2018-05-02T19:43:05Z</dcterms:created>
  <dcterms:modified xsi:type="dcterms:W3CDTF">2018-05-30T00:43:57Z</dcterms:modified>
</cp:coreProperties>
</file>