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9" r:id="rId2"/>
    <p:sldId id="262" r:id="rId3"/>
    <p:sldId id="263" r:id="rId4"/>
    <p:sldId id="264" r:id="rId5"/>
    <p:sldId id="265" r:id="rId6"/>
    <p:sldId id="266" r:id="rId7"/>
    <p:sldId id="267" r:id="rId8"/>
    <p:sldId id="269" r:id="rId9"/>
    <p:sldId id="270" r:id="rId10"/>
    <p:sldId id="271" r:id="rId11"/>
    <p:sldId id="272" r:id="rId12"/>
    <p:sldId id="268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94" r:id="rId21"/>
    <p:sldId id="281" r:id="rId22"/>
    <p:sldId id="280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5" r:id="rId33"/>
    <p:sldId id="291" r:id="rId34"/>
    <p:sldId id="296" r:id="rId35"/>
    <p:sldId id="297" r:id="rId36"/>
    <p:sldId id="292" r:id="rId37"/>
    <p:sldId id="293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H:\COCAG\TESTES\Mortalidade%20proporc_DDA_menor%205%20an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Relat&#243;rio%20Anual%20Consolidado%20CORRIGIDO%20FATIMA%2007%20JA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000"/>
              <a:t>Mortalidade</a:t>
            </a:r>
            <a:r>
              <a:rPr lang="pt-BR" sz="1000" baseline="0"/>
              <a:t> proporcional (%) por DDA em &lt; 5 anos, por região e ano.</a:t>
            </a:r>
            <a:endParaRPr lang="pt-BR" sz="10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Teste1!$A$19</c:f>
              <c:strCache>
                <c:ptCount val="1"/>
                <c:pt idx="0">
                  <c:v>Norte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Teste1!$B$18:$W$18</c:f>
              <c:strCach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Total</c:v>
                </c:pt>
              </c:strCache>
            </c:strRef>
          </c:cat>
          <c:val>
            <c:numRef>
              <c:f>Teste1!$B$19:$W$19</c:f>
              <c:numCache>
                <c:formatCode>0.0</c:formatCode>
                <c:ptCount val="22"/>
                <c:pt idx="0">
                  <c:v>7.8355098638510698</c:v>
                </c:pt>
                <c:pt idx="1">
                  <c:v>7.1246135233230277</c:v>
                </c:pt>
                <c:pt idx="2">
                  <c:v>7.5864633692822609</c:v>
                </c:pt>
                <c:pt idx="3">
                  <c:v>5.3220299069822206</c:v>
                </c:pt>
                <c:pt idx="4">
                  <c:v>5.0403913983388327</c:v>
                </c:pt>
                <c:pt idx="5">
                  <c:v>4.901148336687581</c:v>
                </c:pt>
                <c:pt idx="6">
                  <c:v>5.3356935137185486</c:v>
                </c:pt>
                <c:pt idx="7">
                  <c:v>4.7571975781539599</c:v>
                </c:pt>
                <c:pt idx="8">
                  <c:v>4.8880885001286343</c:v>
                </c:pt>
                <c:pt idx="9">
                  <c:v>6.1628370301500865</c:v>
                </c:pt>
                <c:pt idx="10">
                  <c:v>4.9040799783842202</c:v>
                </c:pt>
                <c:pt idx="11">
                  <c:v>4.2337248078874872</c:v>
                </c:pt>
                <c:pt idx="12">
                  <c:v>3.8900263234863997</c:v>
                </c:pt>
                <c:pt idx="13">
                  <c:v>4.2813005737825511</c:v>
                </c:pt>
                <c:pt idx="14">
                  <c:v>3.516962340491752</c:v>
                </c:pt>
                <c:pt idx="15">
                  <c:v>2.6894865525672373</c:v>
                </c:pt>
                <c:pt idx="16">
                  <c:v>3.1652798172621961</c:v>
                </c:pt>
                <c:pt idx="17">
                  <c:v>3.42443729903537</c:v>
                </c:pt>
                <c:pt idx="18">
                  <c:v>3.3926492599368037</c:v>
                </c:pt>
                <c:pt idx="19">
                  <c:v>2.4706500788505346</c:v>
                </c:pt>
                <c:pt idx="20">
                  <c:v>2.9728789986091795</c:v>
                </c:pt>
                <c:pt idx="21">
                  <c:v>4.7929412078318476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3E-4694-9122-53E69DD6AA2B}"/>
            </c:ext>
          </c:extLst>
        </c:ser>
        <c:ser>
          <c:idx val="1"/>
          <c:order val="1"/>
          <c:tx>
            <c:strRef>
              <c:f>Teste1!$A$20</c:f>
              <c:strCache>
                <c:ptCount val="1"/>
                <c:pt idx="0">
                  <c:v>Nordeste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Teste1!$B$18:$W$18</c:f>
              <c:strCach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Total</c:v>
                </c:pt>
              </c:strCache>
            </c:strRef>
          </c:cat>
          <c:val>
            <c:numRef>
              <c:f>Teste1!$B$20:$W$20</c:f>
              <c:numCache>
                <c:formatCode>0.0</c:formatCode>
                <c:ptCount val="22"/>
                <c:pt idx="0">
                  <c:v>10.912212764402879</c:v>
                </c:pt>
                <c:pt idx="1">
                  <c:v>9.2492630450595303</c:v>
                </c:pt>
                <c:pt idx="2">
                  <c:v>11.804532379148249</c:v>
                </c:pt>
                <c:pt idx="3">
                  <c:v>9.6940418679549119</c:v>
                </c:pt>
                <c:pt idx="4">
                  <c:v>6.6787760234735227</c:v>
                </c:pt>
                <c:pt idx="5">
                  <c:v>6.6546084859446832</c:v>
                </c:pt>
                <c:pt idx="6">
                  <c:v>6.83559902953749</c:v>
                </c:pt>
                <c:pt idx="7">
                  <c:v>6.8587646340021289</c:v>
                </c:pt>
                <c:pt idx="8">
                  <c:v>6.1896227652227127</c:v>
                </c:pt>
                <c:pt idx="9">
                  <c:v>6.4544125708021198</c:v>
                </c:pt>
                <c:pt idx="10">
                  <c:v>6.4608147332599337</c:v>
                </c:pt>
                <c:pt idx="11">
                  <c:v>5.0100624933799383</c:v>
                </c:pt>
                <c:pt idx="12">
                  <c:v>4.7285562216370662</c:v>
                </c:pt>
                <c:pt idx="13">
                  <c:v>3.4829631352482848</c:v>
                </c:pt>
                <c:pt idx="14">
                  <c:v>2.936040871758391</c:v>
                </c:pt>
                <c:pt idx="15">
                  <c:v>2.3352463882841876</c:v>
                </c:pt>
                <c:pt idx="16">
                  <c:v>2.4467790987005804</c:v>
                </c:pt>
                <c:pt idx="17">
                  <c:v>2.6592835657642877</c:v>
                </c:pt>
                <c:pt idx="18">
                  <c:v>1.9734481521349121</c:v>
                </c:pt>
                <c:pt idx="19">
                  <c:v>1.7493356953055801</c:v>
                </c:pt>
                <c:pt idx="20">
                  <c:v>1.9217826964779781</c:v>
                </c:pt>
                <c:pt idx="21">
                  <c:v>6.3114383487758809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63E-4694-9122-53E69DD6AA2B}"/>
            </c:ext>
          </c:extLst>
        </c:ser>
        <c:ser>
          <c:idx val="2"/>
          <c:order val="2"/>
          <c:tx>
            <c:strRef>
              <c:f>Teste1!$A$21</c:f>
              <c:strCache>
                <c:ptCount val="1"/>
                <c:pt idx="0">
                  <c:v>Sudeste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Teste1!$B$18:$W$18</c:f>
              <c:strCach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Total</c:v>
                </c:pt>
              </c:strCache>
            </c:strRef>
          </c:cat>
          <c:val>
            <c:numRef>
              <c:f>Teste1!$B$21:$W$21</c:f>
              <c:numCache>
                <c:formatCode>0.0</c:formatCode>
                <c:ptCount val="22"/>
                <c:pt idx="0">
                  <c:v>4.4929466445598107</c:v>
                </c:pt>
                <c:pt idx="1">
                  <c:v>3.2208765859284889</c:v>
                </c:pt>
                <c:pt idx="2">
                  <c:v>3.3223941240818879</c:v>
                </c:pt>
                <c:pt idx="3">
                  <c:v>2.6599973499403737</c:v>
                </c:pt>
                <c:pt idx="4">
                  <c:v>2.5939688437901958</c:v>
                </c:pt>
                <c:pt idx="5">
                  <c:v>2.4510590500641847</c:v>
                </c:pt>
                <c:pt idx="6">
                  <c:v>2.1465968586387434</c:v>
                </c:pt>
                <c:pt idx="7">
                  <c:v>2.0757400657836254</c:v>
                </c:pt>
                <c:pt idx="8">
                  <c:v>1.8718333646087446</c:v>
                </c:pt>
                <c:pt idx="9">
                  <c:v>1.7423337315810434</c:v>
                </c:pt>
                <c:pt idx="10">
                  <c:v>1.7947395564724085</c:v>
                </c:pt>
                <c:pt idx="11">
                  <c:v>1.2572373862696444</c:v>
                </c:pt>
                <c:pt idx="12">
                  <c:v>1.155124809827013</c:v>
                </c:pt>
                <c:pt idx="13">
                  <c:v>1.0688003737881089</c:v>
                </c:pt>
                <c:pt idx="14">
                  <c:v>1.1256464861575906</c:v>
                </c:pt>
                <c:pt idx="15">
                  <c:v>0.87553961208731079</c:v>
                </c:pt>
                <c:pt idx="16">
                  <c:v>0.76115646676078819</c:v>
                </c:pt>
                <c:pt idx="17">
                  <c:v>0.80696003026100116</c:v>
                </c:pt>
                <c:pt idx="18">
                  <c:v>0.89722675367047311</c:v>
                </c:pt>
                <c:pt idx="19">
                  <c:v>0.97125097125097126</c:v>
                </c:pt>
                <c:pt idx="20">
                  <c:v>0.95343825507738522</c:v>
                </c:pt>
                <c:pt idx="21">
                  <c:v>2.1124944264244312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63E-4694-9122-53E69DD6AA2B}"/>
            </c:ext>
          </c:extLst>
        </c:ser>
        <c:ser>
          <c:idx val="3"/>
          <c:order val="3"/>
          <c:tx>
            <c:strRef>
              <c:f>Teste1!$A$22</c:f>
              <c:strCache>
                <c:ptCount val="1"/>
                <c:pt idx="0">
                  <c:v>Sul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Teste1!$B$18:$W$18</c:f>
              <c:strCach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Total</c:v>
                </c:pt>
              </c:strCache>
            </c:strRef>
          </c:cat>
          <c:val>
            <c:numRef>
              <c:f>Teste1!$B$22:$W$22</c:f>
              <c:numCache>
                <c:formatCode>0.0</c:formatCode>
                <c:ptCount val="22"/>
                <c:pt idx="0">
                  <c:v>4.5930178720251877</c:v>
                </c:pt>
                <c:pt idx="1">
                  <c:v>3.7545787545787546</c:v>
                </c:pt>
                <c:pt idx="2">
                  <c:v>4.2121684867394693</c:v>
                </c:pt>
                <c:pt idx="3">
                  <c:v>3.1962497336458555</c:v>
                </c:pt>
                <c:pt idx="4">
                  <c:v>3.226883275842884</c:v>
                </c:pt>
                <c:pt idx="5">
                  <c:v>2.5203854707190509</c:v>
                </c:pt>
                <c:pt idx="6">
                  <c:v>2.3372507592763765</c:v>
                </c:pt>
                <c:pt idx="7">
                  <c:v>1.9631901840490797</c:v>
                </c:pt>
                <c:pt idx="8">
                  <c:v>2.1346704871060171</c:v>
                </c:pt>
                <c:pt idx="9">
                  <c:v>1.6954523847250831</c:v>
                </c:pt>
                <c:pt idx="10">
                  <c:v>1.5156562291805462</c:v>
                </c:pt>
                <c:pt idx="11">
                  <c:v>1.0944910616563297</c:v>
                </c:pt>
                <c:pt idx="12">
                  <c:v>1.1479591836734695</c:v>
                </c:pt>
                <c:pt idx="13">
                  <c:v>1.2583562721195438</c:v>
                </c:pt>
                <c:pt idx="14">
                  <c:v>1.0781122864117167</c:v>
                </c:pt>
                <c:pt idx="15">
                  <c:v>0.6889763779527559</c:v>
                </c:pt>
                <c:pt idx="16">
                  <c:v>0.93401015228426398</c:v>
                </c:pt>
                <c:pt idx="17">
                  <c:v>0.83125519534497094</c:v>
                </c:pt>
                <c:pt idx="18">
                  <c:v>0.69345298796655108</c:v>
                </c:pt>
                <c:pt idx="19">
                  <c:v>0.68322981366459623</c:v>
                </c:pt>
                <c:pt idx="20">
                  <c:v>0.63291139240506333</c:v>
                </c:pt>
                <c:pt idx="21">
                  <c:v>2.2702725597746669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63E-4694-9122-53E69DD6AA2B}"/>
            </c:ext>
          </c:extLst>
        </c:ser>
        <c:ser>
          <c:idx val="4"/>
          <c:order val="4"/>
          <c:tx>
            <c:strRef>
              <c:f>Teste1!$A$23</c:f>
              <c:strCache>
                <c:ptCount val="1"/>
                <c:pt idx="0">
                  <c:v>Centro-Oeste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Teste1!$B$18:$W$18</c:f>
              <c:strCach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Total</c:v>
                </c:pt>
              </c:strCache>
            </c:strRef>
          </c:cat>
          <c:val>
            <c:numRef>
              <c:f>Teste1!$B$23:$W$23</c:f>
              <c:numCache>
                <c:formatCode>0.0</c:formatCode>
                <c:ptCount val="22"/>
                <c:pt idx="0">
                  <c:v>6.2054208273894433</c:v>
                </c:pt>
                <c:pt idx="1">
                  <c:v>5.2238805970149258</c:v>
                </c:pt>
                <c:pt idx="2">
                  <c:v>4.9519059494121835</c:v>
                </c:pt>
                <c:pt idx="3">
                  <c:v>4.1457519985127345</c:v>
                </c:pt>
                <c:pt idx="4">
                  <c:v>4.4505710909807012</c:v>
                </c:pt>
                <c:pt idx="5">
                  <c:v>4.1923551171393338</c:v>
                </c:pt>
                <c:pt idx="6">
                  <c:v>4.3183742591024554</c:v>
                </c:pt>
                <c:pt idx="7">
                  <c:v>3.889255108767304</c:v>
                </c:pt>
                <c:pt idx="8">
                  <c:v>3.9115646258503403</c:v>
                </c:pt>
                <c:pt idx="9">
                  <c:v>3.5238310368195167</c:v>
                </c:pt>
                <c:pt idx="10">
                  <c:v>3.5074809909246993</c:v>
                </c:pt>
                <c:pt idx="11">
                  <c:v>2.9304979253112031</c:v>
                </c:pt>
                <c:pt idx="12">
                  <c:v>2.5039536109646812</c:v>
                </c:pt>
                <c:pt idx="13">
                  <c:v>3.1592689295039165</c:v>
                </c:pt>
                <c:pt idx="14">
                  <c:v>2.3920813857574923</c:v>
                </c:pt>
                <c:pt idx="15">
                  <c:v>1.6319639842431064</c:v>
                </c:pt>
                <c:pt idx="16">
                  <c:v>2.0536692223439212</c:v>
                </c:pt>
                <c:pt idx="17">
                  <c:v>1.8249140439037292</c:v>
                </c:pt>
                <c:pt idx="18">
                  <c:v>1.7075773745997866</c:v>
                </c:pt>
                <c:pt idx="19">
                  <c:v>1.6260162601626016</c:v>
                </c:pt>
                <c:pt idx="20">
                  <c:v>2.3150762281197066</c:v>
                </c:pt>
                <c:pt idx="21">
                  <c:v>3.5572000829540369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63E-4694-9122-53E69DD6A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0197464"/>
        <c:axId val="180201944"/>
      </c:barChart>
      <c:lineChart>
        <c:grouping val="standard"/>
        <c:varyColors val="0"/>
        <c:ser>
          <c:idx val="5"/>
          <c:order val="5"/>
          <c:tx>
            <c:strRef>
              <c:f>Teste1!$A$24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Teste1!$B$18:$W$18</c:f>
              <c:strCach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Total</c:v>
                </c:pt>
              </c:strCache>
            </c:strRef>
          </c:cat>
          <c:val>
            <c:numRef>
              <c:f>Teste1!$B$24:$W$24</c:f>
              <c:numCache>
                <c:formatCode>0.0</c:formatCode>
                <c:ptCount val="22"/>
                <c:pt idx="0">
                  <c:v>6.8908156638448652</c:v>
                </c:pt>
                <c:pt idx="1">
                  <c:v>5.6466258841521695</c:v>
                </c:pt>
                <c:pt idx="2">
                  <c:v>6.809730216253346</c:v>
                </c:pt>
                <c:pt idx="3">
                  <c:v>5.5128945460800338</c:v>
                </c:pt>
                <c:pt idx="4">
                  <c:v>4.526236315590789</c:v>
                </c:pt>
                <c:pt idx="5">
                  <c:v>4.3898288803809367</c:v>
                </c:pt>
                <c:pt idx="6">
                  <c:v>4.4432865847480931</c:v>
                </c:pt>
                <c:pt idx="7">
                  <c:v>4.2935471509005687</c:v>
                </c:pt>
                <c:pt idx="8">
                  <c:v>3.9716579472435627</c:v>
                </c:pt>
                <c:pt idx="9">
                  <c:v>4.1329858748153434</c:v>
                </c:pt>
                <c:pt idx="10">
                  <c:v>3.9328115381232962</c:v>
                </c:pt>
                <c:pt idx="11">
                  <c:v>3.0778186734770525</c:v>
                </c:pt>
                <c:pt idx="12">
                  <c:v>2.8482481243715676</c:v>
                </c:pt>
                <c:pt idx="13">
                  <c:v>2.514340535246737</c:v>
                </c:pt>
                <c:pt idx="14">
                  <c:v>2.143908526569533</c:v>
                </c:pt>
                <c:pt idx="15">
                  <c:v>1.6301886792452831</c:v>
                </c:pt>
                <c:pt idx="16">
                  <c:v>1.7441988342681183</c:v>
                </c:pt>
                <c:pt idx="17">
                  <c:v>1.8519744829260756</c:v>
                </c:pt>
                <c:pt idx="18">
                  <c:v>1.616633361025664</c:v>
                </c:pt>
                <c:pt idx="19">
                  <c:v>1.4363281975125302</c:v>
                </c:pt>
                <c:pt idx="20">
                  <c:v>1.6094168507119027</c:v>
                </c:pt>
                <c:pt idx="21">
                  <c:v>3.9819199479845993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963E-4694-9122-53E69DD6A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202712"/>
        <c:axId val="180202328"/>
      </c:lineChart>
      <c:catAx>
        <c:axId val="180197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201944"/>
        <c:crosses val="autoZero"/>
        <c:auto val="1"/>
        <c:lblAlgn val="ctr"/>
        <c:lblOffset val="100"/>
        <c:noMultiLvlLbl val="0"/>
      </c:catAx>
      <c:valAx>
        <c:axId val="180201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197464"/>
        <c:crosses val="autoZero"/>
        <c:crossBetween val="between"/>
      </c:valAx>
      <c:valAx>
        <c:axId val="180202328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202712"/>
        <c:crosses val="max"/>
        <c:crossBetween val="between"/>
      </c:valAx>
      <c:catAx>
        <c:axId val="180202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02023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NÚMERO  e DEnominação das comunidades atendidas em 2018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1.7257658070326996E-2"/>
          <c:y val="0.39162015979954162"/>
          <c:w val="0.96548468385934605"/>
          <c:h val="0.562826303490945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'Quadro 9'!$T$8</c:f>
              <c:strCache>
                <c:ptCount val="1"/>
                <c:pt idx="0">
                  <c:v>Assentamento da Reforma Agrária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'Quadro 9'!$U$8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2A-453C-AA48-C82B94B9BCB1}"/>
            </c:ext>
          </c:extLst>
        </c:ser>
        <c:ser>
          <c:idx val="1"/>
          <c:order val="1"/>
          <c:tx>
            <c:strRef>
              <c:f>'Quadro 9'!$T$9</c:f>
              <c:strCache>
                <c:ptCount val="1"/>
                <c:pt idx="0">
                  <c:v>Reservas Extrativistas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'Quadro 9'!$U$9</c:f>
              <c:numCache>
                <c:formatCode>General</c:formatCode>
                <c:ptCount val="1"/>
                <c:pt idx="0">
                  <c:v>126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A2A-453C-AA48-C82B94B9BCB1}"/>
            </c:ext>
          </c:extLst>
        </c:ser>
        <c:ser>
          <c:idx val="2"/>
          <c:order val="2"/>
          <c:tx>
            <c:strRef>
              <c:f>'Quadro 9'!$T$10</c:f>
              <c:strCache>
                <c:ptCount val="1"/>
                <c:pt idx="0">
                  <c:v>Pequenas Comunidades Rurais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'Quadro 9'!$U$10</c:f>
              <c:numCache>
                <c:formatCode>General</c:formatCode>
                <c:ptCount val="1"/>
                <c:pt idx="0">
                  <c:v>302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2A-453C-AA48-C82B94B9BCB1}"/>
            </c:ext>
          </c:extLst>
        </c:ser>
        <c:ser>
          <c:idx val="3"/>
          <c:order val="3"/>
          <c:tx>
            <c:strRef>
              <c:f>'Quadro 9'!$T$11</c:f>
              <c:strCache>
                <c:ptCount val="1"/>
                <c:pt idx="0">
                  <c:v>Regiões Ribeirinhas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'Quadro 9'!$U$11</c:f>
              <c:numCache>
                <c:formatCode>General</c:formatCode>
                <c:ptCount val="1"/>
                <c:pt idx="0">
                  <c:v>221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A2A-453C-AA48-C82B94B9BCB1}"/>
            </c:ext>
          </c:extLst>
        </c:ser>
        <c:ser>
          <c:idx val="4"/>
          <c:order val="4"/>
          <c:tx>
            <c:strRef>
              <c:f>'Quadro 9'!$T$12</c:f>
              <c:strCache>
                <c:ptCount val="1"/>
                <c:pt idx="0">
                  <c:v>Remanescentes de Quilombos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'Quadro 9'!$U$12</c:f>
              <c:numCache>
                <c:formatCode>General</c:formatCode>
                <c:ptCount val="1"/>
                <c:pt idx="0">
                  <c:v>184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A2A-453C-AA48-C82B94B9BCB1}"/>
            </c:ext>
          </c:extLst>
        </c:ser>
        <c:ser>
          <c:idx val="5"/>
          <c:order val="5"/>
          <c:tx>
            <c:strRef>
              <c:f>'Quadro 9'!$T$13</c:f>
              <c:strCache>
                <c:ptCount val="1"/>
                <c:pt idx="0">
                  <c:v>Aldeias Indígenas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'Quadro 9'!$U$13</c:f>
              <c:numCache>
                <c:formatCode>General</c:formatCode>
                <c:ptCount val="1"/>
                <c:pt idx="0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A2A-453C-AA48-C82B94B9BCB1}"/>
            </c:ext>
          </c:extLst>
        </c:ser>
        <c:ser>
          <c:idx val="6"/>
          <c:order val="6"/>
          <c:tx>
            <c:strRef>
              <c:f>'Quadro 9'!$T$14</c:f>
              <c:strCache>
                <c:ptCount val="1"/>
                <c:pt idx="0">
                  <c:v>Área de preservação ambiental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'Quadro 9'!$U$14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A2A-453C-AA48-C82B94B9BC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17300928"/>
        <c:axId val="219092392"/>
      </c:barChart>
      <c:catAx>
        <c:axId val="217300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9092392"/>
        <c:crosses val="autoZero"/>
        <c:auto val="1"/>
        <c:lblAlgn val="ctr"/>
        <c:lblOffset val="100"/>
        <c:noMultiLvlLbl val="0"/>
      </c:catAx>
      <c:valAx>
        <c:axId val="219092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730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0349953681038698E-2"/>
          <c:y val="0.18880134540309634"/>
          <c:w val="0.9781265051809418"/>
          <c:h val="0.305295615104441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D586C0-A5CF-4897-A2B8-C67E46A8B2D6}" type="doc">
      <dgm:prSet loTypeId="urn:microsoft.com/office/officeart/2005/8/layout/radial3" loCatId="cycle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F82B695D-1C6D-4A29-9AA0-42AFED87AA5D}">
      <dgm:prSet phldrT="[Texto]" custT="1"/>
      <dgm:spPr/>
      <dgm:t>
        <a:bodyPr/>
        <a:lstStyle/>
        <a:p>
          <a:r>
            <a:rPr lang="pt-BR" sz="2000" b="1" dirty="0"/>
            <a:t>Apoio à Seg. e Qual. da Água para Consumo Humano</a:t>
          </a:r>
        </a:p>
      </dgm:t>
    </dgm:pt>
    <dgm:pt modelId="{0F6CDD07-D390-435D-8293-85454660E1E8}" type="parTrans" cxnId="{E14E95EE-C5AD-4009-BA9F-E3DA7B261F5C}">
      <dgm:prSet/>
      <dgm:spPr/>
      <dgm:t>
        <a:bodyPr/>
        <a:lstStyle/>
        <a:p>
          <a:endParaRPr lang="pt-BR" sz="2000"/>
        </a:p>
      </dgm:t>
    </dgm:pt>
    <dgm:pt modelId="{6BF5685C-04F6-4B28-A1EF-6AEDF6C4F3D6}" type="sibTrans" cxnId="{E14E95EE-C5AD-4009-BA9F-E3DA7B261F5C}">
      <dgm:prSet/>
      <dgm:spPr/>
      <dgm:t>
        <a:bodyPr/>
        <a:lstStyle/>
        <a:p>
          <a:endParaRPr lang="pt-BR" sz="2000"/>
        </a:p>
      </dgm:t>
    </dgm:pt>
    <dgm:pt modelId="{71CC3409-3DA4-45E5-BBD2-C63C74492FAF}">
      <dgm:prSet phldrT="[Texto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pt-BR" sz="2000" b="1" dirty="0"/>
            <a:t>Fomento </a:t>
          </a:r>
        </a:p>
        <a:p>
          <a:r>
            <a:rPr lang="pt-BR" sz="2000" b="1" dirty="0"/>
            <a:t>PSA</a:t>
          </a:r>
        </a:p>
      </dgm:t>
    </dgm:pt>
    <dgm:pt modelId="{537F3D9E-5B07-4DC4-AB7F-FD3248FABF03}" type="parTrans" cxnId="{2D910631-1B72-4B24-9794-2A0133E0F649}">
      <dgm:prSet/>
      <dgm:spPr/>
      <dgm:t>
        <a:bodyPr/>
        <a:lstStyle/>
        <a:p>
          <a:endParaRPr lang="pt-BR" sz="2000"/>
        </a:p>
      </dgm:t>
    </dgm:pt>
    <dgm:pt modelId="{07359DBF-4454-40E3-B6A1-467B2AA975B8}" type="sibTrans" cxnId="{2D910631-1B72-4B24-9794-2A0133E0F649}">
      <dgm:prSet/>
      <dgm:spPr/>
      <dgm:t>
        <a:bodyPr/>
        <a:lstStyle/>
        <a:p>
          <a:endParaRPr lang="pt-BR" sz="2000"/>
        </a:p>
      </dgm:t>
    </dgm:pt>
    <dgm:pt modelId="{4416A978-B8C1-46BA-B4C2-5D8E18288687}">
      <dgm:prSet phldrT="[Texto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pt-BR" sz="1800" b="1" dirty="0"/>
            <a:t>Fomento</a:t>
          </a:r>
        </a:p>
        <a:p>
          <a:r>
            <a:rPr lang="pt-BR" sz="1800" b="1" dirty="0" err="1"/>
            <a:t>Fluoretação</a:t>
          </a:r>
          <a:endParaRPr lang="pt-BR" sz="1800" b="1" dirty="0"/>
        </a:p>
      </dgm:t>
    </dgm:pt>
    <dgm:pt modelId="{B18C5B5E-BCA9-459B-BF5E-34439B4645C0}" type="parTrans" cxnId="{D3B8C9A8-7EF6-4E98-B2AA-DCE42CD9348E}">
      <dgm:prSet/>
      <dgm:spPr/>
      <dgm:t>
        <a:bodyPr/>
        <a:lstStyle/>
        <a:p>
          <a:endParaRPr lang="pt-BR" sz="2000"/>
        </a:p>
      </dgm:t>
    </dgm:pt>
    <dgm:pt modelId="{56706E4C-7CE9-438B-99F0-ED35D63B41D8}" type="sibTrans" cxnId="{D3B8C9A8-7EF6-4E98-B2AA-DCE42CD9348E}">
      <dgm:prSet/>
      <dgm:spPr/>
      <dgm:t>
        <a:bodyPr/>
        <a:lstStyle/>
        <a:p>
          <a:endParaRPr lang="pt-BR" sz="2000"/>
        </a:p>
      </dgm:t>
    </dgm:pt>
    <dgm:pt modelId="{57934420-931E-459B-A332-55B14B547E2C}">
      <dgm:prSet phldrT="[Texto]" custT="1"/>
      <dgm:spPr/>
      <dgm:t>
        <a:bodyPr/>
        <a:lstStyle/>
        <a:p>
          <a:r>
            <a:rPr lang="pt-BR" sz="2000" b="1" dirty="0"/>
            <a:t>Comissões do Ministério</a:t>
          </a:r>
        </a:p>
      </dgm:t>
    </dgm:pt>
    <dgm:pt modelId="{2A6D4464-E0BB-4103-9D96-B374516D65A7}" type="parTrans" cxnId="{DAACB617-1890-464D-9673-5D5507A7ECBB}">
      <dgm:prSet/>
      <dgm:spPr/>
      <dgm:t>
        <a:bodyPr/>
        <a:lstStyle/>
        <a:p>
          <a:endParaRPr lang="pt-BR" sz="2000"/>
        </a:p>
      </dgm:t>
    </dgm:pt>
    <dgm:pt modelId="{C4BE1CBC-2F1E-4F12-8485-6C3C65D36EF0}" type="sibTrans" cxnId="{DAACB617-1890-464D-9673-5D5507A7ECBB}">
      <dgm:prSet/>
      <dgm:spPr/>
      <dgm:t>
        <a:bodyPr/>
        <a:lstStyle/>
        <a:p>
          <a:endParaRPr lang="pt-BR" sz="2000"/>
        </a:p>
      </dgm:t>
    </dgm:pt>
    <dgm:pt modelId="{D4BD7DFF-BE67-456C-BCCA-7AB06E4A29F0}">
      <dgm:prSet phldrT="[Texto]" custT="1"/>
      <dgm:spPr/>
      <dgm:t>
        <a:bodyPr/>
        <a:lstStyle/>
        <a:p>
          <a:r>
            <a:rPr lang="pt-BR" sz="2000" b="1" dirty="0"/>
            <a:t>Pesquisas</a:t>
          </a:r>
        </a:p>
      </dgm:t>
    </dgm:pt>
    <dgm:pt modelId="{22D86B1D-ADFF-4961-BBED-77737F6DA256}" type="parTrans" cxnId="{F36CE878-0F8C-47E3-A985-C7F5FF21BBA0}">
      <dgm:prSet/>
      <dgm:spPr/>
      <dgm:t>
        <a:bodyPr/>
        <a:lstStyle/>
        <a:p>
          <a:endParaRPr lang="pt-BR" sz="2000"/>
        </a:p>
      </dgm:t>
    </dgm:pt>
    <dgm:pt modelId="{207D2C91-5882-4EA1-ADC3-3BF118357023}" type="sibTrans" cxnId="{F36CE878-0F8C-47E3-A985-C7F5FF21BBA0}">
      <dgm:prSet/>
      <dgm:spPr/>
      <dgm:t>
        <a:bodyPr/>
        <a:lstStyle/>
        <a:p>
          <a:endParaRPr lang="pt-BR" sz="2000"/>
        </a:p>
      </dgm:t>
    </dgm:pt>
    <dgm:pt modelId="{158F0D47-43E4-448B-BA9A-7D1DA06E440B}">
      <dgm:prSet phldrT="[Texto]" custT="1"/>
      <dgm:spPr/>
      <dgm:t>
        <a:bodyPr/>
        <a:lstStyle/>
        <a:p>
          <a:r>
            <a:rPr lang="pt-BR" sz="2000" b="1" dirty="0"/>
            <a:t>Desastres</a:t>
          </a:r>
        </a:p>
      </dgm:t>
    </dgm:pt>
    <dgm:pt modelId="{7590BDBA-6865-48D1-AB9B-0B8182191306}" type="parTrans" cxnId="{439633B6-0C66-4159-9521-F789F7DF2D07}">
      <dgm:prSet/>
      <dgm:spPr/>
      <dgm:t>
        <a:bodyPr/>
        <a:lstStyle/>
        <a:p>
          <a:endParaRPr lang="pt-BR" sz="2000"/>
        </a:p>
      </dgm:t>
    </dgm:pt>
    <dgm:pt modelId="{D20EF8E8-19CE-4517-BDFD-8D2E327DD7C0}" type="sibTrans" cxnId="{439633B6-0C66-4159-9521-F789F7DF2D07}">
      <dgm:prSet/>
      <dgm:spPr/>
      <dgm:t>
        <a:bodyPr/>
        <a:lstStyle/>
        <a:p>
          <a:endParaRPr lang="pt-BR" sz="2000"/>
        </a:p>
      </dgm:t>
    </dgm:pt>
    <dgm:pt modelId="{2FBF0F91-F3E4-4F4B-B371-28C529FA4DBF}">
      <dgm:prSet phldrT="[Texto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pt-BR" sz="2000" b="1" dirty="0"/>
            <a:t>Fomento Laboratórios</a:t>
          </a:r>
        </a:p>
      </dgm:t>
    </dgm:pt>
    <dgm:pt modelId="{A5F9F8D9-4006-43A7-A45C-43DD40CEF460}" type="sibTrans" cxnId="{AC6A2E98-C5F9-4B4D-8910-D9944CAE3D5D}">
      <dgm:prSet/>
      <dgm:spPr/>
      <dgm:t>
        <a:bodyPr/>
        <a:lstStyle/>
        <a:p>
          <a:endParaRPr lang="pt-BR"/>
        </a:p>
      </dgm:t>
    </dgm:pt>
    <dgm:pt modelId="{BE904D8C-3BCF-4E5E-A5D6-4ABDC2625CC2}" type="parTrans" cxnId="{AC6A2E98-C5F9-4B4D-8910-D9944CAE3D5D}">
      <dgm:prSet/>
      <dgm:spPr/>
      <dgm:t>
        <a:bodyPr/>
        <a:lstStyle/>
        <a:p>
          <a:endParaRPr lang="pt-BR"/>
        </a:p>
      </dgm:t>
    </dgm:pt>
    <dgm:pt modelId="{55B07CDC-3A85-4871-9B3C-62D3B2A0BDDA}">
      <dgm:prSet phldrT="[Texto]" custT="1"/>
      <dgm:spPr/>
      <dgm:t>
        <a:bodyPr/>
        <a:lstStyle/>
        <a:p>
          <a:r>
            <a:rPr lang="pt-BR" sz="2000" b="1"/>
            <a:t>SALTA-z</a:t>
          </a:r>
          <a:endParaRPr lang="pt-BR" sz="2000" b="1" dirty="0"/>
        </a:p>
      </dgm:t>
    </dgm:pt>
    <dgm:pt modelId="{BAA397B1-0AA2-45ED-853A-0B7896E7AB16}" type="parTrans" cxnId="{F1833FBE-70E7-4DFE-ADE3-28627E76F59E}">
      <dgm:prSet/>
      <dgm:spPr/>
      <dgm:t>
        <a:bodyPr/>
        <a:lstStyle/>
        <a:p>
          <a:endParaRPr lang="pt-BR"/>
        </a:p>
      </dgm:t>
    </dgm:pt>
    <dgm:pt modelId="{3B41D9BF-0BF3-4AB0-B922-0036F6652E50}" type="sibTrans" cxnId="{F1833FBE-70E7-4DFE-ADE3-28627E76F59E}">
      <dgm:prSet/>
      <dgm:spPr/>
      <dgm:t>
        <a:bodyPr/>
        <a:lstStyle/>
        <a:p>
          <a:endParaRPr lang="pt-BR"/>
        </a:p>
      </dgm:t>
    </dgm:pt>
    <dgm:pt modelId="{53198F08-7CA4-4CAA-B36C-2ECC4201F000}">
      <dgm:prSet phldrT="[Texto]" custT="1"/>
      <dgm:spPr/>
      <dgm:t>
        <a:bodyPr/>
        <a:lstStyle/>
        <a:p>
          <a:r>
            <a:rPr lang="pt-BR" sz="2000" b="1" dirty="0"/>
            <a:t>Comitês de Bacias Hidrográficas</a:t>
          </a:r>
        </a:p>
      </dgm:t>
    </dgm:pt>
    <dgm:pt modelId="{72896AC1-F7CD-46E0-BD62-C5728F8CBFA3}" type="parTrans" cxnId="{78441F4B-F117-4D47-9922-E465CE668631}">
      <dgm:prSet/>
      <dgm:spPr/>
      <dgm:t>
        <a:bodyPr/>
        <a:lstStyle/>
        <a:p>
          <a:endParaRPr lang="pt-BR"/>
        </a:p>
      </dgm:t>
    </dgm:pt>
    <dgm:pt modelId="{52A21085-2506-4C23-8252-B2B403305073}" type="sibTrans" cxnId="{78441F4B-F117-4D47-9922-E465CE668631}">
      <dgm:prSet/>
      <dgm:spPr/>
      <dgm:t>
        <a:bodyPr/>
        <a:lstStyle/>
        <a:p>
          <a:endParaRPr lang="pt-BR"/>
        </a:p>
      </dgm:t>
    </dgm:pt>
    <dgm:pt modelId="{ED15E8D0-F54E-41B2-8152-65ADC724E5E5}">
      <dgm:prSet phldrT="[Texto]" custScaleX="137761"/>
      <dgm:spPr/>
      <dgm:t>
        <a:bodyPr/>
        <a:lstStyle/>
        <a:p>
          <a:endParaRPr lang="pt-BR"/>
        </a:p>
      </dgm:t>
    </dgm:pt>
    <dgm:pt modelId="{A46DECE6-E60A-41D6-9547-0FCF4892DD6F}" type="sibTrans" cxnId="{9970EA17-5A61-410C-B8E0-E1A157E357EB}">
      <dgm:prSet/>
      <dgm:spPr/>
      <dgm:t>
        <a:bodyPr/>
        <a:lstStyle/>
        <a:p>
          <a:endParaRPr lang="pt-BR"/>
        </a:p>
      </dgm:t>
    </dgm:pt>
    <dgm:pt modelId="{06C29BAB-B56C-4FBF-BDD0-926C3CCB0A94}" type="parTrans" cxnId="{9970EA17-5A61-410C-B8E0-E1A157E357EB}">
      <dgm:prSet/>
      <dgm:spPr/>
      <dgm:t>
        <a:bodyPr/>
        <a:lstStyle/>
        <a:p>
          <a:endParaRPr lang="pt-BR"/>
        </a:p>
      </dgm:t>
    </dgm:pt>
    <dgm:pt modelId="{E0EDDBAB-73B2-4CA7-AF49-48916ADC2B7D}">
      <dgm:prSet phldrT="[Texto]"/>
      <dgm:spPr>
        <a:solidFill>
          <a:srgbClr val="FFFF00">
            <a:alpha val="49804"/>
          </a:srgbClr>
        </a:solidFill>
      </dgm:spPr>
      <dgm:t>
        <a:bodyPr/>
        <a:lstStyle/>
        <a:p>
          <a:r>
            <a:rPr lang="pt-BR" b="1" dirty="0"/>
            <a:t>Capacitação</a:t>
          </a:r>
        </a:p>
      </dgm:t>
    </dgm:pt>
    <dgm:pt modelId="{CB84F2EE-6FDD-4FD1-8E91-271434564308}" type="parTrans" cxnId="{51FCDD4A-21B7-418C-9109-62C10AD64A74}">
      <dgm:prSet/>
      <dgm:spPr/>
      <dgm:t>
        <a:bodyPr/>
        <a:lstStyle/>
        <a:p>
          <a:endParaRPr lang="pt-BR"/>
        </a:p>
      </dgm:t>
    </dgm:pt>
    <dgm:pt modelId="{7F93C4AE-1E79-47B6-A98F-734A044DC701}" type="sibTrans" cxnId="{51FCDD4A-21B7-418C-9109-62C10AD64A74}">
      <dgm:prSet/>
      <dgm:spPr/>
      <dgm:t>
        <a:bodyPr/>
        <a:lstStyle/>
        <a:p>
          <a:endParaRPr lang="pt-BR"/>
        </a:p>
      </dgm:t>
    </dgm:pt>
    <dgm:pt modelId="{AE1DC684-D575-4EEE-8921-A3F4062DD344}" type="pres">
      <dgm:prSet presAssocID="{45D586C0-A5CF-4897-A2B8-C67E46A8B2D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DBF9AEF-ACB6-4D21-BBD3-CF3C287C2F53}" type="pres">
      <dgm:prSet presAssocID="{45D586C0-A5CF-4897-A2B8-C67E46A8B2D6}" presName="radial" presStyleCnt="0">
        <dgm:presLayoutVars>
          <dgm:animLvl val="ctr"/>
        </dgm:presLayoutVars>
      </dgm:prSet>
      <dgm:spPr/>
    </dgm:pt>
    <dgm:pt modelId="{96E22299-C884-4CEB-95BD-5413CA5CC937}" type="pres">
      <dgm:prSet presAssocID="{F82B695D-1C6D-4A29-9AA0-42AFED87AA5D}" presName="centerShape" presStyleLbl="vennNode1" presStyleIdx="0" presStyleCnt="10" custScaleX="112770" custScaleY="106399"/>
      <dgm:spPr/>
      <dgm:t>
        <a:bodyPr/>
        <a:lstStyle/>
        <a:p>
          <a:endParaRPr lang="pt-BR"/>
        </a:p>
      </dgm:t>
    </dgm:pt>
    <dgm:pt modelId="{E7518806-0254-48B5-88AC-73CEFFECBFFB}" type="pres">
      <dgm:prSet presAssocID="{71CC3409-3DA4-45E5-BBD2-C63C74492FAF}" presName="node" presStyleLbl="vennNode1" presStyleIdx="1" presStyleCnt="10" custScaleX="130606" custScaleY="116659" custRadScaleRad="109585" custRadScaleInc="4100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F50F1A-9170-4BF9-911E-4F92C51EE60D}" type="pres">
      <dgm:prSet presAssocID="{158F0D47-43E4-448B-BA9A-7D1DA06E440B}" presName="node" presStyleLbl="vennNode1" presStyleIdx="2" presStyleCnt="10" custScaleX="121177" custScaleY="111548" custRadScaleRad="115279" custRadScaleInc="512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F733FD-52BE-4CE4-9572-2AA2BEC32EE1}" type="pres">
      <dgm:prSet presAssocID="{4416A978-B8C1-46BA-B4C2-5D8E18288687}" presName="node" presStyleLbl="vennNode1" presStyleIdx="3" presStyleCnt="10" custScaleX="161476" custScaleY="104519" custRadScaleRad="120729" custRadScaleInc="5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89A091-4E64-4C46-A71D-C5D57214EE86}" type="pres">
      <dgm:prSet presAssocID="{53198F08-7CA4-4CAA-B36C-2ECC4201F000}" presName="node" presStyleLbl="vennNode1" presStyleIdx="4" presStyleCnt="10" custScaleX="15312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06DEAB-9521-4E07-BF39-985E495AC3C0}" type="pres">
      <dgm:prSet presAssocID="{D4BD7DFF-BE67-456C-BCCA-7AB06E4A29F0}" presName="node" presStyleLbl="vennNode1" presStyleIdx="5" presStyleCnt="10" custScaleX="113315" custScaleY="115178" custRadScaleRad="101622" custRadScaleInc="-40417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C064FA-B0BF-4920-B727-C009F3B76537}" type="pres">
      <dgm:prSet presAssocID="{55B07CDC-3A85-4871-9B3C-62D3B2A0BDDA}" presName="node" presStyleLbl="vennNode1" presStyleIdx="6" presStyleCnt="10" custScaleX="120608" custScaleY="95705" custRadScaleRad="101325" custRadScaleInc="198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BD1D5F-B07D-4101-9A34-D0E9C274F324}" type="pres">
      <dgm:prSet presAssocID="{2FBF0F91-F3E4-4F4B-B371-28C529FA4DBF}" presName="node" presStyleLbl="vennNode1" presStyleIdx="7" presStyleCnt="10" custScaleX="149402" custRadScaleRad="114360" custRadScaleInc="123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59FFA5-F26A-43EE-8D0A-107690A4098A}" type="pres">
      <dgm:prSet presAssocID="{57934420-931E-459B-A332-55B14B547E2C}" presName="node" presStyleLbl="vennNode1" presStyleIdx="8" presStyleCnt="10" custScaleX="148497" custRadScaleRad="111885" custRadScaleInc="-948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07419E-C579-4CBD-8310-E543840A47EC}" type="pres">
      <dgm:prSet presAssocID="{E0EDDBAB-73B2-4CA7-AF49-48916ADC2B7D}" presName="node" presStyleLbl="vennNode1" presStyleIdx="9" presStyleCnt="10" custScaleX="130170" custScaleY="120021" custRadScaleRad="114116" custRadScaleInc="-1907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14E95EE-C5AD-4009-BA9F-E3DA7B261F5C}" srcId="{45D586C0-A5CF-4897-A2B8-C67E46A8B2D6}" destId="{F82B695D-1C6D-4A29-9AA0-42AFED87AA5D}" srcOrd="0" destOrd="0" parTransId="{0F6CDD07-D390-435D-8293-85454660E1E8}" sibTransId="{6BF5685C-04F6-4B28-A1EF-6AEDF6C4F3D6}"/>
    <dgm:cxn modelId="{0A9001C3-0142-4DBE-AD13-72E8D920621E}" type="presOf" srcId="{57934420-931E-459B-A332-55B14B547E2C}" destId="{5259FFA5-F26A-43EE-8D0A-107690A4098A}" srcOrd="0" destOrd="0" presId="urn:microsoft.com/office/officeart/2005/8/layout/radial3"/>
    <dgm:cxn modelId="{3B1602DB-D733-4D91-8BBB-D7E0F17E3798}" type="presOf" srcId="{53198F08-7CA4-4CAA-B36C-2ECC4201F000}" destId="{2C89A091-4E64-4C46-A71D-C5D57214EE86}" srcOrd="0" destOrd="0" presId="urn:microsoft.com/office/officeart/2005/8/layout/radial3"/>
    <dgm:cxn modelId="{66130F83-BDF1-4BF4-BB8E-16B491BD342F}" type="presOf" srcId="{F82B695D-1C6D-4A29-9AA0-42AFED87AA5D}" destId="{96E22299-C884-4CEB-95BD-5413CA5CC937}" srcOrd="0" destOrd="0" presId="urn:microsoft.com/office/officeart/2005/8/layout/radial3"/>
    <dgm:cxn modelId="{F0B16403-8F2A-457B-B6AE-F279DFFFBE1D}" type="presOf" srcId="{45D586C0-A5CF-4897-A2B8-C67E46A8B2D6}" destId="{AE1DC684-D575-4EEE-8921-A3F4062DD344}" srcOrd="0" destOrd="0" presId="urn:microsoft.com/office/officeart/2005/8/layout/radial3"/>
    <dgm:cxn modelId="{7133CCD8-5959-4487-B750-249B88499E0B}" type="presOf" srcId="{D4BD7DFF-BE67-456C-BCCA-7AB06E4A29F0}" destId="{AA06DEAB-9521-4E07-BF39-985E495AC3C0}" srcOrd="0" destOrd="0" presId="urn:microsoft.com/office/officeart/2005/8/layout/radial3"/>
    <dgm:cxn modelId="{AC6A2E98-C5F9-4B4D-8910-D9944CAE3D5D}" srcId="{F82B695D-1C6D-4A29-9AA0-42AFED87AA5D}" destId="{2FBF0F91-F3E4-4F4B-B371-28C529FA4DBF}" srcOrd="6" destOrd="0" parTransId="{BE904D8C-3BCF-4E5E-A5D6-4ABDC2625CC2}" sibTransId="{A5F9F8D9-4006-43A7-A45C-43DD40CEF460}"/>
    <dgm:cxn modelId="{AA448929-534F-448E-963F-0A8E7112D9DF}" type="presOf" srcId="{E0EDDBAB-73B2-4CA7-AF49-48916ADC2B7D}" destId="{A707419E-C579-4CBD-8310-E543840A47EC}" srcOrd="0" destOrd="0" presId="urn:microsoft.com/office/officeart/2005/8/layout/radial3"/>
    <dgm:cxn modelId="{78441F4B-F117-4D47-9922-E465CE668631}" srcId="{F82B695D-1C6D-4A29-9AA0-42AFED87AA5D}" destId="{53198F08-7CA4-4CAA-B36C-2ECC4201F000}" srcOrd="3" destOrd="0" parTransId="{72896AC1-F7CD-46E0-BD62-C5728F8CBFA3}" sibTransId="{52A21085-2506-4C23-8252-B2B403305073}"/>
    <dgm:cxn modelId="{439633B6-0C66-4159-9521-F789F7DF2D07}" srcId="{F82B695D-1C6D-4A29-9AA0-42AFED87AA5D}" destId="{158F0D47-43E4-448B-BA9A-7D1DA06E440B}" srcOrd="1" destOrd="0" parTransId="{7590BDBA-6865-48D1-AB9B-0B8182191306}" sibTransId="{D20EF8E8-19CE-4517-BDFD-8D2E327DD7C0}"/>
    <dgm:cxn modelId="{D3B8C9A8-7EF6-4E98-B2AA-DCE42CD9348E}" srcId="{F82B695D-1C6D-4A29-9AA0-42AFED87AA5D}" destId="{4416A978-B8C1-46BA-B4C2-5D8E18288687}" srcOrd="2" destOrd="0" parTransId="{B18C5B5E-BCA9-459B-BF5E-34439B4645C0}" sibTransId="{56706E4C-7CE9-438B-99F0-ED35D63B41D8}"/>
    <dgm:cxn modelId="{DAACB617-1890-464D-9673-5D5507A7ECBB}" srcId="{F82B695D-1C6D-4A29-9AA0-42AFED87AA5D}" destId="{57934420-931E-459B-A332-55B14B547E2C}" srcOrd="7" destOrd="0" parTransId="{2A6D4464-E0BB-4103-9D96-B374516D65A7}" sibTransId="{C4BE1CBC-2F1E-4F12-8485-6C3C65D36EF0}"/>
    <dgm:cxn modelId="{9B8E9606-0947-4D51-A11C-6B86E46C18A3}" type="presOf" srcId="{2FBF0F91-F3E4-4F4B-B371-28C529FA4DBF}" destId="{0FBD1D5F-B07D-4101-9A34-D0E9C274F324}" srcOrd="0" destOrd="0" presId="urn:microsoft.com/office/officeart/2005/8/layout/radial3"/>
    <dgm:cxn modelId="{9970EA17-5A61-410C-B8E0-E1A157E357EB}" srcId="{45D586C0-A5CF-4897-A2B8-C67E46A8B2D6}" destId="{ED15E8D0-F54E-41B2-8152-65ADC724E5E5}" srcOrd="1" destOrd="0" parTransId="{06C29BAB-B56C-4FBF-BDD0-926C3CCB0A94}" sibTransId="{A46DECE6-E60A-41D6-9547-0FCF4892DD6F}"/>
    <dgm:cxn modelId="{D5AB4646-8F07-43C1-AB6F-5C7E6A191AFF}" type="presOf" srcId="{55B07CDC-3A85-4871-9B3C-62D3B2A0BDDA}" destId="{A6C064FA-B0BF-4920-B727-C009F3B76537}" srcOrd="0" destOrd="0" presId="urn:microsoft.com/office/officeart/2005/8/layout/radial3"/>
    <dgm:cxn modelId="{C5ED5CF4-95A9-4A32-981D-AEE6FB884677}" type="presOf" srcId="{158F0D47-43E4-448B-BA9A-7D1DA06E440B}" destId="{03F50F1A-9170-4BF9-911E-4F92C51EE60D}" srcOrd="0" destOrd="0" presId="urn:microsoft.com/office/officeart/2005/8/layout/radial3"/>
    <dgm:cxn modelId="{D80EDE2C-7E70-4BDF-AB8A-7C12A22D98C1}" type="presOf" srcId="{71CC3409-3DA4-45E5-BBD2-C63C74492FAF}" destId="{E7518806-0254-48B5-88AC-73CEFFECBFFB}" srcOrd="0" destOrd="0" presId="urn:microsoft.com/office/officeart/2005/8/layout/radial3"/>
    <dgm:cxn modelId="{51FCDD4A-21B7-418C-9109-62C10AD64A74}" srcId="{F82B695D-1C6D-4A29-9AA0-42AFED87AA5D}" destId="{E0EDDBAB-73B2-4CA7-AF49-48916ADC2B7D}" srcOrd="8" destOrd="0" parTransId="{CB84F2EE-6FDD-4FD1-8E91-271434564308}" sibTransId="{7F93C4AE-1E79-47B6-A98F-734A044DC701}"/>
    <dgm:cxn modelId="{F1833FBE-70E7-4DFE-ADE3-28627E76F59E}" srcId="{F82B695D-1C6D-4A29-9AA0-42AFED87AA5D}" destId="{55B07CDC-3A85-4871-9B3C-62D3B2A0BDDA}" srcOrd="5" destOrd="0" parTransId="{BAA397B1-0AA2-45ED-853A-0B7896E7AB16}" sibTransId="{3B41D9BF-0BF3-4AB0-B922-0036F6652E50}"/>
    <dgm:cxn modelId="{F36CE878-0F8C-47E3-A985-C7F5FF21BBA0}" srcId="{F82B695D-1C6D-4A29-9AA0-42AFED87AA5D}" destId="{D4BD7DFF-BE67-456C-BCCA-7AB06E4A29F0}" srcOrd="4" destOrd="0" parTransId="{22D86B1D-ADFF-4961-BBED-77737F6DA256}" sibTransId="{207D2C91-5882-4EA1-ADC3-3BF118357023}"/>
    <dgm:cxn modelId="{2878ED36-0D6E-421E-8291-3F91D373C99F}" type="presOf" srcId="{4416A978-B8C1-46BA-B4C2-5D8E18288687}" destId="{EAF733FD-52BE-4CE4-9572-2AA2BEC32EE1}" srcOrd="0" destOrd="0" presId="urn:microsoft.com/office/officeart/2005/8/layout/radial3"/>
    <dgm:cxn modelId="{2D910631-1B72-4B24-9794-2A0133E0F649}" srcId="{F82B695D-1C6D-4A29-9AA0-42AFED87AA5D}" destId="{71CC3409-3DA4-45E5-BBD2-C63C74492FAF}" srcOrd="0" destOrd="0" parTransId="{537F3D9E-5B07-4DC4-AB7F-FD3248FABF03}" sibTransId="{07359DBF-4454-40E3-B6A1-467B2AA975B8}"/>
    <dgm:cxn modelId="{26E52C8B-1CBA-484A-A3D3-921ED5213DEF}" type="presParOf" srcId="{AE1DC684-D575-4EEE-8921-A3F4062DD344}" destId="{1DBF9AEF-ACB6-4D21-BBD3-CF3C287C2F53}" srcOrd="0" destOrd="0" presId="urn:microsoft.com/office/officeart/2005/8/layout/radial3"/>
    <dgm:cxn modelId="{2942386B-0644-4128-B55E-F1081ED700F3}" type="presParOf" srcId="{1DBF9AEF-ACB6-4D21-BBD3-CF3C287C2F53}" destId="{96E22299-C884-4CEB-95BD-5413CA5CC937}" srcOrd="0" destOrd="0" presId="urn:microsoft.com/office/officeart/2005/8/layout/radial3"/>
    <dgm:cxn modelId="{DE4B4B83-00AD-42CC-BC84-1ECF488F9B4A}" type="presParOf" srcId="{1DBF9AEF-ACB6-4D21-BBD3-CF3C287C2F53}" destId="{E7518806-0254-48B5-88AC-73CEFFECBFFB}" srcOrd="1" destOrd="0" presId="urn:microsoft.com/office/officeart/2005/8/layout/radial3"/>
    <dgm:cxn modelId="{18AB2336-5519-4E4E-B04F-3D25CFC59135}" type="presParOf" srcId="{1DBF9AEF-ACB6-4D21-BBD3-CF3C287C2F53}" destId="{03F50F1A-9170-4BF9-911E-4F92C51EE60D}" srcOrd="2" destOrd="0" presId="urn:microsoft.com/office/officeart/2005/8/layout/radial3"/>
    <dgm:cxn modelId="{D92CDDD5-0B40-4289-B88A-F53671382832}" type="presParOf" srcId="{1DBF9AEF-ACB6-4D21-BBD3-CF3C287C2F53}" destId="{EAF733FD-52BE-4CE4-9572-2AA2BEC32EE1}" srcOrd="3" destOrd="0" presId="urn:microsoft.com/office/officeart/2005/8/layout/radial3"/>
    <dgm:cxn modelId="{C9B8F03A-88AA-4C3F-BB83-D26DB7AFE789}" type="presParOf" srcId="{1DBF9AEF-ACB6-4D21-BBD3-CF3C287C2F53}" destId="{2C89A091-4E64-4C46-A71D-C5D57214EE86}" srcOrd="4" destOrd="0" presId="urn:microsoft.com/office/officeart/2005/8/layout/radial3"/>
    <dgm:cxn modelId="{A2DC4948-E4F8-4A21-8C40-D112C350B889}" type="presParOf" srcId="{1DBF9AEF-ACB6-4D21-BBD3-CF3C287C2F53}" destId="{AA06DEAB-9521-4E07-BF39-985E495AC3C0}" srcOrd="5" destOrd="0" presId="urn:microsoft.com/office/officeart/2005/8/layout/radial3"/>
    <dgm:cxn modelId="{BF4E5C21-9BA8-4711-A414-80279604809D}" type="presParOf" srcId="{1DBF9AEF-ACB6-4D21-BBD3-CF3C287C2F53}" destId="{A6C064FA-B0BF-4920-B727-C009F3B76537}" srcOrd="6" destOrd="0" presId="urn:microsoft.com/office/officeart/2005/8/layout/radial3"/>
    <dgm:cxn modelId="{32AC0174-CAD7-49E1-8379-E85B126F9364}" type="presParOf" srcId="{1DBF9AEF-ACB6-4D21-BBD3-CF3C287C2F53}" destId="{0FBD1D5F-B07D-4101-9A34-D0E9C274F324}" srcOrd="7" destOrd="0" presId="urn:microsoft.com/office/officeart/2005/8/layout/radial3"/>
    <dgm:cxn modelId="{E344B364-CCE5-43C1-A85A-A1F1D6EE946E}" type="presParOf" srcId="{1DBF9AEF-ACB6-4D21-BBD3-CF3C287C2F53}" destId="{5259FFA5-F26A-43EE-8D0A-107690A4098A}" srcOrd="8" destOrd="0" presId="urn:microsoft.com/office/officeart/2005/8/layout/radial3"/>
    <dgm:cxn modelId="{BC966887-9961-4CD6-972E-BBE98F63AEE8}" type="presParOf" srcId="{1DBF9AEF-ACB6-4D21-BBD3-CF3C287C2F53}" destId="{A707419E-C579-4CBD-8310-E543840A47EC}" srcOrd="9" destOrd="0" presId="urn:microsoft.com/office/officeart/2005/8/layout/radial3"/>
  </dgm:cxnLst>
  <dgm:bg>
    <a:solidFill>
      <a:schemeClr val="bg1"/>
    </a:solidFill>
  </dgm:bg>
  <dgm:whole>
    <a:ln w="38100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22299-C884-4CEB-95BD-5413CA5CC937}">
      <dsp:nvSpPr>
        <dsp:cNvPr id="0" name=""/>
        <dsp:cNvSpPr/>
      </dsp:nvSpPr>
      <dsp:spPr>
        <a:xfrm>
          <a:off x="1995581" y="1089782"/>
          <a:ext cx="3221398" cy="303940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/>
            <a:t>Apoio à Seg. e Qual. da Água para Consumo Humano</a:t>
          </a:r>
        </a:p>
      </dsp:txBody>
      <dsp:txXfrm>
        <a:off x="2467344" y="1534892"/>
        <a:ext cx="2277872" cy="2149184"/>
      </dsp:txXfrm>
    </dsp:sp>
    <dsp:sp modelId="{E7518806-0254-48B5-88AC-73CEFFECBFFB}">
      <dsp:nvSpPr>
        <dsp:cNvPr id="0" name=""/>
        <dsp:cNvSpPr/>
      </dsp:nvSpPr>
      <dsp:spPr>
        <a:xfrm>
          <a:off x="3235088" y="3429865"/>
          <a:ext cx="1865451" cy="1666246"/>
        </a:xfrm>
        <a:prstGeom prst="ellipse">
          <a:avLst/>
        </a:prstGeom>
        <a:solidFill>
          <a:srgbClr val="FFFF0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/>
            <a:t>Fomento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/>
            <a:t>PSA</a:t>
          </a:r>
        </a:p>
      </dsp:txBody>
      <dsp:txXfrm>
        <a:off x="3508277" y="3673881"/>
        <a:ext cx="1319073" cy="1178214"/>
      </dsp:txXfrm>
    </dsp:sp>
    <dsp:sp modelId="{03F50F1A-9170-4BF9-911E-4F92C51EE60D}">
      <dsp:nvSpPr>
        <dsp:cNvPr id="0" name=""/>
        <dsp:cNvSpPr/>
      </dsp:nvSpPr>
      <dsp:spPr>
        <a:xfrm>
          <a:off x="4178424" y="219141"/>
          <a:ext cx="1730776" cy="159324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/>
            <a:t>Desastres</a:t>
          </a:r>
        </a:p>
      </dsp:txBody>
      <dsp:txXfrm>
        <a:off x="4431890" y="452466"/>
        <a:ext cx="1223844" cy="1126595"/>
      </dsp:txXfrm>
    </dsp:sp>
    <dsp:sp modelId="{EAF733FD-52BE-4CE4-9572-2AA2BEC32EE1}">
      <dsp:nvSpPr>
        <dsp:cNvPr id="0" name=""/>
        <dsp:cNvSpPr/>
      </dsp:nvSpPr>
      <dsp:spPr>
        <a:xfrm>
          <a:off x="4668147" y="1481170"/>
          <a:ext cx="2306369" cy="1492849"/>
        </a:xfrm>
        <a:prstGeom prst="ellipse">
          <a:avLst/>
        </a:prstGeom>
        <a:solidFill>
          <a:srgbClr val="FFFF0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Fomento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err="1"/>
            <a:t>Fluoretação</a:t>
          </a:r>
          <a:endParaRPr lang="pt-BR" sz="1800" b="1" kern="1200" dirty="0"/>
        </a:p>
      </dsp:txBody>
      <dsp:txXfrm>
        <a:off x="5005907" y="1699793"/>
        <a:ext cx="1630849" cy="1055603"/>
      </dsp:txXfrm>
    </dsp:sp>
    <dsp:sp modelId="{2C89A091-4E64-4C46-A71D-C5D57214EE86}">
      <dsp:nvSpPr>
        <dsp:cNvPr id="0" name=""/>
        <dsp:cNvSpPr/>
      </dsp:nvSpPr>
      <dsp:spPr>
        <a:xfrm>
          <a:off x="4125070" y="2826231"/>
          <a:ext cx="2187148" cy="142830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/>
            <a:t>Comitês de Bacias Hidrográficas</a:t>
          </a:r>
        </a:p>
      </dsp:txBody>
      <dsp:txXfrm>
        <a:off x="4445370" y="3035401"/>
        <a:ext cx="1546548" cy="1009964"/>
      </dsp:txXfrm>
    </dsp:sp>
    <dsp:sp modelId="{AA06DEAB-9521-4E07-BF39-985E495AC3C0}">
      <dsp:nvSpPr>
        <dsp:cNvPr id="0" name=""/>
        <dsp:cNvSpPr/>
      </dsp:nvSpPr>
      <dsp:spPr>
        <a:xfrm>
          <a:off x="2741847" y="0"/>
          <a:ext cx="1618483" cy="164509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/>
            <a:t>Pesquisas</a:t>
          </a:r>
        </a:p>
      </dsp:txBody>
      <dsp:txXfrm>
        <a:off x="2978868" y="240918"/>
        <a:ext cx="1144441" cy="1163256"/>
      </dsp:txXfrm>
    </dsp:sp>
    <dsp:sp modelId="{A6C064FA-B0BF-4920-B727-C009F3B76537}">
      <dsp:nvSpPr>
        <dsp:cNvPr id="0" name=""/>
        <dsp:cNvSpPr/>
      </dsp:nvSpPr>
      <dsp:spPr>
        <a:xfrm>
          <a:off x="2075193" y="3689574"/>
          <a:ext cx="1722649" cy="136695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/>
            <a:t>SALTA-z</a:t>
          </a:r>
          <a:endParaRPr lang="pt-BR" sz="2000" b="1" kern="1200" dirty="0"/>
        </a:p>
      </dsp:txBody>
      <dsp:txXfrm>
        <a:off x="2327469" y="3889761"/>
        <a:ext cx="1218097" cy="966585"/>
      </dsp:txXfrm>
    </dsp:sp>
    <dsp:sp modelId="{0FBD1D5F-B07D-4101-9A34-D0E9C274F324}">
      <dsp:nvSpPr>
        <dsp:cNvPr id="0" name=""/>
        <dsp:cNvSpPr/>
      </dsp:nvSpPr>
      <dsp:spPr>
        <a:xfrm>
          <a:off x="686341" y="2944022"/>
          <a:ext cx="2133915" cy="1428304"/>
        </a:xfrm>
        <a:prstGeom prst="ellipse">
          <a:avLst/>
        </a:prstGeom>
        <a:solidFill>
          <a:srgbClr val="FFFF0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/>
            <a:t>Fomento Laboratórios</a:t>
          </a:r>
        </a:p>
      </dsp:txBody>
      <dsp:txXfrm>
        <a:off x="998846" y="3153192"/>
        <a:ext cx="1508905" cy="1009964"/>
      </dsp:txXfrm>
    </dsp:sp>
    <dsp:sp modelId="{5259FFA5-F26A-43EE-8D0A-107690A4098A}">
      <dsp:nvSpPr>
        <dsp:cNvPr id="0" name=""/>
        <dsp:cNvSpPr/>
      </dsp:nvSpPr>
      <dsp:spPr>
        <a:xfrm>
          <a:off x="474926" y="1670086"/>
          <a:ext cx="2120989" cy="142830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/>
            <a:t>Comissões do Ministério</a:t>
          </a:r>
        </a:p>
      </dsp:txBody>
      <dsp:txXfrm>
        <a:off x="785538" y="1879256"/>
        <a:ext cx="1499765" cy="1009964"/>
      </dsp:txXfrm>
    </dsp:sp>
    <dsp:sp modelId="{A707419E-C579-4CBD-8310-E543840A47EC}">
      <dsp:nvSpPr>
        <dsp:cNvPr id="0" name=""/>
        <dsp:cNvSpPr/>
      </dsp:nvSpPr>
      <dsp:spPr>
        <a:xfrm>
          <a:off x="1106969" y="320565"/>
          <a:ext cx="1859224" cy="1714265"/>
        </a:xfrm>
        <a:prstGeom prst="ellipse">
          <a:avLst/>
        </a:prstGeom>
        <a:solidFill>
          <a:srgbClr val="FFFF00">
            <a:alpha val="49804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/>
            <a:t>Capacitação</a:t>
          </a:r>
        </a:p>
      </dsp:txBody>
      <dsp:txXfrm>
        <a:off x="1379246" y="571613"/>
        <a:ext cx="1314670" cy="1212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14F6C-A287-47A5-9470-0B1AE8418BA5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0591B-A2F1-40FD-9F09-F489F8BD3C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7565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Perspectiva de comunidades </a:t>
            </a:r>
            <a:r>
              <a:rPr lang="pt-BR" dirty="0" err="1" smtClean="0"/>
              <a:t>vulnerabilizadas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0591B-A2F1-40FD-9F09-F489F8BD3C6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372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Fluoretação - Fomento técnico (capacitação) e financeiro (</a:t>
            </a:r>
            <a:r>
              <a:rPr lang="pt-BR" dirty="0"/>
              <a:t>Estrutura e Equipamentos), em consonância com a Política Nacional de Saúde Bucal. Baixo </a:t>
            </a:r>
            <a:r>
              <a:rPr lang="pt-BR" dirty="0" err="1"/>
              <a:t>Guandú</a:t>
            </a:r>
            <a:r>
              <a:rPr lang="pt-BR" dirty="0"/>
              <a:t> 1953.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DEE5B-20F7-47D6-8794-9F2C8ED6800D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0263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Além da participação nas instâncias de controle e participação social, elaboração e execução de políticas públicas e diferentes parcerias.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88D95-AB39-4BCE-B965-7B98B453DE87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9440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88D95-AB39-4BCE-B965-7B98B453DE87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8116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 rede está vinculada ao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Desam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vem sendo ampliada e adequada com a participação da Coordenação de Estudos e Projetos (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Coesp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do Departamento de Engenharia de Saúde Pública (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Densp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0591B-A2F1-40FD-9F09-F489F8BD3C6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682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Coesp</a:t>
            </a:r>
            <a:r>
              <a:rPr lang="pt-BR" dirty="0" smtClean="0"/>
              <a:t> – </a:t>
            </a:r>
            <a:r>
              <a:rPr lang="pt-BR" dirty="0" err="1" smtClean="0"/>
              <a:t>Coord</a:t>
            </a:r>
            <a:r>
              <a:rPr lang="pt-BR" dirty="0" smtClean="0"/>
              <a:t> de Estudos e Projetos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0591B-A2F1-40FD-9F09-F489F8BD3C6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4194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3652B-6D6E-468A-AFE9-E1ED1C3B88DE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4902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07/05/2019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2" descr="C:\Users\gabriel.silva\Desktop\Template-49CNSA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281121" cy="69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3.png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emf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395536" y="2213288"/>
            <a:ext cx="8496944" cy="2387600"/>
          </a:xfrm>
        </p:spPr>
        <p:txBody>
          <a:bodyPr anchor="ctr" anchorCtr="0">
            <a:normAutofit fontScale="90000"/>
          </a:bodyPr>
          <a:lstStyle/>
          <a:p>
            <a:r>
              <a:rPr lang="pt-BR" b="1" dirty="0" smtClean="0"/>
              <a:t>SOLUÇÃO ALTERNATIVA PARA TRATAMENTO DE ÁGUA E CONSÓRCIOS PÚBLICOS MUNICIPAIS PARA CONTROLE DA QUALIDADE DA ÁGUA</a:t>
            </a:r>
            <a:endParaRPr lang="pt-BR" b="1" dirty="0"/>
          </a:p>
        </p:txBody>
      </p:sp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4869160"/>
            <a:ext cx="7776864" cy="57564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pt-BR" sz="2800" b="1" i="1" dirty="0" smtClean="0"/>
              <a:t>Silene Lima Dourado Ximenes Santos</a:t>
            </a:r>
          </a:p>
          <a:p>
            <a:pPr algn="l"/>
            <a:endParaRPr lang="pt-BR" sz="2800" i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68660"/>
            <a:ext cx="1512168" cy="151216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175994" y="463024"/>
            <a:ext cx="6239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70C0"/>
                </a:solidFill>
              </a:rPr>
              <a:t>FUNDAÇÃO NACIONAL DE </a:t>
            </a:r>
            <a:r>
              <a:rPr lang="pt-BR" sz="2000" b="1" dirty="0" smtClean="0">
                <a:solidFill>
                  <a:srgbClr val="0070C0"/>
                </a:solidFill>
              </a:rPr>
              <a:t>SAÚDE </a:t>
            </a:r>
            <a:endParaRPr lang="pt-BR" sz="2000" b="1" dirty="0">
              <a:solidFill>
                <a:srgbClr val="0070C0"/>
              </a:solidFill>
            </a:endParaRPr>
          </a:p>
          <a:p>
            <a:pPr algn="ctr"/>
            <a:r>
              <a:rPr lang="pt-BR" sz="2000" b="1" dirty="0">
                <a:solidFill>
                  <a:srgbClr val="0070C0"/>
                </a:solidFill>
              </a:rPr>
              <a:t>DEPARTAMENTO DE SAÚDE </a:t>
            </a:r>
            <a:r>
              <a:rPr lang="pt-BR" sz="2000" b="1" dirty="0" smtClean="0">
                <a:solidFill>
                  <a:srgbClr val="0070C0"/>
                </a:solidFill>
              </a:rPr>
              <a:t>AMBIENTAL</a:t>
            </a:r>
          </a:p>
          <a:p>
            <a:pPr algn="ctr"/>
            <a:r>
              <a:rPr lang="pt-BR" sz="2000" b="1" dirty="0" smtClean="0">
                <a:solidFill>
                  <a:srgbClr val="0070C0"/>
                </a:solidFill>
              </a:rPr>
              <a:t>COORDENAÇÃO DE CONTROLE DA QUALIDADE DA ÁGUA PARA CONSUMO HUMANO</a:t>
            </a:r>
            <a:endParaRPr lang="pt-B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A083E5C-ACDE-408C-9A81-ECF9E443B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2132"/>
            <a:ext cx="7886700" cy="4847227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/>
              <a:t>No exercício de 2018:</a:t>
            </a:r>
          </a:p>
          <a:p>
            <a:pPr lvl="1" algn="just"/>
            <a:r>
              <a:rPr lang="pt-BR" dirty="0"/>
              <a:t>Foram atendidos </a:t>
            </a:r>
            <a:r>
              <a:rPr lang="pt-BR" b="1" dirty="0"/>
              <a:t>564 municípios e 987 comunidades (</a:t>
            </a:r>
            <a:r>
              <a:rPr lang="pt-BR" dirty="0"/>
              <a:t>Com anos anteriores, alcançamos 83,7% e 99,7% para municípios e comunidades, respectivamente, em relação a meta do PPA 2016-2019)</a:t>
            </a:r>
            <a:r>
              <a:rPr lang="pt-BR" b="1" dirty="0"/>
              <a:t>;</a:t>
            </a:r>
          </a:p>
          <a:p>
            <a:pPr lvl="1" algn="just"/>
            <a:r>
              <a:rPr lang="pt-BR" dirty="0"/>
              <a:t>Em 223 municípios houve ação de capacitação pelos técnicos da Funasa (cursos, oficinas, palestras, </a:t>
            </a:r>
            <a:r>
              <a:rPr lang="pt-BR" dirty="0" err="1"/>
              <a:t>etc</a:t>
            </a:r>
            <a:r>
              <a:rPr lang="pt-BR" dirty="0"/>
              <a:t>), envolvendo um total de 1759 pessoas nas capacitações;</a:t>
            </a:r>
          </a:p>
          <a:p>
            <a:pPr lvl="1" algn="just"/>
            <a:r>
              <a:rPr lang="pt-BR" dirty="0"/>
              <a:t>Em 457 municípios foram realizadas coletas e análises de amostras de água. No total, foram 70.663 análises de diversos parâmetros</a:t>
            </a:r>
            <a:r>
              <a:rPr lang="pt-BR" dirty="0" smtClean="0"/>
              <a:t>.</a:t>
            </a:r>
            <a:endParaRPr lang="pt-BR" b="1" dirty="0"/>
          </a:p>
          <a:p>
            <a:pPr lvl="1" algn="just"/>
            <a:endParaRPr lang="pt-BR" b="1" dirty="0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xmlns="" id="{77E6D8B7-6995-4181-9D0F-5CC825984C64}"/>
              </a:ext>
            </a:extLst>
          </p:cNvPr>
          <p:cNvSpPr txBox="1">
            <a:spLocks/>
          </p:cNvSpPr>
          <p:nvPr/>
        </p:nvSpPr>
        <p:spPr>
          <a:xfrm>
            <a:off x="179512" y="1417638"/>
            <a:ext cx="7886700" cy="392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AÇÕES E RESULTADOS:</a:t>
            </a: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CONTROLE DA QUALIDADE DA ÁGUA PARA CONSUMO HUMANO NA FUNASA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536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CFC6C13B-91CB-47CC-BD3A-5949A8A0C3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1443838"/>
              </p:ext>
            </p:extLst>
          </p:nvPr>
        </p:nvGraphicFramePr>
        <p:xfrm>
          <a:off x="591843" y="1268760"/>
          <a:ext cx="8094957" cy="4691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CONTROLE DA QUALIDADE DA ÁGUA PARA CONSUMO HUMANO NA FUNASA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363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7638"/>
            <a:ext cx="7920880" cy="53237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CONTROLE DA QUALIDADE DA ÁGUA PARA CONSUMO HUMANO NA FUNASA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196752"/>
            <a:ext cx="1992398" cy="1503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4404" y="2543754"/>
            <a:ext cx="1197990" cy="894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596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7524" y="1268760"/>
            <a:ext cx="8568952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Programa </a:t>
            </a:r>
            <a:r>
              <a:rPr lang="pt-BR" dirty="0"/>
              <a:t>de Aceleração do Crescimento (PAC </a:t>
            </a:r>
            <a:r>
              <a:rPr lang="pt-BR" dirty="0" smtClean="0"/>
              <a:t>1)</a:t>
            </a:r>
          </a:p>
          <a:p>
            <a:pPr lvl="1" algn="just"/>
            <a:r>
              <a:rPr lang="pt-BR" dirty="0" smtClean="0"/>
              <a:t>Construção </a:t>
            </a:r>
            <a:r>
              <a:rPr lang="pt-BR" dirty="0"/>
              <a:t>de Centros de Referência em Saneamento Ambiental, para serem administrados por Consórcios Intermunicipais de </a:t>
            </a:r>
            <a:r>
              <a:rPr lang="pt-BR" dirty="0" smtClean="0"/>
              <a:t>Saneamento</a:t>
            </a:r>
            <a:r>
              <a:rPr lang="pt-BR" dirty="0"/>
              <a:t>;</a:t>
            </a:r>
            <a:endParaRPr lang="pt-BR" dirty="0" smtClean="0"/>
          </a:p>
          <a:p>
            <a:pPr lvl="1" algn="just"/>
            <a:r>
              <a:rPr lang="pt-BR" dirty="0" smtClean="0"/>
              <a:t>A </a:t>
            </a:r>
            <a:r>
              <a:rPr lang="pt-BR" dirty="0"/>
              <a:t>programação funcional </a:t>
            </a:r>
            <a:r>
              <a:rPr lang="pt-BR" dirty="0" smtClean="0"/>
              <a:t>contempla</a:t>
            </a:r>
            <a:r>
              <a:rPr lang="pt-BR" dirty="0"/>
              <a:t>, entre outros setores, laboratórios de análises de água para o consumo humano e análises de </a:t>
            </a:r>
            <a:r>
              <a:rPr lang="pt-BR" dirty="0" smtClean="0"/>
              <a:t>efluentes (média e alta complexidade) e ambientes </a:t>
            </a:r>
            <a:r>
              <a:rPr lang="pt-BR" dirty="0"/>
              <a:t>destinados à realização de </a:t>
            </a:r>
            <a:r>
              <a:rPr lang="pt-BR" dirty="0" smtClean="0"/>
              <a:t>atividades administrativas </a:t>
            </a:r>
            <a:r>
              <a:rPr lang="pt-BR" dirty="0"/>
              <a:t>dos </a:t>
            </a:r>
            <a:r>
              <a:rPr lang="pt-BR" dirty="0" smtClean="0"/>
              <a:t>Consórcios;</a:t>
            </a:r>
            <a:endParaRPr lang="pt-BR" dirty="0"/>
          </a:p>
          <a:p>
            <a:pPr lvl="1" algn="just"/>
            <a:r>
              <a:rPr lang="pt-BR" dirty="0" smtClean="0"/>
              <a:t>Os </a:t>
            </a:r>
            <a:r>
              <a:rPr lang="pt-BR" dirty="0"/>
              <a:t>projetos desses Centros foram elaborados pela </a:t>
            </a:r>
            <a:r>
              <a:rPr lang="pt-BR" dirty="0" err="1" smtClean="0"/>
              <a:t>Coesp</a:t>
            </a:r>
            <a:r>
              <a:rPr lang="pt-BR" dirty="0" smtClean="0"/>
              <a:t>/</a:t>
            </a:r>
            <a:r>
              <a:rPr lang="pt-BR" dirty="0" err="1" smtClean="0"/>
              <a:t>Densp</a:t>
            </a:r>
            <a:r>
              <a:rPr lang="pt-BR" dirty="0" smtClean="0"/>
              <a:t>, </a:t>
            </a:r>
            <a:r>
              <a:rPr lang="pt-BR" dirty="0"/>
              <a:t>em parceria com a área técnica de Saúde Ambiental da Funasa. 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CONTROLE DA QUALIDADE DA ÁGUA PARA CONSUMO HUMANO NA FUNASA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382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CONTROLE DA QUALIDADE DA ÁGUA PARA CONSUMO HUMANO NA FUNASA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829491"/>
              </p:ext>
            </p:extLst>
          </p:nvPr>
        </p:nvGraphicFramePr>
        <p:xfrm>
          <a:off x="323529" y="1196752"/>
          <a:ext cx="8363272" cy="55488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92253">
                  <a:extLst>
                    <a:ext uri="{9D8B030D-6E8A-4147-A177-3AD203B41FA5}">
                      <a16:colId xmlns:a16="http://schemas.microsoft.com/office/drawing/2014/main" xmlns="" val="3008517051"/>
                    </a:ext>
                  </a:extLst>
                </a:gridCol>
                <a:gridCol w="2197131">
                  <a:extLst>
                    <a:ext uri="{9D8B030D-6E8A-4147-A177-3AD203B41FA5}">
                      <a16:colId xmlns:a16="http://schemas.microsoft.com/office/drawing/2014/main" xmlns="" val="536933404"/>
                    </a:ext>
                  </a:extLst>
                </a:gridCol>
                <a:gridCol w="1063128">
                  <a:extLst>
                    <a:ext uri="{9D8B030D-6E8A-4147-A177-3AD203B41FA5}">
                      <a16:colId xmlns:a16="http://schemas.microsoft.com/office/drawing/2014/main" xmlns="" val="4151337066"/>
                    </a:ext>
                  </a:extLst>
                </a:gridCol>
                <a:gridCol w="779627">
                  <a:extLst>
                    <a:ext uri="{9D8B030D-6E8A-4147-A177-3AD203B41FA5}">
                      <a16:colId xmlns:a16="http://schemas.microsoft.com/office/drawing/2014/main" xmlns="" val="4141643468"/>
                    </a:ext>
                  </a:extLst>
                </a:gridCol>
                <a:gridCol w="1063128">
                  <a:extLst>
                    <a:ext uri="{9D8B030D-6E8A-4147-A177-3AD203B41FA5}">
                      <a16:colId xmlns:a16="http://schemas.microsoft.com/office/drawing/2014/main" xmlns="" val="2052630563"/>
                    </a:ext>
                  </a:extLst>
                </a:gridCol>
                <a:gridCol w="1076373">
                  <a:extLst>
                    <a:ext uri="{9D8B030D-6E8A-4147-A177-3AD203B41FA5}">
                      <a16:colId xmlns:a16="http://schemas.microsoft.com/office/drawing/2014/main" xmlns="" val="877996674"/>
                    </a:ext>
                  </a:extLst>
                </a:gridCol>
                <a:gridCol w="1191632">
                  <a:extLst>
                    <a:ext uri="{9D8B030D-6E8A-4147-A177-3AD203B41FA5}">
                      <a16:colId xmlns:a16="http://schemas.microsoft.com/office/drawing/2014/main" xmlns="" val="548319822"/>
                    </a:ext>
                  </a:extLst>
                </a:gridCol>
              </a:tblGrid>
              <a:tr h="668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LOCAL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NOME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ANÁLISES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ÁREA TOTAL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MUNICÍPIOS ATENDIDOS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POPULAÇÃO ATENDIDA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(Nº. DE HABITANTES)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ESTÁGIO ATUAL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5974748"/>
                  </a:ext>
                </a:extLst>
              </a:tr>
              <a:tr h="5956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Maringá/PR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CISPAR – Consórcio Intermunicipal de Saneamento Ambiental do Paraná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Água e Efluentes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1.700m</a:t>
                      </a:r>
                      <a:r>
                        <a:rPr lang="pt-BR" sz="1200" baseline="30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530.000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Obra concluída.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Em atividade desde 2010.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7252469"/>
                  </a:ext>
                </a:extLst>
              </a:tr>
              <a:tr h="5956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Orleans/SC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CISAN Sul – Consórcio Intermunicipal de Saneamento do Sul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Água e Efluentes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1.329m</a:t>
                      </a:r>
                      <a:r>
                        <a:rPr lang="pt-BR" sz="1200" baseline="30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573.000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Obra concluída.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Em atividade desde 2018.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4318693"/>
                  </a:ext>
                </a:extLst>
              </a:tr>
              <a:tr h="6253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Capinzal/SC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CISAN MO – Consórcio Intermunicipal de Saneamento do Meio Oeste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Água e Efluentes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1.364m²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163.000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Conclusão prevista para Setembro 2019.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3121757"/>
                  </a:ext>
                </a:extLst>
              </a:tr>
              <a:tr h="6712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Limoeiro/CE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CISAN Sul - Consórcio Intermunicipal de Saneamento da Região Sul do Ceará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Água e Efluentes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1.100m²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690.000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Obra não concluída.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6995743"/>
                  </a:ext>
                </a:extLst>
              </a:tr>
              <a:tr h="5956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Viçosa/MG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CISAB - Consórcio Intermunicipal de Saneamento Básico da Zona da Mata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Água e Efluentes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1.600m</a:t>
                      </a:r>
                      <a:r>
                        <a:rPr lang="pt-BR" sz="1200" baseline="30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273.000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Obra em andamento.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4052167"/>
                  </a:ext>
                </a:extLst>
              </a:tr>
              <a:tr h="6712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Colatina/ES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CISABES – Consórcio Intermunicipal de Saneamento Básico do Espírito Santo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Água e Efluentes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1.135m²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96.028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effectLst/>
                        </a:rPr>
                        <a:t>Obra em andamento.</a:t>
                      </a:r>
                      <a:endParaRPr lang="pt-B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5396769"/>
                  </a:ext>
                </a:extLst>
              </a:tr>
              <a:tr h="6712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Bom Jesus/PI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 err="1">
                          <a:solidFill>
                            <a:schemeClr val="tx1"/>
                          </a:solidFill>
                          <a:effectLst/>
                        </a:rPr>
                        <a:t>Coresa</a:t>
                      </a: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</a:rPr>
                        <a:t> Sul do Piauí - Consórcio Regional de Saneamento da Região Sul do Piauí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</a:rPr>
                        <a:t>Água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</a:rPr>
                        <a:t>906m</a:t>
                      </a:r>
                      <a:r>
                        <a:rPr lang="pt-BR" sz="1200" b="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</a:rPr>
                        <a:t>234.000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Obra concluída / não entrou em funcionamento ainda.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57" marR="5185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7939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38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CONTROLE DA QUALIDADE DA ÁGUA PARA CONSUMO HUMANO NA FUNASA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6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676" y="1333348"/>
            <a:ext cx="2987824" cy="2243565"/>
          </a:xfrm>
          <a:prstGeom prst="rect">
            <a:avLst/>
          </a:prstGeom>
          <a:noFill/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Image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48" y="2277054"/>
            <a:ext cx="2987824" cy="2243565"/>
          </a:xfrm>
          <a:prstGeom prst="rect">
            <a:avLst/>
          </a:prstGeom>
          <a:noFill/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agem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41" y="1322058"/>
            <a:ext cx="2887983" cy="2168594"/>
          </a:xfrm>
          <a:prstGeom prst="rect">
            <a:avLst/>
          </a:prstGeom>
          <a:noFill/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m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11443"/>
            <a:ext cx="2887983" cy="2168594"/>
          </a:xfrm>
          <a:prstGeom prst="rect">
            <a:avLst/>
          </a:prstGeom>
          <a:noFill/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m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336" y="4581128"/>
            <a:ext cx="2887983" cy="2168594"/>
          </a:xfrm>
          <a:prstGeom prst="rect">
            <a:avLst/>
          </a:prstGeom>
          <a:noFill/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m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0"/>
            <a:ext cx="263842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m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97200"/>
            <a:ext cx="263842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6858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8839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11277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0" y="13258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0" y="1569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17678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4877319" y="5488992"/>
            <a:ext cx="388843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CISPAR – Consórcio Intermunicipal de Saneamento Ambiental do Paraná – Maringá/PR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382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1" t="12723" b="10239"/>
          <a:stretch/>
        </p:blipFill>
        <p:spPr bwMode="auto">
          <a:xfrm>
            <a:off x="465152" y="3201779"/>
            <a:ext cx="2691130" cy="15233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m 3" descr="M:\ASSEMAE 2019\Cisan Sul\Foto Sede CISAM-SUL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8" t="626" r="15311" b="23680"/>
          <a:stretch/>
        </p:blipFill>
        <p:spPr bwMode="auto">
          <a:xfrm>
            <a:off x="1482830" y="1585476"/>
            <a:ext cx="2952328" cy="18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5" name="Imagem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033" y="1417638"/>
            <a:ext cx="263842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Imagem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544" y="3100830"/>
            <a:ext cx="274064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gem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25144"/>
            <a:ext cx="306321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5089029" y="5490930"/>
            <a:ext cx="370556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b="1" dirty="0" smtClean="0"/>
          </a:p>
          <a:p>
            <a:r>
              <a:rPr lang="pt-BR" b="1" dirty="0" smtClean="0"/>
              <a:t>CISAN </a:t>
            </a:r>
            <a:r>
              <a:rPr lang="pt-BR" b="1" dirty="0"/>
              <a:t>Sul – Consórcio Intermunicipal de Saneamento do Sul - Orleans/SC</a:t>
            </a:r>
            <a:endParaRPr lang="pt-BR" dirty="0"/>
          </a:p>
          <a:p>
            <a:endParaRPr lang="pt-BR" dirty="0"/>
          </a:p>
        </p:txBody>
      </p:sp>
      <p:pic>
        <p:nvPicPr>
          <p:cNvPr id="13" name="Imagem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669" y="4002150"/>
            <a:ext cx="2039927" cy="1488780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CONTROLE DA QUALIDADE DA ÁGUA PARA CONSUMO HUMANO NA FUNASA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120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2"/>
            <a:ext cx="8363272" cy="452596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sz="2800" dirty="0" smtClean="0"/>
              <a:t>Benefícios dos Consórcios/ Centros de Referência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800" dirty="0" smtClean="0"/>
              <a:t>Análises laboratoriais para os municípios consorciados, com apoio a outros municípios;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800" dirty="0" smtClean="0"/>
              <a:t>Responsabilidade técnica;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800" dirty="0" smtClean="0"/>
              <a:t>Orientações técnicas e capacitações;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800" dirty="0" smtClean="0"/>
              <a:t>Operacionalização dos Consórcios;</a:t>
            </a:r>
            <a:r>
              <a:rPr lang="pt-BR" sz="2800" dirty="0"/>
              <a:t> </a:t>
            </a:r>
            <a:endParaRPr lang="pt-BR" sz="28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800" dirty="0" smtClean="0"/>
              <a:t>Regulação </a:t>
            </a:r>
            <a:r>
              <a:rPr lang="pt-BR" sz="2800" dirty="0"/>
              <a:t>e fiscalização do saneamento</a:t>
            </a:r>
            <a:r>
              <a:rPr lang="pt-BR" sz="2800" dirty="0" smtClean="0"/>
              <a:t>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800" dirty="0" smtClean="0"/>
              <a:t>Licitações compartilhadas; </a:t>
            </a:r>
            <a:r>
              <a:rPr lang="pt-BR" sz="2800" dirty="0" err="1" smtClean="0"/>
              <a:t>etc</a:t>
            </a:r>
            <a:endParaRPr lang="pt-BR" sz="28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CONTROLE DA QUALIDADE DA ÁGUA PARA CONSUMO HUMANO NA FUNASA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950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Distribuição dos Centros de Referência</a:t>
            </a:r>
            <a:endParaRPr lang="pt-BR" sz="28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38" y="1124744"/>
            <a:ext cx="6447805" cy="5544616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4500652" y="5112655"/>
            <a:ext cx="432048" cy="360040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4572000" y="5506999"/>
            <a:ext cx="432048" cy="360040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4864866" y="5680505"/>
            <a:ext cx="432048" cy="288032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2843808" y="3284984"/>
            <a:ext cx="432048" cy="360040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5580112" y="4149080"/>
            <a:ext cx="432048" cy="360040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6247531" y="4352178"/>
            <a:ext cx="432048" cy="372965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ímbolo de 'Não' 14"/>
          <p:cNvSpPr/>
          <p:nvPr/>
        </p:nvSpPr>
        <p:spPr>
          <a:xfrm>
            <a:off x="6804248" y="2492896"/>
            <a:ext cx="360040" cy="360040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Símbolo de 'Não' 15"/>
          <p:cNvSpPr/>
          <p:nvPr/>
        </p:nvSpPr>
        <p:spPr>
          <a:xfrm>
            <a:off x="6804248" y="2922258"/>
            <a:ext cx="360040" cy="360040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c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7" name="Símbolo de 'Não' 16"/>
          <p:cNvSpPr/>
          <p:nvPr/>
        </p:nvSpPr>
        <p:spPr>
          <a:xfrm>
            <a:off x="6097746" y="3567085"/>
            <a:ext cx="360040" cy="360040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Símbolo de 'Não' 17"/>
          <p:cNvSpPr/>
          <p:nvPr/>
        </p:nvSpPr>
        <p:spPr>
          <a:xfrm>
            <a:off x="2843808" y="2524868"/>
            <a:ext cx="360040" cy="360040"/>
          </a:xfrm>
          <a:prstGeom prst="noSmoking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Explosão 1 18"/>
          <p:cNvSpPr/>
          <p:nvPr/>
        </p:nvSpPr>
        <p:spPr>
          <a:xfrm>
            <a:off x="5724128" y="2884908"/>
            <a:ext cx="373619" cy="397390"/>
          </a:xfrm>
          <a:prstGeom prst="irregularSeal1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xplosão 1 19"/>
          <p:cNvSpPr/>
          <p:nvPr/>
        </p:nvSpPr>
        <p:spPr>
          <a:xfrm>
            <a:off x="6308541" y="2455546"/>
            <a:ext cx="373619" cy="397390"/>
          </a:xfrm>
          <a:prstGeom prst="irregularSeal1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Bisel 20"/>
          <p:cNvSpPr/>
          <p:nvPr/>
        </p:nvSpPr>
        <p:spPr>
          <a:xfrm>
            <a:off x="4888465" y="4623458"/>
            <a:ext cx="381474" cy="369755"/>
          </a:xfrm>
          <a:prstGeom prst="bevel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ímbolo de 'Não' 21"/>
          <p:cNvSpPr/>
          <p:nvPr/>
        </p:nvSpPr>
        <p:spPr>
          <a:xfrm>
            <a:off x="4391980" y="6067007"/>
            <a:ext cx="360040" cy="360040"/>
          </a:xfrm>
          <a:prstGeom prst="noSmoking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Símbolo de 'Não' 22"/>
          <p:cNvSpPr/>
          <p:nvPr/>
        </p:nvSpPr>
        <p:spPr>
          <a:xfrm>
            <a:off x="3934686" y="4365103"/>
            <a:ext cx="360040" cy="360040"/>
          </a:xfrm>
          <a:prstGeom prst="noSmoking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3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2808312" cy="2072341"/>
          </a:xfrm>
          <a:prstGeom prst="rect">
            <a:avLst/>
          </a:prstGeom>
        </p:spPr>
      </p:pic>
      <p:pic>
        <p:nvPicPr>
          <p:cNvPr id="6" name="Picture 11" descr="Fotos Curso de inspeção Visita ETA 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316666"/>
            <a:ext cx="183515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RafaelFig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1718" y="984879"/>
            <a:ext cx="2205038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15"/>
          <p:cNvSpPr>
            <a:spLocks noChangeArrowheads="1"/>
          </p:cNvSpPr>
          <p:nvPr/>
        </p:nvSpPr>
        <p:spPr bwMode="auto">
          <a:xfrm>
            <a:off x="4452973" y="1656858"/>
            <a:ext cx="215900" cy="19526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6761460" y="2288216"/>
            <a:ext cx="215900" cy="1936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 rot="10800000">
            <a:off x="5123011" y="2079459"/>
            <a:ext cx="1223962" cy="360363"/>
          </a:xfrm>
          <a:prstGeom prst="wedgeRoundRectCallout">
            <a:avLst>
              <a:gd name="adj1" fmla="val 20335"/>
              <a:gd name="adj2" fmla="val 5031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lIns="91434" tIns="45717" rIns="91434" bIns="45717"/>
          <a:lstStyle/>
          <a:p>
            <a:pPr algn="ctr" eaLnBrk="0" hangingPunct="0"/>
            <a:r>
              <a:rPr lang="pt-BR" sz="1600" b="1" i="1" dirty="0">
                <a:solidFill>
                  <a:srgbClr val="FF3300"/>
                </a:solidFill>
              </a:rPr>
              <a:t>Perigo</a:t>
            </a:r>
            <a:endParaRPr lang="en-US" sz="1600" i="1" u="sng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723" y="2645703"/>
            <a:ext cx="1964435" cy="1113822"/>
          </a:xfrm>
          <a:prstGeom prst="rect">
            <a:avLst/>
          </a:prstGeom>
        </p:spPr>
      </p:pic>
      <p:pic>
        <p:nvPicPr>
          <p:cNvPr id="6150" name="Picture 6" descr="Image result for desastre de brumadinho rio sÃ£o francis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29" y="4022066"/>
            <a:ext cx="5054288" cy="269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59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54868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SUMÁRIO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5536" y="1700808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 smtClean="0"/>
              <a:t>CONSÓRCIOS PÚBLICOS MUNICIPAIS PARA CONTROLE DA QUALIDADE DÁ ÁGUA;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pt-BR" sz="2800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 smtClean="0"/>
              <a:t>SOLUÇÃO ALTERNATIVA PARA TRATAMENTO DE ÁGUA.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84457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PRINCIPAIS NECESSIDADES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dirty="0" smtClean="0"/>
              <a:t>Capacitação (Profissionalização)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 smtClean="0"/>
              <a:t>Planejamento (Elaboração e gestão de projetos estratégicos – Construção e execução participativa)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 smtClean="0"/>
              <a:t>Quebra de paradigma (aliar desenvolvimento econômico com proteção ambiental – uso de tecnologias viáveis e sustentáveis)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9716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campina grande sÃ£o joÃ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684343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115616" y="5301208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G1.com</a:t>
            </a:r>
            <a:endParaRPr lang="pt-BR" sz="1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5796135" y="5196204"/>
            <a:ext cx="216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Campina Grande-PB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153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73" y="1352337"/>
            <a:ext cx="3580620" cy="2322911"/>
          </a:xfrm>
          <a:prstGeom prst="rect">
            <a:avLst/>
          </a:prstGeom>
        </p:spPr>
      </p:pic>
      <p:pic>
        <p:nvPicPr>
          <p:cNvPr id="5" name="Picture 4" descr="Image result for copo de Ã¡gua turv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070" y="1709858"/>
            <a:ext cx="3498826" cy="196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715133" y="3766782"/>
            <a:ext cx="1727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www.MaisPatos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831607" y="3681230"/>
            <a:ext cx="1727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aquaflux.com.br </a:t>
            </a:r>
          </a:p>
        </p:txBody>
      </p:sp>
      <p:pic>
        <p:nvPicPr>
          <p:cNvPr id="8" name="Picture 6" descr="Image result for copo de Ã¡gua tur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482" y="3353910"/>
            <a:ext cx="2734381" cy="205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091300" y="5404696"/>
            <a:ext cx="25750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www.informativo.com.br </a:t>
            </a:r>
          </a:p>
        </p:txBody>
      </p:sp>
    </p:spTree>
    <p:extLst>
      <p:ext uri="{BB962C8B-B14F-4D97-AF65-F5344CB8AC3E}">
        <p14:creationId xmlns:p14="http://schemas.microsoft.com/office/powerpoint/2010/main" val="375071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comunidade ribeirinha parÃ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71789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835696" y="4870614"/>
            <a:ext cx="1608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yotube.com</a:t>
            </a:r>
            <a:endParaRPr lang="pt-BR" sz="1200" dirty="0"/>
          </a:p>
        </p:txBody>
      </p:sp>
      <p:pic>
        <p:nvPicPr>
          <p:cNvPr id="8196" name="Picture 4" descr="Image result for abaetetuba comunidade ribeirinha parÃ¡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596146"/>
            <a:ext cx="3168352" cy="237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54962" y="2958792"/>
            <a:ext cx="2404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geoimagens.com.br</a:t>
            </a:r>
            <a:endParaRPr lang="pt-BR" sz="12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26C1C184-6BAA-48EC-8D7E-47C29B5928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04764"/>
            <a:ext cx="3744416" cy="280831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292080" y="4113076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Relatórios técnicos - Funasa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12348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SALTA-z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8722" y="1435352"/>
            <a:ext cx="6205286" cy="1252733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Solução Alternativa Coletiva Simplificada de Tratamento de Água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492896"/>
            <a:ext cx="3026819" cy="33123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339" y="363214"/>
            <a:ext cx="1172370" cy="165557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650" y="1783001"/>
            <a:ext cx="1263962" cy="90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err="1" smtClean="0"/>
              <a:t>SALTA-z</a:t>
            </a:r>
            <a:endParaRPr lang="pt-BR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060533" y="1196752"/>
            <a:ext cx="511417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pt-BR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Principais </a:t>
            </a:r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Objetivos</a:t>
            </a:r>
            <a:endParaRPr lang="pt-BR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76357" y="2060848"/>
            <a:ext cx="8104588" cy="31700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buFont typeface="Wingdings" pitchFamily="2" charset="2"/>
              <a:buChar char="Ø"/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 Alternativa de tratamento de água – superficial ou subterrânea;</a:t>
            </a:r>
          </a:p>
          <a:p>
            <a:pPr algn="just" eaLnBrk="0" hangingPunct="0">
              <a:buFont typeface="Wingdings" pitchFamily="2" charset="2"/>
              <a:buChar char="Ø"/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 Tecnologia tradicional, mas de forma simplificada;</a:t>
            </a:r>
          </a:p>
          <a:p>
            <a:pPr algn="just" eaLnBrk="0" hangingPunct="0">
              <a:buFont typeface="Wingdings" pitchFamily="2" charset="2"/>
              <a:buChar char="Ø"/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 Baixo custo e fácil aplicação;</a:t>
            </a:r>
          </a:p>
          <a:p>
            <a:pPr algn="just" eaLnBrk="0" hangingPunct="0">
              <a:buFont typeface="Wingdings" pitchFamily="2" charset="2"/>
              <a:buChar char="Ø"/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 Utilização de filtros e dosadores  de construções e montagens artesanal;</a:t>
            </a:r>
          </a:p>
          <a:p>
            <a:pPr algn="just" eaLnBrk="0" hangingPunct="0">
              <a:buFont typeface="Wingdings" pitchFamily="2" charset="2"/>
              <a:buChar char="Ø"/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 Remoção da turbidez (clarificação) em águas superficiais;</a:t>
            </a:r>
          </a:p>
          <a:p>
            <a:pPr algn="just" eaLnBrk="0" hangingPunct="0">
              <a:buFont typeface="Wingdings" pitchFamily="2" charset="2"/>
              <a:buChar char="Ø"/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 Remoção de ferro e manganês em águas subterrâneas;</a:t>
            </a:r>
          </a:p>
          <a:p>
            <a:pPr algn="just" eaLnBrk="0" hangingPunct="0">
              <a:buFont typeface="Wingdings" pitchFamily="2" charset="2"/>
              <a:buChar char="Ø"/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 Alcance de resultados compatíveis com as exigências da Portaria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de potabilidade vigente;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buFont typeface="Wingdings" pitchFamily="2" charset="2"/>
              <a:buChar char="Ø"/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 Acesso  de pequenas  comunidades à água tratada.</a:t>
            </a:r>
          </a:p>
        </p:txBody>
      </p:sp>
    </p:spTree>
    <p:extLst>
      <p:ext uri="{BB962C8B-B14F-4D97-AF65-F5344CB8AC3E}">
        <p14:creationId xmlns:p14="http://schemas.microsoft.com/office/powerpoint/2010/main" val="64337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3" name="Group 7"/>
          <p:cNvGrpSpPr>
            <a:grpSpLocks/>
          </p:cNvGrpSpPr>
          <p:nvPr/>
        </p:nvGrpSpPr>
        <p:grpSpPr bwMode="auto">
          <a:xfrm>
            <a:off x="1179907" y="1763672"/>
            <a:ext cx="3234596" cy="3644368"/>
            <a:chOff x="7998" y="3664"/>
            <a:chExt cx="4895" cy="3825"/>
          </a:xfrm>
        </p:grpSpPr>
        <p:graphicFrame>
          <p:nvGraphicFramePr>
            <p:cNvPr id="19464" name="Object 8"/>
            <p:cNvGraphicFramePr>
              <a:graphicFrameLocks noChangeAspect="1"/>
            </p:cNvGraphicFramePr>
            <p:nvPr/>
          </p:nvGraphicFramePr>
          <p:xfrm>
            <a:off x="7998" y="3664"/>
            <a:ext cx="3915" cy="37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5" name="Imagem" r:id="rId4" imgW="5714286" imgH="6107822" progId="StaticMetafile">
                    <p:embed/>
                  </p:oleObj>
                </mc:Choice>
                <mc:Fallback>
                  <p:oleObj name="Imagem" r:id="rId4" imgW="5714286" imgH="6107822" progId="StaticMetafile">
                    <p:embed/>
                    <p:pic>
                      <p:nvPicPr>
                        <p:cNvPr id="19464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1764"/>
                        <a:stretch>
                          <a:fillRect/>
                        </a:stretch>
                      </p:blipFill>
                      <p:spPr bwMode="auto">
                        <a:xfrm>
                          <a:off x="7998" y="3664"/>
                          <a:ext cx="3915" cy="3732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4F81BD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EEECE1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5" name="Text Box 9"/>
            <p:cNvSpPr txBox="1">
              <a:spLocks noChangeArrowheads="1"/>
            </p:cNvSpPr>
            <p:nvPr/>
          </p:nvSpPr>
          <p:spPr bwMode="auto">
            <a:xfrm>
              <a:off x="11241" y="3739"/>
              <a:ext cx="1652" cy="600"/>
            </a:xfrm>
            <a:prstGeom prst="rect">
              <a:avLst/>
            </a:prstGeom>
            <a:solidFill>
              <a:srgbClr val="FFFFFF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t-BR" sz="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40</a:t>
              </a:r>
              <a:r>
                <a:rPr kumimoji="0" lang="pt-BR" sz="1200" b="1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m</a:t>
              </a:r>
              <a:r>
                <a:rPr kumimoji="0" lang="pt-BR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 livre</a:t>
              </a: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67" name="Text Box 11"/>
            <p:cNvSpPr txBox="1">
              <a:spLocks noChangeArrowheads="1"/>
            </p:cNvSpPr>
            <p:nvPr/>
          </p:nvSpPr>
          <p:spPr bwMode="auto">
            <a:xfrm>
              <a:off x="11246" y="6702"/>
              <a:ext cx="1501" cy="787"/>
            </a:xfrm>
            <a:prstGeom prst="rect">
              <a:avLst/>
            </a:prstGeom>
            <a:solidFill>
              <a:srgbClr val="FFFFFF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30 cm </a:t>
              </a:r>
              <a:r>
                <a:rPr kumimoji="0" lang="pt-BR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/>
              </a:r>
              <a:br>
                <a:rPr kumimoji="0" lang="pt-BR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</a:br>
              <a:r>
                <a:rPr kumimoji="0" lang="pt-BR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areia grossa</a:t>
              </a:r>
              <a:endParaRPr kumimoji="0" 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894347" y="977854"/>
            <a:ext cx="364333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699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VISÃO INTERNA DO FILTRO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180841"/>
              </p:ext>
            </p:extLst>
          </p:nvPr>
        </p:nvGraphicFramePr>
        <p:xfrm>
          <a:off x="4793445" y="1103285"/>
          <a:ext cx="3891980" cy="5754715"/>
        </p:xfrm>
        <a:graphic>
          <a:graphicData uri="http://schemas.openxmlformats.org/drawingml/2006/table">
            <a:tbl>
              <a:tblPr/>
              <a:tblGrid>
                <a:gridCol w="38919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008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 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SALTA-z tem como elemento filtrante a zeólita  tipo Clinoptilolita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791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As Zeólitas foram descritas pela primeira vez como grupo de minerais pelo mineralogista sueco Barns Alez Cronsted em 1956, e classificadas como aluminossilicatos hidratados, altamente cristalinos, que ao desidratarem-se desenvolvem no cristal uma estrutura porosa , com 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diâmetros de poro de 3 a 10 Angstroms</a:t>
                      </a:r>
                      <a:r>
                        <a:rPr lang="pt-BR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 Esta estrutura forma cavidades que podem ser ocupadas por íons e moléculas de água com grande liberdade de movimento.</a:t>
                      </a:r>
                      <a:r>
                        <a:rPr lang="pt-BR" sz="14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4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Zeólitas são altamente adsorventes. Materiais que são atraídos para eles se aderem à sua superfície. Isto é diferente de absorção, na qual o material sendo absorvido de fato muda seu estado. Algo adsorvido por uma zeólita permanece o mesmo que sempre foi.</a:t>
                      </a:r>
                      <a:endParaRPr lang="pt-BR" sz="1400" b="1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/>
                      <a:endParaRPr lang="pt-BR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r>
                        <a:rPr lang="pt-BR" sz="14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Fonte: Produtor e distribuidor.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0396"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1001240" y="5346990"/>
            <a:ext cx="3714776" cy="142875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Cálculo para vazão de um filtro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Área do filtro em m² = r² x 3,14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Vazão da Zeólita  m³/m²/hora = 10 a 15 </a:t>
            </a:r>
            <a:r>
              <a:rPr kumimoji="0" lang="pt-BR" sz="1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m³</a:t>
            </a:r>
            <a:r>
              <a:rPr kumimoji="0" lang="pt-B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(ver ficha técnica)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pt-BR" sz="1000" b="1" dirty="0">
                <a:latin typeface="Calibri" pitchFamily="34" charset="0"/>
                <a:cs typeface="Arial" pitchFamily="34" charset="0"/>
              </a:rPr>
              <a:t>Ex: 250 mm = 0,25 m de diâmetro = 0,125 raio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0,125² x 3,14 = 0,0490 x 15</a:t>
            </a:r>
            <a:r>
              <a:rPr kumimoji="0" lang="pt-BR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= 0,735 </a:t>
            </a:r>
            <a:r>
              <a:rPr kumimoji="0" lang="pt-BR" sz="10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m³</a:t>
            </a:r>
            <a:r>
              <a:rPr kumimoji="0" lang="pt-BR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ou 735 litros/h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SALTA-z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840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s3.amazonaws.com/magoo/ABAAABcFwAD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67" y="2209683"/>
            <a:ext cx="5029071" cy="25918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tângulo 2"/>
          <p:cNvSpPr/>
          <p:nvPr/>
        </p:nvSpPr>
        <p:spPr>
          <a:xfrm>
            <a:off x="676141" y="4945987"/>
            <a:ext cx="788782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Representação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do fenômeno de adsorção. Neste caso, tem-se a representação de um gás sendo adsorvido por uma superfície sólida.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123728" y="548680"/>
            <a:ext cx="473026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400" b="1" dirty="0" err="1">
                <a:latin typeface="Arial" pitchFamily="34" charset="0"/>
                <a:cs typeface="Arial" pitchFamily="34" charset="0"/>
              </a:rPr>
              <a:t>Zeólita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- Filtração por adsorção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43168" y="1348569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Adsorção: Simplificadamente, é um processo no qual uma substância gasosa, líquida ou sólida fica presa à superfície de um sólido.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464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1391182"/>
            <a:ext cx="9144000" cy="5395404"/>
            <a:chOff x="731048" y="1380348"/>
            <a:chExt cx="8125088" cy="5064736"/>
          </a:xfrm>
        </p:grpSpPr>
        <p:sp>
          <p:nvSpPr>
            <p:cNvPr id="2" name="CaixaDeTexto 1"/>
            <p:cNvSpPr txBox="1"/>
            <p:nvPr/>
          </p:nvSpPr>
          <p:spPr>
            <a:xfrm>
              <a:off x="1400286" y="1380348"/>
              <a:ext cx="6786610" cy="1242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l">
                <a:buFont typeface="Arial" pitchFamily="34" charset="0"/>
                <a:buChar char="•"/>
              </a:pPr>
              <a:r>
                <a:rPr lang="pt-BR" sz="2000" dirty="0">
                  <a:latin typeface="Arial" pitchFamily="34" charset="0"/>
                  <a:cs typeface="Arial" pitchFamily="34" charset="0"/>
                </a:rPr>
                <a:t>Microfiltração (~0,1 a 10µm)</a:t>
              </a:r>
            </a:p>
            <a:p>
              <a:pPr marL="342900" indent="-342900" algn="l">
                <a:buFont typeface="Arial" pitchFamily="34" charset="0"/>
                <a:buChar char="•"/>
              </a:pPr>
              <a:r>
                <a:rPr lang="pt-BR" sz="2000" dirty="0">
                  <a:latin typeface="Arial" pitchFamily="34" charset="0"/>
                  <a:cs typeface="Arial" pitchFamily="34" charset="0"/>
                </a:rPr>
                <a:t>Ultrafiltração  (~0,008 a 0,2 µm)</a:t>
              </a:r>
            </a:p>
            <a:p>
              <a:pPr marL="342900" indent="-342900" algn="l">
                <a:buFont typeface="Arial" pitchFamily="34" charset="0"/>
                <a:buChar char="•"/>
              </a:pPr>
              <a:r>
                <a:rPr lang="pt-BR" sz="2000" dirty="0">
                  <a:latin typeface="Arial" pitchFamily="34" charset="0"/>
                  <a:cs typeface="Arial" pitchFamily="34" charset="0"/>
                </a:rPr>
                <a:t>Nanofiltração (~0,001 µm)</a:t>
              </a:r>
            </a:p>
            <a:p>
              <a:pPr marL="342900" indent="-342900" algn="l">
                <a:buFont typeface="Arial" pitchFamily="34" charset="0"/>
                <a:buChar char="•"/>
              </a:pPr>
              <a:r>
                <a:rPr lang="pt-BR" sz="2000" dirty="0">
                  <a:latin typeface="Arial" pitchFamily="34" charset="0"/>
                  <a:cs typeface="Arial" pitchFamily="34" charset="0"/>
                </a:rPr>
                <a:t>Osmose reversa (&lt; 0,001 µm) = 10 Å  (</a:t>
              </a:r>
              <a:r>
                <a:rPr lang="pt-BR" sz="2000" dirty="0" err="1">
                  <a:latin typeface="Arial" pitchFamily="34" charset="0"/>
                  <a:cs typeface="Arial" pitchFamily="34" charset="0"/>
                </a:rPr>
                <a:t>Zeólita</a:t>
              </a:r>
              <a:r>
                <a:rPr lang="pt-BR" sz="2000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pt-BR" sz="3200" dirty="0">
                <a:latin typeface="Comic Sans MS" pitchFamily="66" charset="0"/>
                <a:cs typeface="Aharoni" pitchFamily="2" charset="-79"/>
              </a:endParaRPr>
            </a:p>
          </p:txBody>
        </p:sp>
        <p:pic>
          <p:nvPicPr>
            <p:cNvPr id="7170" name="Picture 2" descr="http://www.meiofiltrante.com.br/imagens/n23/imagens/capa06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048" y="2622677"/>
              <a:ext cx="7871206" cy="29462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tângulo 2"/>
            <p:cNvSpPr/>
            <p:nvPr/>
          </p:nvSpPr>
          <p:spPr>
            <a:xfrm>
              <a:off x="731048" y="5896148"/>
              <a:ext cx="8125088" cy="5489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pt-BR" sz="1600" dirty="0">
                  <a:latin typeface="Arial" pitchFamily="34" charset="0"/>
                  <a:cs typeface="Arial" pitchFamily="34" charset="0"/>
                </a:rPr>
                <a:t>“Cada uma delas pode ser produzida a partir de um polímero, como o PVDF (Difluoreto de Polivinilideno), o PTFE (Politetrafluoretileno), PES (Polietersulfona), entre outros”</a:t>
              </a:r>
            </a:p>
          </p:txBody>
        </p:sp>
        <p:sp>
          <p:nvSpPr>
            <p:cNvPr id="4" name="CaixaDeTexto 3"/>
            <p:cNvSpPr txBox="1"/>
            <p:nvPr/>
          </p:nvSpPr>
          <p:spPr>
            <a:xfrm rot="16200000">
              <a:off x="7403206" y="3792518"/>
              <a:ext cx="2536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Crédito PAM Membranas</a:t>
              </a: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2428859" y="593730"/>
            <a:ext cx="428628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   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FILTRAÇÃO POR MEMBRANAS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/>
              <a:t> 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956376" y="0"/>
            <a:ext cx="1187624" cy="15567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39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4"/>
          <p:cNvGrpSpPr/>
          <p:nvPr/>
        </p:nvGrpSpPr>
        <p:grpSpPr>
          <a:xfrm>
            <a:off x="222131" y="1024005"/>
            <a:ext cx="8601379" cy="5766872"/>
            <a:chOff x="142814" y="-187739"/>
            <a:chExt cx="9001186" cy="7241487"/>
          </a:xfrm>
        </p:grpSpPr>
        <p:grpSp>
          <p:nvGrpSpPr>
            <p:cNvPr id="5" name="Grupo 2"/>
            <p:cNvGrpSpPr/>
            <p:nvPr/>
          </p:nvGrpSpPr>
          <p:grpSpPr>
            <a:xfrm>
              <a:off x="791444" y="300445"/>
              <a:ext cx="8352556" cy="6753303"/>
              <a:chOff x="467544" y="276695"/>
              <a:chExt cx="8352556" cy="6753303"/>
            </a:xfrm>
          </p:grpSpPr>
          <p:pic>
            <p:nvPicPr>
              <p:cNvPr id="56324" name="Picture 4" descr="http://www.meiofiltrante.com.br/imagens/n53/29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4" y="276695"/>
                <a:ext cx="8324924" cy="675330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" name="Grupo 18"/>
              <p:cNvGrpSpPr/>
              <p:nvPr/>
            </p:nvGrpSpPr>
            <p:grpSpPr>
              <a:xfrm>
                <a:off x="495176" y="5215046"/>
                <a:ext cx="8324924" cy="804226"/>
                <a:chOff x="495176" y="5215046"/>
                <a:chExt cx="8324924" cy="804226"/>
              </a:xfrm>
            </p:grpSpPr>
            <p:grpSp>
              <p:nvGrpSpPr>
                <p:cNvPr id="7" name="Grupo 16"/>
                <p:cNvGrpSpPr/>
                <p:nvPr/>
              </p:nvGrpSpPr>
              <p:grpSpPr>
                <a:xfrm>
                  <a:off x="495176" y="5215046"/>
                  <a:ext cx="8324924" cy="804226"/>
                  <a:chOff x="467544" y="5226030"/>
                  <a:chExt cx="8324924" cy="804226"/>
                </a:xfrm>
              </p:grpSpPr>
              <p:sp>
                <p:nvSpPr>
                  <p:cNvPr id="9" name="Retângulo 8"/>
                  <p:cNvSpPr/>
                  <p:nvPr/>
                </p:nvSpPr>
                <p:spPr>
                  <a:xfrm>
                    <a:off x="467544" y="5238168"/>
                    <a:ext cx="8324924" cy="792088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2" name="CaixaDeTexto 1"/>
                  <p:cNvSpPr txBox="1"/>
                  <p:nvPr/>
                </p:nvSpPr>
                <p:spPr>
                  <a:xfrm>
                    <a:off x="1115616" y="5238168"/>
                    <a:ext cx="792088" cy="369332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dirty="0">
                        <a:solidFill>
                          <a:schemeClr val="bg1"/>
                        </a:solidFill>
                      </a:rPr>
                      <a:t>0,001</a:t>
                    </a:r>
                  </a:p>
                </p:txBody>
              </p:sp>
              <p:sp>
                <p:nvSpPr>
                  <p:cNvPr id="16" name="CaixaDeTexto 15"/>
                  <p:cNvSpPr txBox="1"/>
                  <p:nvPr/>
                </p:nvSpPr>
                <p:spPr>
                  <a:xfrm>
                    <a:off x="2195736" y="5234109"/>
                    <a:ext cx="792088" cy="369332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pt-BR" dirty="0">
                        <a:solidFill>
                          <a:schemeClr val="bg1"/>
                        </a:solidFill>
                      </a:rPr>
                      <a:t>0,01</a:t>
                    </a:r>
                  </a:p>
                </p:txBody>
              </p:sp>
              <p:sp>
                <p:nvSpPr>
                  <p:cNvPr id="15" name="CaixaDeTexto 14"/>
                  <p:cNvSpPr txBox="1"/>
                  <p:nvPr/>
                </p:nvSpPr>
                <p:spPr>
                  <a:xfrm>
                    <a:off x="3203848" y="5240544"/>
                    <a:ext cx="792088" cy="369332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pt-BR" dirty="0">
                        <a:solidFill>
                          <a:schemeClr val="bg1"/>
                        </a:solidFill>
                      </a:rPr>
                      <a:t>0,1</a:t>
                    </a:r>
                  </a:p>
                </p:txBody>
              </p:sp>
              <p:sp>
                <p:nvSpPr>
                  <p:cNvPr id="14" name="CaixaDeTexto 13"/>
                  <p:cNvSpPr txBox="1"/>
                  <p:nvPr/>
                </p:nvSpPr>
                <p:spPr>
                  <a:xfrm>
                    <a:off x="4233962" y="5240544"/>
                    <a:ext cx="792088" cy="369332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pt-BR" dirty="0">
                        <a:solidFill>
                          <a:schemeClr val="bg1"/>
                        </a:solidFill>
                      </a:rPr>
                      <a:t>1,0</a:t>
                    </a:r>
                  </a:p>
                </p:txBody>
              </p:sp>
              <p:sp>
                <p:nvSpPr>
                  <p:cNvPr id="13" name="CaixaDeTexto 12"/>
                  <p:cNvSpPr txBox="1"/>
                  <p:nvPr/>
                </p:nvSpPr>
                <p:spPr>
                  <a:xfrm>
                    <a:off x="5292080" y="5226030"/>
                    <a:ext cx="792088" cy="369332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pt-BR" dirty="0">
                        <a:solidFill>
                          <a:schemeClr val="bg1"/>
                        </a:solidFill>
                      </a:rPr>
                      <a:t>10</a:t>
                    </a:r>
                  </a:p>
                </p:txBody>
              </p:sp>
              <p:sp>
                <p:nvSpPr>
                  <p:cNvPr id="12" name="CaixaDeTexto 11"/>
                  <p:cNvSpPr txBox="1"/>
                  <p:nvPr/>
                </p:nvSpPr>
                <p:spPr>
                  <a:xfrm>
                    <a:off x="6300192" y="5234109"/>
                    <a:ext cx="792088" cy="369332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pt-BR" dirty="0">
                        <a:solidFill>
                          <a:schemeClr val="bg1"/>
                        </a:solidFill>
                      </a:rPr>
                      <a:t>100</a:t>
                    </a:r>
                  </a:p>
                </p:txBody>
              </p:sp>
              <p:sp>
                <p:nvSpPr>
                  <p:cNvPr id="11" name="CaixaDeTexto 10"/>
                  <p:cNvSpPr txBox="1"/>
                  <p:nvPr/>
                </p:nvSpPr>
                <p:spPr>
                  <a:xfrm>
                    <a:off x="7380312" y="5247827"/>
                    <a:ext cx="792088" cy="369332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pt-BR" dirty="0">
                        <a:solidFill>
                          <a:schemeClr val="bg1"/>
                        </a:solidFill>
                      </a:rPr>
                      <a:t>1000</a:t>
                    </a:r>
                  </a:p>
                </p:txBody>
              </p:sp>
            </p:grpSp>
            <p:sp>
              <p:nvSpPr>
                <p:cNvPr id="18" name="CaixaDeTexto 17"/>
                <p:cNvSpPr txBox="1"/>
                <p:nvPr/>
              </p:nvSpPr>
              <p:spPr>
                <a:xfrm>
                  <a:off x="3419872" y="5649940"/>
                  <a:ext cx="21602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b="1" i="1" dirty="0"/>
                    <a:t>Micron</a:t>
                  </a:r>
                </a:p>
              </p:txBody>
            </p:sp>
          </p:grpSp>
        </p:grpSp>
        <p:sp>
          <p:nvSpPr>
            <p:cNvPr id="4" name="Retângulo 3"/>
            <p:cNvSpPr/>
            <p:nvPr/>
          </p:nvSpPr>
          <p:spPr>
            <a:xfrm rot="16200000">
              <a:off x="-3133270" y="3088345"/>
              <a:ext cx="6962399" cy="4102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/>
                <a:t>Fonte  e  crédito: htt</a:t>
              </a:r>
              <a:r>
                <a:rPr lang="pt-BR" b="1" dirty="0"/>
                <a:t>p://</a:t>
              </a:r>
              <a:r>
                <a:rPr lang="pt-BR" dirty="0"/>
                <a:t>www.wgmsistemas.com.br/</a:t>
              </a:r>
            </a:p>
          </p:txBody>
        </p:sp>
      </p:grpSp>
      <p:sp>
        <p:nvSpPr>
          <p:cNvPr id="17" name="CaixaDeTexto 16"/>
          <p:cNvSpPr txBox="1"/>
          <p:nvPr/>
        </p:nvSpPr>
        <p:spPr>
          <a:xfrm>
            <a:off x="2791819" y="839339"/>
            <a:ext cx="380694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b="1" dirty="0"/>
              <a:t>FAIXAS DE RETENÇÃO POR FILTRAÇÃO</a:t>
            </a:r>
          </a:p>
        </p:txBody>
      </p:sp>
    </p:spTree>
    <p:extLst>
      <p:ext uri="{BB962C8B-B14F-4D97-AF65-F5344CB8AC3E}">
        <p14:creationId xmlns:p14="http://schemas.microsoft.com/office/powerpoint/2010/main" val="65632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49872" y="3573016"/>
            <a:ext cx="5263852" cy="56998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300" dirty="0"/>
              <a:t>Represa </a:t>
            </a:r>
            <a:r>
              <a:rPr lang="pt-BR" sz="2300" dirty="0" err="1"/>
              <a:t>Jaguari</a:t>
            </a:r>
            <a:r>
              <a:rPr lang="pt-BR" sz="2300" dirty="0"/>
              <a:t> – Sistema Cantareira-SP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sz="1000" dirty="0"/>
              <a:t>Fonte:&lt;https://www.diariodocentrodomundo.com.br/o-papel-do-desmatamento-na-crise-de-falta-dagua-em-sao-paulo/&gt;</a:t>
            </a:r>
          </a:p>
        </p:txBody>
      </p:sp>
      <p:pic>
        <p:nvPicPr>
          <p:cNvPr id="5" name="Picture 2" descr="https://www.diariodocentrodomundo.com.br/wp-content/uploads/2014/02/31jan2014-solo-seco-e-rachado-e-visto-da-represa-jaguari-que-integra-o-sistema-da-cantareira-principal-provedor-de-agua-de-sao-paulo-nesta-sexta-feira-31-1391206750602_956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" y="260648"/>
            <a:ext cx="557795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m: Escola Viva Olho do Tempo (Thiago Nozi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26" y="1256961"/>
            <a:ext cx="5700782" cy="379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270177" y="5071062"/>
            <a:ext cx="3695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+mj-lt"/>
              </a:rPr>
              <a:t>Rio </a:t>
            </a:r>
            <a:r>
              <a:rPr lang="pt-BR" dirty="0" err="1">
                <a:latin typeface="+mj-lt"/>
              </a:rPr>
              <a:t>Gramame</a:t>
            </a:r>
            <a:r>
              <a:rPr lang="pt-BR" dirty="0">
                <a:latin typeface="+mj-lt"/>
              </a:rPr>
              <a:t> – Paraíba</a:t>
            </a:r>
          </a:p>
          <a:p>
            <a:r>
              <a:rPr lang="pt-BR" sz="1000" dirty="0"/>
              <a:t>Fonte:&lt;www.mpf.mp.br/</a:t>
            </a:r>
            <a:r>
              <a:rPr lang="pt-BR" sz="1000" dirty="0" err="1"/>
              <a:t>pb</a:t>
            </a:r>
            <a:r>
              <a:rPr lang="pt-BR" sz="1000" dirty="0"/>
              <a:t>/sala-de-imprensa/noticias-</a:t>
            </a:r>
            <a:r>
              <a:rPr lang="pt-BR" sz="1000" dirty="0" err="1"/>
              <a:t>pb</a:t>
            </a:r>
            <a:r>
              <a:rPr lang="pt-BR" sz="10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75302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1538" y="141659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>
                <a:latin typeface="+mj-lt"/>
              </a:rPr>
              <a:t>Zeólita</a:t>
            </a:r>
          </a:p>
        </p:txBody>
      </p:sp>
      <p:pic>
        <p:nvPicPr>
          <p:cNvPr id="3" name="Picture 15" descr="http://t1.gstatic.com/images?q=tbn:ANd9GcQBFPJPkN-xywnuNW_QLxP-dFIicxBNDepuI2U-HTW5kNkJUkrv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714620"/>
            <a:ext cx="2571768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https://lh5.googleusercontent.com/-JAW2-PpqZ08/TWmDCGI3k9I/AAAAAAAAAEs/j6ayVDsZ8Vo/s320/giardi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714620"/>
            <a:ext cx="271464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https://encrypted-tbn1.gstatic.com/images?q=tbn:ANd9GcQhC1vvojo_PpQbCJwDQ4OKArqvhRlazToLCv0HKMVYM3VPcKF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2532" y="2709680"/>
            <a:ext cx="3098624" cy="3148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aixaDeTexto 5"/>
          <p:cNvSpPr txBox="1"/>
          <p:nvPr/>
        </p:nvSpPr>
        <p:spPr>
          <a:xfrm>
            <a:off x="2786050" y="142873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 </a:t>
            </a:r>
            <a:r>
              <a:rPr lang="pt-BR" u="sng" dirty="0">
                <a:latin typeface="Calibri" pitchFamily="34" charset="0"/>
              </a:rPr>
              <a:t>Giardia:  cistos 9 a 14 µm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196264" y="1428736"/>
            <a:ext cx="2376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u="sng" dirty="0"/>
              <a:t>Oocistos: 4 a 6 </a:t>
            </a:r>
            <a:r>
              <a:rPr lang="pt-BR" u="sng" dirty="0" err="1">
                <a:latin typeface="Calibri" pitchFamily="34" charset="0"/>
              </a:rPr>
              <a:t>µ</a:t>
            </a:r>
            <a:r>
              <a:rPr lang="pt-BR" u="sng" dirty="0" err="1"/>
              <a:t>m</a:t>
            </a:r>
            <a:r>
              <a:rPr lang="pt-BR" u="sng" dirty="0"/>
              <a:t>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32" y="5929330"/>
            <a:ext cx="338437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b="1" dirty="0"/>
              <a:t>Fonte: PROSAB 1 Pesquisa 5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714612" y="428604"/>
            <a:ext cx="3857652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PATÓGENOS </a:t>
            </a:r>
            <a:r>
              <a:rPr lang="pt-BR" b="1" dirty="0"/>
              <a:t>REFERÊNCIAS</a:t>
            </a:r>
          </a:p>
        </p:txBody>
      </p:sp>
      <p:sp>
        <p:nvSpPr>
          <p:cNvPr id="11" name="Seta para baixo 10"/>
          <p:cNvSpPr/>
          <p:nvPr/>
        </p:nvSpPr>
        <p:spPr>
          <a:xfrm>
            <a:off x="1214414" y="1857364"/>
            <a:ext cx="484632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baixo 11"/>
          <p:cNvSpPr/>
          <p:nvPr/>
        </p:nvSpPr>
        <p:spPr>
          <a:xfrm>
            <a:off x="3944492" y="1857364"/>
            <a:ext cx="484632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baixo 12"/>
          <p:cNvSpPr/>
          <p:nvPr/>
        </p:nvSpPr>
        <p:spPr>
          <a:xfrm>
            <a:off x="6802012" y="1857364"/>
            <a:ext cx="484632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23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312585" y="1210272"/>
          <a:ext cx="8221435" cy="3368802"/>
        </p:xfrm>
        <a:graphic>
          <a:graphicData uri="http://schemas.openxmlformats.org/drawingml/2006/table">
            <a:tbl>
              <a:tblPr/>
              <a:tblGrid>
                <a:gridCol w="15089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34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23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13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44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023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531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0325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6413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pt-BR" sz="1100" dirty="0">
                          <a:latin typeface="Spranq eco sans"/>
                          <a:ea typeface="Spranq eco sans"/>
                          <a:cs typeface="Spranq eco sans"/>
                        </a:rPr>
                        <a:t>                  </a:t>
                      </a:r>
                      <a:r>
                        <a:rPr lang="pt-BR" sz="1100" b="1" dirty="0">
                          <a:latin typeface="Spranq eco sans"/>
                          <a:ea typeface="Spranq eco sans"/>
                          <a:cs typeface="Spranq eco sans"/>
                        </a:rPr>
                        <a:t>  </a:t>
                      </a:r>
                      <a:endParaRPr lang="pt-BR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pt-BR" sz="1100" b="1" dirty="0">
                          <a:latin typeface="Spranq eco sans"/>
                          <a:ea typeface="Spranq eco sans"/>
                          <a:cs typeface="Spranq eco sans"/>
                        </a:rPr>
                        <a:t>AMOSTRAS</a:t>
                      </a:r>
                      <a:endParaRPr lang="pt-B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pt-BR" sz="1200" b="1" dirty="0">
                          <a:latin typeface="Spranq eco sans"/>
                          <a:ea typeface="Spranq eco sans"/>
                          <a:cs typeface="Spranq eco sans"/>
                        </a:rPr>
                        <a:t>RESULTADOS ANALÍTICOS</a:t>
                      </a:r>
                      <a:endParaRPr lang="pt-BR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pt-BR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pt-BR" sz="1200" b="1" dirty="0">
                          <a:latin typeface="Spranq eco sans"/>
                          <a:ea typeface="Spranq eco sans"/>
                          <a:cs typeface="Spranq eco sans"/>
                        </a:rPr>
                        <a:t>DOSAGENS</a:t>
                      </a:r>
                      <a:endParaRPr lang="pt-BR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803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pt-BR" sz="1100" b="1">
                          <a:latin typeface="Spranq eco sans"/>
                          <a:ea typeface="Spranq eco sans"/>
                          <a:cs typeface="Spranq eco sans"/>
                        </a:rPr>
                        <a:t>Cor aparente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pt-BR" sz="1100" b="1">
                          <a:latin typeface="Spranq eco sans"/>
                          <a:ea typeface="Spranq eco sans"/>
                          <a:cs typeface="Spranq eco sans"/>
                        </a:rPr>
                        <a:t>UH</a:t>
                      </a: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pt-BR" sz="1100" b="1" dirty="0">
                          <a:latin typeface="Spranq eco sans"/>
                          <a:ea typeface="Spranq eco sans"/>
                          <a:cs typeface="Spranq eco sans"/>
                        </a:rPr>
                        <a:t>pH</a:t>
                      </a:r>
                      <a:endParaRPr lang="pt-B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pt-BR" sz="1100" b="1" dirty="0">
                          <a:latin typeface="Spranq eco sans"/>
                          <a:ea typeface="Spranq eco sans"/>
                          <a:cs typeface="Spranq eco sans"/>
                        </a:rPr>
                        <a:t>Turbidez</a:t>
                      </a:r>
                      <a:endParaRPr lang="pt-BR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pt-BR" sz="1100" b="1" dirty="0">
                          <a:latin typeface="Spranq eco sans"/>
                          <a:ea typeface="Spranq eco sans"/>
                          <a:cs typeface="Spranq eco sans"/>
                        </a:rPr>
                        <a:t>UNT</a:t>
                      </a:r>
                      <a:endParaRPr lang="pt-B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pt-BR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pt-BR" sz="1100" b="1" dirty="0">
                          <a:latin typeface="Spranq eco sans"/>
                          <a:ea typeface="Spranq eco sans"/>
                          <a:cs typeface="Spranq eco sans"/>
                        </a:rPr>
                        <a:t>Sólidos totais dissolvidos</a:t>
                      </a:r>
                      <a:endParaRPr lang="pt-BR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pt-BR" sz="1100" b="1" dirty="0" err="1">
                          <a:latin typeface="Spranq eco sans"/>
                          <a:ea typeface="Spranq eco sans"/>
                          <a:cs typeface="Spranq eco sans"/>
                        </a:rPr>
                        <a:t>mg</a:t>
                      </a:r>
                      <a:r>
                        <a:rPr lang="pt-BR" sz="1100" b="1" dirty="0">
                          <a:latin typeface="Spranq eco sans"/>
                          <a:ea typeface="Spranq eco sans"/>
                          <a:cs typeface="Spranq eco sans"/>
                        </a:rPr>
                        <a:t>/l</a:t>
                      </a:r>
                      <a:endParaRPr lang="pt-B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pt-BR" sz="1100" b="1" dirty="0">
                          <a:latin typeface="Spranq eco sans"/>
                          <a:ea typeface="Spranq eco sans"/>
                          <a:cs typeface="Spranq eco sans"/>
                        </a:rPr>
                        <a:t>Bacteriológico</a:t>
                      </a:r>
                      <a:endParaRPr lang="pt-BR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pt-BR" sz="1100" b="1" dirty="0">
                          <a:latin typeface="Spranq eco sans"/>
                          <a:ea typeface="Spranq eco sans"/>
                          <a:cs typeface="Spranq eco sans"/>
                        </a:rPr>
                        <a:t>Coliformes totais/E. coli</a:t>
                      </a:r>
                      <a:endParaRPr lang="pt-B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pt-BR" sz="1100" b="1" dirty="0">
                          <a:latin typeface="Spranq eco sans"/>
                          <a:ea typeface="Spranq eco sans"/>
                          <a:cs typeface="Spranq eco sans"/>
                        </a:rPr>
                        <a:t>Alumínio</a:t>
                      </a:r>
                      <a:endParaRPr lang="pt-BR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pt-BR" sz="1100" b="1" dirty="0" err="1">
                          <a:latin typeface="Spranq eco sans"/>
                          <a:ea typeface="Spranq eco sans"/>
                          <a:cs typeface="Spranq eco sans"/>
                        </a:rPr>
                        <a:t>mg</a:t>
                      </a:r>
                      <a:r>
                        <a:rPr lang="pt-BR" sz="1100" b="1" dirty="0">
                          <a:latin typeface="Spranq eco sans"/>
                          <a:ea typeface="Spranq eco sans"/>
                          <a:cs typeface="Spranq eco sans"/>
                        </a:rPr>
                        <a:t>/l</a:t>
                      </a:r>
                      <a:endParaRPr lang="pt-B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Spranq eco sans"/>
                          <a:ea typeface="Spranq eco sans"/>
                          <a:cs typeface="Spranq eco sans"/>
                        </a:rPr>
                        <a:t>Cloro</a:t>
                      </a:r>
                      <a:endParaRPr lang="pt-BR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Spranq eco sans"/>
                          <a:ea typeface="Spranq eco sans"/>
                          <a:cs typeface="Spranq eco sans"/>
                        </a:rPr>
                        <a:t>granulado</a:t>
                      </a:r>
                      <a:endParaRPr lang="pt-BR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Spranq eco sans"/>
                          <a:ea typeface="Spranq eco sans"/>
                          <a:cs typeface="Spranq eco sans"/>
                        </a:rPr>
                        <a:t>CRL </a:t>
                      </a:r>
                      <a:r>
                        <a:rPr lang="pt-BR" sz="1100" b="1" dirty="0" err="1">
                          <a:solidFill>
                            <a:srgbClr val="000000"/>
                          </a:solidFill>
                          <a:latin typeface="Spranq eco sans"/>
                          <a:ea typeface="Spranq eco sans"/>
                          <a:cs typeface="Spranq eco sans"/>
                        </a:rPr>
                        <a:t>mg</a:t>
                      </a: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Spranq eco sans"/>
                          <a:ea typeface="Spranq eco sans"/>
                          <a:cs typeface="Spranq eco sans"/>
                        </a:rPr>
                        <a:t>/l</a:t>
                      </a:r>
                      <a:endParaRPr lang="pt-B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963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pt-BR" sz="1800" b="1" dirty="0">
                          <a:latin typeface="Spranq eco sans"/>
                          <a:ea typeface="Spranq eco sans"/>
                          <a:cs typeface="Spranq eco sans"/>
                        </a:rPr>
                        <a:t>Água Bruta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latin typeface="Spranq eco sans"/>
                          <a:ea typeface="Spranq eco sans"/>
                          <a:cs typeface="Spranq eco sans"/>
                        </a:rPr>
                        <a:t>59,8</a:t>
                      </a:r>
                      <a:endParaRPr lang="pt-BR" sz="1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Spranq eco sans"/>
                          <a:ea typeface="Spranq eco sans"/>
                          <a:cs typeface="Spranq eco sans"/>
                        </a:rPr>
                        <a:t>6.0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latin typeface="Spranq eco sans"/>
                          <a:ea typeface="Spranq eco sans"/>
                          <a:cs typeface="Spranq eco sans"/>
                        </a:rPr>
                        <a:t>9,6</a:t>
                      </a:r>
                      <a:endParaRPr lang="pt-BR" sz="1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pt-BR" sz="1800" dirty="0">
                          <a:latin typeface="Spranq eco sans"/>
                          <a:ea typeface="Spranq eco sans"/>
                          <a:cs typeface="Spranq eco sans"/>
                        </a:rPr>
                        <a:t>73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  <a:latin typeface="Spranq eco sans"/>
                          <a:ea typeface="Spranq eco sans"/>
                          <a:cs typeface="Spranq eco sans"/>
                        </a:rPr>
                        <a:t>Presença</a:t>
                      </a:r>
                      <a:endParaRPr lang="pt-BR" sz="1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963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pt-BR" sz="1800" b="1" dirty="0">
                          <a:latin typeface="Spranq eco sans"/>
                          <a:ea typeface="Spranq eco sans"/>
                          <a:cs typeface="Spranq eco sans"/>
                        </a:rPr>
                        <a:t>Água tratada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pt-BR" sz="1800" dirty="0">
                          <a:latin typeface="Spranq eco sans"/>
                          <a:ea typeface="Spranq eco sans"/>
                          <a:cs typeface="Spranq eco sans"/>
                        </a:rPr>
                        <a:t>1.0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pt-BR" sz="1800" dirty="0">
                          <a:latin typeface="Spranq eco sans"/>
                          <a:ea typeface="Spranq eco sans"/>
                          <a:cs typeface="Spranq eco sans"/>
                        </a:rPr>
                        <a:t>5,5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pt-BR" sz="1800" dirty="0">
                          <a:latin typeface="Spranq eco sans"/>
                          <a:ea typeface="Spranq eco sans"/>
                          <a:cs typeface="Spranq eco sans"/>
                        </a:rPr>
                        <a:t>0,33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pt-BR" sz="1800" dirty="0">
                          <a:latin typeface="Spranq eco sans"/>
                          <a:ea typeface="Spranq eco sans"/>
                          <a:cs typeface="Spranq eco sans"/>
                        </a:rPr>
                        <a:t>98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pt-BR" sz="1800" dirty="0">
                          <a:latin typeface="Spranq eco sans"/>
                          <a:ea typeface="Spranq eco sans"/>
                          <a:cs typeface="Spranq eco sans"/>
                        </a:rPr>
                        <a:t>Ausência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pt-BR" sz="1800" dirty="0">
                          <a:latin typeface="Spranq eco sans"/>
                          <a:ea typeface="Spranq eco sans"/>
                          <a:cs typeface="Spranq eco sans"/>
                        </a:rPr>
                        <a:t>&lt;0,2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96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pt-BR" sz="1800" b="1" dirty="0">
                          <a:latin typeface="Spranq eco sans"/>
                          <a:ea typeface="Spranq eco sans"/>
                          <a:cs typeface="Spranq eco sans"/>
                        </a:rPr>
                        <a:t>VMP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pt-BR" sz="1800" dirty="0">
                          <a:latin typeface="Spranq eco sans"/>
                          <a:ea typeface="Spranq eco sans"/>
                          <a:cs typeface="Spranq eco sans"/>
                        </a:rPr>
                        <a:t>15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pt-BR" sz="1800" dirty="0">
                          <a:latin typeface="Spranq eco sans"/>
                          <a:ea typeface="Spranq eco sans"/>
                          <a:cs typeface="Spranq eco sans"/>
                        </a:rPr>
                        <a:t>6 a 9,5*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pt-BR" sz="1800" dirty="0">
                          <a:latin typeface="Spranq eco sans"/>
                          <a:ea typeface="Spranq eco sans"/>
                          <a:cs typeface="Spranq eco sans"/>
                        </a:rPr>
                        <a:t>0,5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pt-BR" sz="1800" dirty="0">
                          <a:latin typeface="Spranq eco sans"/>
                          <a:ea typeface="Spranq eco sans"/>
                          <a:cs typeface="Spranq eco sans"/>
                        </a:rPr>
                        <a:t>1000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pt-BR" sz="1800" dirty="0">
                          <a:latin typeface="Spranq eco sans"/>
                          <a:ea typeface="Spranq eco sans"/>
                          <a:cs typeface="Spranq eco sans"/>
                        </a:rPr>
                        <a:t>Ausência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pt-BR" sz="1800" dirty="0">
                          <a:latin typeface="Spranq eco sans"/>
                          <a:ea typeface="Spranq eco sans"/>
                          <a:cs typeface="Spranq eco sans"/>
                        </a:rPr>
                        <a:t>0,2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pt-BR" sz="1800" dirty="0">
                          <a:latin typeface="Spranq eco sans"/>
                          <a:ea typeface="Spranq eco sans"/>
                          <a:cs typeface="Spranq eco sans"/>
                        </a:rPr>
                        <a:t>2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12585" y="849853"/>
            <a:ext cx="84742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51075" algn="l"/>
              </a:tabLst>
            </a:pPr>
            <a:r>
              <a:rPr kumimoji="0" lang="pt-B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pranq eco sans" pitchFamily="34" charset="0"/>
              </a:rPr>
              <a:t>   </a:t>
            </a:r>
            <a:r>
              <a:rPr kumimoji="0" 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Resultados Analíticos por amostras de água, com referência à</a:t>
            </a:r>
            <a:r>
              <a:rPr kumimoji="0" lang="pt-BR" sz="1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Portaria MS </a:t>
            </a: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(Anexo XX, PC nº.05)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pranq eco sans" pitchFamily="34" charset="0"/>
                <a:cs typeface="Arial" pitchFamily="34" charset="0"/>
              </a:rPr>
              <a:t> </a:t>
            </a:r>
            <a:endParaRPr kumimoji="0" 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214546" y="500042"/>
            <a:ext cx="535785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latin typeface="Comic Sans MS" pitchFamily="66" charset="0"/>
              </a:rPr>
              <a:t>     </a:t>
            </a:r>
            <a:r>
              <a:rPr lang="pt-BR" b="1" dirty="0">
                <a:latin typeface="Comic Sans MS" pitchFamily="66" charset="0"/>
              </a:rPr>
              <a:t>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Ações realizadas com águas de superfície</a:t>
            </a:r>
          </a:p>
        </p:txBody>
      </p:sp>
      <p:sp>
        <p:nvSpPr>
          <p:cNvPr id="7" name="Retângulo 6"/>
          <p:cNvSpPr/>
          <p:nvPr/>
        </p:nvSpPr>
        <p:spPr>
          <a:xfrm>
            <a:off x="312585" y="5127714"/>
            <a:ext cx="5857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</a:pPr>
            <a:r>
              <a:rPr lang="pt-BR" sz="1200" dirty="0">
                <a:latin typeface="Arial" pitchFamily="34" charset="0"/>
                <a:ea typeface="Spranq eco sans" pitchFamily="34" charset="0"/>
                <a:cs typeface="Arial" pitchFamily="34" charset="0"/>
              </a:rPr>
              <a:t>VMP: Valor Máximo Permitido para água tratada.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</a:pPr>
            <a:r>
              <a:rPr lang="pt-BR" sz="1200" dirty="0">
                <a:latin typeface="Arial" pitchFamily="34" charset="0"/>
                <a:ea typeface="Spranq eco sans" pitchFamily="34" charset="0"/>
                <a:cs typeface="Arial" pitchFamily="34" charset="0"/>
              </a:rPr>
              <a:t>* pH: 6 a 9,5 é apenas recomendação.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240248" y="5095553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Fonte: Relatórios técnicos - Funasa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86717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196752"/>
            <a:ext cx="80648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Alternativa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de tratamento de água – superficial ou subterrânea – aplicando tecnologias CONVENCIONAIS, mas de forma simplificada, que 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promove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a </a:t>
            </a:r>
            <a:r>
              <a:rPr lang="pt-BR" sz="2000" b="1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potabilização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, sob as observâncias das linhas norteadoras da OMS e às exigências do Ministério da Saúde, por meio da  Portaria  de </a:t>
            </a:r>
            <a:r>
              <a:rPr lang="pt-BR" sz="2000" b="1" dirty="0">
                <a:solidFill>
                  <a:srgbClr val="002060"/>
                </a:solidFill>
                <a:cs typeface="Arial" panose="020B0604020202020204" pitchFamily="34" charset="0"/>
              </a:rPr>
              <a:t>Consolidação nº 05/2017, Anexo XX. </a:t>
            </a:r>
            <a:endParaRPr lang="pt-BR" sz="2000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/>
            <a:endParaRPr lang="pt-BR" sz="20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itchFamily="34" charset="0"/>
                <a:cs typeface="Arial" pitchFamily="34" charset="0"/>
              </a:rPr>
              <a:t>As guias oferecem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soluções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para os desafios que surgem normalmente, a fim de garantir a segurança e qualidade da água potável:</a:t>
            </a:r>
          </a:p>
          <a:p>
            <a:pPr>
              <a:buFont typeface="Wingdings" pitchFamily="2" charset="2"/>
              <a:buChar char="Ø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Boas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práticas;</a:t>
            </a:r>
          </a:p>
          <a:p>
            <a:pPr>
              <a:buFont typeface="Wingdings" pitchFamily="2" charset="2"/>
              <a:buChar char="Ø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Barreiras de remoção;</a:t>
            </a:r>
          </a:p>
          <a:p>
            <a:pPr>
              <a:buFont typeface="Wingdings" pitchFamily="2" charset="2"/>
              <a:buChar char="Ø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Associação entre filtração e desinfecção;</a:t>
            </a:r>
          </a:p>
          <a:p>
            <a:pPr>
              <a:buFont typeface="Wingdings" pitchFamily="2" charset="2"/>
              <a:buChar char="Ø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Água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segura.</a:t>
            </a:r>
            <a:r>
              <a:rPr lang="pt-BR" sz="2000" dirty="0" smtClean="0">
                <a:latin typeface="Comic Sans MS" pitchFamily="66" charset="0"/>
              </a:rPr>
              <a:t>                           </a:t>
            </a:r>
            <a:endParaRPr lang="pt-BR" sz="2000" dirty="0"/>
          </a:p>
          <a:p>
            <a:pPr algn="just"/>
            <a:endParaRPr lang="pt-BR" sz="20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algn="just"/>
            <a:endParaRPr lang="pt-BR" sz="200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424193" y="253899"/>
            <a:ext cx="1892969" cy="131929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SALTA-z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77410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4193" y="253899"/>
            <a:ext cx="1892969" cy="1319295"/>
          </a:xfrm>
        </p:spPr>
        <p:txBody>
          <a:bodyPr>
            <a:normAutofit fontScale="90000"/>
          </a:bodyPr>
          <a:lstStyle/>
          <a:p>
            <a:r>
              <a:rPr lang="pt-BR" dirty="0" err="1"/>
              <a:t>SALTA-z</a:t>
            </a:r>
            <a:endParaRPr lang="pt-BR" dirty="0"/>
          </a:p>
        </p:txBody>
      </p:sp>
      <p:pic>
        <p:nvPicPr>
          <p:cNvPr id="4" name="Picture 2" descr="N:\clea.luiz\SALTA-Z\Santa Cruz do Arari\Fotos Santa Cruz do Arari\P10306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379" y="1784670"/>
            <a:ext cx="5438599" cy="47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014" y="1361718"/>
            <a:ext cx="2178892" cy="238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424193" y="253899"/>
            <a:ext cx="1892969" cy="1319295"/>
          </a:xfrm>
        </p:spPr>
        <p:txBody>
          <a:bodyPr>
            <a:normAutofit fontScale="90000"/>
          </a:bodyPr>
          <a:lstStyle/>
          <a:p>
            <a:r>
              <a:rPr lang="pt-BR" dirty="0" err="1"/>
              <a:t>SALTA-z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452392"/>
              </p:ext>
            </p:extLst>
          </p:nvPr>
        </p:nvGraphicFramePr>
        <p:xfrm>
          <a:off x="395536" y="1340768"/>
          <a:ext cx="8147714" cy="31645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7772">
                  <a:extLst>
                    <a:ext uri="{9D8B030D-6E8A-4147-A177-3AD203B41FA5}">
                      <a16:colId xmlns:a16="http://schemas.microsoft.com/office/drawing/2014/main" xmlns="" val="947327171"/>
                    </a:ext>
                  </a:extLst>
                </a:gridCol>
                <a:gridCol w="3879942">
                  <a:extLst>
                    <a:ext uri="{9D8B030D-6E8A-4147-A177-3AD203B41FA5}">
                      <a16:colId xmlns:a16="http://schemas.microsoft.com/office/drawing/2014/main" xmlns="" val="4159933073"/>
                    </a:ext>
                  </a:extLst>
                </a:gridCol>
              </a:tblGrid>
              <a:tr h="4520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Região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Quantitativo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64503472"/>
                  </a:ext>
                </a:extLst>
              </a:tr>
              <a:tr h="4520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Centro-Oeste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15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03014069"/>
                  </a:ext>
                </a:extLst>
              </a:tr>
              <a:tr h="4520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Norte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636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24818814"/>
                  </a:ext>
                </a:extLst>
              </a:tr>
              <a:tr h="4520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Nordeste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105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84552292"/>
                  </a:ext>
                </a:extLst>
              </a:tr>
              <a:tr h="4520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Sudeste 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98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77251656"/>
                  </a:ext>
                </a:extLst>
              </a:tr>
              <a:tr h="4520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Sul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121</a:t>
                      </a:r>
                      <a:endParaRPr lang="pt-BR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20946681"/>
                  </a:ext>
                </a:extLst>
              </a:tr>
              <a:tr h="45208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Total</a:t>
                      </a:r>
                      <a:endParaRPr lang="pt-BR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effectLst/>
                        </a:rPr>
                        <a:t>975</a:t>
                      </a:r>
                      <a:endParaRPr lang="pt-BR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72960803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95536" y="4653136"/>
            <a:ext cx="3753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2 Pregões Eletrônicos (2017-2018)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Institucionalização – GT (Portarias)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Capacitação e sensibilização</a:t>
            </a:r>
          </a:p>
        </p:txBody>
      </p:sp>
    </p:spTree>
    <p:extLst>
      <p:ext uri="{BB962C8B-B14F-4D97-AF65-F5344CB8AC3E}">
        <p14:creationId xmlns:p14="http://schemas.microsoft.com/office/powerpoint/2010/main" val="33487890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424193" y="253899"/>
            <a:ext cx="1892969" cy="1319295"/>
          </a:xfrm>
        </p:spPr>
        <p:txBody>
          <a:bodyPr>
            <a:normAutofit fontScale="90000"/>
          </a:bodyPr>
          <a:lstStyle/>
          <a:p>
            <a:r>
              <a:rPr lang="pt-BR" dirty="0" err="1"/>
              <a:t>SALTA-z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433276"/>
            <a:ext cx="4630831" cy="16196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27929"/>
            <a:ext cx="4340517" cy="135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42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B82D4AC2-B25C-4594-9271-9AA4F338E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897210"/>
            <a:ext cx="2640180" cy="35483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01600" dir="5400000" algn="ctr" rotWithShape="0">
              <a:schemeClr val="bg2">
                <a:lumMod val="75000"/>
              </a:schemeClr>
            </a:outerShdw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7B4C04FF-D787-4135-8F44-594070391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555" y="1823201"/>
            <a:ext cx="1858352" cy="252440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5400" dist="1016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AFFB36AF-FF1F-4550-9532-476FB8D0D892}"/>
              </a:ext>
            </a:extLst>
          </p:cNvPr>
          <p:cNvSpPr txBox="1"/>
          <p:nvPr/>
        </p:nvSpPr>
        <p:spPr>
          <a:xfrm>
            <a:off x="1143079" y="1304635"/>
            <a:ext cx="7070651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EQUIPAMENTO ENTREGUE À COMUNIDADE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16919" y="6449603"/>
            <a:ext cx="31253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Apresentação </a:t>
            </a:r>
            <a:r>
              <a:rPr lang="pt-BR" sz="1000" dirty="0" err="1"/>
              <a:t>Eládio</a:t>
            </a:r>
            <a:r>
              <a:rPr lang="pt-BR" sz="1000" dirty="0"/>
              <a:t> Braga - Funasa</a:t>
            </a:r>
          </a:p>
        </p:txBody>
      </p:sp>
      <p:pic>
        <p:nvPicPr>
          <p:cNvPr id="8" name="Picture 4" descr="D:\Users\maria.rosal\Pictures\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882" y="4435284"/>
            <a:ext cx="3801346" cy="21374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76200" dir="54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424193" y="253899"/>
            <a:ext cx="1892969" cy="1319295"/>
          </a:xfrm>
        </p:spPr>
        <p:txBody>
          <a:bodyPr>
            <a:normAutofit/>
          </a:bodyPr>
          <a:lstStyle/>
          <a:p>
            <a:r>
              <a:rPr lang="pt-BR" dirty="0" err="1"/>
              <a:t>SALTA-z</a:t>
            </a:r>
            <a:endParaRPr lang="pt-BR" dirty="0"/>
          </a:p>
        </p:txBody>
      </p:sp>
      <p:pic>
        <p:nvPicPr>
          <p:cNvPr id="12" name="Imagem 11" descr="Uma imagem contendo pessoa, ao ar livre, chão, homem&#10;&#10;Descrição gerada com muito alta confiança">
            <a:extLst>
              <a:ext uri="{FF2B5EF4-FFF2-40B4-BE49-F238E27FC236}">
                <a16:creationId xmlns:a16="http://schemas.microsoft.com/office/drawing/2014/main" xmlns="" id="{A8271858-5743-416B-904F-30A5DB5F83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97" y="1898218"/>
            <a:ext cx="1950528" cy="1462896"/>
          </a:xfrm>
          <a:prstGeom prst="rect">
            <a:avLst/>
          </a:prstGeom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421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581128"/>
            <a:ext cx="7772400" cy="1187849"/>
          </a:xfrm>
        </p:spPr>
        <p:txBody>
          <a:bodyPr>
            <a:noAutofit/>
          </a:bodyPr>
          <a:lstStyle/>
          <a:p>
            <a:pPr algn="ctr"/>
            <a:r>
              <a:rPr lang="pt-BR" sz="2000" dirty="0" smtClean="0"/>
              <a:t>silene.santos@funasa.gov.br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>(61) 3314-6396</a:t>
            </a:r>
            <a:br>
              <a:rPr lang="pt-BR" sz="2000" dirty="0"/>
            </a:br>
            <a:r>
              <a:rPr lang="pt-BR" sz="2000" dirty="0" smtClean="0"/>
              <a:t>DESAM/COCAG</a:t>
            </a:r>
            <a:endParaRPr lang="pt-BR" sz="20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543236" y="3483570"/>
            <a:ext cx="79514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BR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OBRIGADA pela atenção. </a:t>
            </a:r>
            <a:endParaRPr lang="pt-BR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1" y="387226"/>
            <a:ext cx="5021556" cy="275374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115616" y="314096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Da minha filha Milena Dourado, contagiada pelo trabalho da mamãe.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758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CONTROLE E VIGILÂNCIA</a:t>
            </a:r>
            <a:endParaRPr lang="pt-BR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270350" y="1417638"/>
            <a:ext cx="3653578" cy="4130132"/>
          </a:xfrm>
          <a:solidFill>
            <a:schemeClr val="bg1">
              <a:alpha val="39999"/>
            </a:schemeClr>
          </a:solidFill>
          <a:ln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algn="just"/>
            <a:r>
              <a:rPr lang="pt-B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Controle </a:t>
            </a:r>
            <a:r>
              <a:rPr lang="pt-B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da Qualidade da </a:t>
            </a:r>
            <a:r>
              <a:rPr lang="pt-B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Água</a:t>
            </a:r>
            <a:endParaRPr lang="pt-BR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>
              <a:buFont typeface="Arial" pitchFamily="34" charset="0"/>
              <a:buNone/>
            </a:pPr>
            <a:r>
              <a:rPr lang="pt-BR" sz="2000" dirty="0" smtClean="0">
                <a:solidFill>
                  <a:srgbClr val="000000"/>
                </a:solidFill>
              </a:rPr>
              <a:t>	</a:t>
            </a:r>
          </a:p>
          <a:p>
            <a:pPr algn="just">
              <a:buFont typeface="Arial" pitchFamily="34" charset="0"/>
              <a:buNone/>
            </a:pPr>
            <a:r>
              <a:rPr lang="pt-BR" sz="2000" dirty="0" smtClean="0">
                <a:solidFill>
                  <a:srgbClr val="000000"/>
                </a:solidFill>
              </a:rPr>
              <a:t>      </a:t>
            </a:r>
            <a:r>
              <a:rPr lang="pt-BR" sz="2000" dirty="0" err="1" smtClean="0">
                <a:solidFill>
                  <a:srgbClr val="000000"/>
                </a:solidFill>
              </a:rPr>
              <a:t>Defini-se</a:t>
            </a:r>
            <a:r>
              <a:rPr lang="pt-BR" sz="2000" dirty="0" smtClean="0">
                <a:solidFill>
                  <a:srgbClr val="000000"/>
                </a:solidFill>
              </a:rPr>
              <a:t> como um conjunto de atividades exercidas regularmente </a:t>
            </a:r>
            <a:r>
              <a:rPr lang="pt-BR" sz="2000" u="sng" dirty="0" smtClean="0">
                <a:solidFill>
                  <a:srgbClr val="000000"/>
                </a:solidFill>
              </a:rPr>
              <a:t>pelo responsável pelo sistema ou por solução</a:t>
            </a:r>
            <a:r>
              <a:rPr lang="pt-BR" sz="2000" dirty="0" smtClean="0">
                <a:solidFill>
                  <a:srgbClr val="000000"/>
                </a:solidFill>
              </a:rPr>
              <a:t> alternativa coletiva de abastecimento de água, destinado a </a:t>
            </a:r>
            <a:r>
              <a:rPr lang="pt-BR" sz="2000" u="sng" dirty="0" smtClean="0">
                <a:solidFill>
                  <a:srgbClr val="000000"/>
                </a:solidFill>
              </a:rPr>
              <a:t>verificar</a:t>
            </a:r>
            <a:r>
              <a:rPr lang="pt-BR" sz="2000" dirty="0" smtClean="0">
                <a:solidFill>
                  <a:srgbClr val="000000"/>
                </a:solidFill>
              </a:rPr>
              <a:t> se a água fornecida à população é potável, de forma a </a:t>
            </a:r>
            <a:r>
              <a:rPr lang="pt-BR" sz="2000" u="sng" dirty="0" smtClean="0">
                <a:solidFill>
                  <a:srgbClr val="000000"/>
                </a:solidFill>
              </a:rPr>
              <a:t>assegurar a manutenção</a:t>
            </a:r>
            <a:r>
              <a:rPr lang="pt-BR" sz="2000" dirty="0" smtClean="0">
                <a:solidFill>
                  <a:srgbClr val="000000"/>
                </a:solidFill>
              </a:rPr>
              <a:t> desta condição.</a:t>
            </a:r>
          </a:p>
          <a:p>
            <a:pPr>
              <a:buFont typeface="Arial" pitchFamily="34" charset="0"/>
              <a:buNone/>
            </a:pPr>
            <a:endParaRPr lang="pt-BR" sz="2000" dirty="0" smtClean="0">
              <a:solidFill>
                <a:srgbClr val="000000"/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4860032" y="1417638"/>
            <a:ext cx="4013618" cy="480913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Vigilância da Qualidade da Água</a:t>
            </a:r>
          </a:p>
          <a:p>
            <a:pPr algn="just">
              <a:buFont typeface="Arial" pitchFamily="34" charset="0"/>
              <a:buNone/>
              <a:defRPr/>
            </a:pPr>
            <a:r>
              <a:rPr lang="pt-BR" sz="2000" dirty="0" smtClean="0">
                <a:solidFill>
                  <a:srgbClr val="000000"/>
                </a:solidFill>
              </a:rPr>
              <a:t>	Define-se como um conjunto de ações adotadas regularmente </a:t>
            </a:r>
            <a:r>
              <a:rPr lang="pt-BR" sz="2000" u="sng" dirty="0" smtClean="0">
                <a:solidFill>
                  <a:srgbClr val="000000"/>
                </a:solidFill>
              </a:rPr>
              <a:t>pela autoridade de saúde pública para verificar o atendimento a Portaria</a:t>
            </a:r>
            <a:r>
              <a:rPr lang="pt-BR" sz="2000" dirty="0" smtClean="0">
                <a:solidFill>
                  <a:srgbClr val="000000"/>
                </a:solidFill>
              </a:rPr>
              <a:t> MS 2.914/2011 considerados os aspectos socioambientais e a realidade local, para </a:t>
            </a:r>
            <a:r>
              <a:rPr lang="pt-BR" sz="2000" u="sng" dirty="0" smtClean="0">
                <a:solidFill>
                  <a:srgbClr val="000000"/>
                </a:solidFill>
              </a:rPr>
              <a:t>avaliar se</a:t>
            </a:r>
            <a:r>
              <a:rPr lang="pt-BR" sz="2000" dirty="0" smtClean="0">
                <a:solidFill>
                  <a:srgbClr val="000000"/>
                </a:solidFill>
              </a:rPr>
              <a:t> a água consumida pela população </a:t>
            </a:r>
            <a:r>
              <a:rPr lang="pt-BR" sz="2000" u="sng" dirty="0" smtClean="0">
                <a:solidFill>
                  <a:srgbClr val="000000"/>
                </a:solidFill>
              </a:rPr>
              <a:t>apresenta risco </a:t>
            </a:r>
            <a:r>
              <a:rPr lang="pt-BR" sz="2000" dirty="0" smtClean="0">
                <a:solidFill>
                  <a:srgbClr val="000000"/>
                </a:solidFill>
              </a:rPr>
              <a:t>à saúde humana.</a:t>
            </a:r>
          </a:p>
          <a:p>
            <a:pPr algn="ctr">
              <a:buFont typeface="Arial" pitchFamily="34" charset="0"/>
              <a:buNone/>
              <a:defRPr/>
            </a:pPr>
            <a:endParaRPr lang="pt-BR" sz="2000" dirty="0" smtClean="0"/>
          </a:p>
          <a:p>
            <a:pPr algn="ctr">
              <a:buFont typeface="Arial" pitchFamily="34" charset="0"/>
              <a:buNone/>
              <a:defRPr/>
            </a:pPr>
            <a:endParaRPr lang="pt-BR" sz="2000" dirty="0" smtClean="0"/>
          </a:p>
        </p:txBody>
      </p:sp>
      <p:pic>
        <p:nvPicPr>
          <p:cNvPr id="6" name="Picture 5" descr="ANd9GcTA-vpthLR4B5WQqolF7TrQiQiMhuhQwWBD2tHeM3bNUMvDwT3U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709" y="5363283"/>
            <a:ext cx="1043112" cy="937880"/>
          </a:xfrm>
          <a:prstGeom prst="rect">
            <a:avLst/>
          </a:prstGeom>
          <a:noFill/>
        </p:spPr>
      </p:pic>
      <p:pic>
        <p:nvPicPr>
          <p:cNvPr id="7" name="Picture 7" descr="vigilancia-sanita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2447" y="5317759"/>
            <a:ext cx="1031553" cy="1028928"/>
          </a:xfrm>
          <a:prstGeom prst="rect">
            <a:avLst/>
          </a:prstGeom>
          <a:noFill/>
        </p:spPr>
      </p:pic>
      <p:pic>
        <p:nvPicPr>
          <p:cNvPr id="8" name="Picture 3" descr="C:\Users\silene.santos.FUNASA\Pictures\Copo água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4221" y="2564904"/>
            <a:ext cx="97555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23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590"/>
            <a:ext cx="8229600" cy="1143000"/>
          </a:xfrm>
        </p:spPr>
        <p:txBody>
          <a:bodyPr>
            <a:noAutofit/>
          </a:bodyPr>
          <a:lstStyle/>
          <a:p>
            <a:r>
              <a:rPr lang="pt-BR" sz="2000" dirty="0"/>
              <a:t>Níveis de atendimento com água e esgotos dos municípios cujos </a:t>
            </a:r>
            <a:r>
              <a:rPr lang="pt-BR" sz="2000" dirty="0" smtClean="0"/>
              <a:t>prestadores de serviços </a:t>
            </a:r>
            <a:r>
              <a:rPr lang="pt-BR" sz="2000" dirty="0"/>
              <a:t>são participantes do SNIS em 2017, segundo macrorregião </a:t>
            </a:r>
            <a:r>
              <a:rPr lang="pt-BR" sz="2000" dirty="0" smtClean="0"/>
              <a:t> geográfica e Brasil.</a:t>
            </a: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47" y="1566862"/>
            <a:ext cx="8111153" cy="409438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51520" y="5680520"/>
            <a:ext cx="8686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r>
              <a:rPr lang="pt-BR" dirty="0" smtClean="0"/>
              <a:t>Fonte: </a:t>
            </a:r>
            <a:r>
              <a:rPr lang="pt-BR" dirty="0"/>
              <a:t>Diagnóstico </a:t>
            </a:r>
            <a:r>
              <a:rPr lang="pt-BR" dirty="0" smtClean="0"/>
              <a:t>dos Serviços </a:t>
            </a:r>
            <a:r>
              <a:rPr lang="pt-BR" dirty="0"/>
              <a:t>de Água e Esgotos – 2017. Brasília: SNS/MDR, </a:t>
            </a:r>
            <a:r>
              <a:rPr lang="pt-BR" dirty="0" smtClean="0"/>
              <a:t>2019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367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00000000-0008-0000-02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3930507"/>
              </p:ext>
            </p:extLst>
          </p:nvPr>
        </p:nvGraphicFramePr>
        <p:xfrm>
          <a:off x="539552" y="1556792"/>
          <a:ext cx="8180292" cy="5152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C4FF5B10-ED25-4E69-9A39-A1A7CF916320}"/>
              </a:ext>
            </a:extLst>
          </p:cNvPr>
          <p:cNvSpPr txBox="1"/>
          <p:nvPr/>
        </p:nvSpPr>
        <p:spPr>
          <a:xfrm>
            <a:off x="323528" y="526569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+mj-lt"/>
              </a:rPr>
              <a:t>Mortalidade proporcional (%) por DDA em &lt; 5 </a:t>
            </a:r>
            <a:r>
              <a:rPr lang="pt-BR" sz="2000" dirty="0" smtClean="0">
                <a:latin typeface="+mj-lt"/>
              </a:rPr>
              <a:t>anos de idade, </a:t>
            </a:r>
            <a:r>
              <a:rPr lang="pt-BR" sz="2000" dirty="0">
                <a:latin typeface="+mj-lt"/>
              </a:rPr>
              <a:t>por região e ano</a:t>
            </a:r>
            <a:r>
              <a:rPr lang="pt-BR" sz="2000" dirty="0" smtClean="0">
                <a:latin typeface="+mj-lt"/>
              </a:rPr>
              <a:t>.</a:t>
            </a:r>
          </a:p>
          <a:p>
            <a:pPr algn="ctr"/>
            <a:r>
              <a:rPr lang="pt-BR" sz="2000" dirty="0" smtClean="0">
                <a:latin typeface="+mj-lt"/>
              </a:rPr>
              <a:t>(</a:t>
            </a:r>
            <a:r>
              <a:rPr lang="pt-BR" sz="2000" dirty="0">
                <a:latin typeface="+mj-lt"/>
              </a:rPr>
              <a:t>Fonte </a:t>
            </a:r>
            <a:r>
              <a:rPr lang="pt-BR" sz="2000" dirty="0" err="1">
                <a:latin typeface="+mj-lt"/>
              </a:rPr>
              <a:t>Datasus</a:t>
            </a:r>
            <a:r>
              <a:rPr lang="pt-BR" sz="2000" dirty="0">
                <a:latin typeface="+mj-lt"/>
              </a:rPr>
              <a:t>/</a:t>
            </a:r>
            <a:r>
              <a:rPr lang="pt-BR" sz="2000" dirty="0" err="1">
                <a:latin typeface="+mj-lt"/>
              </a:rPr>
              <a:t>Tabnet</a:t>
            </a:r>
            <a:r>
              <a:rPr lang="pt-BR" sz="2000" dirty="0">
                <a:latin typeface="+mj-lt"/>
              </a:rPr>
              <a:t>). </a:t>
            </a:r>
            <a:r>
              <a:rPr lang="pt-BR" sz="2000" dirty="0" smtClean="0">
                <a:latin typeface="+mj-lt"/>
              </a:rPr>
              <a:t> Acesso </a:t>
            </a:r>
            <a:r>
              <a:rPr lang="pt-BR" sz="2000" dirty="0">
                <a:latin typeface="+mj-lt"/>
              </a:rPr>
              <a:t>em </a:t>
            </a:r>
            <a:r>
              <a:rPr lang="pt-BR" sz="2000" dirty="0" smtClean="0">
                <a:latin typeface="+mj-lt"/>
              </a:rPr>
              <a:t>2018</a:t>
            </a:r>
          </a:p>
          <a:p>
            <a:pPr algn="ctr"/>
            <a:endParaRPr lang="pt-B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860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CONTROLE DA QUALIDADE DA ÁGUA PARA CONSUMO HUMANO NA FUNASA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APOIO AO CQA</a:t>
            </a:r>
            <a:endParaRPr lang="pt-BR" dirty="0"/>
          </a:p>
          <a:p>
            <a:pPr lvl="1" algn="just"/>
            <a:r>
              <a:rPr lang="pt-BR" dirty="0" smtClean="0"/>
              <a:t>Em articulação com prestadores do serviço e órgãos afins;</a:t>
            </a:r>
          </a:p>
          <a:p>
            <a:pPr lvl="1" algn="just"/>
            <a:r>
              <a:rPr lang="pt-BR" dirty="0"/>
              <a:t>I</a:t>
            </a:r>
            <a:r>
              <a:rPr lang="pt-BR" dirty="0" smtClean="0"/>
              <a:t>mplementação </a:t>
            </a:r>
            <a:r>
              <a:rPr lang="pt-BR" dirty="0"/>
              <a:t>da </a:t>
            </a:r>
            <a:r>
              <a:rPr lang="pt-BR" dirty="0" smtClean="0"/>
              <a:t>Portaria da Potabilidade (Consolidada nº. 05, anexo XX, de 28 de setembro de 2017, </a:t>
            </a:r>
            <a:r>
              <a:rPr lang="pt-BR" dirty="0"/>
              <a:t>do Ministério da Saúde, especialmente em áreas de interesse do Governo </a:t>
            </a:r>
            <a:r>
              <a:rPr lang="pt-BR" dirty="0" smtClean="0"/>
              <a:t>Federal (comunidades </a:t>
            </a:r>
            <a:r>
              <a:rPr lang="pt-BR" dirty="0"/>
              <a:t>quilombolas, reservas extrativistas, assentamentos rurais e populações </a:t>
            </a:r>
            <a:r>
              <a:rPr lang="pt-BR" dirty="0" smtClean="0"/>
              <a:t>ribeirinhas)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44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32509308"/>
              </p:ext>
            </p:extLst>
          </p:nvPr>
        </p:nvGraphicFramePr>
        <p:xfrm>
          <a:off x="899592" y="1573248"/>
          <a:ext cx="7305251" cy="5096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289" y="1573248"/>
            <a:ext cx="881453" cy="1175271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CONTROLE DA QUALIDADE DA ÁGUA PARA CONSUMO HUMANO NA FUNASA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120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6B74E32-558A-44FE-9993-FDFBDD6B4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7638"/>
            <a:ext cx="7886700" cy="392415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AÇÕES E RESULTADOS: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7D1B6A06-ECA0-454C-ADC3-ACB910634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98" y="2362198"/>
            <a:ext cx="1448896" cy="112607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63D08289-0785-4968-B21F-E4C988B867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3" y="3669013"/>
            <a:ext cx="1380255" cy="1035191"/>
          </a:xfrm>
          <a:prstGeom prst="rect">
            <a:avLst/>
          </a:prstGeom>
        </p:spPr>
      </p:pic>
      <p:pic>
        <p:nvPicPr>
          <p:cNvPr id="9" name="Picture 2" descr="Image result for consÃ³rcio maringÃ¡ laboratÃ³rio">
            <a:extLst>
              <a:ext uri="{FF2B5EF4-FFF2-40B4-BE49-F238E27FC236}">
                <a16:creationId xmlns:a16="http://schemas.microsoft.com/office/drawing/2014/main" xmlns="" id="{0E1BA0A8-2079-4A2A-A45A-554FB2CD0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763" y="3693107"/>
            <a:ext cx="1588250" cy="92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8A3FB742-B17F-4DC2-9CF5-7D2F455E9B51}"/>
              </a:ext>
            </a:extLst>
          </p:cNvPr>
          <p:cNvSpPr txBox="1"/>
          <p:nvPr/>
        </p:nvSpPr>
        <p:spPr>
          <a:xfrm>
            <a:off x="2165225" y="3305368"/>
            <a:ext cx="19806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err="1"/>
              <a:t>Cisam</a:t>
            </a:r>
            <a:r>
              <a:rPr lang="pt-BR" sz="1000" dirty="0"/>
              <a:t> Sul – Orleans-SC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14C37C3A-95C4-49E1-8281-7C2290EF10BA}"/>
              </a:ext>
            </a:extLst>
          </p:cNvPr>
          <p:cNvSpPr txBox="1"/>
          <p:nvPr/>
        </p:nvSpPr>
        <p:spPr>
          <a:xfrm>
            <a:off x="2165225" y="4616995"/>
            <a:ext cx="15674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CISPAR– Maringá-PR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850E665C-1024-4F9C-AF7B-F79DB1F6AD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082" y="2374813"/>
            <a:ext cx="1178625" cy="844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5E57D23A-4846-40C3-A878-E6FA1A5BC8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082" y="5246688"/>
            <a:ext cx="1178625" cy="883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122BA286-B02A-4030-872B-C30E41E912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082" y="4276028"/>
            <a:ext cx="1178625" cy="884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05FB03C7-5B0A-4666-A6F0-234EC0AC58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082" y="3305368"/>
            <a:ext cx="1179332" cy="884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270348FC-8C6F-4F63-B4F2-25F91E2810DB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70097" y="2358447"/>
            <a:ext cx="1302770" cy="994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C41D9423-0CD2-4868-934B-E6C2BBD0B975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73773" y="3206550"/>
            <a:ext cx="750504" cy="563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2" descr="D:\Usuarios\antonio.batalini\Documents\Meus Arquivos Recebidos\DSC04152.JPG">
            <a:extLst>
              <a:ext uri="{FF2B5EF4-FFF2-40B4-BE49-F238E27FC236}">
                <a16:creationId xmlns:a16="http://schemas.microsoft.com/office/drawing/2014/main" xmlns="" id="{87E3C0A1-6EFE-44FA-9583-8836B6A00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21507" y="3886138"/>
            <a:ext cx="1302770" cy="977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Image result for padrÃµes de qualidade da Ã¡gua funasa">
            <a:extLst>
              <a:ext uri="{FF2B5EF4-FFF2-40B4-BE49-F238E27FC236}">
                <a16:creationId xmlns:a16="http://schemas.microsoft.com/office/drawing/2014/main" xmlns="" id="{C2FA04D0-5678-4016-BE41-EA41C4E3D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07" y="4962333"/>
            <a:ext cx="1302770" cy="86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onsÃ³rcio cisam sul">
            <a:extLst>
              <a:ext uri="{FF2B5EF4-FFF2-40B4-BE49-F238E27FC236}">
                <a16:creationId xmlns:a16="http://schemas.microsoft.com/office/drawing/2014/main" xmlns="" id="{48D12CAD-B0DE-4A06-98A1-CB2148091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883" y="2335962"/>
            <a:ext cx="1773809" cy="99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alta z">
            <a:extLst>
              <a:ext uri="{FF2B5EF4-FFF2-40B4-BE49-F238E27FC236}">
                <a16:creationId xmlns:a16="http://schemas.microsoft.com/office/drawing/2014/main" xmlns="" id="{1A1B92DA-4E93-4949-BF08-7F4986A80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835" y="2313753"/>
            <a:ext cx="1302770" cy="257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05FDBC2C-0B5E-4451-841A-6DCF119B7C54}"/>
              </a:ext>
            </a:extLst>
          </p:cNvPr>
          <p:cNvSpPr txBox="1"/>
          <p:nvPr/>
        </p:nvSpPr>
        <p:spPr>
          <a:xfrm>
            <a:off x="488097" y="1929706"/>
            <a:ext cx="1134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PSA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E3F3B161-1F99-465B-8B75-65318DD897E8}"/>
              </a:ext>
            </a:extLst>
          </p:cNvPr>
          <p:cNvSpPr txBox="1"/>
          <p:nvPr/>
        </p:nvSpPr>
        <p:spPr>
          <a:xfrm>
            <a:off x="2282900" y="1951571"/>
            <a:ext cx="1452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CONSÓRCIOS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A2455F7A-41DE-4E74-886E-93395741EE25}"/>
              </a:ext>
            </a:extLst>
          </p:cNvPr>
          <p:cNvSpPr txBox="1"/>
          <p:nvPr/>
        </p:nvSpPr>
        <p:spPr>
          <a:xfrm>
            <a:off x="4082383" y="1929706"/>
            <a:ext cx="156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CAPACITAÇÃO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A3E2A962-1210-4E63-A60D-358007387B8A}"/>
              </a:ext>
            </a:extLst>
          </p:cNvPr>
          <p:cNvSpPr txBox="1"/>
          <p:nvPr/>
        </p:nvSpPr>
        <p:spPr>
          <a:xfrm>
            <a:off x="5650898" y="1636669"/>
            <a:ext cx="1773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APOIO LABORATORIAL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4D1E8115-0086-4760-94E7-02890E90ED2A}"/>
              </a:ext>
            </a:extLst>
          </p:cNvPr>
          <p:cNvSpPr txBox="1"/>
          <p:nvPr/>
        </p:nvSpPr>
        <p:spPr>
          <a:xfrm>
            <a:off x="7580421" y="1895217"/>
            <a:ext cx="1134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/>
              <a:t>SALTA-z</a:t>
            </a:r>
            <a:endParaRPr lang="pt-BR" b="1" dirty="0"/>
          </a:p>
        </p:txBody>
      </p:sp>
      <p:sp>
        <p:nvSpPr>
          <p:cNvPr id="2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CONTROLE DA QUALIDADE DA ÁGUA PARA CONSUMO HUMANO NA FUNASA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63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1715</Words>
  <Application>Microsoft Office PowerPoint</Application>
  <PresentationFormat>Apresentação na tela (4:3)</PresentationFormat>
  <Paragraphs>303</Paragraphs>
  <Slides>37</Slides>
  <Notes>7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6" baseType="lpstr">
      <vt:lpstr>Aharoni</vt:lpstr>
      <vt:lpstr>Arial</vt:lpstr>
      <vt:lpstr>Calibri</vt:lpstr>
      <vt:lpstr>Comic Sans MS</vt:lpstr>
      <vt:lpstr>Spranq eco sans</vt:lpstr>
      <vt:lpstr>Times New Roman</vt:lpstr>
      <vt:lpstr>Wingdings</vt:lpstr>
      <vt:lpstr>Tema do Office</vt:lpstr>
      <vt:lpstr>Imagem</vt:lpstr>
      <vt:lpstr>SOLUÇÃO ALTERNATIVA PARA TRATAMENTO DE ÁGUA E CONSÓRCIOS PÚBLICOS MUNICIPAIS PARA CONTROLE DA QUALIDADE DA ÁGUA</vt:lpstr>
      <vt:lpstr>Apresentação do PowerPoint</vt:lpstr>
      <vt:lpstr>Apresentação do PowerPoint</vt:lpstr>
      <vt:lpstr>CONTROLE E VIGILÂNCIA</vt:lpstr>
      <vt:lpstr>Níveis de atendimento com água e esgotos dos municípios cujos prestadores de serviços são participantes do SNIS em 2017, segundo macrorregião  geográfica e Brasil.</vt:lpstr>
      <vt:lpstr>Apresentação do PowerPoint</vt:lpstr>
      <vt:lpstr>CONTROLE DA QUALIDADE DA ÁGUA PARA CONSUMO HUMANO NA FUNASA</vt:lpstr>
      <vt:lpstr>CONTROLE DA QUALIDADE DA ÁGUA PARA CONSUMO HUMANO NA FUNASA</vt:lpstr>
      <vt:lpstr>CONTROLE DA QUALIDADE DA ÁGUA PARA CONSUMO HUMANO NA FUNASA</vt:lpstr>
      <vt:lpstr>CONTROLE DA QUALIDADE DA ÁGUA PARA CONSUMO HUMANO NA FUNASA</vt:lpstr>
      <vt:lpstr>CONTROLE DA QUALIDADE DA ÁGUA PARA CONSUMO HUMANO NA FUNASA</vt:lpstr>
      <vt:lpstr>CONTROLE DA QUALIDADE DA ÁGUA PARA CONSUMO HUMANO NA FUNASA</vt:lpstr>
      <vt:lpstr>CONTROLE DA QUALIDADE DA ÁGUA PARA CONSUMO HUMANO NA FUNASA</vt:lpstr>
      <vt:lpstr>CONTROLE DA QUALIDADE DA ÁGUA PARA CONSUMO HUMANO NA FUNASA</vt:lpstr>
      <vt:lpstr>CONTROLE DA QUALIDADE DA ÁGUA PARA CONSUMO HUMANO NA FUNASA</vt:lpstr>
      <vt:lpstr>CONTROLE DA QUALIDADE DA ÁGUA PARA CONSUMO HUMANO NA FUNASA</vt:lpstr>
      <vt:lpstr>CONTROLE DA QUALIDADE DA ÁGUA PARA CONSUMO HUMANO NA FUNASA</vt:lpstr>
      <vt:lpstr>Distribuição dos Centros de Referência</vt:lpstr>
      <vt:lpstr>Apresentação do PowerPoint</vt:lpstr>
      <vt:lpstr>PRINCIPAIS NECESSIDADES</vt:lpstr>
      <vt:lpstr>Apresentação do PowerPoint</vt:lpstr>
      <vt:lpstr>Apresentação do PowerPoint</vt:lpstr>
      <vt:lpstr>Apresentação do PowerPoint</vt:lpstr>
      <vt:lpstr>SALTA-z</vt:lpstr>
      <vt:lpstr>SALTA-z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SALTA-z</vt:lpstr>
      <vt:lpstr>SALTA-z</vt:lpstr>
      <vt:lpstr>SALTA-z</vt:lpstr>
      <vt:lpstr>SALTA-z</vt:lpstr>
      <vt:lpstr>silene.santos@funasa.gov.br (61) 3314-6396 DESAM/COCAG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Juliana Carvalho Rodrigues</cp:lastModifiedBy>
  <cp:revision>47</cp:revision>
  <dcterms:created xsi:type="dcterms:W3CDTF">2018-05-02T19:43:05Z</dcterms:created>
  <dcterms:modified xsi:type="dcterms:W3CDTF">2019-05-07T06:02:54Z</dcterms:modified>
</cp:coreProperties>
</file>