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9" r:id="rId2"/>
    <p:sldId id="260" r:id="rId3"/>
    <p:sldId id="267" r:id="rId4"/>
    <p:sldId id="266" r:id="rId5"/>
    <p:sldId id="265" r:id="rId6"/>
    <p:sldId id="285" r:id="rId7"/>
    <p:sldId id="264" r:id="rId8"/>
    <p:sldId id="286" r:id="rId9"/>
    <p:sldId id="271" r:id="rId10"/>
    <p:sldId id="269" r:id="rId11"/>
    <p:sldId id="262" r:id="rId12"/>
    <p:sldId id="261" r:id="rId13"/>
    <p:sldId id="274" r:id="rId14"/>
    <p:sldId id="280" r:id="rId15"/>
    <p:sldId id="279" r:id="rId16"/>
    <p:sldId id="278" r:id="rId17"/>
    <p:sldId id="277" r:id="rId18"/>
    <p:sldId id="275" r:id="rId19"/>
    <p:sldId id="287" r:id="rId20"/>
    <p:sldId id="28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hama.com.br/blog/index.php/category/hidrologi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071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LEGALIDADE DA COBRANÇA PELA DRENAGEM PLUVIAL URBANA: ESTUDO DE VIABILIDADE JURÍDICA</a:t>
            </a: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/>
              <a:t>Autores: </a:t>
            </a:r>
            <a:r>
              <a:rPr lang="pt-BR" sz="2800" b="1" dirty="0" err="1" smtClean="0"/>
              <a:t>Gleisson</a:t>
            </a:r>
            <a:r>
              <a:rPr lang="pt-BR" sz="2800" b="1" dirty="0" smtClean="0"/>
              <a:t>  </a:t>
            </a:r>
            <a:r>
              <a:rPr lang="pt-BR" sz="2800" b="1" dirty="0" err="1" smtClean="0"/>
              <a:t>Cavallieri</a:t>
            </a:r>
            <a:r>
              <a:rPr lang="pt-BR" sz="2800" b="1" dirty="0" smtClean="0"/>
              <a:t> Reis</a:t>
            </a:r>
            <a:r>
              <a:rPr lang="pt-BR" sz="2800" dirty="0"/>
              <a:t> </a:t>
            </a:r>
            <a:r>
              <a:rPr lang="pt-BR" sz="2800" dirty="0" smtClean="0"/>
              <a:t>e </a:t>
            </a:r>
            <a:r>
              <a:rPr lang="pt-BR" sz="2800" b="1" dirty="0" smtClean="0"/>
              <a:t>Tulio </a:t>
            </a:r>
            <a:r>
              <a:rPr lang="pt-BR" sz="2800" b="1" dirty="0"/>
              <a:t>Resende Silva Santos</a:t>
            </a:r>
            <a:endParaRPr lang="pt-BR" sz="2800" dirty="0"/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9564" y="404663"/>
            <a:ext cx="8496944" cy="586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Em Porto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Alegre, há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uma legislação que cobra a manutenção da vazão antecedente à impermeabilização do lote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vazão </a:t>
            </a:r>
            <a:r>
              <a:rPr lang="pt-BR" sz="2300" dirty="0" err="1">
                <a:latin typeface="Arial" pitchFamily="34" charset="0"/>
                <a:cs typeface="Arial" pitchFamily="34" charset="0"/>
              </a:rPr>
              <a:t>pré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‐urbanização), ou seja, o proprietário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se ajusta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a um valor especificado de vazão a ser liberada no sistema de drenagem para os empreendimentos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novos.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Para os empreendimentos já existentes é cobrada uma taxa de acordo com a área impermeável do lote, como forma de compensação pelos impactos gerados por esta impermeabilização. 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Este valor cobrado financia os serviços de manutenção e operação do sistema de drenagem. 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6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404664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Assim, sugere-se como alternativa temporária, conforme a citação do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ilustre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Prof. PhD Carlos E. M. Tucci, em seu blog:</a:t>
            </a:r>
            <a:endParaRPr lang="pt-BR" sz="23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“Para superar estes problemas é necessário um planejamento da instituição do prestador de serviço (no Plano Diretor de Drenagem), com fundos provisórios até a implementação e cobrança de uma taxa de drenagem que torne viável o serviço. A taxa de drenagem possui justificativa ambiental, técnica e econômica.”</a:t>
            </a:r>
            <a:endParaRPr lang="pt-BR" sz="23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u="sng" dirty="0">
                <a:latin typeface="Arial" pitchFamily="34" charset="0"/>
                <a:cs typeface="Arial" pitchFamily="34" charset="0"/>
                <a:hlinkClick r:id="rId3"/>
              </a:rPr>
              <a:t>http://rhama.com.br/blog/index.php/category/hidrologia/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3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9564" y="341455"/>
            <a:ext cx="849694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Arial" pitchFamily="34" charset="0"/>
                <a:cs typeface="Arial" pitchFamily="34" charset="0"/>
              </a:rPr>
              <a:t>CONCLUSÃO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possível que a cobrança específica pelo uso dos sistemas de drenagem leve ao uso mais racional do solo urbano, ou a uma maior consciência do impacto daquela propriedade (e da forma como foi construída) nos custos envolvidos no sistema de drenagem para o município. A busca de soluções técnicas viáveis por meio do planejamento, para novos e antigos empreendimentos, objetiva minimizar o impacto da urbanização sobre o ciclo hidrológico e, ainda, reduzir os custos de implantação do sistema de drenagem. 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101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2860" y="764704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forma como será cobrada a drenagem, tanto micro quanto macro, ainda dependerá de lei autorizativa, não abusiva, que compreenda os custos de operação e manutenção para os serviços de drenagem urbana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Compreender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as características econômicas dos serviços de drenagem urbana é uma forma de discutir o seu valor e custo para o usuário, algo negligenciado pela suposição de que o serviço de drenagem é um bem público indivisível. </a:t>
            </a:r>
          </a:p>
        </p:txBody>
      </p:sp>
    </p:spTree>
    <p:extLst>
      <p:ext uri="{BB962C8B-B14F-4D97-AF65-F5344CB8AC3E}">
        <p14:creationId xmlns:p14="http://schemas.microsoft.com/office/powerpoint/2010/main" val="141552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5568" y="692696"/>
            <a:ext cx="8424936" cy="427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Verificou-se a dificuldade de criação, por lei específica, de uma taxa de drenagem pluvial urbana no Brasil. No âmbito do Direito Tributário, os tributaristas divergem de opinião quanto à possibilidade ou não da criação da taxa de drenagem em razão da utilização de recursos ambientais de domínio público, em virtude de estar autorizada na Constituição Federal apenas para o exercício do poder de polícia ou para serviços públicos “específicos e divisíveis”, conforme o inc. II de seu art. 145.</a:t>
            </a:r>
          </a:p>
        </p:txBody>
      </p:sp>
    </p:spTree>
    <p:extLst>
      <p:ext uri="{BB962C8B-B14F-4D97-AF65-F5344CB8AC3E}">
        <p14:creationId xmlns:p14="http://schemas.microsoft.com/office/powerpoint/2010/main" val="134192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5568" y="836712"/>
            <a:ext cx="8424936" cy="427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Na literatura específica, alguns autores defendem que a instituição da taxa de drenagem está respaldada nos art. 12 e 20 da Lei no 9.433, de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1997(Politica Nacional das Águas),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e outros recomendam cautela na utilização para a aplicação sobre serviços que envolvam recursos ambientais de domínio público. O contra-argumento à tese de impossibilidade da cobrança sobre o serviço público em sentido amplo,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está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em que a questão implica saneamento básico e bem-estar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público.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2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5568" y="1196752"/>
            <a:ext cx="8424936" cy="321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Supondo que o sistema tributário passe a incorporá-la, as dificuldades na cobrança da taxa de drenagem pluvial estão, principalmente, na estimativa da área impermeável (de cada lote) e na inexistência de um sistema de quantificação de custeio da manutenção e operação do sistema de drenagem com centros de custo, no mínimo, por bacia hidrográfica. 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9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692696"/>
            <a:ext cx="849694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estimativa do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custeio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área impermeável do solo, necessita ter como foco cada uma das bacias hidrográficas do município, para que possam ser tomadas como área de planejamento e gestão do sistema de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drenagem.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Ressalta-se que a criação de uma taxa sobre os serviços de drenagem não significa o aumento dos tributos, haja vista que a drenagem urbana já é financiada, ainda que de maneira genérica, pelo IPTU. 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1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0156" y="764704"/>
            <a:ext cx="8424936" cy="427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É imperativo a adoção de instrumentos que permitam aos municípios possuir independência financeira para o gerenciamento da drenagem e a implantação de uma taxa constitui um primeiro passo para o alcance da sustentabilidade financeira, ambiental e de prevenção de desastres desses sistemas. A cobrança pela prestação dos serviços de manejo pluvial, além de dotar o município de recursos no setor, também incentiva uma postura mais sustentável dos usuários.</a:t>
            </a:r>
          </a:p>
        </p:txBody>
      </p:sp>
    </p:spTree>
    <p:extLst>
      <p:ext uri="{BB962C8B-B14F-4D97-AF65-F5344CB8AC3E}">
        <p14:creationId xmlns:p14="http://schemas.microsoft.com/office/powerpoint/2010/main" val="302719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0156" y="764704"/>
            <a:ext cx="842493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Infelizmente ainda, a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definição para cobrança da drenagem urbana via taxa, encontra-se equivocada, dada a sua natureza tributária e conforme também as diversas discussões enfrentadas nos Tribunais, declarando a mesma como  inconstitucional, conforme publicado na 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Página 104 do Supremo Tribunal Federal (STF) de 20 de Novembro de 2018, nas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Rcl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 11.463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AgR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, Rel. Min. Dias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Toffoli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, Primeira Turma,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DJe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 13.2.2015; e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Rcl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 12.851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AgR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-segundo, Rel. Min. Luiz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Fux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, Primeira Turma, </a:t>
            </a:r>
            <a:r>
              <a:rPr lang="pt-BR" sz="2300" u="sng" dirty="0" err="1">
                <a:latin typeface="Arial" pitchFamily="34" charset="0"/>
                <a:cs typeface="Arial" pitchFamily="34" charset="0"/>
              </a:rPr>
              <a:t>DJe</a:t>
            </a:r>
            <a:r>
              <a:rPr lang="pt-BR" sz="2300" u="sng" dirty="0">
                <a:latin typeface="Arial" pitchFamily="34" charset="0"/>
                <a:cs typeface="Arial" pitchFamily="34" charset="0"/>
              </a:rPr>
              <a:t> 26.3.2015, entre outros.</a:t>
            </a:r>
            <a:endParaRPr lang="pt-BR" sz="23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5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332656"/>
            <a:ext cx="849694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cobrança individualizada pela prestação do serviço de drenagem é fundamental enquanto política pública para o planejamento sustentável e a gestão das águas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urbanas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Um conjunto de eventos desastrosos como inundações, prejuízos ao patrimônio publico e privado, chama a atenção dos gestores públicos e da  população, evidenciando a necessidade de investimentos e de manutenção no setor, emergindo o debate acerca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serviço público de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drenagem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e manejo de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águas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pluviais urbanas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4" y="0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055" y="980728"/>
            <a:ext cx="8424936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Muito obrigado!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 err="1" smtClean="0">
                <a:latin typeface="Arial" pitchFamily="34" charset="0"/>
                <a:cs typeface="Arial" pitchFamily="34" charset="0"/>
              </a:rPr>
              <a:t>Gleisson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err="1" smtClean="0">
                <a:latin typeface="Arial" pitchFamily="34" charset="0"/>
                <a:cs typeface="Arial" pitchFamily="34" charset="0"/>
              </a:rPr>
              <a:t>Cavallieri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Reis, Bacharel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em Direito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, Pós-graduando em Direito Público,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Assistente Administrativo do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SAAE -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Serviço Autônomo de Saneamento Básico de Itabirito/MG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Tulio Resende Silva Santos, Assessor Jurídico do SAAE de Itabirito/MG</a:t>
            </a: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5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8165" y="1124744"/>
            <a:ext cx="849694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A quantidade de recursos necessários para financiar os custos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sistema de drenagem urbana nos municípios brasileiros depende hoje da divisão de recursos entre as demais despesas orçamentárias. A prescrição de percentuais mínimos vinculados com gastos essenciais em Saúde e Educação deixa em plano secundário os gastos com serviços de manutenção e operação de sistemas orgânicos vitais para o funcionamento das cidades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4682" y="1916832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O financiamento via Tesouro municipal, principalmente por meio do Imposto sobre Propriedade Territorial Urbana – IPTU, esbarra na restrição orçamentária do setor público, onde a drenagem pode não ser percebida como prioridade política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2415829"/>
            <a:ext cx="8496944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DESAFIOS DA DRENAGEM</a:t>
            </a:r>
            <a:endParaRPr lang="pt-BR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764704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Uma série de obstáculos podem interferir na implementação da cobrança de drenagem, dificultando a instauração de mecanismo de financiamento. O estabelecimento de mais uma tarifação exige esforço técnico, político e jurídico, que muitas vezes não é interessante, especialmente do ponto de vista político. No entanto, o principal obstáculo refere‐se à precificação e à atribuição, para cada usuário do sistema, de um valor de escoamento direto produzido em sua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propriedade.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5568" y="1124744"/>
            <a:ext cx="8424936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Os serviços de drenagem de águas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pluviais, ao contrário do esgotamento sanitário e dos serviços de água,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são ainda mais difíceis de ser precificados, pois tem características de indivisibilidade do uso. Esta indivisibilidade do uso ocorre quando não se consegue associar valores a um usuário específico, da mesma forma que não se pode excluí‐lo destes serviços.   </a:t>
            </a:r>
          </a:p>
        </p:txBody>
      </p:sp>
    </p:spTree>
    <p:extLst>
      <p:ext uri="{BB962C8B-B14F-4D97-AF65-F5344CB8AC3E}">
        <p14:creationId xmlns:p14="http://schemas.microsoft.com/office/powerpoint/2010/main" val="20048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404664"/>
            <a:ext cx="842493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 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716288"/>
            <a:ext cx="8424936" cy="533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Aqui então, ganham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ênfase os possíveis benefícios da criação de uma taxa sobre os serviços como forma de garantir os investimentos necessários ao setor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 O debate acerca da cobrança individualizada pela prestação do serviço público de drenagem e manejo de águas pluviais urbanas carece de amadurecimento e precisa avançar no cenário brasileiro, tendo em vista a urgente necessidade de investimentos no setor e de conscientização da sociedade acerca da utilização racional do solo urbano.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332656"/>
            <a:ext cx="8424936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PRIMEIROS PASSOS</a:t>
            </a:r>
          </a:p>
          <a:p>
            <a:pPr algn="just">
              <a:lnSpc>
                <a:spcPct val="150000"/>
              </a:lnSpc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300" dirty="0">
                <a:latin typeface="Arial" pitchFamily="34" charset="0"/>
                <a:cs typeface="Arial" pitchFamily="34" charset="0"/>
              </a:rPr>
              <a:t>cobrança pelos serviços de drenagem urbana em Santo André foi instituída pela Lei Municipal 7.606 de 23 de Dezembro de 1997. A lei define que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3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Artigo </a:t>
            </a:r>
            <a:r>
              <a:rPr lang="pt-BR" sz="23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2 - </a:t>
            </a:r>
            <a:r>
              <a:rPr lang="pt-BR" sz="2300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taxa de drenagem é devida em razão da utilização efetiva ou da possibilidade de utilização, pelo usuário, dos serviços públicos de drenagem de águas pluviais, decorrentes da operação e manutenção dos sistemas de micro e macrodrenagem existentes no Município</a:t>
            </a:r>
            <a:r>
              <a:rPr lang="pt-BR" sz="23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3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[...]</a:t>
            </a:r>
          </a:p>
          <a:p>
            <a:r>
              <a:rPr lang="pt-BR" i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63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1318</Words>
  <Application>Microsoft Office PowerPoint</Application>
  <PresentationFormat>Apresentação na tela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LEGALIDADE DA COBRANÇA PELA DRENAGEM PLUVIAL URBANA: ESTUDO DE VIABILIDADE JURÍDICA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Gleisson Cavallieri</cp:lastModifiedBy>
  <cp:revision>24</cp:revision>
  <dcterms:created xsi:type="dcterms:W3CDTF">2018-05-02T19:43:05Z</dcterms:created>
  <dcterms:modified xsi:type="dcterms:W3CDTF">2019-05-03T14:24:36Z</dcterms:modified>
</cp:coreProperties>
</file>