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9" r:id="rId2"/>
    <p:sldId id="262" r:id="rId3"/>
    <p:sldId id="285" r:id="rId4"/>
    <p:sldId id="286" r:id="rId5"/>
    <p:sldId id="276" r:id="rId6"/>
    <p:sldId id="264" r:id="rId7"/>
    <p:sldId id="267" r:id="rId8"/>
    <p:sldId id="265" r:id="rId9"/>
    <p:sldId id="263" r:id="rId10"/>
    <p:sldId id="266" r:id="rId11"/>
    <p:sldId id="277" r:id="rId12"/>
    <p:sldId id="268" r:id="rId13"/>
    <p:sldId id="269" r:id="rId14"/>
    <p:sldId id="270" r:id="rId15"/>
    <p:sldId id="271" r:id="rId16"/>
    <p:sldId id="283" r:id="rId17"/>
    <p:sldId id="272" r:id="rId18"/>
    <p:sldId id="284" r:id="rId19"/>
    <p:sldId id="287" r:id="rId20"/>
    <p:sldId id="273" r:id="rId21"/>
    <p:sldId id="274" r:id="rId22"/>
    <p:sldId id="275" r:id="rId23"/>
    <p:sldId id="278" r:id="rId24"/>
    <p:sldId id="280" r:id="rId25"/>
    <p:sldId id="279" r:id="rId26"/>
    <p:sldId id="281" r:id="rId27"/>
    <p:sldId id="282"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362" y="60"/>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04/05/2019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77C5135-C6EC-4FEB-97E1-E7A17BEAE96C}" type="datetimeFigureOut">
              <a:rPr lang="pt-BR" smtClean="0"/>
              <a:t>04/05/2019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77C5135-C6EC-4FEB-97E1-E7A17BEAE96C}" type="datetimeFigureOut">
              <a:rPr lang="pt-BR" smtClean="0"/>
              <a:t>04/05/2019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77C5135-C6EC-4FEB-97E1-E7A17BEAE96C}" type="datetimeFigureOut">
              <a:rPr lang="pt-BR" smtClean="0"/>
              <a:t>04/05/2019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04/05/2019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04/05/2019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04/05/2019</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9" name="Picture 2" descr="C:\Users\gabriel.silva\Desktop\Template-49CNSA.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512" y="-27384"/>
            <a:ext cx="9281121" cy="694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mma.gov.br/responsabilidade-socioambiental/agenda-21/item/68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idx="4294967295"/>
          </p:nvPr>
        </p:nvSpPr>
        <p:spPr>
          <a:xfrm>
            <a:off x="621432" y="1147762"/>
            <a:ext cx="7956376" cy="1512168"/>
          </a:xfrm>
        </p:spPr>
        <p:txBody>
          <a:bodyPr anchor="ctr" anchorCtr="0">
            <a:normAutofit/>
          </a:bodyPr>
          <a:lstStyle/>
          <a:p>
            <a:r>
              <a:rPr lang="pt-BR" sz="2000" b="1" dirty="0">
                <a:latin typeface="Arial" pitchFamily="34" charset="0"/>
                <a:cs typeface="Arial" pitchFamily="34" charset="0"/>
              </a:rPr>
              <a:t>VIABILIDADE DO USO DE LODO DE REATORES ANAERÓBIOS NO PROCESSO DE RECUPERAÇÃO DE SOLOS DEGRADADOS NO MUNICÍPIO DE ITABIRITO - MG.</a:t>
            </a:r>
            <a:endParaRPr lang="pt-BR" sz="2000" dirty="0">
              <a:latin typeface="Arial" pitchFamily="34" charset="0"/>
              <a:cs typeface="Arial" pitchFamily="34" charset="0"/>
            </a:endParaRPr>
          </a:p>
        </p:txBody>
      </p:sp>
      <p:sp>
        <p:nvSpPr>
          <p:cNvPr id="4" name="Subtítulo 2"/>
          <p:cNvSpPr>
            <a:spLocks noGrp="1"/>
          </p:cNvSpPr>
          <p:nvPr>
            <p:ph type="subTitle" idx="4294967295"/>
          </p:nvPr>
        </p:nvSpPr>
        <p:spPr>
          <a:xfrm>
            <a:off x="711188" y="3329402"/>
            <a:ext cx="7776864" cy="1655762"/>
          </a:xfrm>
        </p:spPr>
        <p:txBody>
          <a:bodyPr>
            <a:normAutofit/>
          </a:bodyPr>
          <a:lstStyle/>
          <a:p>
            <a:pPr algn="just"/>
            <a:r>
              <a:rPr lang="pt-BR" sz="1600" b="1" dirty="0" smtClean="0"/>
              <a:t>Raphael Silva, </a:t>
            </a:r>
            <a:r>
              <a:rPr lang="pt-BR" sz="1600" dirty="0" smtClean="0"/>
              <a:t>Geógrafo, </a:t>
            </a:r>
            <a:r>
              <a:rPr lang="pt-BR" sz="1600" dirty="0"/>
              <a:t>especialista em </a:t>
            </a:r>
            <a:r>
              <a:rPr lang="pt-BR" sz="1600" dirty="0" smtClean="0"/>
              <a:t>Química, </a:t>
            </a:r>
            <a:r>
              <a:rPr lang="pt-BR" sz="1600" dirty="0"/>
              <a:t>Mestrando em Sustentabilidade Socioeconômica </a:t>
            </a:r>
            <a:r>
              <a:rPr lang="pt-BR" sz="1600" dirty="0" smtClean="0"/>
              <a:t>Ambiental /Recursos Hídricos. Chefe de Setor ETE SAAE Itabirito.</a:t>
            </a:r>
            <a:endParaRPr lang="pt-BR" sz="1600" b="1" dirty="0"/>
          </a:p>
          <a:p>
            <a:pPr algn="just"/>
            <a:endParaRPr lang="pt-BR" sz="1600" b="1" dirty="0" smtClean="0"/>
          </a:p>
          <a:p>
            <a:pPr algn="just"/>
            <a:r>
              <a:rPr lang="pt-BR" sz="1600" b="1" dirty="0"/>
              <a:t>Wagner José </a:t>
            </a:r>
            <a:r>
              <a:rPr lang="pt-BR" sz="1600" b="1" dirty="0" err="1"/>
              <a:t>Melilo</a:t>
            </a:r>
            <a:r>
              <a:rPr lang="pt-BR" sz="1600" b="1" dirty="0"/>
              <a:t> da </a:t>
            </a:r>
            <a:r>
              <a:rPr lang="pt-BR" sz="1600" b="1" dirty="0" smtClean="0"/>
              <a:t>Silva, </a:t>
            </a:r>
            <a:r>
              <a:rPr lang="pt-BR" sz="1600" b="1" baseline="30000" dirty="0" smtClean="0"/>
              <a:t> </a:t>
            </a:r>
            <a:r>
              <a:rPr lang="pt-BR" sz="1600" dirty="0" smtClean="0"/>
              <a:t>Engenheiro Civil, Químico e diretor presidente SAAE Itabirito.  </a:t>
            </a:r>
            <a:endParaRPr lang="pt-BR" sz="1600" dirty="0"/>
          </a:p>
        </p:txBody>
      </p:sp>
      <p:pic>
        <p:nvPicPr>
          <p:cNvPr id="1026" name="Picture 2" descr="logocabeçalh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09587"/>
            <a:ext cx="148475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571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2523"/>
            <a:ext cx="8229600" cy="1143000"/>
          </a:xfrm>
        </p:spPr>
        <p:txBody>
          <a:bodyPr>
            <a:normAutofit/>
          </a:bodyPr>
          <a:lstStyle/>
          <a:p>
            <a:r>
              <a:rPr lang="pt-BR" sz="2000" b="1" dirty="0" smtClean="0">
                <a:latin typeface="Arial" pitchFamily="34" charset="0"/>
                <a:cs typeface="Arial" pitchFamily="34" charset="0"/>
              </a:rPr>
              <a:t>METODOLOGIA </a:t>
            </a:r>
            <a:endParaRPr lang="pt-BR" sz="2000" b="1" dirty="0">
              <a:latin typeface="Arial" pitchFamily="34" charset="0"/>
              <a:cs typeface="Arial" pitchFamily="34" charset="0"/>
            </a:endParaRPr>
          </a:p>
        </p:txBody>
      </p:sp>
      <p:sp>
        <p:nvSpPr>
          <p:cNvPr id="5" name="Espaço Reservado para Conteúdo 4"/>
          <p:cNvSpPr>
            <a:spLocks noGrp="1"/>
          </p:cNvSpPr>
          <p:nvPr>
            <p:ph idx="1"/>
          </p:nvPr>
        </p:nvSpPr>
        <p:spPr>
          <a:xfrm>
            <a:off x="467544" y="1052736"/>
            <a:ext cx="8229600" cy="4525963"/>
          </a:xfrm>
        </p:spPr>
        <p:txBody>
          <a:bodyPr>
            <a:normAutofit fontScale="55000" lnSpcReduction="20000"/>
          </a:bodyPr>
          <a:lstStyle/>
          <a:p>
            <a:pPr algn="just">
              <a:lnSpc>
                <a:spcPct val="170000"/>
              </a:lnSpc>
            </a:pPr>
            <a:r>
              <a:rPr lang="pt-BR" dirty="0" smtClean="0"/>
              <a:t> </a:t>
            </a:r>
            <a:r>
              <a:rPr lang="pt-BR" sz="3300" dirty="0" smtClean="0">
                <a:latin typeface="Arial" panose="020B0604020202020204" pitchFamily="34" charset="0"/>
                <a:cs typeface="Arial" panose="020B0604020202020204" pitchFamily="34" charset="0"/>
              </a:rPr>
              <a:t>Volume de lodo : 28 </a:t>
            </a:r>
            <a:r>
              <a:rPr lang="pt-BR" sz="3300" dirty="0">
                <a:latin typeface="Arial" panose="020B0604020202020204" pitchFamily="34" charset="0"/>
                <a:cs typeface="Arial" panose="020B0604020202020204" pitchFamily="34" charset="0"/>
              </a:rPr>
              <a:t>m</a:t>
            </a:r>
            <a:r>
              <a:rPr lang="pt-BR" sz="3300" baseline="30000" dirty="0">
                <a:latin typeface="Arial" panose="020B0604020202020204" pitchFamily="34" charset="0"/>
                <a:cs typeface="Arial" panose="020B0604020202020204" pitchFamily="34" charset="0"/>
              </a:rPr>
              <a:t>3 </a:t>
            </a:r>
            <a:r>
              <a:rPr lang="pt-BR" sz="3300" dirty="0">
                <a:latin typeface="Arial" panose="020B0604020202020204" pitchFamily="34" charset="0"/>
                <a:cs typeface="Arial" panose="020B0604020202020204" pitchFamily="34" charset="0"/>
              </a:rPr>
              <a:t>de lodo do fundo </a:t>
            </a:r>
            <a:r>
              <a:rPr lang="pt-BR" sz="3300" smtClean="0">
                <a:latin typeface="Arial" panose="020B0604020202020204" pitchFamily="34" charset="0"/>
                <a:cs typeface="Arial" panose="020B0604020202020204" pitchFamily="34" charset="0"/>
              </a:rPr>
              <a:t>do reator;</a:t>
            </a:r>
            <a:endParaRPr lang="pt-BR" sz="3300" dirty="0" smtClean="0">
              <a:latin typeface="Arial" panose="020B0604020202020204" pitchFamily="34" charset="0"/>
              <a:cs typeface="Arial" panose="020B0604020202020204" pitchFamily="34" charset="0"/>
            </a:endParaRPr>
          </a:p>
          <a:p>
            <a:pPr algn="just">
              <a:lnSpc>
                <a:spcPct val="170000"/>
              </a:lnSpc>
            </a:pPr>
            <a:r>
              <a:rPr lang="pt-BR" sz="3300" dirty="0" smtClean="0">
                <a:latin typeface="Arial" panose="020B0604020202020204" pitchFamily="34" charset="0"/>
                <a:cs typeface="Arial" panose="020B0604020202020204" pitchFamily="34" charset="0"/>
              </a:rPr>
              <a:t>Caleação com </a:t>
            </a:r>
            <a:r>
              <a:rPr lang="pt-BR" sz="3300" dirty="0" smtClean="0">
                <a:latin typeface="Arial" panose="020B0604020202020204" pitchFamily="34" charset="0"/>
                <a:cs typeface="Arial" panose="020B0604020202020204" pitchFamily="34" charset="0"/>
              </a:rPr>
              <a:t>alcalinizante </a:t>
            </a:r>
            <a:r>
              <a:rPr lang="pt-BR" sz="3300" dirty="0">
                <a:latin typeface="Arial" panose="020B0604020202020204" pitchFamily="34" charset="0"/>
                <a:cs typeface="Arial" panose="020B0604020202020204" pitchFamily="34" charset="0"/>
              </a:rPr>
              <a:t>CaO</a:t>
            </a:r>
            <a:r>
              <a:rPr lang="pt-BR" sz="3300" baseline="-25000" dirty="0">
                <a:latin typeface="Arial" panose="020B0604020202020204" pitchFamily="34" charset="0"/>
                <a:cs typeface="Arial" panose="020B0604020202020204" pitchFamily="34" charset="0"/>
              </a:rPr>
              <a:t>3</a:t>
            </a:r>
            <a:r>
              <a:rPr lang="pt-BR" sz="3300" dirty="0">
                <a:latin typeface="Arial" panose="020B0604020202020204" pitchFamily="34" charset="0"/>
                <a:cs typeface="Arial" panose="020B0604020202020204" pitchFamily="34" charset="0"/>
              </a:rPr>
              <a:t> em um leito de secagem com área de 60 m</a:t>
            </a:r>
            <a:r>
              <a:rPr lang="pt-BR" sz="3300" baseline="30000" dirty="0">
                <a:latin typeface="Arial" panose="020B0604020202020204" pitchFamily="34" charset="0"/>
                <a:cs typeface="Arial" panose="020B0604020202020204" pitchFamily="34" charset="0"/>
              </a:rPr>
              <a:t>2</a:t>
            </a:r>
            <a:r>
              <a:rPr lang="pt-BR" sz="3300" dirty="0">
                <a:latin typeface="Arial" panose="020B0604020202020204" pitchFamily="34" charset="0"/>
                <a:cs typeface="Arial" panose="020B0604020202020204" pitchFamily="34" charset="0"/>
              </a:rPr>
              <a:t>, a cal foi adicionada até elevar o pH a </a:t>
            </a:r>
            <a:r>
              <a:rPr lang="pt-BR" sz="3300" dirty="0" smtClean="0">
                <a:latin typeface="Arial" panose="020B0604020202020204" pitchFamily="34" charset="0"/>
                <a:cs typeface="Arial" panose="020B0604020202020204" pitchFamily="34" charset="0"/>
              </a:rPr>
              <a:t>12;</a:t>
            </a:r>
            <a:endParaRPr lang="pt-BR" sz="3300" dirty="0">
              <a:latin typeface="Arial" panose="020B0604020202020204" pitchFamily="34" charset="0"/>
              <a:cs typeface="Arial" panose="020B0604020202020204" pitchFamily="34" charset="0"/>
            </a:endParaRPr>
          </a:p>
          <a:p>
            <a:pPr algn="just">
              <a:lnSpc>
                <a:spcPct val="170000"/>
              </a:lnSpc>
            </a:pPr>
            <a:r>
              <a:rPr lang="pt-BR" sz="3300" dirty="0">
                <a:latin typeface="Arial" panose="020B0604020202020204" pitchFamily="34" charset="0"/>
                <a:cs typeface="Arial" panose="020B0604020202020204" pitchFamily="34" charset="0"/>
              </a:rPr>
              <a:t>O </a:t>
            </a:r>
            <a:r>
              <a:rPr lang="pt-BR" sz="3300" dirty="0" err="1">
                <a:latin typeface="Arial" panose="020B0604020202020204" pitchFamily="34" charset="0"/>
                <a:cs typeface="Arial" panose="020B0604020202020204" pitchFamily="34" charset="0"/>
              </a:rPr>
              <a:t>biossólido</a:t>
            </a:r>
            <a:r>
              <a:rPr lang="pt-BR" sz="3300" dirty="0">
                <a:latin typeface="Arial" panose="020B0604020202020204" pitchFamily="34" charset="0"/>
                <a:cs typeface="Arial" panose="020B0604020202020204" pitchFamily="34" charset="0"/>
              </a:rPr>
              <a:t> permaneceu em descanso e revolvido a cada 5 dias nos primeiros trinta dias, afim de homogeneizar o lodo com o óxido de cálcio. Considerando dez dias de descaso, isto é, sem revolvimento, antes da coleta para análise em </a:t>
            </a:r>
            <a:r>
              <a:rPr lang="pt-BR" sz="3300" dirty="0" smtClean="0">
                <a:latin typeface="Arial" panose="020B0604020202020204" pitchFamily="34" charset="0"/>
                <a:cs typeface="Arial" panose="020B0604020202020204" pitchFamily="34" charset="0"/>
              </a:rPr>
              <a:t>laboratório;   </a:t>
            </a:r>
            <a:endParaRPr lang="pt-BR" sz="3300" dirty="0">
              <a:latin typeface="Arial" panose="020B0604020202020204" pitchFamily="34" charset="0"/>
              <a:cs typeface="Arial" panose="020B0604020202020204" pitchFamily="34" charset="0"/>
            </a:endParaRPr>
          </a:p>
          <a:p>
            <a:pPr algn="just">
              <a:lnSpc>
                <a:spcPct val="170000"/>
              </a:lnSpc>
            </a:pPr>
            <a:r>
              <a:rPr lang="pt-BR" sz="3300" dirty="0" smtClean="0">
                <a:latin typeface="Arial" panose="020B0604020202020204" pitchFamily="34" charset="0"/>
                <a:cs typeface="Arial" panose="020B0604020202020204" pitchFamily="34" charset="0"/>
              </a:rPr>
              <a:t> Método </a:t>
            </a:r>
            <a:r>
              <a:rPr lang="pt-BR" sz="3300" dirty="0">
                <a:latin typeface="Arial" panose="020B0604020202020204" pitchFamily="34" charset="0"/>
                <a:cs typeface="Arial" panose="020B0604020202020204" pitchFamily="34" charset="0"/>
              </a:rPr>
              <a:t>de microscopia direta e </a:t>
            </a:r>
            <a:r>
              <a:rPr lang="pt-BR" sz="3300" dirty="0" smtClean="0">
                <a:latin typeface="Arial" panose="020B0604020202020204" pitchFamily="34" charset="0"/>
                <a:cs typeface="Arial" panose="020B0604020202020204" pitchFamily="34" charset="0"/>
              </a:rPr>
              <a:t>sedimentoscopia</a:t>
            </a:r>
            <a:r>
              <a:rPr lang="pt-BR" sz="3300" dirty="0">
                <a:latin typeface="Arial" panose="020B0604020202020204" pitchFamily="34" charset="0"/>
                <a:cs typeface="Arial" panose="020B0604020202020204" pitchFamily="34" charset="0"/>
              </a:rPr>
              <a:t> </a:t>
            </a:r>
            <a:r>
              <a:rPr lang="pt-BR" sz="3300" dirty="0" smtClean="0">
                <a:latin typeface="Arial" panose="020B0604020202020204" pitchFamily="34" charset="0"/>
                <a:cs typeface="Arial" panose="020B0604020202020204" pitchFamily="34" charset="0"/>
              </a:rPr>
              <a:t>analisados em laboratório de Parasitologia</a:t>
            </a:r>
            <a:r>
              <a:rPr lang="pt-BR" sz="3300" dirty="0">
                <a:latin typeface="Arial" panose="020B0604020202020204" pitchFamily="34" charset="0"/>
                <a:cs typeface="Arial" panose="020B0604020202020204" pitchFamily="34" charset="0"/>
              </a:rPr>
              <a:t>;</a:t>
            </a:r>
            <a:r>
              <a:rPr lang="pt-BR" sz="3300" dirty="0" smtClean="0">
                <a:latin typeface="Arial" panose="020B0604020202020204" pitchFamily="34" charset="0"/>
                <a:cs typeface="Arial" panose="020B0604020202020204" pitchFamily="34" charset="0"/>
              </a:rPr>
              <a:t> </a:t>
            </a:r>
            <a:endParaRPr lang="pt-BR" sz="3300" dirty="0">
              <a:latin typeface="Arial" panose="020B0604020202020204" pitchFamily="34" charset="0"/>
              <a:cs typeface="Arial" panose="020B0604020202020204" pitchFamily="34" charset="0"/>
            </a:endParaRPr>
          </a:p>
          <a:p>
            <a:pPr marL="0" indent="0" algn="just">
              <a:lnSpc>
                <a:spcPct val="170000"/>
              </a:lnSpc>
              <a:buNone/>
            </a:pPr>
            <a:endParaRPr lang="pt-BR" sz="3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0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476672"/>
            <a:ext cx="8229600" cy="4525963"/>
          </a:xfrm>
        </p:spPr>
        <p:txBody>
          <a:bodyPr>
            <a:normAutofit/>
          </a:bodyPr>
          <a:lstStyle/>
          <a:p>
            <a:pPr algn="just">
              <a:lnSpc>
                <a:spcPct val="150000"/>
              </a:lnSpc>
            </a:pPr>
            <a:r>
              <a:rPr lang="pt-BR" sz="1800" dirty="0" smtClean="0">
                <a:latin typeface="Arial" panose="020B0604020202020204" pitchFamily="34" charset="0"/>
                <a:cs typeface="Arial" panose="020B0604020202020204" pitchFamily="34" charset="0"/>
              </a:rPr>
              <a:t>Aferição do pH </a:t>
            </a:r>
            <a:r>
              <a:rPr lang="pt-BR" sz="1800" dirty="0">
                <a:latin typeface="Arial" panose="020B0604020202020204" pitchFamily="34" charset="0"/>
                <a:cs typeface="Arial" panose="020B0604020202020204" pitchFamily="34" charset="0"/>
              </a:rPr>
              <a:t>do solo foi utilizado método potenciométrico, pHmetro Sension pH 3, aferido a partir de amostragens de solubilizado com água destilada. Para o preparo do solubilizado, foi separado 100 ml de água destilada e 50 g de solo;</a:t>
            </a:r>
          </a:p>
          <a:p>
            <a:pPr algn="just">
              <a:lnSpc>
                <a:spcPct val="150000"/>
              </a:lnSpc>
            </a:pPr>
            <a:r>
              <a:rPr lang="pt-BR" sz="1800" dirty="0">
                <a:latin typeface="Arial" panose="020B0604020202020204" pitchFamily="34" charset="0"/>
                <a:cs typeface="Arial" panose="020B0604020202020204" pitchFamily="34" charset="0"/>
              </a:rPr>
              <a:t>Aplicação do biossólido higienizado utilizou-se de uma retro escavadeira para revolver o condicionador com o solo;</a:t>
            </a:r>
          </a:p>
          <a:p>
            <a:pPr algn="just">
              <a:lnSpc>
                <a:spcPct val="150000"/>
              </a:lnSpc>
            </a:pPr>
            <a:r>
              <a:rPr lang="pt-BR" sz="1800" dirty="0">
                <a:latin typeface="Arial" panose="020B0604020202020204" pitchFamily="34" charset="0"/>
                <a:cs typeface="Arial" panose="020B0604020202020204" pitchFamily="34" charset="0"/>
              </a:rPr>
              <a:t>Abriu-se covas de 0,60 cm </a:t>
            </a:r>
            <a:r>
              <a:rPr lang="pt-BR" sz="1800" baseline="30000" dirty="0">
                <a:latin typeface="Arial" panose="020B0604020202020204" pitchFamily="34" charset="0"/>
                <a:cs typeface="Arial" panose="020B0604020202020204" pitchFamily="34" charset="0"/>
              </a:rPr>
              <a:t>-1</a:t>
            </a:r>
            <a:r>
              <a:rPr lang="pt-BR" sz="1800" dirty="0">
                <a:latin typeface="Arial" panose="020B0604020202020204" pitchFamily="34" charset="0"/>
                <a:cs typeface="Arial" panose="020B0604020202020204" pitchFamily="34" charset="0"/>
              </a:rPr>
              <a:t> e aplicado sementes de </a:t>
            </a:r>
            <a:r>
              <a:rPr lang="pt-BR" sz="1800" i="1" dirty="0">
                <a:latin typeface="Arial" panose="020B0604020202020204" pitchFamily="34" charset="0"/>
                <a:cs typeface="Arial" panose="020B0604020202020204" pitchFamily="34" charset="0"/>
              </a:rPr>
              <a:t>Cajanus cajan</a:t>
            </a:r>
            <a:r>
              <a:rPr lang="pt-BR" sz="1800" dirty="0">
                <a:latin typeface="Arial" panose="020B0604020202020204" pitchFamily="34" charset="0"/>
                <a:cs typeface="Arial" panose="020B0604020202020204" pitchFamily="34" charset="0"/>
              </a:rPr>
              <a:t>, alternadas com sementes de </a:t>
            </a:r>
            <a:r>
              <a:rPr lang="pt-BR" sz="1800" i="1" dirty="0">
                <a:latin typeface="Arial" panose="020B0604020202020204" pitchFamily="34" charset="0"/>
                <a:cs typeface="Arial" panose="020B0604020202020204" pitchFamily="34" charset="0"/>
              </a:rPr>
              <a:t>Helianthus annuus</a:t>
            </a:r>
            <a:r>
              <a:rPr lang="pt-BR" sz="1800" dirty="0">
                <a:latin typeface="Arial" panose="020B0604020202020204" pitchFamily="34" charset="0"/>
                <a:cs typeface="Arial" panose="020B0604020202020204" pitchFamily="34" charset="0"/>
              </a:rPr>
              <a:t>, girassol.  </a:t>
            </a:r>
          </a:p>
          <a:p>
            <a:pPr>
              <a:lnSpc>
                <a:spcPct val="150000"/>
              </a:lnSpc>
            </a:pPr>
            <a:endParaRPr lang="pt-BR" sz="1800" dirty="0"/>
          </a:p>
        </p:txBody>
      </p:sp>
    </p:spTree>
    <p:extLst>
      <p:ext uri="{BB962C8B-B14F-4D97-AF65-F5344CB8AC3E}">
        <p14:creationId xmlns:p14="http://schemas.microsoft.com/office/powerpoint/2010/main" val="1593828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8098"/>
          </a:xfrm>
        </p:spPr>
        <p:txBody>
          <a:bodyPr>
            <a:normAutofit/>
          </a:bodyPr>
          <a:lstStyle/>
          <a:p>
            <a:r>
              <a:rPr lang="pt-BR" sz="2400" dirty="0" smtClean="0">
                <a:latin typeface="Arial" panose="020B0604020202020204" pitchFamily="34" charset="0"/>
                <a:cs typeface="Arial" panose="020B0604020202020204" pitchFamily="34" charset="0"/>
              </a:rPr>
              <a:t>Resultados e Discussões </a:t>
            </a:r>
            <a:endParaRPr lang="pt-BR" sz="2400" dirty="0">
              <a:latin typeface="Arial" panose="020B0604020202020204" pitchFamily="34" charset="0"/>
              <a:cs typeface="Arial" panose="020B0604020202020204"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492797970"/>
              </p:ext>
            </p:extLst>
          </p:nvPr>
        </p:nvGraphicFramePr>
        <p:xfrm>
          <a:off x="899592" y="1417638"/>
          <a:ext cx="7344816" cy="4320480"/>
        </p:xfrm>
        <a:graphic>
          <a:graphicData uri="http://schemas.openxmlformats.org/drawingml/2006/table">
            <a:tbl>
              <a:tblPr firstRow="1" firstCol="1" lastRow="1" lastCol="1" bandRow="1" bandCol="1">
                <a:tableStyleId>{C083E6E3-FA7D-4D7B-A595-EF9225AFEA82}</a:tableStyleId>
              </a:tblPr>
              <a:tblGrid>
                <a:gridCol w="3986876"/>
                <a:gridCol w="3357940"/>
              </a:tblGrid>
              <a:tr h="942539">
                <a:tc>
                  <a:txBody>
                    <a:bodyPr/>
                    <a:lstStyle/>
                    <a:p>
                      <a:pPr algn="just">
                        <a:lnSpc>
                          <a:spcPct val="150000"/>
                        </a:lnSpc>
                        <a:spcAft>
                          <a:spcPts val="0"/>
                        </a:spcAft>
                      </a:pPr>
                      <a:r>
                        <a:rPr lang="pt-BR" sz="1100" dirty="0">
                          <a:effectLst/>
                        </a:rPr>
                        <a:t>Parâmetro</a:t>
                      </a:r>
                      <a:endParaRPr lang="pt-B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pt-BR" sz="1100">
                          <a:effectLst/>
                        </a:rPr>
                        <a:t> </a:t>
                      </a:r>
                      <a:endParaRPr lang="pt-BR" sz="1200">
                        <a:effectLst/>
                        <a:latin typeface="Times New Roman" panose="02020603050405020304" pitchFamily="18" charset="0"/>
                        <a:ea typeface="Times New Roman" panose="02020603050405020304" pitchFamily="18" charset="0"/>
                      </a:endParaRPr>
                    </a:p>
                  </a:txBody>
                  <a:tcPr marL="68580" marR="68580" marT="0" marB="0" anchor="ctr"/>
                </a:tc>
              </a:tr>
              <a:tr h="1597436">
                <a:tc>
                  <a:txBody>
                    <a:bodyPr/>
                    <a:lstStyle/>
                    <a:p>
                      <a:pPr algn="just">
                        <a:lnSpc>
                          <a:spcPct val="150000"/>
                        </a:lnSpc>
                        <a:spcAft>
                          <a:spcPts val="0"/>
                        </a:spcAft>
                      </a:pPr>
                      <a:r>
                        <a:rPr lang="pt-BR" sz="1100" dirty="0">
                          <a:effectLst/>
                        </a:rPr>
                        <a:t>Ovos de Helmintos Ovos/</a:t>
                      </a:r>
                      <a:r>
                        <a:rPr lang="pt-BR" sz="1100" dirty="0" err="1">
                          <a:effectLst/>
                        </a:rPr>
                        <a:t>gST</a:t>
                      </a:r>
                      <a:endParaRPr lang="pt-BR" sz="1200" dirty="0">
                        <a:effectLst/>
                      </a:endParaRPr>
                    </a:p>
                    <a:p>
                      <a:pPr algn="just">
                        <a:lnSpc>
                          <a:spcPct val="150000"/>
                        </a:lnSpc>
                        <a:spcAft>
                          <a:spcPts val="0"/>
                        </a:spcAft>
                      </a:pPr>
                      <a:r>
                        <a:rPr lang="pt-BR" sz="1100" dirty="0">
                          <a:effectLst/>
                        </a:rPr>
                        <a:t>Cisto ou larvas de Helmintos</a:t>
                      </a:r>
                      <a:endParaRPr lang="pt-BR" sz="1200" dirty="0">
                        <a:effectLst/>
                      </a:endParaRPr>
                    </a:p>
                    <a:p>
                      <a:pPr algn="just">
                        <a:lnSpc>
                          <a:spcPct val="150000"/>
                        </a:lnSpc>
                        <a:spcAft>
                          <a:spcPts val="0"/>
                        </a:spcAft>
                      </a:pPr>
                      <a:r>
                        <a:rPr lang="pt-BR" sz="1100" dirty="0">
                          <a:effectLst/>
                        </a:rPr>
                        <a:t>Protozoários</a:t>
                      </a:r>
                      <a:endParaRPr lang="pt-B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pt-BR" sz="1100" dirty="0">
                          <a:effectLst/>
                        </a:rPr>
                        <a:t>0</a:t>
                      </a:r>
                      <a:endParaRPr lang="pt-BR" sz="1200" dirty="0">
                        <a:effectLst/>
                      </a:endParaRPr>
                    </a:p>
                    <a:p>
                      <a:pPr algn="just">
                        <a:lnSpc>
                          <a:spcPct val="150000"/>
                        </a:lnSpc>
                        <a:spcAft>
                          <a:spcPts val="0"/>
                        </a:spcAft>
                      </a:pPr>
                      <a:r>
                        <a:rPr lang="pt-BR" sz="1100" dirty="0">
                          <a:effectLst/>
                        </a:rPr>
                        <a:t>Ausente</a:t>
                      </a:r>
                      <a:endParaRPr lang="pt-BR" sz="1200" dirty="0">
                        <a:effectLst/>
                      </a:endParaRPr>
                    </a:p>
                    <a:p>
                      <a:pPr algn="just">
                        <a:lnSpc>
                          <a:spcPct val="150000"/>
                        </a:lnSpc>
                        <a:spcAft>
                          <a:spcPts val="0"/>
                        </a:spcAft>
                      </a:pPr>
                      <a:r>
                        <a:rPr lang="pt-BR" sz="1100" dirty="0">
                          <a:effectLst/>
                        </a:rPr>
                        <a:t>Ausente</a:t>
                      </a:r>
                      <a:endParaRPr lang="pt-BR" sz="1200" dirty="0">
                        <a:effectLst/>
                        <a:latin typeface="Times New Roman" panose="02020603050405020304" pitchFamily="18" charset="0"/>
                        <a:ea typeface="Times New Roman" panose="02020603050405020304" pitchFamily="18" charset="0"/>
                      </a:endParaRPr>
                    </a:p>
                  </a:txBody>
                  <a:tcPr marL="68580" marR="68580" marT="0" marB="0" anchor="ctr"/>
                </a:tc>
              </a:tr>
              <a:tr h="610698">
                <a:tc>
                  <a:txBody>
                    <a:bodyPr/>
                    <a:lstStyle/>
                    <a:p>
                      <a:pPr algn="just">
                        <a:lnSpc>
                          <a:spcPct val="150000"/>
                        </a:lnSpc>
                        <a:spcAft>
                          <a:spcPts val="0"/>
                        </a:spcAft>
                      </a:pPr>
                      <a:r>
                        <a:rPr lang="pt-BR" sz="1100" dirty="0">
                          <a:effectLst/>
                        </a:rPr>
                        <a:t>p H do solo da área </a:t>
                      </a:r>
                      <a:endParaRPr lang="pt-B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pt-BR" sz="1100">
                          <a:effectLst/>
                        </a:rPr>
                        <a:t>5,31</a:t>
                      </a:r>
                      <a:endParaRPr lang="pt-BR" sz="1200">
                        <a:effectLst/>
                        <a:latin typeface="Times New Roman" panose="02020603050405020304" pitchFamily="18" charset="0"/>
                        <a:ea typeface="Times New Roman" panose="02020603050405020304" pitchFamily="18" charset="0"/>
                      </a:endParaRPr>
                    </a:p>
                  </a:txBody>
                  <a:tcPr marL="68580" marR="68580" marT="0" marB="0" anchor="ctr"/>
                </a:tc>
              </a:tr>
              <a:tr h="600938">
                <a:tc>
                  <a:txBody>
                    <a:bodyPr/>
                    <a:lstStyle/>
                    <a:p>
                      <a:pPr algn="just">
                        <a:lnSpc>
                          <a:spcPct val="150000"/>
                        </a:lnSpc>
                        <a:spcAft>
                          <a:spcPts val="0"/>
                        </a:spcAft>
                      </a:pPr>
                      <a:r>
                        <a:rPr lang="pt-BR" sz="1100" dirty="0">
                          <a:effectLst/>
                        </a:rPr>
                        <a:t>p H do biossólido estabilizado</a:t>
                      </a:r>
                      <a:endParaRPr lang="pt-B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pt-BR" sz="1100">
                          <a:effectLst/>
                        </a:rPr>
                        <a:t>9</a:t>
                      </a:r>
                      <a:endParaRPr lang="pt-BR" sz="1200">
                        <a:effectLst/>
                        <a:latin typeface="Times New Roman" panose="02020603050405020304" pitchFamily="18" charset="0"/>
                        <a:ea typeface="Times New Roman" panose="02020603050405020304" pitchFamily="18" charset="0"/>
                      </a:endParaRPr>
                    </a:p>
                  </a:txBody>
                  <a:tcPr marL="68580" marR="68580" marT="0" marB="0" anchor="ctr"/>
                </a:tc>
              </a:tr>
              <a:tr h="568869">
                <a:tc>
                  <a:txBody>
                    <a:bodyPr/>
                    <a:lstStyle/>
                    <a:p>
                      <a:pPr algn="just">
                        <a:lnSpc>
                          <a:spcPct val="150000"/>
                        </a:lnSpc>
                        <a:spcAft>
                          <a:spcPts val="0"/>
                        </a:spcAft>
                      </a:pPr>
                      <a:r>
                        <a:rPr lang="pt-BR" sz="1100" dirty="0">
                          <a:effectLst/>
                        </a:rPr>
                        <a:t>p H da área arado com o estabilizado</a:t>
                      </a:r>
                      <a:endParaRPr lang="pt-B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ct val="150000"/>
                        </a:lnSpc>
                        <a:spcAft>
                          <a:spcPts val="0"/>
                        </a:spcAft>
                      </a:pPr>
                      <a:r>
                        <a:rPr lang="pt-BR" sz="1100" dirty="0">
                          <a:effectLst/>
                        </a:rPr>
                        <a:t>8,5</a:t>
                      </a:r>
                      <a:endParaRPr lang="pt-BR"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5" name="Rectangle 1"/>
          <p:cNvSpPr>
            <a:spLocks noChangeArrowheads="1"/>
          </p:cNvSpPr>
          <p:nvPr/>
        </p:nvSpPr>
        <p:spPr bwMode="auto">
          <a:xfrm>
            <a:off x="971600" y="927394"/>
            <a:ext cx="72728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Tabela 1 – Média em 4 amostragem dos resultados obtidos no estudo</a:t>
            </a:r>
            <a:endParaRPr kumimoji="0" lang="pt-BR"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290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20072" y="1988840"/>
            <a:ext cx="3528392" cy="1143000"/>
          </a:xfrm>
        </p:spPr>
        <p:txBody>
          <a:bodyPr>
            <a:normAutofit fontScale="90000"/>
          </a:bodyPr>
          <a:lstStyle/>
          <a:p>
            <a:pPr algn="just"/>
            <a:r>
              <a:rPr lang="pt-BR" sz="2000" dirty="0">
                <a:latin typeface="Arial" panose="020B0604020202020204" pitchFamily="34" charset="0"/>
                <a:cs typeface="Arial" panose="020B0604020202020204" pitchFamily="34" charset="0"/>
              </a:rPr>
              <a:t>A figura 1 mostra células onde há biossólidos misturados com o solo da área, percebe-se maior desenvolvimento do girassol. </a:t>
            </a:r>
            <a:endParaRPr lang="pt-BR" sz="2000" dirty="0">
              <a:latin typeface="Arial" panose="020B0604020202020204" pitchFamily="34" charset="0"/>
              <a:cs typeface="Arial" panose="020B0604020202020204" pitchFamily="34" charset="0"/>
            </a:endParaRPr>
          </a:p>
        </p:txBody>
      </p:sp>
      <p:pic>
        <p:nvPicPr>
          <p:cNvPr id="2050" name="Picture 2" descr="IMG_20180720_093045309"/>
          <p:cNvPicPr>
            <a:picLocks noChangeAspect="1" noChangeArrowheads="1"/>
          </p:cNvPicPr>
          <p:nvPr/>
        </p:nvPicPr>
        <p:blipFill>
          <a:blip r:embed="rId2" cstate="print">
            <a:extLst>
              <a:ext uri="{28A0092B-C50C-407E-A947-70E740481C1C}">
                <a14:useLocalDpi xmlns:a14="http://schemas.microsoft.com/office/drawing/2010/main" val="0"/>
              </a:ext>
            </a:extLst>
          </a:blip>
          <a:srcRect l="15601"/>
          <a:stretch>
            <a:fillRect/>
          </a:stretch>
        </p:blipFill>
        <p:spPr bwMode="auto">
          <a:xfrm>
            <a:off x="395536" y="836712"/>
            <a:ext cx="4608512" cy="409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604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59832" y="1988840"/>
            <a:ext cx="5688632" cy="1647056"/>
          </a:xfrm>
        </p:spPr>
        <p:txBody>
          <a:bodyPr>
            <a:noAutofit/>
          </a:bodyPr>
          <a:lstStyle/>
          <a:p>
            <a:pPr algn="just"/>
            <a:r>
              <a:rPr lang="pt-BR" sz="1800" dirty="0">
                <a:latin typeface="Arial" panose="020B0604020202020204" pitchFamily="34" charset="0"/>
                <a:cs typeface="Arial" panose="020B0604020202020204" pitchFamily="34" charset="0"/>
              </a:rPr>
              <a:t>O feijão andu, os teste foram feitos diretamente no solo e em alguns béqueres de vidro. O que percebeu pouco desenvolvimento da espécie diretamente na área, entretanto, enquanto estavam em béqueres de vidro, as mesmas iniciaram o processo de desenvolvimento conforme mostra a figura 2. </a:t>
            </a:r>
            <a:br>
              <a:rPr lang="pt-BR" sz="1800" dirty="0">
                <a:latin typeface="Arial" panose="020B0604020202020204" pitchFamily="34" charset="0"/>
                <a:cs typeface="Arial" panose="020B0604020202020204" pitchFamily="34" charset="0"/>
              </a:rPr>
            </a:br>
            <a:endParaRPr lang="pt-BR" sz="1800" dirty="0">
              <a:latin typeface="Arial" panose="020B0604020202020204" pitchFamily="34" charset="0"/>
              <a:cs typeface="Arial" panose="020B0604020202020204" pitchFamily="34" charset="0"/>
            </a:endParaRPr>
          </a:p>
        </p:txBody>
      </p:sp>
      <p:pic>
        <p:nvPicPr>
          <p:cNvPr id="3074" name="Picture 2" descr="IMG_20180821_132257602 bequ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68760"/>
            <a:ext cx="266429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220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9912" y="2276872"/>
            <a:ext cx="5040560" cy="1143000"/>
          </a:xfrm>
        </p:spPr>
        <p:txBody>
          <a:bodyPr>
            <a:normAutofit fontScale="90000"/>
          </a:bodyPr>
          <a:lstStyle/>
          <a:p>
            <a:pPr algn="l">
              <a:lnSpc>
                <a:spcPct val="150000"/>
              </a:lnSpc>
            </a:pPr>
            <a:r>
              <a:rPr lang="pt-BR" sz="1400" dirty="0">
                <a:latin typeface="Arial" panose="020B0604020202020204" pitchFamily="34" charset="0"/>
                <a:cs typeface="Arial" panose="020B0604020202020204" pitchFamily="34" charset="0"/>
              </a:rPr>
              <a:t>A figura 3 mostra o girassol que teve bastante desenvolvimento tanto nas sementeiras quanto na área de implantação do estudo após aplicação do biossólido. </a:t>
            </a:r>
            <a:br>
              <a:rPr lang="pt-BR" sz="1400" dirty="0">
                <a:latin typeface="Arial" panose="020B0604020202020204" pitchFamily="34" charset="0"/>
                <a:cs typeface="Arial" panose="020B0604020202020204" pitchFamily="34" charset="0"/>
              </a:rPr>
            </a:br>
            <a:endParaRPr lang="pt-BR" sz="1400" dirty="0">
              <a:latin typeface="Arial" panose="020B0604020202020204" pitchFamily="34" charset="0"/>
              <a:cs typeface="Arial" panose="020B0604020202020204" pitchFamily="34" charset="0"/>
            </a:endParaRPr>
          </a:p>
        </p:txBody>
      </p:sp>
      <p:pic>
        <p:nvPicPr>
          <p:cNvPr id="4098" name="Picture 2" descr="IMG-20181016-WA00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24744"/>
            <a:ext cx="3168352" cy="412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442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b="1" dirty="0" smtClean="0">
                <a:latin typeface="Arial" panose="020B0604020202020204" pitchFamily="34" charset="0"/>
                <a:cs typeface="Arial" panose="020B0604020202020204" pitchFamily="34" charset="0"/>
              </a:rPr>
              <a:t>Área de teste</a:t>
            </a:r>
            <a:endParaRPr lang="pt-BR" sz="2000" b="1" dirty="0">
              <a:latin typeface="Arial" panose="020B0604020202020204" pitchFamily="34" charset="0"/>
              <a:cs typeface="Arial" panose="020B0604020202020204" pitchFamily="34" charset="0"/>
            </a:endParaRPr>
          </a:p>
        </p:txBody>
      </p:sp>
      <p:pic>
        <p:nvPicPr>
          <p:cNvPr id="6146" name="Picture 2" descr="https://lh3.googleusercontent.com/m6wT2T4E-16Rg1UwabfU3NLTIwU_BMRDLajeN8Moca6We9a4vNy3S2YS2pTi6m2Z7BkCZqwHLFmHLsoQHRWr1CejBfHYE2QBECZhryaaJsI0E1aSB9OWUL3ubr3GyeGMldnO_zAc_VQ4S57caA0Eq5bHEEWAUhDFhNVP9SChfFKNpeYJmp84Kgy5BaJMJ7bYDRirpAu7l8P9WxAxbN46sB9k6CVkuF8CXFd1UYvuAOAmcWin8t_tww6lBW_hxuybnhgdXdilzUqslK0bfmt5J_E35PNW0zg9HP1_IGTAVbzGAv-cnvoc3_HpH9N1q6Q4GmhQgQnEdxDa3h-GCe412-kjG7BMhh0INp_DGeOQE1aIFNGusjPJ12hGQe2ExH1m7lJnZdPO3X8XEwi5Am6ucnNbV9Bhr1_syP3L8veLjkB3c9kTTT6YuKpP8CGrJK4aQnuUnQqz6H_DaVSCs6M6EsUm5z39X6y_PNmr4xrKVQ-o7T9HAZ56ldGBrmWLG0wy2bTilM85K9SPf0zDf9aGXm5ar1LXX74vfSr0gEeucDCqRi5jwpCN0oRGm9fozYK6gXBLFr6QRXcWSXeduPehAKdXyzdkA8dpHY-I8jkxKktuZ6Va3IMCSeuHbjSpY8edY7R19nNGYtoEpxUkTdomY428U-YpOllu=w834-h625-n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5898" y="1417638"/>
            <a:ext cx="603220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5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404664"/>
            <a:ext cx="8147248" cy="1440160"/>
          </a:xfrm>
        </p:spPr>
        <p:txBody>
          <a:bodyPr>
            <a:normAutofit/>
          </a:bodyPr>
          <a:lstStyle/>
          <a:p>
            <a:pPr algn="just"/>
            <a:r>
              <a:rPr lang="pt-BR" sz="1400" dirty="0">
                <a:latin typeface="Arial" panose="020B0604020202020204" pitchFamily="34" charset="0"/>
                <a:cs typeface="Arial" panose="020B0604020202020204" pitchFamily="34" charset="0"/>
              </a:rPr>
              <a:t>U</a:t>
            </a:r>
            <a:r>
              <a:rPr lang="pt-BR" sz="1400" dirty="0" smtClean="0">
                <a:latin typeface="Arial" panose="020B0604020202020204" pitchFamily="34" charset="0"/>
                <a:cs typeface="Arial" panose="020B0604020202020204" pitchFamily="34" charset="0"/>
              </a:rPr>
              <a:t>tilizamos </a:t>
            </a:r>
            <a:r>
              <a:rPr lang="pt-BR" sz="1400" dirty="0">
                <a:latin typeface="Arial" panose="020B0604020202020204" pitchFamily="34" charset="0"/>
                <a:cs typeface="Arial" panose="020B0604020202020204" pitchFamily="34" charset="0"/>
              </a:rPr>
              <a:t>10 kg para cada metro quadrado, ou seja, 600 kg de lodo seco higienizado para as áreas 1 e 2 respectivamente, levando em conta o pH do solo após aplicação. </a:t>
            </a:r>
            <a:r>
              <a:rPr lang="pt-BR" sz="1400" dirty="0" smtClean="0">
                <a:latin typeface="Arial" panose="020B0604020202020204" pitchFamily="34" charset="0"/>
                <a:cs typeface="Arial" panose="020B0604020202020204" pitchFamily="34" charset="0"/>
              </a:rPr>
              <a:t>Adotamos </a:t>
            </a:r>
            <a:r>
              <a:rPr lang="pt-BR" sz="1400" dirty="0">
                <a:latin typeface="Arial" panose="020B0604020202020204" pitchFamily="34" charset="0"/>
                <a:cs typeface="Arial" panose="020B0604020202020204" pitchFamily="34" charset="0"/>
              </a:rPr>
              <a:t>8,5 de pH para o solo arado, considerando a alcalinidade para a estabilização de NH</a:t>
            </a:r>
            <a:r>
              <a:rPr lang="pt-BR" sz="1400" baseline="-25000" dirty="0">
                <a:latin typeface="Arial" panose="020B0604020202020204" pitchFamily="34" charset="0"/>
                <a:cs typeface="Arial" panose="020B0604020202020204" pitchFamily="34" charset="0"/>
              </a:rPr>
              <a:t>3</a:t>
            </a:r>
            <a:r>
              <a:rPr lang="pt-BR" sz="1400" baseline="30000" dirty="0">
                <a:latin typeface="Arial" panose="020B0604020202020204" pitchFamily="34" charset="0"/>
                <a:cs typeface="Arial" panose="020B0604020202020204" pitchFamily="34" charset="0"/>
              </a:rPr>
              <a:t>+</a:t>
            </a:r>
            <a:r>
              <a:rPr lang="pt-BR" sz="1400" dirty="0">
                <a:latin typeface="Arial" panose="020B0604020202020204" pitchFamily="34" charset="0"/>
                <a:cs typeface="Arial" panose="020B0604020202020204" pitchFamily="34" charset="0"/>
              </a:rPr>
              <a:t>, em caso de fixação de nitrogênio por leguminosa. </a:t>
            </a:r>
            <a:endParaRPr lang="pt-BR" sz="1400" dirty="0">
              <a:latin typeface="Arial" panose="020B0604020202020204" pitchFamily="34" charset="0"/>
              <a:cs typeface="Arial" panose="020B0604020202020204" pitchFamily="34" charset="0"/>
            </a:endParaRPr>
          </a:p>
        </p:txBody>
      </p:sp>
      <p:pic>
        <p:nvPicPr>
          <p:cNvPr id="5122" name="Picture 2" descr="IMG-20180618-WA0022"/>
          <p:cNvPicPr>
            <a:picLocks noChangeAspect="1" noChangeArrowheads="1"/>
          </p:cNvPicPr>
          <p:nvPr/>
        </p:nvPicPr>
        <p:blipFill>
          <a:blip r:embed="rId2">
            <a:extLst>
              <a:ext uri="{28A0092B-C50C-407E-A947-70E740481C1C}">
                <a14:useLocalDpi xmlns:a14="http://schemas.microsoft.com/office/drawing/2010/main" val="0"/>
              </a:ext>
            </a:extLst>
          </a:blip>
          <a:srcRect t="33690"/>
          <a:stretch>
            <a:fillRect/>
          </a:stretch>
        </p:blipFill>
        <p:spPr bwMode="auto">
          <a:xfrm>
            <a:off x="2195736" y="1844824"/>
            <a:ext cx="477403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361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lh3.googleusercontent.com/Dr_i9B18WL5qL9H2hmkYmcSNA9GvMqHoFHRtJNJ1o-8pjmW6fUWmpTmwq5weiPrXNRYByTaARQ48UyigVTdG2V_oyoQ_-y3qlDH2DjBzMJJ9143U6_ouHjJgdKzMSk6KMqmXHOjOHhOhxLwidBIQimRsUsP5_hbyAi9GebCoV02JEzrEKlwp3Uvy6WdZOAjZUKKVePiaz3FQbdPKKHg_WwZSKZf-7BrNbrxKIdrEWnbh1RTFdKVa-NFt4W5ANGqvQf_r0UU_Lxi-ZVIvOD2uPw5vd0vBJla8600JXd2MK-s4Sv5W5bUfbDkaI2wDHb5Mqjv1GvojqY1b0U9ufcx-aIPeH2C2SrQ2-RkIF1cgX8eWwghMX9pXD5L4tzjIYogRm_c7EfMefVO5F9XoDLmetghp3fN6iE_q3me7p6tIgg4pEALlAkzRY4tB7Z4PDuGqBjUuuwEGSAV7W8cOJF6G9GZN-3dOxRGvLtXpecfQmae4uKDa6k2c612omF6n1T6M2JXmi6miPGm3_HJPdxNvoAVfvYgQHLkBTp3Mnx3j_SNq2lUvUGSC-K1pfWgE-LMin7xvpA5DnONQg3WdhbEAVTWkuAHFljC_e_5kTewHZ6iMfNzZUCi5dgNZ_hKQ_QA3wZib35QAf3e2MFiMqO4cf9ntN6icjMkI=w834-h625-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262316" cy="544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31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06090"/>
          </a:xfrm>
        </p:spPr>
        <p:txBody>
          <a:bodyPr>
            <a:normAutofit/>
          </a:bodyPr>
          <a:lstStyle/>
          <a:p>
            <a:r>
              <a:rPr lang="pt-BR" sz="2000" b="1" dirty="0" smtClean="0">
                <a:latin typeface="Arial" panose="020B0604020202020204" pitchFamily="34" charset="0"/>
                <a:cs typeface="Arial" panose="020B0604020202020204" pitchFamily="34" charset="0"/>
              </a:rPr>
              <a:t>Feijão andu se desenvolvendo no solo. </a:t>
            </a:r>
            <a:endParaRPr lang="pt-BR" sz="2000" b="1" dirty="0">
              <a:latin typeface="Arial" panose="020B0604020202020204" pitchFamily="34" charset="0"/>
              <a:cs typeface="Arial" panose="020B0604020202020204" pitchFamily="34" charset="0"/>
            </a:endParaRPr>
          </a:p>
        </p:txBody>
      </p:sp>
      <p:pic>
        <p:nvPicPr>
          <p:cNvPr id="10242" name="Picture 2" descr="https://lh3.googleusercontent.com/qL3FtWa8dCNSu5-zqdh4P1iH-3_hUHjSIQ8hEKFyWijklNK_ubgFglDwyrEd0Cd42X7sF_hFMOUsUVWl1gRMb1b8LDUKTKiLFQ20Rg0CnH6GYxO2K45fLgvCCMe7mJ0ePtLJk2tlC-7tz2uLPeuGaHOdcTf6lV0zZRZDntlYhYkYN0fB6LFJPXmygn9T3MPuMIYqCRD9YaP3qZtvdHQDJoyJ6SoGFRe_Kjk_Eu4vHJWFTCpbvGPfEuVzX24Spk3_fkqWM6lRlKzJtZpG6QZx_haUM31jn4LrQl_G9slLXb4VRt2kGTOh94HPCCitqiPovIUSQ5MCGxr5Cmqn7aD_6hd5zaJ8lKWQenRR1M9fJs9KpXlqWwZXXq-dLP_XRZ2CJmt_zwbraxYy5pGWP9wkDI1S4yx5x_L-_UTv6l31jwpsTKm87hg0aesL_8oxUUpJwrzN3Ltd0nozLwbZUZfUvwg8RVMXHjL-qD7ajTxjCVqSppDLnexcmYolQBY8dF9xopw7BjzpFYThI_TAQeYOQhJxqSoHLrlrmTwwq_hgJNyMeJr34pACYda4Zm6tjFsOodjNvvHt6rHNTR6QOxJ7aWeAB2mxMq2S3V0Lfp_B4qBRdDdNhmR-cDd1T6gxABOiNHs7WV13cpk9YJbgpOUB4IxXwQsQy5w=w469-h625-no"/>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836" t="11770" r="22438"/>
          <a:stretch/>
        </p:blipFill>
        <p:spPr bwMode="auto">
          <a:xfrm rot="5400000">
            <a:off x="2499007" y="-294651"/>
            <a:ext cx="4145987" cy="741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60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ctrTitle" idx="4294967295"/>
          </p:nvPr>
        </p:nvSpPr>
        <p:spPr>
          <a:xfrm>
            <a:off x="467544" y="692696"/>
            <a:ext cx="8352928" cy="4320480"/>
          </a:xfrm>
        </p:spPr>
        <p:txBody>
          <a:bodyPr anchor="t" anchorCtr="0">
            <a:normAutofit fontScale="90000"/>
          </a:bodyPr>
          <a:lstStyle/>
          <a:p>
            <a:pPr algn="l">
              <a:lnSpc>
                <a:spcPct val="150000"/>
              </a:lnSpc>
            </a:pPr>
            <a:r>
              <a:rPr lang="pt-BR" sz="1800" b="1" dirty="0" smtClean="0">
                <a:latin typeface="Arial" pitchFamily="34" charset="0"/>
                <a:cs typeface="Arial" pitchFamily="34" charset="0"/>
              </a:rPr>
              <a:t>INTRODUÇÃO</a:t>
            </a:r>
            <a:r>
              <a:rPr lang="pt-BR" sz="1600" b="1" dirty="0" smtClean="0">
                <a:latin typeface="Arial" pitchFamily="34" charset="0"/>
                <a:cs typeface="Arial" pitchFamily="34" charset="0"/>
              </a:rPr>
              <a:t/>
            </a:r>
            <a:br>
              <a:rPr lang="pt-BR" sz="1600" b="1" dirty="0" smtClean="0">
                <a:latin typeface="Arial" pitchFamily="34" charset="0"/>
                <a:cs typeface="Arial" pitchFamily="34" charset="0"/>
              </a:rPr>
            </a:br>
            <a:r>
              <a:rPr lang="pt-BR" sz="1600" b="1" dirty="0" smtClean="0">
                <a:latin typeface="Arial" pitchFamily="34" charset="0"/>
                <a:cs typeface="Arial" pitchFamily="34" charset="0"/>
              </a:rPr>
              <a:t/>
            </a:r>
            <a:br>
              <a:rPr lang="pt-BR" sz="1600" b="1" dirty="0" smtClean="0">
                <a:latin typeface="Arial" pitchFamily="34" charset="0"/>
                <a:cs typeface="Arial" pitchFamily="34" charset="0"/>
              </a:rPr>
            </a:br>
            <a:r>
              <a:rPr lang="pt-BR" sz="1800" dirty="0" smtClean="0">
                <a:latin typeface="Arial" pitchFamily="34" charset="0"/>
                <a:cs typeface="Arial" pitchFamily="34" charset="0"/>
              </a:rPr>
              <a:t>O Serviço Autônomo de Saneamento Básico de Itabirito conta com uma ETE que trata cerca de 130 L/s de esgoto e descarta em média 12 a 15 toneladas de sólidos secos por mês para o aterro sanitário do município. P</a:t>
            </a:r>
            <a:r>
              <a:rPr lang="pt-BR" sz="1800" dirty="0" smtClean="0">
                <a:latin typeface="Arial" pitchFamily="34" charset="0"/>
                <a:cs typeface="Arial" pitchFamily="34" charset="0"/>
              </a:rPr>
              <a:t>ossui  9 estações elevatórias , 1 tratamento preliminar,4 reatores anaeróbio, 2 filtros percoladores, 2 </a:t>
            </a:r>
            <a:r>
              <a:rPr lang="pt-BR" sz="1800" dirty="0" err="1" smtClean="0">
                <a:latin typeface="Arial" pitchFamily="34" charset="0"/>
                <a:cs typeface="Arial" pitchFamily="34" charset="0"/>
              </a:rPr>
              <a:t>decantadores</a:t>
            </a:r>
            <a:r>
              <a:rPr lang="pt-BR" sz="1800" dirty="0" smtClean="0">
                <a:latin typeface="Arial" pitchFamily="34" charset="0"/>
                <a:cs typeface="Arial" pitchFamily="34" charset="0"/>
              </a:rPr>
              <a:t> e 12 leitos de secagem.  </a:t>
            </a:r>
            <a:br>
              <a:rPr lang="pt-BR" sz="1800" dirty="0" smtClean="0">
                <a:latin typeface="Arial" pitchFamily="34" charset="0"/>
                <a:cs typeface="Arial" pitchFamily="34" charset="0"/>
              </a:rPr>
            </a:br>
            <a:r>
              <a:rPr lang="pt-BR" sz="1800" dirty="0" smtClean="0">
                <a:latin typeface="Arial" pitchFamily="34" charset="0"/>
                <a:cs typeface="Arial" pitchFamily="34" charset="0"/>
              </a:rPr>
              <a:t>Atualmente </a:t>
            </a:r>
            <a:r>
              <a:rPr lang="pt-BR" sz="1800" dirty="0" smtClean="0">
                <a:latin typeface="Arial" pitchFamily="34" charset="0"/>
                <a:cs typeface="Arial" pitchFamily="34" charset="0"/>
              </a:rPr>
              <a:t> o município coleta e trata cerca de 85% dos esgotos gerados na sede urbana e mantém eficiência média de remoção na ordem de 88% a 90%.  </a:t>
            </a:r>
            <a:br>
              <a:rPr lang="pt-BR" sz="1800" dirty="0" smtClean="0">
                <a:latin typeface="Arial" pitchFamily="34" charset="0"/>
                <a:cs typeface="Arial" pitchFamily="34" charset="0"/>
              </a:rPr>
            </a:br>
            <a:r>
              <a:rPr lang="pt-BR" sz="1800" dirty="0" smtClean="0">
                <a:latin typeface="Arial" pitchFamily="34" charset="0"/>
                <a:cs typeface="Arial" pitchFamily="34" charset="0"/>
              </a:rPr>
              <a:t/>
            </a:r>
            <a:br>
              <a:rPr lang="pt-BR" sz="1800" dirty="0" smtClean="0">
                <a:latin typeface="Arial" pitchFamily="34" charset="0"/>
                <a:cs typeface="Arial" pitchFamily="34" charset="0"/>
              </a:rPr>
            </a:br>
            <a:endParaRPr lang="pt-BR" sz="1800" dirty="0">
              <a:latin typeface="Arial" pitchFamily="34" charset="0"/>
              <a:cs typeface="Arial" pitchFamily="34" charset="0"/>
            </a:endParaRPr>
          </a:p>
        </p:txBody>
      </p:sp>
    </p:spTree>
    <p:extLst>
      <p:ext uri="{BB962C8B-B14F-4D97-AF65-F5344CB8AC3E}">
        <p14:creationId xmlns:p14="http://schemas.microsoft.com/office/powerpoint/2010/main" val="2844571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b="1" dirty="0" smtClean="0">
                <a:latin typeface="Arial" panose="020B0604020202020204" pitchFamily="34" charset="0"/>
                <a:cs typeface="Arial" panose="020B0604020202020204" pitchFamily="34" charset="0"/>
              </a:rPr>
              <a:t>CONLCUSÃO</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pPr algn="just">
              <a:lnSpc>
                <a:spcPct val="150000"/>
              </a:lnSpc>
            </a:pPr>
            <a:r>
              <a:rPr lang="pt-BR" sz="2000" dirty="0">
                <a:latin typeface="Arial" panose="020B0604020202020204" pitchFamily="34" charset="0"/>
                <a:cs typeface="Arial" panose="020B0604020202020204" pitchFamily="34" charset="0"/>
              </a:rPr>
              <a:t>O processo de calagem do lodo se mostrou eficiente na remoção de patógenos, além de, acessível operação. Entretanto, as sementes de feijão andu encontraram dificuldades para se desenvolverem já as sementes de girassol, se desenvolveram com maior facilidade.</a:t>
            </a:r>
          </a:p>
          <a:p>
            <a:endParaRPr lang="pt-BR" dirty="0"/>
          </a:p>
        </p:txBody>
      </p:sp>
    </p:spTree>
    <p:extLst>
      <p:ext uri="{BB962C8B-B14F-4D97-AF65-F5344CB8AC3E}">
        <p14:creationId xmlns:p14="http://schemas.microsoft.com/office/powerpoint/2010/main" val="4046091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548680"/>
            <a:ext cx="8229600" cy="4525963"/>
          </a:xfrm>
        </p:spPr>
        <p:txBody>
          <a:bodyPr/>
          <a:lstStyle/>
          <a:p>
            <a:pPr algn="just">
              <a:lnSpc>
                <a:spcPct val="150000"/>
              </a:lnSpc>
            </a:pPr>
            <a:endParaRPr lang="pt-BR" sz="1800" dirty="0" smtClean="0">
              <a:latin typeface="Arial" panose="020B0604020202020204" pitchFamily="34" charset="0"/>
              <a:cs typeface="Arial" panose="020B0604020202020204" pitchFamily="34" charset="0"/>
            </a:endParaRPr>
          </a:p>
          <a:p>
            <a:pPr algn="just">
              <a:lnSpc>
                <a:spcPct val="150000"/>
              </a:lnSpc>
            </a:pPr>
            <a:r>
              <a:rPr lang="pt-BR" sz="1800" dirty="0" smtClean="0">
                <a:latin typeface="Arial" panose="020B0604020202020204" pitchFamily="34" charset="0"/>
                <a:cs typeface="Arial" panose="020B0604020202020204" pitchFamily="34" charset="0"/>
              </a:rPr>
              <a:t>O </a:t>
            </a:r>
            <a:r>
              <a:rPr lang="pt-BR" sz="1800" dirty="0">
                <a:latin typeface="Arial" panose="020B0604020202020204" pitchFamily="34" charset="0"/>
                <a:cs typeface="Arial" panose="020B0604020202020204" pitchFamily="34" charset="0"/>
              </a:rPr>
              <a:t>emprego da técnica de tratamento alcalino para o lodo da ETE Itabirito, pode evitar de enviar 12 T do resíduo para o aterro sanitário, o que contribui para o aumento da vida útil do aterro sanitário do município além de contribuir para o impacto positivo na área socioambiental, quando aliado a reciclagem e a recuperação de áreas degradadas. </a:t>
            </a:r>
          </a:p>
          <a:p>
            <a:endParaRPr lang="pt-BR" dirty="0"/>
          </a:p>
        </p:txBody>
      </p:sp>
    </p:spTree>
    <p:extLst>
      <p:ext uri="{BB962C8B-B14F-4D97-AF65-F5344CB8AC3E}">
        <p14:creationId xmlns:p14="http://schemas.microsoft.com/office/powerpoint/2010/main" val="3874523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692696"/>
            <a:ext cx="8229600" cy="6912768"/>
          </a:xfrm>
        </p:spPr>
        <p:txBody>
          <a:bodyPr>
            <a:normAutofit/>
          </a:bodyPr>
          <a:lstStyle/>
          <a:p>
            <a:pPr algn="just">
              <a:lnSpc>
                <a:spcPct val="150000"/>
              </a:lnSpc>
            </a:pPr>
            <a:endParaRPr lang="pt-BR" sz="1800" dirty="0" smtClean="0">
              <a:latin typeface="Arial" panose="020B0604020202020204" pitchFamily="34" charset="0"/>
              <a:cs typeface="Arial" panose="020B0604020202020204" pitchFamily="34" charset="0"/>
            </a:endParaRPr>
          </a:p>
          <a:p>
            <a:pPr algn="just">
              <a:lnSpc>
                <a:spcPct val="150000"/>
              </a:lnSpc>
            </a:pPr>
            <a:r>
              <a:rPr lang="pt-BR" sz="1800" dirty="0" smtClean="0">
                <a:latin typeface="Arial" panose="020B0604020202020204" pitchFamily="34" charset="0"/>
                <a:cs typeface="Arial" panose="020B0604020202020204" pitchFamily="34" charset="0"/>
              </a:rPr>
              <a:t>Entretanto</a:t>
            </a:r>
            <a:r>
              <a:rPr lang="pt-BR" sz="1800" dirty="0">
                <a:latin typeface="Arial" panose="020B0604020202020204" pitchFamily="34" charset="0"/>
                <a:cs typeface="Arial" panose="020B0604020202020204" pitchFamily="34" charset="0"/>
              </a:rPr>
              <a:t>, é importante dizer que o SAAE-Itabirito deve prosseguir com as pesquisas para caracterizar o lodo e ver a disponibilidade de nutrientes como Nitrogênio, Fósforo e Carbono. Sugere-se ainda buscar parcerias com entidades e empresas a fim de estabelecer possíveis consórcios e investimentos para instalar planta de higienização de lodo, já que o processo se mostrou eficiente na remoção de patógenos e há demanda para o uso do mesmo em áreas degradadas.     </a:t>
            </a:r>
          </a:p>
          <a:p>
            <a:pPr algn="just">
              <a:lnSpc>
                <a:spcPct val="150000"/>
              </a:lnSpc>
            </a:pPr>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006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6047" y="548680"/>
            <a:ext cx="8229600" cy="346050"/>
          </a:xfrm>
        </p:spPr>
        <p:txBody>
          <a:bodyPr>
            <a:normAutofit fontScale="90000"/>
          </a:bodyPr>
          <a:lstStyle/>
          <a:p>
            <a:r>
              <a:rPr lang="pt-BR" sz="2800" b="1" dirty="0"/>
              <a:t>REFERÊNCIAS</a:t>
            </a:r>
            <a:r>
              <a:rPr lang="pt-BR" sz="2800" dirty="0"/>
              <a:t/>
            </a:r>
            <a:br>
              <a:rPr lang="pt-BR" sz="2800" dirty="0"/>
            </a:br>
            <a:endParaRPr lang="pt-BR" sz="2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23528" y="894730"/>
            <a:ext cx="8229600" cy="4525963"/>
          </a:xfrm>
        </p:spPr>
        <p:txBody>
          <a:bodyPr>
            <a:normAutofit fontScale="55000" lnSpcReduction="20000"/>
          </a:bodyPr>
          <a:lstStyle/>
          <a:p>
            <a:pPr algn="just"/>
            <a:r>
              <a:rPr lang="pt-BR" dirty="0">
                <a:latin typeface="Arial" panose="020B0604020202020204" pitchFamily="34" charset="0"/>
                <a:cs typeface="Arial" panose="020B0604020202020204" pitchFamily="34" charset="0"/>
              </a:rPr>
              <a:t>ANDREOLI, C.V. Manual de Métodos para Análises Microbiológicas e Parasitológicas em Reciclagem Agrícola de Lodo de Esgoto. SANEPAR, 1998. </a:t>
            </a:r>
          </a:p>
          <a:p>
            <a:pPr algn="just"/>
            <a:r>
              <a:rPr lang="pt-BR" dirty="0">
                <a:latin typeface="Arial" panose="020B0604020202020204" pitchFamily="34" charset="0"/>
                <a:cs typeface="Arial" panose="020B0604020202020204" pitchFamily="34" charset="0"/>
              </a:rPr>
              <a:t>BARBOSA, Graziela Moraes de Cezário et.al. Uso agrícola do lodo de esgoto: influência nas propriedades químicas e físicas do solo, produtividade e recuperação de áreas degradas. Revistas cientificas de América Latina y </a:t>
            </a:r>
            <a:r>
              <a:rPr lang="pt-BR" dirty="0" err="1">
                <a:latin typeface="Arial" panose="020B0604020202020204" pitchFamily="34" charset="0"/>
                <a:cs typeface="Arial" panose="020B0604020202020204" pitchFamily="34" charset="0"/>
              </a:rPr>
              <a:t>el</a:t>
            </a:r>
            <a:r>
              <a:rPr lang="pt-BR" dirty="0">
                <a:latin typeface="Arial" panose="020B0604020202020204" pitchFamily="34" charset="0"/>
                <a:cs typeface="Arial" panose="020B0604020202020204" pitchFamily="34" charset="0"/>
              </a:rPr>
              <a:t> Caribe, </a:t>
            </a:r>
            <a:r>
              <a:rPr lang="pt-BR" dirty="0" err="1">
                <a:latin typeface="Arial" panose="020B0604020202020204" pitchFamily="34" charset="0"/>
                <a:cs typeface="Arial" panose="020B0604020202020204" pitchFamily="34" charset="0"/>
              </a:rPr>
              <a:t>España</a:t>
            </a:r>
            <a:r>
              <a:rPr lang="pt-BR" dirty="0">
                <a:latin typeface="Arial" panose="020B0604020202020204" pitchFamily="34" charset="0"/>
                <a:cs typeface="Arial" panose="020B0604020202020204" pitchFamily="34" charset="0"/>
              </a:rPr>
              <a:t> y Portugal, 2006.Parte superior do formulário</a:t>
            </a:r>
          </a:p>
          <a:p>
            <a:pPr algn="just"/>
            <a:r>
              <a:rPr lang="pt-BR" dirty="0" smtClean="0">
                <a:latin typeface="Arial" panose="020B0604020202020204" pitchFamily="34" charset="0"/>
                <a:cs typeface="Arial" panose="020B0604020202020204" pitchFamily="34" charset="0"/>
              </a:rPr>
              <a:t>BRIGHENTI</a:t>
            </a:r>
            <a:r>
              <a:rPr lang="pt-BR" dirty="0">
                <a:latin typeface="Arial" panose="020B0604020202020204" pitchFamily="34" charset="0"/>
                <a:cs typeface="Arial" panose="020B0604020202020204" pitchFamily="34" charset="0"/>
              </a:rPr>
              <a:t>, Alexandre Magno et. al. NOTAS CIENTÍFICAS Cadastramento </a:t>
            </a:r>
            <a:r>
              <a:rPr lang="pt-BR" dirty="0" err="1">
                <a:latin typeface="Arial" panose="020B0604020202020204" pitchFamily="34" charset="0"/>
                <a:cs typeface="Arial" panose="020B0604020202020204" pitchFamily="34" charset="0"/>
              </a:rPr>
              <a:t>fitossociológico</a:t>
            </a:r>
            <a:r>
              <a:rPr lang="pt-BR" dirty="0">
                <a:latin typeface="Arial" panose="020B0604020202020204" pitchFamily="34" charset="0"/>
                <a:cs typeface="Arial" panose="020B0604020202020204" pitchFamily="34" charset="0"/>
              </a:rPr>
              <a:t> de plantas daninhas na cultura de girassol. Londrina, PR, 2003. </a:t>
            </a:r>
          </a:p>
          <a:p>
            <a:pPr algn="just"/>
            <a:r>
              <a:rPr lang="pt-BR" dirty="0">
                <a:latin typeface="Arial" panose="020B0604020202020204" pitchFamily="34" charset="0"/>
                <a:cs typeface="Arial" panose="020B0604020202020204" pitchFamily="34" charset="0"/>
              </a:rPr>
              <a:t>BRASIL. Empresa Brasileira de Pesquisa </a:t>
            </a:r>
            <a:r>
              <a:rPr lang="pt-BR" dirty="0" err="1">
                <a:latin typeface="Arial" panose="020B0604020202020204" pitchFamily="34" charset="0"/>
                <a:cs typeface="Arial" panose="020B0604020202020204" pitchFamily="34" charset="0"/>
              </a:rPr>
              <a:t>Agrosilvopastoris</a:t>
            </a:r>
            <a:r>
              <a:rPr lang="pt-BR" dirty="0">
                <a:latin typeface="Arial" panose="020B0604020202020204" pitchFamily="34" charset="0"/>
                <a:cs typeface="Arial" panose="020B0604020202020204" pitchFamily="34" charset="0"/>
              </a:rPr>
              <a:t> - EMBRAPA. Solos – Classes de solo: características, ocorrências, limitações e potenciais, 2006. Disponível em: Acesso em: 26 </a:t>
            </a:r>
            <a:r>
              <a:rPr lang="pt-BR" dirty="0" err="1">
                <a:latin typeface="Arial" panose="020B0604020202020204" pitchFamily="34" charset="0"/>
                <a:cs typeface="Arial" panose="020B0604020202020204" pitchFamily="34" charset="0"/>
              </a:rPr>
              <a:t>jan</a:t>
            </a:r>
            <a:r>
              <a:rPr lang="pt-BR" dirty="0">
                <a:latin typeface="Arial" panose="020B0604020202020204" pitchFamily="34" charset="0"/>
                <a:cs typeface="Arial" panose="020B0604020202020204" pitchFamily="34" charset="0"/>
              </a:rPr>
              <a:t> 2016.</a:t>
            </a:r>
          </a:p>
          <a:p>
            <a:pPr algn="just"/>
            <a:r>
              <a:rPr lang="pt-BR" dirty="0">
                <a:latin typeface="Arial" panose="020B0604020202020204" pitchFamily="34" charset="0"/>
                <a:cs typeface="Arial" panose="020B0604020202020204" pitchFamily="34" charset="0"/>
              </a:rPr>
              <a:t>BRASIL.  Lei federal n°11.455 de 05 de janeiro de 2007. Estabelece as diretrizes nacionais para o saneamento básico e para a política federal de saneamento básico. Disponível em: 07 fev. de 2019. http://www.planalto.gov.br/ccivil_03/_</a:t>
            </a:r>
            <a:r>
              <a:rPr lang="pt-BR" dirty="0" smtClean="0">
                <a:latin typeface="Arial" panose="020B0604020202020204" pitchFamily="34" charset="0"/>
                <a:cs typeface="Arial" panose="020B0604020202020204" pitchFamily="34" charset="0"/>
              </a:rPr>
              <a:t>Ato2007-2010/2007/Lei/L11445.htm</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161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836712"/>
            <a:ext cx="8229600" cy="4525963"/>
          </a:xfrm>
        </p:spPr>
        <p:txBody>
          <a:bodyPr>
            <a:normAutofit fontScale="40000" lnSpcReduction="20000"/>
          </a:bodyPr>
          <a:lstStyle/>
          <a:p>
            <a:pPr algn="just"/>
            <a:endParaRPr lang="pt-BR" dirty="0" smtClean="0">
              <a:latin typeface="Arial" panose="020B0604020202020204" pitchFamily="34" charset="0"/>
              <a:cs typeface="Arial" panose="020B0604020202020204" pitchFamily="34" charset="0"/>
            </a:endParaRPr>
          </a:p>
          <a:p>
            <a:pPr algn="just"/>
            <a:r>
              <a:rPr lang="pt-BR" sz="3800" dirty="0" smtClean="0">
                <a:latin typeface="Arial" panose="020B0604020202020204" pitchFamily="34" charset="0"/>
                <a:cs typeface="Arial" panose="020B0604020202020204" pitchFamily="34" charset="0"/>
              </a:rPr>
              <a:t>BRASIL</a:t>
            </a:r>
            <a:r>
              <a:rPr lang="pt-BR" sz="3800" dirty="0">
                <a:latin typeface="Arial" panose="020B0604020202020204" pitchFamily="34" charset="0"/>
                <a:cs typeface="Arial" panose="020B0604020202020204" pitchFamily="34" charset="0"/>
              </a:rPr>
              <a:t>. </a:t>
            </a:r>
            <a:r>
              <a:rPr lang="pt-BR" sz="3800" dirty="0" err="1">
                <a:latin typeface="Arial" panose="020B0604020202020204" pitchFamily="34" charset="0"/>
                <a:cs typeface="Arial" panose="020B0604020202020204" pitchFamily="34" charset="0"/>
              </a:rPr>
              <a:t>Ministerio</a:t>
            </a:r>
            <a:r>
              <a:rPr lang="pt-BR" sz="3800" dirty="0">
                <a:latin typeface="Arial" panose="020B0604020202020204" pitchFamily="34" charset="0"/>
                <a:cs typeface="Arial" panose="020B0604020202020204" pitchFamily="34" charset="0"/>
              </a:rPr>
              <a:t> do Meio Ambiente - Conferência das Nações Unidas sobre meio ambiente e desenvolvimento -  Manejo ambientalmente saudável dos resíduos sólidos e questões relacionadas com os esgotos. </a:t>
            </a:r>
            <a:r>
              <a:rPr lang="pt-BR" sz="3800" dirty="0">
                <a:latin typeface="Arial" panose="020B0604020202020204" pitchFamily="34" charset="0"/>
                <a:cs typeface="Arial" panose="020B0604020202020204" pitchFamily="34" charset="0"/>
                <a:hlinkClick r:id="rId2"/>
              </a:rPr>
              <a:t>http://www.mma.gov.br/responsabilidade-socioambiental/agenda-21/item/681</a:t>
            </a:r>
            <a:r>
              <a:rPr lang="pt-BR" sz="3800" dirty="0">
                <a:latin typeface="Arial" panose="020B0604020202020204" pitchFamily="34" charset="0"/>
                <a:cs typeface="Arial" panose="020B0604020202020204" pitchFamily="34" charset="0"/>
              </a:rPr>
              <a:t> - acessado em 10/04/2019.</a:t>
            </a:r>
          </a:p>
          <a:p>
            <a:pPr algn="just" fontAlgn="ctr"/>
            <a:r>
              <a:rPr lang="pt-BR" sz="3800" dirty="0">
                <a:latin typeface="Arial" panose="020B0604020202020204" pitchFamily="34" charset="0"/>
                <a:cs typeface="Arial" panose="020B0604020202020204" pitchFamily="34" charset="0"/>
              </a:rPr>
              <a:t>CBHVELHAS.</a:t>
            </a:r>
            <a:r>
              <a:rPr lang="pt-BR" sz="3800" b="1" dirty="0">
                <a:latin typeface="Arial" panose="020B0604020202020204" pitchFamily="34" charset="0"/>
                <a:cs typeface="Arial" panose="020B0604020202020204" pitchFamily="34" charset="0"/>
              </a:rPr>
              <a:t> </a:t>
            </a:r>
            <a:r>
              <a:rPr lang="pt-BR" sz="3800" dirty="0">
                <a:latin typeface="Arial" panose="020B0604020202020204" pitchFamily="34" charset="0"/>
                <a:cs typeface="Arial" panose="020B0604020202020204" pitchFamily="34" charset="0"/>
              </a:rPr>
              <a:t>Comitê da Bacia Hidrográfica do Rio das Velhas. Diagnóstico de fragilidades </a:t>
            </a:r>
            <a:r>
              <a:rPr lang="pt-BR" sz="3800" dirty="0" err="1">
                <a:latin typeface="Arial" panose="020B0604020202020204" pitchFamily="34" charset="0"/>
                <a:cs typeface="Arial" panose="020B0604020202020204" pitchFamily="34" charset="0"/>
              </a:rPr>
              <a:t>hidroambientais</a:t>
            </a:r>
            <a:r>
              <a:rPr lang="pt-BR" sz="3800" dirty="0">
                <a:latin typeface="Arial" panose="020B0604020202020204" pitchFamily="34" charset="0"/>
                <a:cs typeface="Arial" panose="020B0604020202020204" pitchFamily="34" charset="0"/>
              </a:rPr>
              <a:t> 2013. Realizado pelo subcomitê da bacia hidrográfica do Rio Itabirito, pelo comitê do Rio das Velhas e pela Agência da bacia – AGB-Peixe Vivo. </a:t>
            </a:r>
          </a:p>
          <a:p>
            <a:pPr algn="just"/>
            <a:r>
              <a:rPr lang="pt-BR" sz="3800" dirty="0">
                <a:latin typeface="Arial" panose="020B0604020202020204" pitchFamily="34" charset="0"/>
                <a:cs typeface="Arial" panose="020B0604020202020204" pitchFamily="34" charset="0"/>
              </a:rPr>
              <a:t>COMPANHIA DE SANEAMENTO DO PARANÁ - SANEPAR: </a:t>
            </a:r>
            <a:r>
              <a:rPr lang="pt-BR" sz="3800" b="1" dirty="0">
                <a:latin typeface="Arial" panose="020B0604020202020204" pitchFamily="34" charset="0"/>
                <a:cs typeface="Arial" panose="020B0604020202020204" pitchFamily="34" charset="0"/>
              </a:rPr>
              <a:t>Manual Técnico para  utilização agrícola do lodo de esgoto no Paraná. </a:t>
            </a:r>
            <a:r>
              <a:rPr lang="pt-BR" sz="3800" dirty="0">
                <a:latin typeface="Arial" panose="020B0604020202020204" pitchFamily="34" charset="0"/>
                <a:cs typeface="Arial" panose="020B0604020202020204" pitchFamily="34" charset="0"/>
              </a:rPr>
              <a:t>Curitiba. Sanepar, 1997.</a:t>
            </a:r>
          </a:p>
          <a:p>
            <a:pPr algn="just"/>
            <a:r>
              <a:rPr lang="en-US" sz="3800" dirty="0">
                <a:latin typeface="Arial" panose="020B0604020202020204" pitchFamily="34" charset="0"/>
                <a:cs typeface="Arial" panose="020B0604020202020204" pitchFamily="34" charset="0"/>
              </a:rPr>
              <a:t>DAVIS, R.D.; HALL, J.E. (1997). Production, treatment and disposal of wastewater</a:t>
            </a:r>
            <a:endParaRPr lang="pt-BR" sz="3800" dirty="0">
              <a:latin typeface="Arial" panose="020B0604020202020204" pitchFamily="34" charset="0"/>
              <a:cs typeface="Arial" panose="020B0604020202020204" pitchFamily="34" charset="0"/>
            </a:endParaRPr>
          </a:p>
          <a:p>
            <a:pPr algn="just"/>
            <a:r>
              <a:rPr lang="en-US" sz="3800" dirty="0">
                <a:latin typeface="Arial" panose="020B0604020202020204" pitchFamily="34" charset="0"/>
                <a:cs typeface="Arial" panose="020B0604020202020204" pitchFamily="34" charset="0"/>
              </a:rPr>
              <a:t>sludge in Europe from a UK perspective. European water pollution control, v.7, n.2,</a:t>
            </a:r>
            <a:endParaRPr lang="pt-BR" sz="3800" dirty="0">
              <a:latin typeface="Arial" panose="020B0604020202020204" pitchFamily="34" charset="0"/>
              <a:cs typeface="Arial" panose="020B0604020202020204" pitchFamily="34" charset="0"/>
            </a:endParaRPr>
          </a:p>
          <a:p>
            <a:pPr algn="just"/>
            <a:r>
              <a:rPr lang="pt-BR" sz="3800" dirty="0">
                <a:latin typeface="Arial" panose="020B0604020202020204" pitchFamily="34" charset="0"/>
                <a:cs typeface="Arial" panose="020B0604020202020204" pitchFamily="34" charset="0"/>
              </a:rPr>
              <a:t>March.</a:t>
            </a:r>
          </a:p>
          <a:p>
            <a:pPr algn="just"/>
            <a:r>
              <a:rPr lang="pt-BR" sz="3800" dirty="0">
                <a:latin typeface="Arial" panose="020B0604020202020204" pitchFamily="34" charset="0"/>
                <a:cs typeface="Arial" panose="020B0604020202020204" pitchFamily="34" charset="0"/>
              </a:rPr>
              <a:t>FRANCO, A.A.; RESENDE, A.S. de; CAMPELLO, E.F.C. </a:t>
            </a:r>
            <a:r>
              <a:rPr lang="pt-BR" sz="3800" b="1" dirty="0">
                <a:latin typeface="Arial" panose="020B0604020202020204" pitchFamily="34" charset="0"/>
                <a:cs typeface="Arial" panose="020B0604020202020204" pitchFamily="34" charset="0"/>
              </a:rPr>
              <a:t>Importância das leguminosas arbóreas na recuperação de áreas degradadas e na sustentabilidade de sistemas agroflorestais. </a:t>
            </a:r>
            <a:r>
              <a:rPr lang="pt-BR" sz="3800" dirty="0">
                <a:latin typeface="Arial" panose="020B0604020202020204" pitchFamily="34" charset="0"/>
                <a:cs typeface="Arial" panose="020B0604020202020204" pitchFamily="34" charset="0"/>
              </a:rPr>
              <a:t>In:</a:t>
            </a:r>
          </a:p>
          <a:p>
            <a:pPr algn="just"/>
            <a:endParaRPr lang="pt-BR" sz="3800" dirty="0">
              <a:latin typeface="Arial" panose="020B0604020202020204" pitchFamily="34" charset="0"/>
              <a:cs typeface="Arial" panose="020B0604020202020204" pitchFamily="34" charset="0"/>
            </a:endParaRPr>
          </a:p>
          <a:p>
            <a:endParaRPr lang="pt-BR" sz="4500" dirty="0"/>
          </a:p>
        </p:txBody>
      </p:sp>
    </p:spTree>
    <p:extLst>
      <p:ext uri="{BB962C8B-B14F-4D97-AF65-F5344CB8AC3E}">
        <p14:creationId xmlns:p14="http://schemas.microsoft.com/office/powerpoint/2010/main" val="3756068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764704"/>
            <a:ext cx="8229600" cy="4525963"/>
          </a:xfrm>
        </p:spPr>
        <p:txBody>
          <a:bodyPr>
            <a:normAutofit fontScale="55000" lnSpcReduction="20000"/>
          </a:bodyPr>
          <a:lstStyle/>
          <a:p>
            <a:r>
              <a:rPr lang="pt-BR" dirty="0"/>
              <a:t>Sistemas Agroflorestais e Desenvolvimento Sustentável, Mato Grosso do Sul, p. 1-24, 2003. </a:t>
            </a:r>
          </a:p>
          <a:p>
            <a:r>
              <a:rPr lang="pt-BR" dirty="0"/>
              <a:t>MOTTA, A.C.V.; HOPPEN, C.; ANDREOLI, C.V.; TAMANINI, C.R.; FERNANDES, C.V.S.; PEGORINI, E.S.; SOCCOL, V.T. (2005) Parecer técnico. </a:t>
            </a:r>
            <a:r>
              <a:rPr lang="pt-BR" i="1" dirty="0"/>
              <a:t>Disposição final de lodos de estação de tratamento de água</a:t>
            </a:r>
            <a:r>
              <a:rPr lang="pt-BR" dirty="0"/>
              <a:t>. Curitiba. UFPR, 43 p.</a:t>
            </a:r>
          </a:p>
          <a:p>
            <a:r>
              <a:rPr lang="pt-BR" dirty="0"/>
              <a:t>NOGUEIRA,</a:t>
            </a:r>
            <a:r>
              <a:rPr lang="pt-BR" b="1" dirty="0"/>
              <a:t> </a:t>
            </a:r>
            <a:r>
              <a:rPr lang="pt-BR" dirty="0" err="1"/>
              <a:t>Natiélia</a:t>
            </a:r>
            <a:r>
              <a:rPr lang="pt-BR" dirty="0"/>
              <a:t> Oliveira. </a:t>
            </a:r>
            <a:r>
              <a:rPr lang="pt-BR" b="1" dirty="0"/>
              <a:t>Utilização de Leguminosas para Recuperação de Áreas Degradadas. </a:t>
            </a:r>
            <a:r>
              <a:rPr lang="pt-BR" b="1" dirty="0" err="1"/>
              <a:t>Enciclopedia</a:t>
            </a:r>
            <a:r>
              <a:rPr lang="pt-BR" b="1" dirty="0"/>
              <a:t> Biosfera. Publicado em: 30/06/2012. </a:t>
            </a:r>
            <a:endParaRPr lang="pt-BR" dirty="0"/>
          </a:p>
          <a:p>
            <a:r>
              <a:rPr lang="pt-BR" dirty="0"/>
              <a:t>PAIVA,</a:t>
            </a:r>
            <a:r>
              <a:rPr lang="pt-BR" b="1" dirty="0"/>
              <a:t> </a:t>
            </a:r>
            <a:r>
              <a:rPr lang="pt-BR" dirty="0"/>
              <a:t>Patrícia Duarte de Oliveira. Fisiologia Vegetal capitulo 6 Nutrição Mineral de Plantas. Editora UFLA. FAEPE- Fundação de apoio ao Ensino, Pesquisa e Extensão Lavras – MG.</a:t>
            </a:r>
          </a:p>
          <a:p>
            <a:r>
              <a:rPr lang="pt-BR" dirty="0"/>
              <a:t>PROSABE. Programa de Pesquisas em Saneamento Básico. Aproveitamento do Lodo Gerado em Estações de Tratamento de Água e Esgotos Sanitários, Inclusive com a Utilização de Técnicas Consorciadas com Resíduos Sólidos Urbanos – 2001.</a:t>
            </a:r>
          </a:p>
          <a:p>
            <a:r>
              <a:rPr lang="pt-BR" dirty="0"/>
              <a:t>RIBEIRO, P.A. </a:t>
            </a:r>
            <a:r>
              <a:rPr lang="pt-BR" b="1" dirty="0"/>
              <a:t>Utilização de leguminosas na produção de biomassa e como fonte de nutrientes em um </a:t>
            </a:r>
            <a:r>
              <a:rPr lang="pt-BR" b="1" dirty="0" err="1"/>
              <a:t>Podzólico</a:t>
            </a:r>
            <a:r>
              <a:rPr lang="pt-BR" b="1" dirty="0"/>
              <a:t> Vermelho-Amarelo no município de Alagoinha-PB</a:t>
            </a:r>
            <a:r>
              <a:rPr lang="pt-BR" dirty="0"/>
              <a:t>. 1999. 57f. Dissertação (Mestrado em Manejo de Solo e Água) – Universidade Federal da Paraíba.1999.</a:t>
            </a:r>
          </a:p>
          <a:p>
            <a:pPr marL="0" indent="0">
              <a:buNone/>
            </a:pPr>
            <a:endParaRPr lang="pt-BR" dirty="0" smtClean="0"/>
          </a:p>
          <a:p>
            <a:pPr marL="0" indent="0">
              <a:buNone/>
            </a:pPr>
            <a:endParaRPr lang="pt-BR" dirty="0"/>
          </a:p>
        </p:txBody>
      </p:sp>
    </p:spTree>
    <p:extLst>
      <p:ext uri="{BB962C8B-B14F-4D97-AF65-F5344CB8AC3E}">
        <p14:creationId xmlns:p14="http://schemas.microsoft.com/office/powerpoint/2010/main" val="499836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620688"/>
            <a:ext cx="8229600" cy="4525963"/>
          </a:xfrm>
        </p:spPr>
        <p:txBody>
          <a:bodyPr>
            <a:normAutofit fontScale="77500" lnSpcReduction="20000"/>
          </a:bodyPr>
          <a:lstStyle/>
          <a:p>
            <a:pPr algn="just"/>
            <a:r>
              <a:rPr lang="pt-BR" sz="2600" dirty="0">
                <a:latin typeface="Arial" panose="020B0604020202020204" pitchFamily="34" charset="0"/>
                <a:cs typeface="Arial" panose="020B0604020202020204" pitchFamily="34" charset="0"/>
              </a:rPr>
              <a:t>SERRAT, B.M.; SANTIAGO, T.R.; BITTENCOURT, S.; MOTTA, A.C.V.; SILVA, L.A.T.P. &amp; ANDREOLI, C.V. (2011) Taxa de aplicação máxima anual de lodo de esgoto higienizado pelo processo de estabilização alcalina: estudo comparativo de curvas de pH de solos. Revista Brasileira de Ciências Ambientais, n. 19, p. 30-37.</a:t>
            </a:r>
          </a:p>
          <a:p>
            <a:pPr algn="just"/>
            <a:r>
              <a:rPr lang="pt-BR" sz="2600" dirty="0">
                <a:latin typeface="Arial" panose="020B0604020202020204" pitchFamily="34" charset="0"/>
                <a:cs typeface="Arial" panose="020B0604020202020204" pitchFamily="34" charset="0"/>
              </a:rPr>
              <a:t>SNIS - Sistema Nacional de Informações sobre Saneamento. Diagnóstico dos serviços de água e esgotos. &lt; http://www.snis.gov.br/diagnostico-agua-e-esgotos&gt;. Acesso em 11/04/19. </a:t>
            </a:r>
          </a:p>
          <a:p>
            <a:pPr algn="just"/>
            <a:r>
              <a:rPr lang="pt-BR" sz="2600" dirty="0">
                <a:latin typeface="Arial" panose="020B0604020202020204" pitchFamily="34" charset="0"/>
                <a:cs typeface="Arial" panose="020B0604020202020204" pitchFamily="34" charset="0"/>
              </a:rPr>
              <a:t>SOUZA, F.R. (2010) Compósito de lodo de estação de tratamento de água e serragem de madeira para uso como agregado graúdo em concreto. 209p. Tese (Doutorado em Ciência e Engenharia de Materiais) – Universidade de São Paulo, São Carlos</a:t>
            </a:r>
          </a:p>
          <a:p>
            <a:pPr algn="just"/>
            <a:r>
              <a:rPr lang="en-US" sz="2600" dirty="0">
                <a:latin typeface="Arial" panose="020B0604020202020204" pitchFamily="34" charset="0"/>
                <a:cs typeface="Arial" panose="020B0604020202020204" pitchFamily="34" charset="0"/>
              </a:rPr>
              <a:t>SOPPER, W. E. Municipal sludge use in </a:t>
            </a:r>
            <a:r>
              <a:rPr lang="en-US" sz="2600" dirty="0" err="1">
                <a:latin typeface="Arial" panose="020B0604020202020204" pitchFamily="34" charset="0"/>
                <a:cs typeface="Arial" panose="020B0604020202020204" pitchFamily="34" charset="0"/>
              </a:rPr>
              <a:t>lande</a:t>
            </a:r>
            <a:r>
              <a:rPr lang="en-US" sz="2600" dirty="0">
                <a:latin typeface="Arial" panose="020B0604020202020204" pitchFamily="34" charset="0"/>
                <a:cs typeface="Arial" panose="020B0604020202020204" pitchFamily="34" charset="0"/>
              </a:rPr>
              <a:t> reclamation. New York: </a:t>
            </a:r>
            <a:r>
              <a:rPr lang="en-US" sz="2600" dirty="0" err="1">
                <a:latin typeface="Arial" panose="020B0604020202020204" pitchFamily="34" charset="0"/>
                <a:cs typeface="Arial" panose="020B0604020202020204" pitchFamily="34" charset="0"/>
              </a:rPr>
              <a:t>Lewuis</a:t>
            </a:r>
            <a:r>
              <a:rPr lang="en-US" sz="2600" dirty="0">
                <a:latin typeface="Arial" panose="020B0604020202020204" pitchFamily="34" charset="0"/>
                <a:cs typeface="Arial" panose="020B0604020202020204" pitchFamily="34" charset="0"/>
              </a:rPr>
              <a:t>, 1993. </a:t>
            </a:r>
            <a:endParaRPr lang="pt-BR" sz="2600"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49082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124744"/>
            <a:ext cx="8229600" cy="4525963"/>
          </a:xfrm>
        </p:spPr>
        <p:txBody>
          <a:bodyPr/>
          <a:lstStyle/>
          <a:p>
            <a:pPr marL="0" indent="0" algn="ctr">
              <a:buNone/>
            </a:pPr>
            <a:endParaRPr lang="pt-BR" dirty="0" smtClean="0"/>
          </a:p>
          <a:p>
            <a:pPr marL="0" indent="0" algn="ctr">
              <a:buNone/>
            </a:pPr>
            <a:endParaRPr lang="pt-BR" dirty="0" smtClean="0"/>
          </a:p>
          <a:p>
            <a:pPr marL="0" indent="0" algn="ctr">
              <a:buNone/>
            </a:pPr>
            <a:r>
              <a:rPr lang="pt-BR" dirty="0" smtClean="0"/>
              <a:t>raphael.silva@saaeita.mg.gov.br</a:t>
            </a:r>
            <a:endParaRPr lang="pt-BR" dirty="0"/>
          </a:p>
          <a:p>
            <a:pPr marL="0" indent="0" algn="ctr">
              <a:buNone/>
            </a:pPr>
            <a:endParaRPr lang="pt-BR" dirty="0" smtClean="0"/>
          </a:p>
          <a:p>
            <a:pPr marL="0" indent="0" algn="ctr">
              <a:buNone/>
            </a:pPr>
            <a:r>
              <a:rPr lang="pt-BR" dirty="0" smtClean="0"/>
              <a:t>OBRIGADO!</a:t>
            </a:r>
            <a:endParaRPr lang="pt-BR" dirty="0"/>
          </a:p>
        </p:txBody>
      </p:sp>
    </p:spTree>
    <p:extLst>
      <p:ext uri="{BB962C8B-B14F-4D97-AF65-F5344CB8AC3E}">
        <p14:creationId xmlns:p14="http://schemas.microsoft.com/office/powerpoint/2010/main" val="305747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lh3.googleusercontent.com/orlLxYxgvT7QBBPsd2F1urInov2j80yGwYbbWTDjZclgH3blCIdIWuo3NarBVMJ8o3ntlcnxocYcbjqSLKHgg99ihBag6CebVuZcO-RnE0fwapXdpbrwDvITsMZgVb_h-Ym6Hh6g4TOfIMjPVhqqd1N_L0CQIEQ5UGF2eru4-ZxIDU-gBRjyh14eRVVdLxZo4dyRkpcWb7VSr-IVThbmghkUYWXdtt2rztT03YrLOh_5A5lAG_vRexF8hwgQlWi-ICvisDIFoCANi2_3XAQG4oGoxA7GFJioy-HPY8fW5gchVWXmyyTxCEe4L_IyVgk4O_sTKdArkhDoSazHB_jca80ffrMzCVTAX1Z_amQZRVHEcegdXr0njbHOEW4EmOAgVnzmqY5mQx-X_BqqmqQM3flCxyOx9G2XgBBLHDIeH3VNgrVRSwo31Fqq_EcNzHoPwnsC-y-fnUpJEzqzT9VkGHLSe0s1P4qAG0pbcXiuZY_XAhEpkAGbNtDDJuxlrFcG7C8Z6ezd9H5u6FaAITkV7R8xpmbxmahZ7RKhex1XO7aiFA7gcvw8vU0w-tKevz9WNyp81lTFXkiJDaGCkKFCbrdEQeaPw5_LqK2Ou8UOb6T7ohq3Mp8YxR2nR9TkMA0ZCI31v6Q1t8EjLM7IuNrW8fkA6b4dqG4=w834-h625-n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548680"/>
            <a:ext cx="652611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16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lh3.googleusercontent.com/myBA6i5BU39RDH667GlBW4pW4ZYMFuBS-8vO2-K2PKhqj3OlQt9SAYYz5YGrxDq-Y6DwuG99x83Mxlo0q2LGNC_WJe6MTGP0choeQL9sAPFenPJfjih3gfgLV6UpO2uJCH2Wk6dhWHJFEWAmQ-MFLvsmrETuHSy5hoH07_EbYPyeHEwXUhDm7CWYOs5soUWiBLFT3OizplmxR8PpYMNqtkAfalxkK5u-UVoeGeoo7QGm6s_Sf59X67KSgyu4PKEXuF1Lm8pS_dELksQTmw6U5oZEYfu0YmDlhsBYa1UWCC5ZcgSS-gn4cSpL_tk1hL7xeE1yrJzz8aaQobStVJ2mZ66cJylsq-ov3EybafhWpY8oEyZnVniRA0L-Uj3Sf-jnXGLrpGHRuazYaxY3Xly8NWKpIqBk6oSjPvSGweBtjx9tRxMwpDubhylmFpYN51VI0DzeV0ou2kEdG5tpyfs5vPNu9fg87hMSolPjYpC_GJqsnWA5cedsrDXBossvcZx45SierinTGbE3DJo19sEDuQFUM7sJZTMXjjdAR1SjxEptlKMgguvXceMQVILg21dgaILe12AYM9MSplScnuIkyvhKYpXsH8w0CEcnYRSeR9VM1fRZX0Vmn5TZ3DQiqpsuYEYE3oI2UssD_frYVIR7j4pjj0T6IKU=w834-h625-n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764704"/>
            <a:ext cx="603220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346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476672"/>
            <a:ext cx="8229600" cy="4525963"/>
          </a:xfrm>
        </p:spPr>
        <p:txBody>
          <a:bodyPr>
            <a:normAutofit/>
          </a:bodyPr>
          <a:lstStyle/>
          <a:p>
            <a:pPr marL="0" indent="0" algn="just">
              <a:buNone/>
            </a:pPr>
            <a:endParaRPr lang="pt-BR" sz="1800" dirty="0" smtClean="0">
              <a:latin typeface="Arial" panose="020B0604020202020204" pitchFamily="34" charset="0"/>
              <a:cs typeface="Arial" panose="020B0604020202020204" pitchFamily="34" charset="0"/>
            </a:endParaRPr>
          </a:p>
          <a:p>
            <a:pPr marL="0" indent="0" algn="just">
              <a:lnSpc>
                <a:spcPct val="150000"/>
              </a:lnSpc>
              <a:buNone/>
            </a:pPr>
            <a:r>
              <a:rPr lang="pt-BR" sz="1800" dirty="0" smtClean="0">
                <a:latin typeface="Arial" panose="020B0604020202020204" pitchFamily="34" charset="0"/>
                <a:cs typeface="Arial" panose="020B0604020202020204" pitchFamily="34" charset="0"/>
              </a:rPr>
              <a:t>Desde </a:t>
            </a:r>
            <a:r>
              <a:rPr lang="pt-BR" sz="1800" dirty="0">
                <a:latin typeface="Arial" panose="020B0604020202020204" pitchFamily="34" charset="0"/>
                <a:cs typeface="Arial" panose="020B0604020202020204" pitchFamily="34" charset="0"/>
              </a:rPr>
              <a:t>o final do século passado sabe-se que a adição de produtos alcalinos tem efeito estabilizante no lodo de esgoto (PROSAB, 2001). Isso mostra que realmente o emprego no tratamento alcalino, não é nada inovador, entretanto, pode se mostrar uma solução inovadora para o município, já que no país somente 46% dos esgotos são tratados e na região sudeste 67,3% são coletados e 50,4% são tratados (SNIS, 2017). </a:t>
            </a:r>
            <a:endParaRPr lang="pt-BR" sz="1800" dirty="0" smtClean="0">
              <a:latin typeface="Arial" panose="020B0604020202020204" pitchFamily="34" charset="0"/>
              <a:cs typeface="Arial" panose="020B0604020202020204" pitchFamily="34" charset="0"/>
            </a:endParaRPr>
          </a:p>
          <a:p>
            <a:pPr marL="0" indent="0">
              <a:buNone/>
            </a:pPr>
            <a:endParaRPr lang="pt-BR" dirty="0"/>
          </a:p>
        </p:txBody>
      </p:sp>
    </p:spTree>
    <p:extLst>
      <p:ext uri="{BB962C8B-B14F-4D97-AF65-F5344CB8AC3E}">
        <p14:creationId xmlns:p14="http://schemas.microsoft.com/office/powerpoint/2010/main" val="204411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4624"/>
            <a:ext cx="8229600" cy="1224136"/>
          </a:xfrm>
        </p:spPr>
        <p:txBody>
          <a:bodyPr>
            <a:normAutofit/>
          </a:bodyPr>
          <a:lstStyle/>
          <a:p>
            <a:r>
              <a:rPr lang="pt-BR" sz="2400" b="1" dirty="0" smtClean="0">
                <a:latin typeface="Arial" pitchFamily="34" charset="0"/>
                <a:cs typeface="Arial" pitchFamily="34" charset="0"/>
              </a:rPr>
              <a:t>ÁREAS DEGRADADAS DE ITABIRITO</a:t>
            </a:r>
            <a:endParaRPr lang="pt-BR" sz="2400" b="1" dirty="0">
              <a:latin typeface="Arial" pitchFamily="34" charset="0"/>
              <a:cs typeface="Arial" pitchFamily="34" charset="0"/>
            </a:endParaRPr>
          </a:p>
        </p:txBody>
      </p:sp>
      <p:sp>
        <p:nvSpPr>
          <p:cNvPr id="3" name="Espaço Reservado para Conteúdo 2"/>
          <p:cNvSpPr>
            <a:spLocks noGrp="1"/>
          </p:cNvSpPr>
          <p:nvPr>
            <p:ph idx="1"/>
          </p:nvPr>
        </p:nvSpPr>
        <p:spPr>
          <a:xfrm>
            <a:off x="611560" y="1052736"/>
            <a:ext cx="8229600" cy="4669979"/>
          </a:xfrm>
        </p:spPr>
        <p:txBody>
          <a:bodyPr>
            <a:normAutofit/>
          </a:bodyPr>
          <a:lstStyle/>
          <a:p>
            <a:pPr marL="0" indent="0" algn="just">
              <a:buNone/>
            </a:pPr>
            <a:r>
              <a:rPr lang="pt-BR" sz="2000" dirty="0" smtClean="0">
                <a:latin typeface="Arial" panose="020B0604020202020204" pitchFamily="34" charset="0"/>
                <a:cs typeface="Arial" panose="020B0604020202020204" pitchFamily="34" charset="0"/>
              </a:rPr>
              <a:t>As principais pressões antrópicas  exercidas sobre a bacia hidrográfica do rio Itabirito são:</a:t>
            </a:r>
          </a:p>
          <a:p>
            <a:pPr marL="0" indent="0" algn="just">
              <a:buNone/>
            </a:pPr>
            <a:endParaRPr lang="pt-BR" sz="2000" dirty="0" smtClean="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M</a:t>
            </a:r>
            <a:r>
              <a:rPr lang="pt-BR" sz="2000" dirty="0" smtClean="0">
                <a:latin typeface="Arial" panose="020B0604020202020204" pitchFamily="34" charset="0"/>
                <a:cs typeface="Arial" panose="020B0604020202020204" pitchFamily="34" charset="0"/>
              </a:rPr>
              <a:t>ineração </a:t>
            </a:r>
            <a:r>
              <a:rPr lang="pt-BR" sz="2000" dirty="0">
                <a:latin typeface="Arial" panose="020B0604020202020204" pitchFamily="34" charset="0"/>
                <a:cs typeface="Arial" panose="020B0604020202020204" pitchFamily="34" charset="0"/>
              </a:rPr>
              <a:t>de </a:t>
            </a:r>
            <a:r>
              <a:rPr lang="pt-BR" sz="2000" dirty="0" smtClean="0">
                <a:latin typeface="Arial" panose="020B0604020202020204" pitchFamily="34" charset="0"/>
                <a:cs typeface="Arial" panose="020B0604020202020204" pitchFamily="34" charset="0"/>
              </a:rPr>
              <a:t>ferro; </a:t>
            </a:r>
          </a:p>
          <a:p>
            <a:r>
              <a:rPr lang="pt-BR" sz="2000" dirty="0" err="1" smtClean="0">
                <a:latin typeface="Arial" panose="020B0604020202020204" pitchFamily="34" charset="0"/>
                <a:cs typeface="Arial" panose="020B0604020202020204" pitchFamily="34" charset="0"/>
              </a:rPr>
              <a:t>Agrosilvopastoris</a:t>
            </a:r>
            <a:r>
              <a:rPr lang="pt-BR" sz="2000" dirty="0">
                <a:latin typeface="Arial" panose="020B0604020202020204" pitchFamily="34" charset="0"/>
                <a:cs typeface="Arial" panose="020B0604020202020204" pitchFamily="34" charset="0"/>
              </a:rPr>
              <a:t>;</a:t>
            </a:r>
            <a:r>
              <a:rPr lang="pt-BR" sz="2000" dirty="0" smtClean="0">
                <a:latin typeface="Arial" panose="020B0604020202020204" pitchFamily="34" charset="0"/>
                <a:cs typeface="Arial" panose="020B0604020202020204" pitchFamily="34" charset="0"/>
              </a:rPr>
              <a:t> </a:t>
            </a:r>
          </a:p>
          <a:p>
            <a:r>
              <a:rPr lang="pt-BR" sz="2000" dirty="0">
                <a:latin typeface="Arial" panose="020B0604020202020204" pitchFamily="34" charset="0"/>
                <a:cs typeface="Arial" panose="020B0604020202020204" pitchFamily="34" charset="0"/>
              </a:rPr>
              <a:t>E</a:t>
            </a:r>
            <a:r>
              <a:rPr lang="pt-BR" sz="2000" dirty="0" smtClean="0">
                <a:latin typeface="Arial" panose="020B0604020202020204" pitchFamily="34" charset="0"/>
                <a:cs typeface="Arial" panose="020B0604020202020204" pitchFamily="34" charset="0"/>
              </a:rPr>
              <a:t>xtração </a:t>
            </a:r>
            <a:r>
              <a:rPr lang="pt-BR" sz="2000" dirty="0">
                <a:latin typeface="Arial" panose="020B0604020202020204" pitchFamily="34" charset="0"/>
                <a:cs typeface="Arial" panose="020B0604020202020204" pitchFamily="34" charset="0"/>
              </a:rPr>
              <a:t>de </a:t>
            </a:r>
            <a:r>
              <a:rPr lang="pt-BR" sz="2000" dirty="0" smtClean="0">
                <a:latin typeface="Arial" panose="020B0604020202020204" pitchFamily="34" charset="0"/>
                <a:cs typeface="Arial" panose="020B0604020202020204" pitchFamily="34" charset="0"/>
              </a:rPr>
              <a:t>areia; </a:t>
            </a:r>
          </a:p>
          <a:p>
            <a:r>
              <a:rPr lang="pt-BR" sz="2000" dirty="0" smtClean="0">
                <a:latin typeface="Arial" panose="020B0604020202020204" pitchFamily="34" charset="0"/>
                <a:cs typeface="Arial" panose="020B0604020202020204" pitchFamily="34" charset="0"/>
              </a:rPr>
              <a:t>Siderurgia; </a:t>
            </a:r>
          </a:p>
          <a:p>
            <a:r>
              <a:rPr lang="pt-BR" sz="2000" dirty="0" smtClean="0">
                <a:latin typeface="Arial" panose="020B0604020202020204" pitchFamily="34" charset="0"/>
                <a:cs typeface="Arial" panose="020B0604020202020204" pitchFamily="34" charset="0"/>
              </a:rPr>
              <a:t>Laticínios; </a:t>
            </a:r>
            <a:endParaRPr lang="pt-BR" sz="2000" dirty="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 Indústrias </a:t>
            </a:r>
            <a:r>
              <a:rPr lang="pt-BR" sz="2000" dirty="0">
                <a:latin typeface="Arial" panose="020B0604020202020204" pitchFamily="34" charset="0"/>
                <a:cs typeface="Arial" panose="020B0604020202020204" pitchFamily="34" charset="0"/>
              </a:rPr>
              <a:t>têxteis</a:t>
            </a:r>
            <a:r>
              <a:rPr lang="pt-BR" sz="2000" dirty="0" smtClean="0">
                <a:latin typeface="Arial" panose="020B0604020202020204" pitchFamily="34" charset="0"/>
                <a:cs typeface="Arial" panose="020B0604020202020204" pitchFamily="34" charset="0"/>
              </a:rPr>
              <a:t>.</a:t>
            </a:r>
          </a:p>
          <a:p>
            <a:pPr marL="0" indent="0">
              <a:buNone/>
            </a:pPr>
            <a:r>
              <a:rPr lang="pt-BR" sz="2000" dirty="0" smtClean="0">
                <a:latin typeface="Arial" panose="020B0604020202020204" pitchFamily="34" charset="0"/>
                <a:cs typeface="Arial" panose="020B0604020202020204" pitchFamily="34" charset="0"/>
              </a:rPr>
              <a:t> </a:t>
            </a:r>
          </a:p>
          <a:p>
            <a:pPr marL="0" indent="0" algn="just">
              <a:buNone/>
            </a:pPr>
            <a:r>
              <a:rPr lang="pt-BR" sz="2000" dirty="0" smtClean="0">
                <a:latin typeface="Arial" panose="020B0604020202020204" pitchFamily="34" charset="0"/>
                <a:cs typeface="Arial" panose="020B0604020202020204" pitchFamily="34" charset="0"/>
              </a:rPr>
              <a:t>Além </a:t>
            </a:r>
            <a:r>
              <a:rPr lang="pt-BR" sz="2000" dirty="0">
                <a:latin typeface="Arial" panose="020B0604020202020204" pitchFamily="34" charset="0"/>
                <a:cs typeface="Arial" panose="020B0604020202020204" pitchFamily="34" charset="0"/>
              </a:rPr>
              <a:t>disso, há forte traço comercial instalado no centro da sede urbana do município de Itabirito. </a:t>
            </a:r>
          </a:p>
          <a:p>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273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a:extLst>
              <a:ext uri="{28A0092B-C50C-407E-A947-70E740481C1C}">
                <a14:useLocalDpi xmlns:a14="http://schemas.microsoft.com/office/drawing/2010/main" val="0"/>
              </a:ext>
            </a:extLst>
          </a:blip>
          <a:srcRect b="12258"/>
          <a:stretch/>
        </p:blipFill>
        <p:spPr>
          <a:xfrm>
            <a:off x="395536" y="1772816"/>
            <a:ext cx="8087234" cy="3168352"/>
          </a:xfrm>
        </p:spPr>
      </p:pic>
    </p:spTree>
    <p:extLst>
      <p:ext uri="{BB962C8B-B14F-4D97-AF65-F5344CB8AC3E}">
        <p14:creationId xmlns:p14="http://schemas.microsoft.com/office/powerpoint/2010/main" val="500784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404664"/>
            <a:ext cx="8496944" cy="5112568"/>
          </a:xfrm>
        </p:spPr>
        <p:txBody>
          <a:bodyPr>
            <a:normAutofit fontScale="92500" lnSpcReduction="20000"/>
          </a:bodyPr>
          <a:lstStyle/>
          <a:p>
            <a:pPr marL="0" indent="0" algn="just">
              <a:buNone/>
            </a:pPr>
            <a:r>
              <a:rPr lang="pt-BR" dirty="0"/>
              <a:t>E</a:t>
            </a:r>
            <a:r>
              <a:rPr lang="pt-BR" dirty="0" smtClean="0"/>
              <a:t>xistem </a:t>
            </a:r>
            <a:r>
              <a:rPr lang="pt-BR" dirty="0"/>
              <a:t>algumas formas de higienizar o lodo de </a:t>
            </a:r>
            <a:r>
              <a:rPr lang="pt-BR" dirty="0" smtClean="0"/>
              <a:t>esgoto: </a:t>
            </a:r>
          </a:p>
          <a:p>
            <a:pPr marL="0" indent="0" algn="just">
              <a:buNone/>
            </a:pPr>
            <a:endParaRPr lang="pt-BR" dirty="0" smtClean="0"/>
          </a:p>
          <a:p>
            <a:pPr algn="just"/>
            <a:r>
              <a:rPr lang="pt-BR" dirty="0" smtClean="0"/>
              <a:t>Caleação</a:t>
            </a:r>
            <a:r>
              <a:rPr lang="pt-BR" dirty="0"/>
              <a:t>;</a:t>
            </a:r>
            <a:r>
              <a:rPr lang="pt-BR" dirty="0" smtClean="0"/>
              <a:t> </a:t>
            </a:r>
          </a:p>
          <a:p>
            <a:pPr algn="just"/>
            <a:r>
              <a:rPr lang="pt-BR" dirty="0" smtClean="0"/>
              <a:t>Biodigestão; </a:t>
            </a:r>
            <a:endParaRPr lang="pt-BR" dirty="0"/>
          </a:p>
          <a:p>
            <a:pPr algn="just"/>
            <a:r>
              <a:rPr lang="pt-BR" dirty="0" smtClean="0"/>
              <a:t> </a:t>
            </a:r>
            <a:r>
              <a:rPr lang="pt-BR" dirty="0"/>
              <a:t>T</a:t>
            </a:r>
            <a:r>
              <a:rPr lang="pt-BR" dirty="0" smtClean="0"/>
              <a:t>ratamento térmico e etc.  </a:t>
            </a:r>
          </a:p>
          <a:p>
            <a:pPr marL="0" indent="0" algn="just">
              <a:buNone/>
            </a:pPr>
            <a:endParaRPr lang="pt-BR" dirty="0" smtClean="0"/>
          </a:p>
          <a:p>
            <a:pPr marL="0" indent="0" algn="just">
              <a:buNone/>
            </a:pPr>
            <a:r>
              <a:rPr lang="pt-BR" dirty="0" smtClean="0"/>
              <a:t>O </a:t>
            </a:r>
            <a:r>
              <a:rPr lang="pt-BR" dirty="0"/>
              <a:t>lodo de esgoto, quando higienizado por pro­cesso alcalino, além de eliminar patógenos, apresenta um forte potencial corretivo da acidez de solo (SERRAT </a:t>
            </a:r>
            <a:r>
              <a:rPr lang="pt-BR" i="1" dirty="0"/>
              <a:t>et al., </a:t>
            </a:r>
            <a:r>
              <a:rPr lang="pt-BR" dirty="0"/>
              <a:t>2011) o que pode ser uma solução economicamente viável e de fácil operação.</a:t>
            </a:r>
          </a:p>
          <a:p>
            <a:endParaRPr lang="pt-BR" dirty="0"/>
          </a:p>
        </p:txBody>
      </p:sp>
    </p:spTree>
    <p:extLst>
      <p:ext uri="{BB962C8B-B14F-4D97-AF65-F5344CB8AC3E}">
        <p14:creationId xmlns:p14="http://schemas.microsoft.com/office/powerpoint/2010/main" val="1236172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426" y="476672"/>
            <a:ext cx="410445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3059832" y="5445224"/>
            <a:ext cx="2736304" cy="276999"/>
          </a:xfrm>
          <a:prstGeom prst="rect">
            <a:avLst/>
          </a:prstGeom>
          <a:noFill/>
        </p:spPr>
        <p:txBody>
          <a:bodyPr wrap="square" rtlCol="0">
            <a:spAutoFit/>
          </a:bodyPr>
          <a:lstStyle/>
          <a:p>
            <a:r>
              <a:rPr lang="pt-BR" sz="1200" dirty="0" smtClean="0">
                <a:latin typeface="Arial" pitchFamily="34" charset="0"/>
                <a:cs typeface="Arial" pitchFamily="34" charset="0"/>
              </a:rPr>
              <a:t>Figura 1: Leitos de secagem</a:t>
            </a:r>
            <a:endParaRPr lang="pt-BR" sz="1200" dirty="0">
              <a:latin typeface="Arial" pitchFamily="34" charset="0"/>
              <a:cs typeface="Arial" pitchFamily="34" charset="0"/>
            </a:endParaRPr>
          </a:p>
        </p:txBody>
      </p:sp>
      <p:pic>
        <p:nvPicPr>
          <p:cNvPr id="7" name="Espaço Reservado para Conteúdo 3"/>
          <p:cNvPicPr>
            <a:picLocks noGrp="1" noChangeAspect="1"/>
          </p:cNvPicPr>
          <p:nvPr>
            <p:ph idx="1"/>
          </p:nvPr>
        </p:nvPicPr>
        <p:blipFill rotWithShape="1">
          <a:blip r:embed="rId3">
            <a:extLst>
              <a:ext uri="{28A0092B-C50C-407E-A947-70E740481C1C}">
                <a14:useLocalDpi xmlns:a14="http://schemas.microsoft.com/office/drawing/2010/main" val="0"/>
              </a:ext>
            </a:extLst>
          </a:blip>
          <a:srcRect l="49768"/>
          <a:stretch/>
        </p:blipFill>
        <p:spPr>
          <a:xfrm>
            <a:off x="395536" y="476672"/>
            <a:ext cx="4133850" cy="5040560"/>
          </a:xfrm>
        </p:spPr>
      </p:pic>
    </p:spTree>
    <p:extLst>
      <p:ext uri="{BB962C8B-B14F-4D97-AF65-F5344CB8AC3E}">
        <p14:creationId xmlns:p14="http://schemas.microsoft.com/office/powerpoint/2010/main" val="3005248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1566</Words>
  <Application>Microsoft Office PowerPoint</Application>
  <PresentationFormat>Apresentação na tela (4:3)</PresentationFormat>
  <Paragraphs>92</Paragraphs>
  <Slides>27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27</vt:i4>
      </vt:variant>
    </vt:vector>
  </HeadingPairs>
  <TitlesOfParts>
    <vt:vector size="31" baseType="lpstr">
      <vt:lpstr>Arial</vt:lpstr>
      <vt:lpstr>Calibri</vt:lpstr>
      <vt:lpstr>Times New Roman</vt:lpstr>
      <vt:lpstr>Tema do Office</vt:lpstr>
      <vt:lpstr>VIABILIDADE DO USO DE LODO DE REATORES ANAERÓBIOS NO PROCESSO DE RECUPERAÇÃO DE SOLOS DEGRADADOS NO MUNICÍPIO DE ITABIRITO - MG.</vt:lpstr>
      <vt:lpstr>INTRODUÇÃO  O Serviço Autônomo de Saneamento Básico de Itabirito conta com uma ETE que trata cerca de 130 L/s de esgoto e descarta em média 12 a 15 toneladas de sólidos secos por mês para o aterro sanitário do município. Possui  9 estações elevatórias , 1 tratamento preliminar,4 reatores anaeróbio, 2 filtros percoladores, 2 decantadores e 12 leitos de secagem.   Atualmente  o município coleta e trata cerca de 85% dos esgotos gerados na sede urbana e mantém eficiência média de remoção na ordem de 88% a 90%.    </vt:lpstr>
      <vt:lpstr>Apresentação do PowerPoint</vt:lpstr>
      <vt:lpstr>Apresentação do PowerPoint</vt:lpstr>
      <vt:lpstr>Apresentação do PowerPoint</vt:lpstr>
      <vt:lpstr>ÁREAS DEGRADADAS DE ITABIRITO</vt:lpstr>
      <vt:lpstr>Apresentação do PowerPoint</vt:lpstr>
      <vt:lpstr>Apresentação do PowerPoint</vt:lpstr>
      <vt:lpstr>Apresentação do PowerPoint</vt:lpstr>
      <vt:lpstr>METODOLOGIA </vt:lpstr>
      <vt:lpstr>Apresentação do PowerPoint</vt:lpstr>
      <vt:lpstr>Resultados e Discussões </vt:lpstr>
      <vt:lpstr>A figura 1 mostra células onde há biossólidos misturados com o solo da área, percebe-se maior desenvolvimento do girassol. </vt:lpstr>
      <vt:lpstr>O feijão andu, os teste foram feitos diretamente no solo e em alguns béqueres de vidro. O que percebeu pouco desenvolvimento da espécie diretamente na área, entretanto, enquanto estavam em béqueres de vidro, as mesmas iniciaram o processo de desenvolvimento conforme mostra a figura 2.  </vt:lpstr>
      <vt:lpstr>A figura 3 mostra o girassol que teve bastante desenvolvimento tanto nas sementeiras quanto na área de implantação do estudo após aplicação do biossólido.  </vt:lpstr>
      <vt:lpstr>Área de teste</vt:lpstr>
      <vt:lpstr>Utilizamos 10 kg para cada metro quadrado, ou seja, 600 kg de lodo seco higienizado para as áreas 1 e 2 respectivamente, levando em conta o pH do solo após aplicação. Adotamos 8,5 de pH para o solo arado, considerando a alcalinidade para a estabilização de NH3+, em caso de fixação de nitrogênio por leguminosa. </vt:lpstr>
      <vt:lpstr>Apresentação do PowerPoint</vt:lpstr>
      <vt:lpstr>Feijão andu se desenvolvendo no solo. </vt:lpstr>
      <vt:lpstr>CONLCUSÃO</vt:lpstr>
      <vt:lpstr>Apresentação do PowerPoint</vt:lpstr>
      <vt:lpstr>Apresentação do PowerPoint</vt:lpstr>
      <vt:lpstr>REFERÊNCIAS </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Usuário</cp:lastModifiedBy>
  <cp:revision>38</cp:revision>
  <dcterms:created xsi:type="dcterms:W3CDTF">2018-05-02T19:43:05Z</dcterms:created>
  <dcterms:modified xsi:type="dcterms:W3CDTF">2019-05-05T02:11:01Z</dcterms:modified>
</cp:coreProperties>
</file>