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32"/>
  </p:notesMasterIdLst>
  <p:handoutMasterIdLst>
    <p:handoutMasterId r:id="rId33"/>
  </p:handoutMasterIdLst>
  <p:sldIdLst>
    <p:sldId id="294" r:id="rId2"/>
    <p:sldId id="297" r:id="rId3"/>
    <p:sldId id="362" r:id="rId4"/>
    <p:sldId id="370" r:id="rId5"/>
    <p:sldId id="369" r:id="rId6"/>
    <p:sldId id="365" r:id="rId7"/>
    <p:sldId id="368" r:id="rId8"/>
    <p:sldId id="367" r:id="rId9"/>
    <p:sldId id="364" r:id="rId10"/>
    <p:sldId id="305" r:id="rId11"/>
    <p:sldId id="366" r:id="rId12"/>
    <p:sldId id="359" r:id="rId13"/>
    <p:sldId id="308" r:id="rId14"/>
    <p:sldId id="310" r:id="rId15"/>
    <p:sldId id="314" r:id="rId16"/>
    <p:sldId id="316" r:id="rId17"/>
    <p:sldId id="318" r:id="rId18"/>
    <p:sldId id="360" r:id="rId19"/>
    <p:sldId id="361" r:id="rId20"/>
    <p:sldId id="321" r:id="rId21"/>
    <p:sldId id="322" r:id="rId22"/>
    <p:sldId id="324" r:id="rId23"/>
    <p:sldId id="325" r:id="rId24"/>
    <p:sldId id="326" r:id="rId25"/>
    <p:sldId id="327" r:id="rId26"/>
    <p:sldId id="328" r:id="rId27"/>
    <p:sldId id="329" r:id="rId28"/>
    <p:sldId id="330" r:id="rId29"/>
    <p:sldId id="371" r:id="rId30"/>
    <p:sldId id="363" r:id="rId31"/>
  </p:sldIdLst>
  <p:sldSz cx="9144000" cy="6858000" type="screen4x3"/>
  <p:notesSz cx="6934200" cy="92202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7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>
        <p:scale>
          <a:sx n="76" d="100"/>
          <a:sy n="76" d="100"/>
        </p:scale>
        <p:origin x="-2634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041" cy="4609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27510" y="1"/>
            <a:ext cx="3005041" cy="4609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4AB21-210D-4960-8930-04E3C5AFC5DA}" type="datetimeFigureOut">
              <a:rPr lang="pt-BR" smtClean="0"/>
              <a:t>26/05/2015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757782"/>
            <a:ext cx="3005041" cy="460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27510" y="8757782"/>
            <a:ext cx="3005041" cy="460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3AC92-276D-4F7B-A1DE-034CF0F822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3709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04820" cy="461010"/>
          </a:xfrm>
          <a:prstGeom prst="rect">
            <a:avLst/>
          </a:prstGeom>
        </p:spPr>
        <p:txBody>
          <a:bodyPr vert="horz" lIns="91735" tIns="45867" rIns="91735" bIns="4586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27775" y="3"/>
            <a:ext cx="3004820" cy="461010"/>
          </a:xfrm>
          <a:prstGeom prst="rect">
            <a:avLst/>
          </a:prstGeom>
        </p:spPr>
        <p:txBody>
          <a:bodyPr vert="horz" lIns="91735" tIns="45867" rIns="91735" bIns="4586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45948C5-1951-489B-8719-7EDB0E573F14}" type="datetimeFigureOut">
              <a:rPr lang="pt-BR"/>
              <a:pPr>
                <a:defRPr/>
              </a:pPr>
              <a:t>26/05/2015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90563"/>
            <a:ext cx="4613275" cy="3460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35" tIns="45867" rIns="91735" bIns="45867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93421" y="4379596"/>
            <a:ext cx="5547360" cy="4149090"/>
          </a:xfrm>
          <a:prstGeom prst="rect">
            <a:avLst/>
          </a:prstGeom>
        </p:spPr>
        <p:txBody>
          <a:bodyPr vert="horz" lIns="91735" tIns="45867" rIns="91735" bIns="45867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757592"/>
            <a:ext cx="3004820" cy="461010"/>
          </a:xfrm>
          <a:prstGeom prst="rect">
            <a:avLst/>
          </a:prstGeom>
        </p:spPr>
        <p:txBody>
          <a:bodyPr vert="horz" lIns="91735" tIns="45867" rIns="91735" bIns="4586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27775" y="8757592"/>
            <a:ext cx="3004820" cy="461010"/>
          </a:xfrm>
          <a:prstGeom prst="rect">
            <a:avLst/>
          </a:prstGeom>
        </p:spPr>
        <p:txBody>
          <a:bodyPr vert="horz" wrap="square" lIns="91735" tIns="45867" rIns="91735" bIns="4586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3BB3C26C-1597-4C34-9282-400D2518453C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10828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8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06274-D407-40F2-820C-870B19022693}" type="datetimeFigureOut">
              <a:rPr lang="pt-BR"/>
              <a:pPr>
                <a:defRPr/>
              </a:pPr>
              <a:t>26/05/2015</a:t>
            </a:fld>
            <a:endParaRPr lang="pt-BR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BC0BB-C520-445E-9A52-37CE01AF7C5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417A4-9878-4A7E-A71A-3483F2D294FA}" type="datetimeFigureOut">
              <a:rPr lang="pt-BR"/>
              <a:pPr>
                <a:defRPr/>
              </a:pPr>
              <a:t>26/05/2015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1D7E7-BF76-44AC-9876-A8286C919AF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8000">
                <a:solidFill>
                  <a:schemeClr val="accent1"/>
                </a:solidFill>
                <a:latin typeface="Arial" charset="0"/>
              </a:rPr>
              <a:t>“</a:t>
            </a: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8000">
                <a:solidFill>
                  <a:schemeClr val="accent1"/>
                </a:solidFill>
                <a:latin typeface="Arial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D9745-0AA5-4961-823D-6A415AFD80AE}" type="datetimeFigureOut">
              <a:rPr lang="pt-BR"/>
              <a:pPr>
                <a:defRPr/>
              </a:pPr>
              <a:t>26/05/2015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3EACCF9-8C75-4A79-8D8C-BCAFC90E0D9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9FBB3-75D3-4B90-9428-0E4F45171A58}" type="datetimeFigureOut">
              <a:rPr lang="pt-BR"/>
              <a:pPr>
                <a:defRPr/>
              </a:pPr>
              <a:t>26/05/2015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E0AB1-1022-4390-92AF-98188B28BF4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8000">
                <a:solidFill>
                  <a:schemeClr val="accent1"/>
                </a:solidFill>
                <a:latin typeface="Arial" charset="0"/>
              </a:rPr>
              <a:t>“</a:t>
            </a: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8000">
                <a:solidFill>
                  <a:schemeClr val="accent1"/>
                </a:solidFill>
                <a:latin typeface="Arial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425B1-20D2-44DB-9EB9-E1CBD1D2F45B}" type="datetimeFigureOut">
              <a:rPr lang="pt-BR"/>
              <a:pPr>
                <a:defRPr/>
              </a:pPr>
              <a:t>26/05/2015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EE2D976-C283-4C6C-A51B-6C6EEC7257B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3DC64-C38A-4072-B046-1663C56FBEEF}" type="datetimeFigureOut">
              <a:rPr lang="pt-BR"/>
              <a:pPr>
                <a:defRPr/>
              </a:pPr>
              <a:t>26/05/2015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A1C0A6B-047C-4758-B754-D2E9A562027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04E4A-5F3A-462F-88A0-5DA27AC8FA76}" type="datetimeFigureOut">
              <a:rPr lang="pt-BR"/>
              <a:pPr>
                <a:defRPr/>
              </a:pPr>
              <a:t>26/05/2015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D15F6-B073-4E45-B2B7-5392A735C83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6094B-4AC9-4B92-83BE-5071379D9250}" type="datetimeFigureOut">
              <a:rPr lang="pt-BR"/>
              <a:pPr>
                <a:defRPr/>
              </a:pPr>
              <a:t>26/05/2015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B72DC-044F-4B9D-8A1A-96B814A1102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BA2B4-5ACB-44CB-AE3E-47557CC0952E}" type="datetimeFigureOut">
              <a:rPr lang="pt-BR"/>
              <a:pPr>
                <a:defRPr/>
              </a:pPr>
              <a:t>26/05/2015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27BE6-C802-42E1-B83D-DF73B1AC961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BC58B-78F2-4A34-A94A-8A19CA51B794}" type="datetimeFigureOut">
              <a:rPr lang="pt-BR"/>
              <a:pPr>
                <a:defRPr/>
              </a:pPr>
              <a:t>26/05/2015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BA4B4-11B4-49AE-8436-EFE23A26966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8919D-81DE-48C2-9E99-2E1E9EFF488A}" type="datetimeFigureOut">
              <a:rPr lang="pt-BR"/>
              <a:pPr>
                <a:defRPr/>
              </a:pPr>
              <a:t>26/05/2015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2F394-2930-4AC9-A170-73ECA0A99A8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22F53-9906-4361-B6DA-17C8760B905B}" type="datetimeFigureOut">
              <a:rPr lang="pt-BR"/>
              <a:pPr>
                <a:defRPr/>
              </a:pPr>
              <a:t>26/05/2015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22476-B3CD-4608-B9A5-555E1A9D10B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DA67B-08D4-4940-A561-48B1813DA9F9}" type="datetimeFigureOut">
              <a:rPr lang="pt-BR"/>
              <a:pPr>
                <a:defRPr/>
              </a:pPr>
              <a:t>26/05/2015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662F6-886C-49E0-960E-339FB9095CF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A2A13-B867-42B7-8A14-7334AC2B912D}" type="datetimeFigureOut">
              <a:rPr lang="pt-BR"/>
              <a:pPr>
                <a:defRPr/>
              </a:pPr>
              <a:t>26/05/2015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D912C-814F-48E5-BBAB-B02ADF4CBD3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C5D11-FB4B-49E1-B825-A871765D2658}" type="datetimeFigureOut">
              <a:rPr lang="pt-BR"/>
              <a:pPr>
                <a:defRPr/>
              </a:pPr>
              <a:t>26/05/2015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7C666-02A2-4FA9-A8F3-2E4E5ACAB41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9B83B-1748-43CB-8856-B98E6B0376D0}" type="datetimeFigureOut">
              <a:rPr lang="pt-BR"/>
              <a:pPr>
                <a:defRPr/>
              </a:pPr>
              <a:t>26/05/2015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5EE59-1E2F-4010-AB99-BF154172470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1D4C7D-6C3A-46DE-A6F5-FA39DB0A0950}" type="datetimeFigureOut">
              <a:rPr lang="pt-BR"/>
              <a:pPr>
                <a:defRPr/>
              </a:pPr>
              <a:t>26/05/2015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</a:defRPr>
            </a:lvl1pPr>
          </a:lstStyle>
          <a:p>
            <a:fld id="{C335985B-78DC-486F-9421-3B6A261CE3A0}" type="slidenum">
              <a:rPr lang="pt-BR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1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62" r:id="rId11"/>
    <p:sldLayoutId id="2147483757" r:id="rId12"/>
    <p:sldLayoutId id="2147483763" r:id="rId13"/>
    <p:sldLayoutId id="2147483758" r:id="rId14"/>
    <p:sldLayoutId id="2147483759" r:id="rId15"/>
    <p:sldLayoutId id="2147483760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7D7D7D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7D7D7D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7D7D7D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7D7D7D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7D7D7D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lanalto.gov.br/ccivil_03/_Ato2007-2010/2007/Lei/L11445.htm#art5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2988" y="3645024"/>
            <a:ext cx="674372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/>
              <a:t>DIOGENES MORTARI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pt-BR" sz="2000" b="1" i="1" dirty="0" smtClean="0"/>
              <a:t>DIRETOR ADASA - REPRESENTANTE </a:t>
            </a:r>
            <a:r>
              <a:rPr lang="pt-BR" sz="2000" b="1" i="1" dirty="0"/>
              <a:t>da ABAR 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pt-BR" sz="2000" b="1" dirty="0"/>
              <a:t/>
            </a:r>
            <a:br>
              <a:rPr lang="pt-BR" sz="2000" b="1" dirty="0"/>
            </a:br>
            <a:endParaRPr lang="pt-BR" sz="2000" b="1" dirty="0" smtClean="0"/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pt-BR" sz="2000" b="1" dirty="0" smtClean="0"/>
              <a:t>MESA REDONDA 6 – A SITUAÇÃO ATUAL E MODELOS NO SETOR DE SANEAMENTO 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pt-BR" sz="2000" b="1" dirty="0"/>
          </a:p>
          <a:p>
            <a:pPr marL="342900" indent="-342900" fontAlgn="auto">
              <a:spcAft>
                <a:spcPts val="0"/>
              </a:spcAft>
              <a:buFont typeface="Wingdings 3" charset="2"/>
              <a:buAutoNum type="arabicPlain" startAt="45"/>
              <a:defRPr/>
            </a:pPr>
            <a:r>
              <a:rPr lang="pt-BR" sz="2000" b="1" dirty="0" smtClean="0"/>
              <a:t>ASSEMBLEIA NACIONAL DA ASSEMAE 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sz="2000" b="1" dirty="0" smtClean="0"/>
              <a:t>POCOS DE CALDAS - MG</a:t>
            </a:r>
          </a:p>
        </p:txBody>
      </p:sp>
      <p:pic>
        <p:nvPicPr>
          <p:cNvPr id="5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48680"/>
            <a:ext cx="523620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699250" cy="1320800"/>
          </a:xfrm>
        </p:spPr>
        <p:txBody>
          <a:bodyPr/>
          <a:lstStyle/>
          <a:p>
            <a:r>
              <a:rPr lang="pt-BR" sz="2400" b="1" u="sng" dirty="0" smtClean="0"/>
              <a:t>A LEI Nº 8987/95 E A LEI 11445/07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930400"/>
            <a:ext cx="6842720" cy="4098925"/>
          </a:xfrm>
        </p:spPr>
        <p:txBody>
          <a:bodyPr rtlCol="0">
            <a:normAutofit lnSpcReduction="10000"/>
          </a:bodyPr>
          <a:lstStyle/>
          <a:p>
            <a:pPr algn="just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Art. 42 lei 8987</a:t>
            </a:r>
          </a:p>
          <a:p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pt-BR" dirty="0"/>
              <a:t> Art. 42. As concessões de serviço público outorgadas anteriormente à entrada em vigor desta Lei consideram-se válidas pelo prazo fixado no contrato ou no ato de outorga, observado o disposto no art. 43 desta Lei.     </a:t>
            </a:r>
            <a:endParaRPr lang="pt-BR" dirty="0" smtClean="0"/>
          </a:p>
          <a:p>
            <a:r>
              <a:rPr lang="pt-BR" dirty="0"/>
              <a:t>       </a:t>
            </a:r>
            <a:r>
              <a:rPr lang="pt-BR" strike="sngStrike" dirty="0"/>
              <a:t> § 1</a:t>
            </a:r>
            <a:r>
              <a:rPr lang="pt-BR" strike="sngStrike" baseline="30000" dirty="0"/>
              <a:t>o</a:t>
            </a:r>
            <a:r>
              <a:rPr lang="pt-BR" strike="sngStrike" dirty="0"/>
              <a:t> Vencido o prazo da concessão, o poder concedente procederá a sua licitação, nos termos desta Lei.</a:t>
            </a:r>
            <a:r>
              <a:rPr lang="pt-BR" dirty="0"/>
              <a:t>    </a:t>
            </a: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>
                <a:hlinkClick r:id="rId2"/>
              </a:rPr>
              <a:t>(Redação dada pela Lei nº 11.445, de 2007</a:t>
            </a:r>
            <a:r>
              <a:rPr lang="pt-BR" dirty="0" smtClean="0">
                <a:hlinkClick r:id="rId2"/>
              </a:rPr>
              <a:t>).</a:t>
            </a: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dirty="0"/>
              <a:t> § 1</a:t>
            </a:r>
            <a:r>
              <a:rPr lang="pt-BR" u="sng" baseline="30000" dirty="0"/>
              <a:t>o</a:t>
            </a:r>
            <a:r>
              <a:rPr lang="pt-BR" dirty="0"/>
              <a:t>  Vencido o prazo mencionado no contrato ou ato de outorga, o serviço poderá ser prestado por órgão ou entidade do poder concedente, ou delegado a terceiros, mediante novo contrato.      </a:t>
            </a: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7412" name="Imagem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6029325"/>
            <a:ext cx="1193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559" y="5877272"/>
            <a:ext cx="1193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de cantos arredondados 1"/>
          <p:cNvSpPr/>
          <p:nvPr/>
        </p:nvSpPr>
        <p:spPr>
          <a:xfrm>
            <a:off x="925383" y="1497898"/>
            <a:ext cx="1296144" cy="57606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2221527" y="2434002"/>
            <a:ext cx="1224136" cy="576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683163" y="3442114"/>
            <a:ext cx="1394348" cy="79208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573039" y="5244447"/>
            <a:ext cx="453082" cy="28803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2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1168808" y="5252831"/>
            <a:ext cx="453082" cy="28803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2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1768445" y="5252831"/>
            <a:ext cx="453082" cy="28803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2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82594" y="1462764"/>
            <a:ext cx="1412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Poder</a:t>
            </a:r>
          </a:p>
          <a:p>
            <a:r>
              <a:rPr lang="pt-BR" dirty="0" smtClean="0"/>
              <a:t>Concedente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2221527" y="2363734"/>
            <a:ext cx="1331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Agência</a:t>
            </a:r>
          </a:p>
          <a:p>
            <a:r>
              <a:rPr lang="pt-BR" dirty="0" smtClean="0"/>
              <a:t>Reguladora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24074" y="3376021"/>
            <a:ext cx="15664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Prestador</a:t>
            </a:r>
          </a:p>
          <a:p>
            <a:r>
              <a:rPr lang="pt-BR" dirty="0" smtClean="0"/>
              <a:t>Serviço</a:t>
            </a:r>
          </a:p>
          <a:p>
            <a:r>
              <a:rPr lang="pt-BR" dirty="0" smtClean="0"/>
              <a:t>Empresa/PPP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34919" y="5182956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1226122" y="5212181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1868004" y="5203797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</a:t>
            </a:r>
            <a:endParaRPr lang="pt-BR" dirty="0"/>
          </a:p>
        </p:txBody>
      </p:sp>
      <p:cxnSp>
        <p:nvCxnSpPr>
          <p:cNvPr id="14" name="Conector de seta reta 13"/>
          <p:cNvCxnSpPr/>
          <p:nvPr/>
        </p:nvCxnSpPr>
        <p:spPr>
          <a:xfrm>
            <a:off x="2238773" y="1784302"/>
            <a:ext cx="603658" cy="57943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>
            <a:off x="1274367" y="2074018"/>
            <a:ext cx="0" cy="13680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 flipH="1">
            <a:off x="799580" y="4299351"/>
            <a:ext cx="595759" cy="9534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>
            <a:stCxn id="11" idx="2"/>
            <a:endCxn id="15" idx="0"/>
          </p:cNvCxnSpPr>
          <p:nvPr/>
        </p:nvCxnSpPr>
        <p:spPr>
          <a:xfrm flipH="1">
            <a:off x="1383377" y="4299351"/>
            <a:ext cx="23924" cy="91283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>
            <a:stCxn id="11" idx="2"/>
            <a:endCxn id="16" idx="0"/>
          </p:cNvCxnSpPr>
          <p:nvPr/>
        </p:nvCxnSpPr>
        <p:spPr>
          <a:xfrm>
            <a:off x="1407301" y="4299351"/>
            <a:ext cx="621965" cy="90444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>
            <a:endCxn id="4" idx="3"/>
          </p:cNvCxnSpPr>
          <p:nvPr/>
        </p:nvCxnSpPr>
        <p:spPr>
          <a:xfrm flipH="1">
            <a:off x="2077511" y="3010066"/>
            <a:ext cx="638480" cy="82809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CaixaDeTexto 2051"/>
          <p:cNvSpPr txBox="1"/>
          <p:nvPr/>
        </p:nvSpPr>
        <p:spPr>
          <a:xfrm>
            <a:off x="2540602" y="1785930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92D050"/>
                </a:solidFill>
              </a:rPr>
              <a:t>delegação</a:t>
            </a:r>
            <a:endParaRPr lang="pt-BR" dirty="0">
              <a:solidFill>
                <a:srgbClr val="92D050"/>
              </a:solidFill>
            </a:endParaRPr>
          </a:p>
        </p:txBody>
      </p:sp>
      <p:sp>
        <p:nvSpPr>
          <p:cNvPr id="2053" name="CaixaDeTexto 2052"/>
          <p:cNvSpPr txBox="1"/>
          <p:nvPr/>
        </p:nvSpPr>
        <p:spPr>
          <a:xfrm>
            <a:off x="2300899" y="3052819"/>
            <a:ext cx="14510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Regulação</a:t>
            </a:r>
          </a:p>
          <a:p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Fiscalização</a:t>
            </a:r>
          </a:p>
          <a:p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(Edital</a:t>
            </a:r>
          </a:p>
          <a:p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Contrato </a:t>
            </a:r>
          </a:p>
          <a:p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Concessão)</a:t>
            </a:r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54" name="CaixaDeTexto 2053"/>
          <p:cNvSpPr txBox="1"/>
          <p:nvPr/>
        </p:nvSpPr>
        <p:spPr>
          <a:xfrm>
            <a:off x="170027" y="4591425"/>
            <a:ext cx="2837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Contratos Administrativos</a:t>
            </a:r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55" name="CaixaDeTexto 2054"/>
          <p:cNvSpPr txBox="1"/>
          <p:nvPr/>
        </p:nvSpPr>
        <p:spPr>
          <a:xfrm>
            <a:off x="61038" y="2363735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92D050"/>
                </a:solidFill>
              </a:rPr>
              <a:t>Concessão</a:t>
            </a:r>
            <a:endParaRPr lang="pt-BR" dirty="0">
              <a:solidFill>
                <a:srgbClr val="92D050"/>
              </a:solidFill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-33621" y="2822611"/>
            <a:ext cx="231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92D050"/>
                </a:solidFill>
              </a:rPr>
              <a:t>Contratos Concessão</a:t>
            </a:r>
            <a:endParaRPr lang="pt-BR" dirty="0">
              <a:solidFill>
                <a:srgbClr val="92D050"/>
              </a:solidFill>
            </a:endParaRPr>
          </a:p>
        </p:txBody>
      </p:sp>
      <p:sp>
        <p:nvSpPr>
          <p:cNvPr id="56" name="Retângulo de cantos arredondados 55"/>
          <p:cNvSpPr/>
          <p:nvPr/>
        </p:nvSpPr>
        <p:spPr>
          <a:xfrm>
            <a:off x="5083750" y="1451695"/>
            <a:ext cx="1296144" cy="57606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Retângulo de cantos arredondados 56"/>
          <p:cNvSpPr/>
          <p:nvPr/>
        </p:nvSpPr>
        <p:spPr>
          <a:xfrm>
            <a:off x="6379894" y="2387799"/>
            <a:ext cx="1224136" cy="576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Retângulo 57"/>
          <p:cNvSpPr/>
          <p:nvPr/>
        </p:nvSpPr>
        <p:spPr>
          <a:xfrm>
            <a:off x="4841530" y="3395911"/>
            <a:ext cx="1394348" cy="79208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Elipse 58"/>
          <p:cNvSpPr/>
          <p:nvPr/>
        </p:nvSpPr>
        <p:spPr>
          <a:xfrm>
            <a:off x="4731406" y="5198244"/>
            <a:ext cx="453082" cy="28803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2"/>
              </a:solidFill>
            </a:endParaRPr>
          </a:p>
        </p:txBody>
      </p:sp>
      <p:sp>
        <p:nvSpPr>
          <p:cNvPr id="60" name="Elipse 59"/>
          <p:cNvSpPr/>
          <p:nvPr/>
        </p:nvSpPr>
        <p:spPr>
          <a:xfrm>
            <a:off x="5327175" y="5206628"/>
            <a:ext cx="453082" cy="28803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2"/>
              </a:solidFill>
            </a:endParaRPr>
          </a:p>
        </p:txBody>
      </p:sp>
      <p:sp>
        <p:nvSpPr>
          <p:cNvPr id="61" name="Elipse 60"/>
          <p:cNvSpPr/>
          <p:nvPr/>
        </p:nvSpPr>
        <p:spPr>
          <a:xfrm>
            <a:off x="5926812" y="5206628"/>
            <a:ext cx="453082" cy="28803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2"/>
              </a:solidFill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5040961" y="1416561"/>
            <a:ext cx="1412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Poder</a:t>
            </a:r>
          </a:p>
          <a:p>
            <a:r>
              <a:rPr lang="pt-BR" dirty="0" smtClean="0"/>
              <a:t>Concedente</a:t>
            </a:r>
            <a:endParaRPr lang="pt-BR" dirty="0"/>
          </a:p>
        </p:txBody>
      </p:sp>
      <p:sp>
        <p:nvSpPr>
          <p:cNvPr id="63" name="CaixaDeTexto 62"/>
          <p:cNvSpPr txBox="1"/>
          <p:nvPr/>
        </p:nvSpPr>
        <p:spPr>
          <a:xfrm>
            <a:off x="6379894" y="2317531"/>
            <a:ext cx="1331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Agência</a:t>
            </a:r>
          </a:p>
          <a:p>
            <a:r>
              <a:rPr lang="pt-BR" dirty="0" smtClean="0"/>
              <a:t>Reguladora</a:t>
            </a:r>
            <a:endParaRPr lang="pt-BR" dirty="0"/>
          </a:p>
        </p:txBody>
      </p:sp>
      <p:sp>
        <p:nvSpPr>
          <p:cNvPr id="64" name="CaixaDeTexto 63"/>
          <p:cNvSpPr txBox="1"/>
          <p:nvPr/>
        </p:nvSpPr>
        <p:spPr>
          <a:xfrm>
            <a:off x="4782441" y="3329818"/>
            <a:ext cx="16546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Prestador</a:t>
            </a:r>
          </a:p>
          <a:p>
            <a:r>
              <a:rPr lang="pt-BR" dirty="0" smtClean="0"/>
              <a:t>Serviço</a:t>
            </a:r>
          </a:p>
          <a:p>
            <a:r>
              <a:rPr lang="pt-BR" dirty="0" smtClean="0"/>
              <a:t>Administração</a:t>
            </a:r>
            <a:endParaRPr lang="pt-BR" dirty="0"/>
          </a:p>
        </p:txBody>
      </p:sp>
      <p:sp>
        <p:nvSpPr>
          <p:cNvPr id="65" name="CaixaDeTexto 64"/>
          <p:cNvSpPr txBox="1"/>
          <p:nvPr/>
        </p:nvSpPr>
        <p:spPr>
          <a:xfrm>
            <a:off x="4793286" y="5136753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</a:t>
            </a:r>
            <a:endParaRPr lang="pt-BR" dirty="0"/>
          </a:p>
        </p:txBody>
      </p:sp>
      <p:sp>
        <p:nvSpPr>
          <p:cNvPr id="66" name="CaixaDeTexto 65"/>
          <p:cNvSpPr txBox="1"/>
          <p:nvPr/>
        </p:nvSpPr>
        <p:spPr>
          <a:xfrm>
            <a:off x="5384489" y="516597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</a:t>
            </a:r>
            <a:endParaRPr lang="pt-BR" dirty="0"/>
          </a:p>
        </p:txBody>
      </p:sp>
      <p:sp>
        <p:nvSpPr>
          <p:cNvPr id="67" name="CaixaDeTexto 66"/>
          <p:cNvSpPr txBox="1"/>
          <p:nvPr/>
        </p:nvSpPr>
        <p:spPr>
          <a:xfrm>
            <a:off x="6026371" y="5157594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</a:t>
            </a:r>
            <a:endParaRPr lang="pt-BR" dirty="0"/>
          </a:p>
        </p:txBody>
      </p:sp>
      <p:cxnSp>
        <p:nvCxnSpPr>
          <p:cNvPr id="68" name="Conector de seta reta 67"/>
          <p:cNvCxnSpPr/>
          <p:nvPr/>
        </p:nvCxnSpPr>
        <p:spPr>
          <a:xfrm>
            <a:off x="6397140" y="1738099"/>
            <a:ext cx="603658" cy="57943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de seta reta 68"/>
          <p:cNvCxnSpPr/>
          <p:nvPr/>
        </p:nvCxnSpPr>
        <p:spPr>
          <a:xfrm>
            <a:off x="5432734" y="2027815"/>
            <a:ext cx="0" cy="13680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de seta reta 69"/>
          <p:cNvCxnSpPr/>
          <p:nvPr/>
        </p:nvCxnSpPr>
        <p:spPr>
          <a:xfrm flipH="1">
            <a:off x="4957947" y="4253148"/>
            <a:ext cx="595759" cy="9534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de seta reta 70"/>
          <p:cNvCxnSpPr>
            <a:stCxn id="64" idx="2"/>
            <a:endCxn id="66" idx="0"/>
          </p:cNvCxnSpPr>
          <p:nvPr/>
        </p:nvCxnSpPr>
        <p:spPr>
          <a:xfrm flipH="1">
            <a:off x="5541744" y="4253148"/>
            <a:ext cx="68007" cy="91283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de seta reta 71"/>
          <p:cNvCxnSpPr>
            <a:stCxn id="64" idx="2"/>
            <a:endCxn id="67" idx="0"/>
          </p:cNvCxnSpPr>
          <p:nvPr/>
        </p:nvCxnSpPr>
        <p:spPr>
          <a:xfrm>
            <a:off x="5609751" y="4253148"/>
            <a:ext cx="577882" cy="90444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de seta reta 72"/>
          <p:cNvCxnSpPr>
            <a:endCxn id="58" idx="3"/>
          </p:cNvCxnSpPr>
          <p:nvPr/>
        </p:nvCxnSpPr>
        <p:spPr>
          <a:xfrm flipH="1">
            <a:off x="6235878" y="2963863"/>
            <a:ext cx="638480" cy="82809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aixaDeTexto 73"/>
          <p:cNvSpPr txBox="1"/>
          <p:nvPr/>
        </p:nvSpPr>
        <p:spPr>
          <a:xfrm>
            <a:off x="6258249" y="1970596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92D050"/>
                </a:solidFill>
              </a:rPr>
              <a:t>delegação</a:t>
            </a:r>
            <a:endParaRPr lang="pt-BR" dirty="0">
              <a:solidFill>
                <a:srgbClr val="92D050"/>
              </a:solidFill>
            </a:endParaRPr>
          </a:p>
        </p:txBody>
      </p:sp>
      <p:sp>
        <p:nvSpPr>
          <p:cNvPr id="75" name="CaixaDeTexto 74"/>
          <p:cNvSpPr txBox="1"/>
          <p:nvPr/>
        </p:nvSpPr>
        <p:spPr>
          <a:xfrm>
            <a:off x="6614015" y="3186273"/>
            <a:ext cx="14237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Regulação</a:t>
            </a:r>
          </a:p>
          <a:p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Fiscalização</a:t>
            </a:r>
          </a:p>
          <a:p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(Contrato</a:t>
            </a:r>
          </a:p>
          <a:p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Gestão)</a:t>
            </a:r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6" name="CaixaDeTexto 75"/>
          <p:cNvSpPr txBox="1"/>
          <p:nvPr/>
        </p:nvSpPr>
        <p:spPr>
          <a:xfrm>
            <a:off x="4328394" y="4545222"/>
            <a:ext cx="2837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Contratos Administrativos</a:t>
            </a:r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69" name="CaixaDeTexto 2068"/>
          <p:cNvSpPr txBox="1"/>
          <p:nvPr/>
        </p:nvSpPr>
        <p:spPr>
          <a:xfrm>
            <a:off x="1600186" y="388161"/>
            <a:ext cx="3622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MODELOS CONTRATUAIS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33586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ítulo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554788" cy="796925"/>
          </a:xfrm>
        </p:spPr>
        <p:txBody>
          <a:bodyPr/>
          <a:lstStyle/>
          <a:p>
            <a:r>
              <a:rPr lang="pt-BR" sz="2400" b="1" smtClean="0"/>
              <a:t>SISTEMA REGULATÓRIO</a:t>
            </a:r>
            <a:endParaRPr lang="pt-BR" sz="2400" b="1" u="sng" smtClean="0"/>
          </a:p>
        </p:txBody>
      </p:sp>
      <p:pic>
        <p:nvPicPr>
          <p:cNvPr id="56323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029325"/>
            <a:ext cx="1193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Imagem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688" y="1412875"/>
            <a:ext cx="6418262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699250" cy="1320800"/>
          </a:xfrm>
        </p:spPr>
        <p:txBody>
          <a:bodyPr/>
          <a:lstStyle/>
          <a:p>
            <a:r>
              <a:rPr lang="pt-BR" sz="2400" b="1" u="sng" smtClean="0"/>
              <a:t>CARACTERÍSTICAS MARCANTES DAS AGÊNCIAS REGULADORAS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930400"/>
            <a:ext cx="6348413" cy="4098925"/>
          </a:xfrm>
        </p:spPr>
        <p:txBody>
          <a:bodyPr rtlCol="0">
            <a:normAutofit lnSpcReduction="10000"/>
          </a:bodyPr>
          <a:lstStyle/>
          <a:p>
            <a:pPr algn="just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fixar 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normas para a definição de tarifas</a:t>
            </a: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 algn="just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fiscalizar 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cumprimento dos atos regulatórios</a:t>
            </a: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 algn="just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estimular 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competência dos prestadores de serviços</a:t>
            </a: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 algn="just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mediar 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os interesses desses agentes e dos usuários e </a:t>
            </a: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consumidores. </a:t>
            </a: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 </a:t>
            </a:r>
            <a:r>
              <a:rPr lang="pt-BR" b="1" dirty="0">
                <a:solidFill>
                  <a:schemeClr val="tx1">
                    <a:lumMod val="50000"/>
                  </a:schemeClr>
                </a:solidFill>
              </a:rPr>
              <a:t>agências devem ser autônomas 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frente aos governos e ao mercado, em </a:t>
            </a:r>
            <a:r>
              <a:rPr lang="pt-BR" b="1" dirty="0">
                <a:solidFill>
                  <a:schemeClr val="tx1">
                    <a:lumMod val="50000"/>
                  </a:schemeClr>
                </a:solidFill>
              </a:rPr>
              <a:t>função dos interesses públicos envolvidos</a:t>
            </a:r>
            <a:r>
              <a:rPr lang="pt-BR" b="1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algn="just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b="1" dirty="0" smtClean="0">
                <a:solidFill>
                  <a:schemeClr val="tx1">
                    <a:lumMod val="50000"/>
                  </a:schemeClr>
                </a:solidFill>
              </a:rPr>
              <a:t>autonomia</a:t>
            </a:r>
            <a:r>
              <a:rPr lang="pt-BR" b="1" dirty="0" smtClean="0"/>
              <a:t> </a:t>
            </a:r>
            <a:r>
              <a:rPr lang="pt-BR" b="1" dirty="0"/>
              <a:t>pode ser mais bem caracterizada como o conjunto de independências específicas envolvidas, ou seja, a </a:t>
            </a:r>
            <a:r>
              <a:rPr lang="pt-BR" b="1" dirty="0">
                <a:solidFill>
                  <a:schemeClr val="tx1">
                    <a:lumMod val="50000"/>
                  </a:schemeClr>
                </a:solidFill>
              </a:rPr>
              <a:t>financeira, a estrutural e a funcional.</a:t>
            </a: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484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029325"/>
            <a:ext cx="1193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699250" cy="1320800"/>
          </a:xfrm>
        </p:spPr>
        <p:txBody>
          <a:bodyPr/>
          <a:lstStyle/>
          <a:p>
            <a:pPr algn="just"/>
            <a:r>
              <a:rPr lang="pt-BR" sz="2400" b="1" u="sng" smtClean="0"/>
              <a:t>CARACTERÍSTICAS DAS AUTONOMIAS</a:t>
            </a:r>
          </a:p>
        </p:txBody>
      </p:sp>
      <p:sp>
        <p:nvSpPr>
          <p:cNvPr id="22531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930400"/>
            <a:ext cx="6348413" cy="4098925"/>
          </a:xfrm>
        </p:spPr>
        <p:txBody>
          <a:bodyPr/>
          <a:lstStyle/>
          <a:p>
            <a:pPr algn="just"/>
            <a:r>
              <a:rPr lang="pt-BR" b="1" dirty="0" smtClean="0"/>
              <a:t>A </a:t>
            </a:r>
            <a:r>
              <a:rPr lang="pt-BR" b="1" dirty="0" smtClean="0">
                <a:solidFill>
                  <a:schemeClr val="tx1">
                    <a:lumMod val="50000"/>
                  </a:schemeClr>
                </a:solidFill>
              </a:rPr>
              <a:t>autonomia financeira </a:t>
            </a:r>
            <a:r>
              <a:rPr lang="pt-BR" b="1" dirty="0" smtClean="0"/>
              <a:t>caracteriza-se pela presença de fontes de receitas próprias, normalmente oriundas dos serviços regulados. 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Já a </a:t>
            </a:r>
            <a:r>
              <a:rPr lang="pt-BR" b="1" dirty="0" smtClean="0">
                <a:solidFill>
                  <a:schemeClr val="tx1">
                    <a:lumMod val="50000"/>
                  </a:schemeClr>
                </a:solidFill>
              </a:rPr>
              <a:t>autonomia estrutural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/>
              <a:t>é evidenciada pela existência de um quadro de pessoal especializado e próprio.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 A </a:t>
            </a:r>
            <a:r>
              <a:rPr lang="pt-BR" b="1" dirty="0" smtClean="0">
                <a:solidFill>
                  <a:schemeClr val="tx1">
                    <a:lumMod val="50000"/>
                  </a:schemeClr>
                </a:solidFill>
              </a:rPr>
              <a:t>autonomia funcional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/>
              <a:t>materializa-se na disposição de uma diretoria colegiada, mandatos alternados dos diretores e quarentena dos dirigentes. </a:t>
            </a:r>
          </a:p>
        </p:txBody>
      </p:sp>
      <p:pic>
        <p:nvPicPr>
          <p:cNvPr id="22532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029325"/>
            <a:ext cx="1193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>
          <a:xfrm>
            <a:off x="539750" y="116632"/>
            <a:ext cx="6699250" cy="1320800"/>
          </a:xfrm>
        </p:spPr>
        <p:txBody>
          <a:bodyPr/>
          <a:lstStyle/>
          <a:p>
            <a:r>
              <a:rPr lang="pt-BR" sz="2400" b="1" u="sng" dirty="0" smtClean="0"/>
              <a:t>AS AGÊNCIAS REGULADORAS NA VISÃO DE ESPECIALISTAS EM REGULAÇÃO</a:t>
            </a:r>
          </a:p>
        </p:txBody>
      </p:sp>
      <p:sp>
        <p:nvSpPr>
          <p:cNvPr id="26627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052736"/>
            <a:ext cx="7848872" cy="3608387"/>
          </a:xfrm>
        </p:spPr>
        <p:txBody>
          <a:bodyPr/>
          <a:lstStyle/>
          <a:p>
            <a:pPr marL="0" indent="0">
              <a:buNone/>
            </a:pPr>
            <a:r>
              <a:rPr lang="pt-BR" sz="2000" b="1" dirty="0" smtClean="0">
                <a:solidFill>
                  <a:schemeClr val="tx1">
                    <a:lumMod val="50000"/>
                  </a:schemeClr>
                </a:solidFill>
              </a:rPr>
              <a:t>Depoimentos: professor e especialista em direito regulatório </a:t>
            </a:r>
            <a:r>
              <a:rPr lang="pt-BR" sz="2000" b="1" dirty="0" smtClean="0">
                <a:solidFill>
                  <a:srgbClr val="0070C0"/>
                </a:solidFill>
              </a:rPr>
              <a:t>FLORIANO DE AZEVEDO MARQUES</a:t>
            </a:r>
            <a:r>
              <a:rPr lang="pt-BR" sz="2000" b="1" dirty="0" smtClean="0">
                <a:solidFill>
                  <a:schemeClr val="tx1">
                    <a:lumMod val="50000"/>
                  </a:schemeClr>
                </a:solidFill>
              </a:rPr>
              <a:t> as seguintes informações</a:t>
            </a:r>
            <a:endParaRPr lang="pt-BR" sz="20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pt-BR" sz="2000" b="1" dirty="0" smtClean="0"/>
          </a:p>
          <a:p>
            <a:r>
              <a:rPr lang="pt-BR" sz="2000" b="1" dirty="0" smtClean="0"/>
              <a:t>[...] O balanço é bastante positivo: as agências conseguiram, a duras penas, mudar a cultura existente na relação entre: </a:t>
            </a:r>
          </a:p>
          <a:p>
            <a:pPr>
              <a:buAutoNum type="alphaLcParenR"/>
            </a:pPr>
            <a:r>
              <a:rPr lang="pt-BR" sz="2000" b="1" dirty="0" smtClean="0"/>
              <a:t>Estado e agentes econômicos; </a:t>
            </a:r>
          </a:p>
          <a:p>
            <a:pPr>
              <a:buAutoNum type="alphaLcParenR"/>
            </a:pPr>
            <a:r>
              <a:rPr lang="pt-BR" sz="2000" b="1" dirty="0" smtClean="0"/>
              <a:t>usuários de serviços e utilidades públicas e Estado; </a:t>
            </a:r>
          </a:p>
          <a:p>
            <a:pPr>
              <a:buAutoNum type="alphaLcParenR"/>
            </a:pPr>
            <a:r>
              <a:rPr lang="pt-BR" sz="2000" b="1" dirty="0" smtClean="0"/>
              <a:t>agentes econômicos atuantes em setores regulados e seus consumidores [...]</a:t>
            </a:r>
          </a:p>
          <a:p>
            <a:r>
              <a:rPr lang="pt-BR" sz="2000" b="1" dirty="0"/>
              <a:t>[...] Todos os setores onde há agências reguladoras atuantes estão, hoje, substancialmente melhores do que anteriormente à sua atuação </a:t>
            </a:r>
            <a:r>
              <a:rPr lang="pt-BR" sz="2000" b="1" dirty="0" smtClean="0"/>
              <a:t>[...]</a:t>
            </a:r>
          </a:p>
          <a:p>
            <a:pPr marL="0" indent="0">
              <a:buNone/>
            </a:pPr>
            <a:endParaRPr lang="pt-BR" b="1" dirty="0"/>
          </a:p>
          <a:p>
            <a:endParaRPr lang="pt-BR" b="1" dirty="0" smtClean="0"/>
          </a:p>
          <a:p>
            <a:endParaRPr lang="pt-BR" b="1" dirty="0" smtClean="0"/>
          </a:p>
        </p:txBody>
      </p:sp>
      <p:pic>
        <p:nvPicPr>
          <p:cNvPr id="26628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029325"/>
            <a:ext cx="1193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>
            <a:off x="827584" y="5347812"/>
            <a:ext cx="7200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b="1" dirty="0"/>
          </a:p>
          <a:p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/>
          <p:cNvSpPr>
            <a:spLocks noGrp="1"/>
          </p:cNvSpPr>
          <p:nvPr>
            <p:ph type="title"/>
          </p:nvPr>
        </p:nvSpPr>
        <p:spPr>
          <a:xfrm>
            <a:off x="763364" y="764704"/>
            <a:ext cx="7193011" cy="1165696"/>
          </a:xfrm>
        </p:spPr>
        <p:txBody>
          <a:bodyPr>
            <a:normAutofit/>
          </a:bodyPr>
          <a:lstStyle/>
          <a:p>
            <a:r>
              <a:rPr lang="pt-BR" sz="2000" b="1" dirty="0" smtClean="0">
                <a:solidFill>
                  <a:schemeClr val="tx1">
                    <a:lumMod val="50000"/>
                  </a:schemeClr>
                </a:solidFill>
              </a:rPr>
              <a:t>Economista </a:t>
            </a:r>
            <a:r>
              <a:rPr lang="pt-BR" sz="2000" b="1" dirty="0" smtClean="0">
                <a:solidFill>
                  <a:srgbClr val="0070C0"/>
                </a:solidFill>
              </a:rPr>
              <a:t>LUIZ SCHYMURA</a:t>
            </a:r>
            <a:r>
              <a:rPr lang="pt-BR" sz="2000" b="1" dirty="0" smtClean="0">
                <a:solidFill>
                  <a:schemeClr val="tx1">
                    <a:lumMod val="50000"/>
                  </a:schemeClr>
                </a:solidFill>
              </a:rPr>
              <a:t>, extraídos os seguintes pontos:</a:t>
            </a:r>
          </a:p>
        </p:txBody>
      </p:sp>
      <p:sp>
        <p:nvSpPr>
          <p:cNvPr id="28675" name="Espaço Reservado para Conteúdo 2"/>
          <p:cNvSpPr>
            <a:spLocks noGrp="1"/>
          </p:cNvSpPr>
          <p:nvPr>
            <p:ph idx="1"/>
          </p:nvPr>
        </p:nvSpPr>
        <p:spPr>
          <a:xfrm>
            <a:off x="539750" y="1988840"/>
            <a:ext cx="7181780" cy="3816350"/>
          </a:xfrm>
        </p:spPr>
        <p:txBody>
          <a:bodyPr/>
          <a:lstStyle/>
          <a:p>
            <a:r>
              <a:rPr lang="pt-BR" sz="2000" b="1" dirty="0" smtClean="0"/>
              <a:t> [...] os investidores que atuam nesse mercado precisam de um ambiente cujas regras sejam claras e estáveis. Caso contrário, o risco percebido pelo empresário pode inviabilizar o ingresso de recursos </a:t>
            </a:r>
          </a:p>
          <a:p>
            <a:r>
              <a:rPr lang="pt-BR" sz="2000" b="1" dirty="0"/>
              <a:t>[...] </a:t>
            </a:r>
            <a:r>
              <a:rPr lang="pt-BR" sz="2000" b="1" dirty="0" smtClean="0"/>
              <a:t>é </a:t>
            </a:r>
            <a:r>
              <a:rPr lang="pt-BR" sz="2000" b="1" dirty="0"/>
              <a:t>fundamental que os membros do conselho das agências, a principal instância de decisão, tenham mandatos fixos, não coincidentes e </a:t>
            </a:r>
            <a:r>
              <a:rPr lang="pt-BR" sz="2000" b="1" dirty="0" smtClean="0"/>
              <a:t>escalonados.</a:t>
            </a:r>
          </a:p>
          <a:p>
            <a:r>
              <a:rPr lang="pt-BR" sz="2000" b="1" dirty="0" smtClean="0"/>
              <a:t>[...] a </a:t>
            </a:r>
            <a:r>
              <a:rPr lang="pt-BR" sz="2000" b="1" dirty="0"/>
              <a:t>cúpula das agências reguladoras é um lugar para técnicos e não para </a:t>
            </a:r>
            <a:r>
              <a:rPr lang="pt-BR" sz="2000" b="1" dirty="0" smtClean="0"/>
              <a:t>políticos.</a:t>
            </a:r>
            <a:endParaRPr lang="pt-BR" sz="2000" b="1" dirty="0"/>
          </a:p>
          <a:p>
            <a:pPr marL="0" indent="0">
              <a:buNone/>
            </a:pPr>
            <a:endParaRPr lang="pt-BR" sz="2000" b="1" dirty="0" smtClean="0"/>
          </a:p>
        </p:txBody>
      </p:sp>
      <p:pic>
        <p:nvPicPr>
          <p:cNvPr id="28676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029325"/>
            <a:ext cx="1193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699250" cy="1320800"/>
          </a:xfrm>
        </p:spPr>
        <p:txBody>
          <a:bodyPr>
            <a:normAutofit/>
          </a:bodyPr>
          <a:lstStyle/>
          <a:p>
            <a:r>
              <a:rPr lang="pt-BR" sz="2000" b="1" dirty="0" smtClean="0">
                <a:solidFill>
                  <a:schemeClr val="tx1">
                    <a:lumMod val="50000"/>
                  </a:schemeClr>
                </a:solidFill>
              </a:rPr>
              <a:t>Engenheiro </a:t>
            </a:r>
            <a:r>
              <a:rPr lang="pt-BR" sz="2000" b="1" dirty="0" smtClean="0">
                <a:solidFill>
                  <a:srgbClr val="0070C0"/>
                </a:solidFill>
              </a:rPr>
              <a:t>JERSON KELMAN</a:t>
            </a:r>
            <a:r>
              <a:rPr lang="pt-BR" sz="2000" b="1" dirty="0" smtClean="0">
                <a:solidFill>
                  <a:schemeClr val="tx1">
                    <a:lumMod val="50000"/>
                  </a:schemeClr>
                </a:solidFill>
              </a:rPr>
              <a:t>, é destacado: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196752"/>
            <a:ext cx="7848872" cy="504056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[...] A criação das agências reguladoras é a mais recente “onda” de aperfeiçoamento da administração pública.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 objetivo da maximização dos lucros deve ser contrabalançado pela atuação de uma agência reguladora que fiscalize o cumprimento do contrato de concessão e atue como árbitro na solução de questões não previstas no contrato, que inevitavelmente surgem ao longo dos diversos anos de duração da concessão [...]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[...] </a:t>
            </a:r>
            <a:r>
              <a:rPr lang="pt-BR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Tanto a regulação dos serviços públicos quanto a do uso de bem público necessitam de agências reguladoras consolidadas.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pt-BR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24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029325"/>
            <a:ext cx="1193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ítu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80920" cy="936104"/>
          </a:xfrm>
        </p:spPr>
        <p:txBody>
          <a:bodyPr/>
          <a:lstStyle/>
          <a:p>
            <a:r>
              <a:rPr lang="pt-BR" sz="2400" b="1" u="sng" dirty="0" smtClean="0"/>
              <a:t>PRINCIPAIS PONTOS POSITIVOS DA REGULAÇÃO NO BRASIL - </a:t>
            </a:r>
            <a:r>
              <a:rPr lang="pt-BR" sz="1800" u="sng" dirty="0" smtClean="0"/>
              <a:t>(RESPOSTA MÚLTIPLA E ESPONTÂNEA) </a:t>
            </a:r>
            <a:endParaRPr lang="pt-BR" sz="1800" b="1" u="sng" dirty="0" smtClean="0"/>
          </a:p>
        </p:txBody>
      </p:sp>
      <p:sp>
        <p:nvSpPr>
          <p:cNvPr id="50179" name="Espaço Reservado para Conteúdo 2"/>
          <p:cNvSpPr>
            <a:spLocks noGrp="1"/>
          </p:cNvSpPr>
          <p:nvPr>
            <p:ph idx="1"/>
          </p:nvPr>
        </p:nvSpPr>
        <p:spPr>
          <a:xfrm>
            <a:off x="1907704" y="6288519"/>
            <a:ext cx="6348413" cy="582612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pt-BR" sz="1100" b="1" dirty="0" smtClean="0"/>
              <a:t>Na sua opinião, quais são os principais pontos positivos da regulação no Brasil? (O que isso traz de bom para o país?) (Resposta espontânea) </a:t>
            </a:r>
            <a:r>
              <a:rPr lang="pt-BR" sz="1100" b="1" i="1" dirty="0" smtClean="0"/>
              <a:t>Base: 100% dos entrevistados </a:t>
            </a:r>
            <a:endParaRPr lang="pt-BR" sz="1100" b="1" dirty="0" smtClean="0"/>
          </a:p>
        </p:txBody>
      </p:sp>
      <p:pic>
        <p:nvPicPr>
          <p:cNvPr id="50180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029325"/>
            <a:ext cx="1193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Imagem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052736"/>
            <a:ext cx="6730008" cy="5192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ítulo 1"/>
          <p:cNvSpPr>
            <a:spLocks noGrp="1"/>
          </p:cNvSpPr>
          <p:nvPr>
            <p:ph type="title"/>
          </p:nvPr>
        </p:nvSpPr>
        <p:spPr>
          <a:xfrm>
            <a:off x="251520" y="240932"/>
            <a:ext cx="8066856" cy="803176"/>
          </a:xfrm>
        </p:spPr>
        <p:txBody>
          <a:bodyPr>
            <a:normAutofit fontScale="90000"/>
          </a:bodyPr>
          <a:lstStyle/>
          <a:p>
            <a:r>
              <a:rPr lang="pt-BR" sz="2400" b="1" u="sng" dirty="0" smtClean="0"/>
              <a:t>PRINCIPAIS PONTOS NEGATIVOS DA REGULAÇÃO NO BRASIL - </a:t>
            </a:r>
            <a:r>
              <a:rPr lang="pt-BR" sz="2000" u="sng" dirty="0" smtClean="0"/>
              <a:t>(RESPOSTA MÚLTIPLA E ESPONTÂNEA) </a:t>
            </a:r>
            <a:endParaRPr lang="pt-BR" sz="2000" b="1" u="sng" dirty="0" smtClean="0"/>
          </a:p>
        </p:txBody>
      </p:sp>
      <p:sp>
        <p:nvSpPr>
          <p:cNvPr id="51203" name="Espaço Reservado para Conteúdo 2"/>
          <p:cNvSpPr>
            <a:spLocks noGrp="1"/>
          </p:cNvSpPr>
          <p:nvPr>
            <p:ph idx="1"/>
          </p:nvPr>
        </p:nvSpPr>
        <p:spPr>
          <a:xfrm>
            <a:off x="1979712" y="6275388"/>
            <a:ext cx="6348413" cy="582612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pt-BR" sz="1100" b="1" dirty="0" smtClean="0"/>
              <a:t>Na sua opinião, quais são os principais pontos negativos da regulação no Brasil? (resposta espontânea) </a:t>
            </a:r>
            <a:r>
              <a:rPr lang="pt-BR" sz="1100" b="1" i="1" dirty="0" smtClean="0"/>
              <a:t>Base: 100% dos entrevistados </a:t>
            </a:r>
            <a:endParaRPr lang="pt-BR" sz="1100" b="1" dirty="0" smtClean="0"/>
          </a:p>
        </p:txBody>
      </p:sp>
      <p:pic>
        <p:nvPicPr>
          <p:cNvPr id="51204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029325"/>
            <a:ext cx="1193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Imagem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6650" y="1052736"/>
            <a:ext cx="6547892" cy="5132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 idx="4294967295"/>
          </p:nvPr>
        </p:nvSpPr>
        <p:spPr>
          <a:xfrm>
            <a:off x="683568" y="404664"/>
            <a:ext cx="6336704" cy="1320800"/>
          </a:xfrm>
        </p:spPr>
        <p:txBody>
          <a:bodyPr/>
          <a:lstStyle/>
          <a:p>
            <a:r>
              <a:rPr lang="pt-BR" sz="2400" b="1" u="sng" dirty="0" smtClean="0"/>
              <a:t>A ASSOCIAÇÃO BRASILEIRA DE AGÊNCIAS DE REGULAÇÃO – ABAR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67544" y="1484784"/>
            <a:ext cx="7704856" cy="4098925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b="1" dirty="0"/>
              <a:t>A ABAR é entidade de direito privado – criada em 8 de abril de </a:t>
            </a:r>
            <a:r>
              <a:rPr lang="pt-BR" b="1" dirty="0" smtClean="0"/>
              <a:t>1999</a:t>
            </a:r>
          </a:p>
          <a:p>
            <a:pPr algn="just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b="1" i="1" dirty="0" smtClean="0"/>
              <a:t>52 associados</a:t>
            </a:r>
            <a:r>
              <a:rPr lang="pt-BR" b="1" dirty="0" smtClean="0"/>
              <a:t> e </a:t>
            </a:r>
            <a:r>
              <a:rPr lang="pt-BR" b="1" dirty="0"/>
              <a:t>apartidária, cujos associados são </a:t>
            </a:r>
            <a:r>
              <a:rPr lang="pt-BR" b="1" dirty="0" smtClean="0"/>
              <a:t>exclusivamente </a:t>
            </a:r>
            <a:r>
              <a:rPr lang="pt-BR" b="1" dirty="0"/>
              <a:t>agências de regulação existentes no país, nas esferas de governo federal, estadual e municipal</a:t>
            </a:r>
            <a:r>
              <a:rPr lang="pt-BR" b="1" dirty="0" smtClean="0"/>
              <a:t>.</a:t>
            </a:r>
            <a:endParaRPr lang="pt-BR" b="1" dirty="0"/>
          </a:p>
          <a:p>
            <a:pPr algn="just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b="1" dirty="0" smtClean="0"/>
              <a:t>Objetivo contribuir </a:t>
            </a:r>
            <a:r>
              <a:rPr lang="pt-BR" b="1" dirty="0"/>
              <a:t>para o avanço e a consolidação </a:t>
            </a:r>
            <a:r>
              <a:rPr lang="pt-BR" b="1" dirty="0" smtClean="0"/>
              <a:t>das atividades </a:t>
            </a:r>
            <a:r>
              <a:rPr lang="pt-BR" b="1" dirty="0"/>
              <a:t>de regulação em todo o </a:t>
            </a:r>
            <a:r>
              <a:rPr lang="pt-BR" b="1" dirty="0" smtClean="0"/>
              <a:t>Brasil. </a:t>
            </a:r>
            <a:endParaRPr lang="pt-BR" b="1" dirty="0"/>
          </a:p>
          <a:p>
            <a:pPr algn="just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b="1" dirty="0" smtClean="0"/>
              <a:t>visa </a:t>
            </a:r>
            <a:r>
              <a:rPr lang="pt-BR" b="1" dirty="0"/>
              <a:t>promover a mútua colaboração entre as associadas e os poderes públicos, na busca do aprimoramento da regulação e da capacidade técnica</a:t>
            </a:r>
            <a:r>
              <a:rPr lang="pt-BR" b="1" dirty="0" smtClean="0"/>
              <a:t>.</a:t>
            </a:r>
            <a:endParaRPr lang="pt-BR" b="1" dirty="0"/>
          </a:p>
          <a:p>
            <a:pPr algn="just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b="1" dirty="0" smtClean="0"/>
              <a:t>tem </a:t>
            </a:r>
            <a:r>
              <a:rPr lang="pt-BR" b="1" dirty="0"/>
              <a:t>investido na organização de congressos e encontros nacionais e internacionais, na promoção de estudos referentes à atividade regulatória e na realização de projetos de capacitação do corpo técnico das agências reguladoras.</a:t>
            </a:r>
          </a:p>
        </p:txBody>
      </p:sp>
      <p:pic>
        <p:nvPicPr>
          <p:cNvPr id="9220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029325"/>
            <a:ext cx="1193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/>
          <p:cNvSpPr>
            <a:spLocks noGrp="1"/>
          </p:cNvSpPr>
          <p:nvPr>
            <p:ph type="title"/>
          </p:nvPr>
        </p:nvSpPr>
        <p:spPr>
          <a:xfrm>
            <a:off x="561387" y="332656"/>
            <a:ext cx="6699250" cy="1320800"/>
          </a:xfrm>
        </p:spPr>
        <p:txBody>
          <a:bodyPr/>
          <a:lstStyle/>
          <a:p>
            <a:r>
              <a:rPr lang="pt-BR" sz="2400" b="1" u="sng" dirty="0" smtClean="0"/>
              <a:t>PRINCÍPIOS E PRÁTICAS REGULATÓRIAS</a:t>
            </a:r>
          </a:p>
        </p:txBody>
      </p:sp>
      <p:pic>
        <p:nvPicPr>
          <p:cNvPr id="33796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029325"/>
            <a:ext cx="1193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086087"/>
            <a:ext cx="7560840" cy="4953099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Após 15 anos de regulação no Brasil, no formato de agências reguladoras, a ABAR entende que chegou a hora de dar um passo a mais: promover melhoria nas práticas regulatórias. </a:t>
            </a:r>
          </a:p>
          <a:p>
            <a:pPr algn="just"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Para isso, a ABAR considera a possibilidade de haver princípios de ação de fácil assimilação que, no seu conjunto, representem uma plataforma de condutas com o objetivo de melhorar a qualidade da regulação.</a:t>
            </a:r>
          </a:p>
          <a:p>
            <a:pPr marL="0" indent="0" algn="just" fontAlgn="auto">
              <a:spcAft>
                <a:spcPts val="0"/>
              </a:spcAft>
              <a:buFont typeface="Wingdings 3" charset="2"/>
              <a:buNone/>
              <a:defRPr/>
            </a:pP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 outro lado, não é intenção da ABAR esgotar o assunto, mas colocar em discussão um conjunto de princípios que, uma vez consolidado, possa ser utilizado em todos os níveis da administração pública federal, estadual e municipal, conforme se elencam a seguir.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699250" cy="1320800"/>
          </a:xfrm>
        </p:spPr>
        <p:txBody>
          <a:bodyPr/>
          <a:lstStyle/>
          <a:p>
            <a:r>
              <a:rPr lang="pt-BR" sz="2400" b="1" u="sng" smtClean="0"/>
              <a:t>PRINCÍPIO 1 – DE APOIO AO DESENVOLVIMENTO ECONÔMICO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930400"/>
            <a:ext cx="7634808" cy="4098925"/>
          </a:xfrm>
        </p:spPr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pt-BR" sz="2000" b="1" dirty="0">
                <a:solidFill>
                  <a:schemeClr val="tx1">
                    <a:lumMod val="50000"/>
                  </a:schemeClr>
                </a:solidFill>
              </a:rPr>
              <a:t>Os reguladores devem reconhecer que um elemento chave de </a:t>
            </a:r>
            <a:r>
              <a:rPr lang="pt-BR" sz="2000" b="1" dirty="0" smtClean="0">
                <a:solidFill>
                  <a:schemeClr val="tx1">
                    <a:lumMod val="50000"/>
                  </a:schemeClr>
                </a:solidFill>
              </a:rPr>
              <a:t>sua atividade </a:t>
            </a:r>
            <a:r>
              <a:rPr lang="pt-BR" sz="2000" b="1" dirty="0">
                <a:solidFill>
                  <a:schemeClr val="tx1">
                    <a:lumMod val="50000"/>
                  </a:schemeClr>
                </a:solidFill>
              </a:rPr>
              <a:t>é o de </a:t>
            </a:r>
            <a:r>
              <a:rPr lang="pt-BR" sz="2000" b="1" u="sng" dirty="0">
                <a:solidFill>
                  <a:schemeClr val="tx1">
                    <a:lumMod val="50000"/>
                  </a:schemeClr>
                </a:solidFill>
              </a:rPr>
              <a:t>permitir ou encorajar o desenvolvimento econômico e somente intervir</a:t>
            </a:r>
            <a:r>
              <a:rPr lang="pt-BR" sz="2000" b="1" dirty="0">
                <a:solidFill>
                  <a:schemeClr val="tx1">
                    <a:lumMod val="50000"/>
                  </a:schemeClr>
                </a:solidFill>
              </a:rPr>
              <a:t>, quando houver uma clara necessidade de proteção.</a:t>
            </a:r>
          </a:p>
          <a:p>
            <a:pPr algn="just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devem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considerar o impacto que as </a:t>
            </a: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intervenções regulatórias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podem ter sobre o desenvolvimento econômico, levando em conta o custo, a efetividade e a percepção de justiça da regulação. Uma particular abordagem somente será adotada se os benefícios justificarem os custos e se os encargos regulatórios forem mínimos, compatíveis com os resultados a serem alcançados.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5844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029325"/>
            <a:ext cx="1193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699250" cy="1320800"/>
          </a:xfrm>
        </p:spPr>
        <p:txBody>
          <a:bodyPr/>
          <a:lstStyle/>
          <a:p>
            <a:r>
              <a:rPr lang="pt-BR" sz="2400" b="1" u="sng" smtClean="0"/>
              <a:t>PRINCÍPIO 2 – DA ANÁLISE DE RISCO DAS INTERVENÇÕES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930400"/>
            <a:ext cx="7706816" cy="4098925"/>
          </a:xfrm>
        </p:spPr>
        <p:txBody>
          <a:bodyPr rtlCol="0">
            <a:noAutofit/>
          </a:bodyPr>
          <a:lstStyle/>
          <a:p>
            <a:pPr marL="0" indent="0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pt-BR" sz="2000" b="1" dirty="0" smtClean="0">
                <a:solidFill>
                  <a:schemeClr val="tx1">
                    <a:lumMod val="50000"/>
                  </a:schemeClr>
                </a:solidFill>
              </a:rPr>
              <a:t>Os </a:t>
            </a:r>
            <a:r>
              <a:rPr lang="pt-BR" sz="2000" b="1" dirty="0">
                <a:solidFill>
                  <a:schemeClr val="tx1">
                    <a:lumMod val="50000"/>
                  </a:schemeClr>
                </a:solidFill>
              </a:rPr>
              <a:t>reguladores e o sistema regulatório como um todo devem elaborar uma </a:t>
            </a:r>
            <a:r>
              <a:rPr lang="pt-BR" sz="2000" b="1" u="sng" dirty="0">
                <a:solidFill>
                  <a:schemeClr val="tx1">
                    <a:lumMod val="50000"/>
                  </a:schemeClr>
                </a:solidFill>
              </a:rPr>
              <a:t>análise consistente de risco de suas intervenções</a:t>
            </a:r>
            <a:r>
              <a:rPr lang="pt-BR" sz="2000" b="1" dirty="0">
                <a:solidFill>
                  <a:schemeClr val="tx1">
                    <a:lumMod val="50000"/>
                  </a:schemeClr>
                </a:solidFill>
              </a:rPr>
              <a:t>, de modo a priorizar os recursos nas áreas que mais necessitam.</a:t>
            </a:r>
          </a:p>
          <a:p>
            <a:pPr algn="just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devem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assegurar que a alocação dos seus esforços e recursos seja direcionada para as áreas onde a regulação é mais </a:t>
            </a: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efetiva, em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conformidade com a análise de risco dos resultados regulatórios. Devem também assegurar que a análise de risco antecipe e informe todos os aspectos de sua atividade regulatória, incluindo coleta de dados e outras informações necessárias, programas de inspeção, programas de apoio, além dos meios de coerção (</a:t>
            </a:r>
            <a:r>
              <a:rPr lang="pt-BR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enforcement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e sanções</a:t>
            </a: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6868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029325"/>
            <a:ext cx="1193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699250" cy="1320800"/>
          </a:xfrm>
        </p:spPr>
        <p:txBody>
          <a:bodyPr/>
          <a:lstStyle/>
          <a:p>
            <a:r>
              <a:rPr lang="pt-BR" sz="2400" b="1" u="sng" dirty="0" smtClean="0"/>
              <a:t>PRINCÍPIO 3 – DAS INFORMAÇÕES E DAS ORIENTAÇÕES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642368"/>
            <a:ext cx="7634808" cy="4450928"/>
          </a:xfrm>
        </p:spPr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pt-BR" sz="2000" b="1" dirty="0">
                <a:solidFill>
                  <a:schemeClr val="tx1">
                    <a:lumMod val="50000"/>
                  </a:schemeClr>
                </a:solidFill>
              </a:rPr>
              <a:t>Os reguladores devem fornecer, com autoridade, </a:t>
            </a:r>
            <a:r>
              <a:rPr lang="pt-BR" sz="2000" b="1" u="sng" dirty="0">
                <a:solidFill>
                  <a:schemeClr val="tx1">
                    <a:lumMod val="50000"/>
                  </a:schemeClr>
                </a:solidFill>
              </a:rPr>
              <a:t>orientações de </a:t>
            </a:r>
            <a:r>
              <a:rPr lang="pt-BR" sz="2000" b="1" u="sng" dirty="0" smtClean="0">
                <a:solidFill>
                  <a:schemeClr val="tx1">
                    <a:lumMod val="50000"/>
                  </a:schemeClr>
                </a:solidFill>
              </a:rPr>
              <a:t>fácil entendimento </a:t>
            </a:r>
            <a:r>
              <a:rPr lang="pt-BR" sz="2000" b="1" u="sng" dirty="0">
                <a:solidFill>
                  <a:schemeClr val="tx1">
                    <a:lumMod val="50000"/>
                  </a:schemeClr>
                </a:solidFill>
              </a:rPr>
              <a:t>e de baixo custo</a:t>
            </a:r>
            <a:r>
              <a:rPr lang="pt-BR" sz="2000" b="1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algn="just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devem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assegurar que todas as solicitações de </a:t>
            </a: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ordem legal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relacionadas às suas atividades, bem como as </a:t>
            </a: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correspondentes alterações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sejam prontamente comunicadas ou disponibilizadas aos agentes regulados.</a:t>
            </a:r>
          </a:p>
          <a:p>
            <a:pPr algn="just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informações, orientações e normas devem ser disponibilizadas em sua totalidade, em linguagem clara, concisa e acessível, usando os diferentes e apropriados formatos de mídia</a:t>
            </a: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7892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029325"/>
            <a:ext cx="1193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ítulo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699250" cy="1320800"/>
          </a:xfrm>
        </p:spPr>
        <p:txBody>
          <a:bodyPr/>
          <a:lstStyle/>
          <a:p>
            <a:r>
              <a:rPr lang="pt-BR" sz="2400" b="1" u="sng" dirty="0" smtClean="0"/>
              <a:t>PRINCÍPIO 4 – DAS INSPEÇÕES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484313"/>
            <a:ext cx="7778824" cy="4545012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pt-BR" sz="2000" b="1" u="sng" dirty="0">
                <a:solidFill>
                  <a:schemeClr val="tx1">
                    <a:lumMod val="50000"/>
                  </a:schemeClr>
                </a:solidFill>
              </a:rPr>
              <a:t>Nenhuma inspeção deve ser feita sem um motivo bem </a:t>
            </a:r>
            <a:r>
              <a:rPr lang="pt-BR" sz="2000" b="1" u="sng" dirty="0" smtClean="0">
                <a:solidFill>
                  <a:schemeClr val="tx1">
                    <a:lumMod val="50000"/>
                  </a:schemeClr>
                </a:solidFill>
              </a:rPr>
              <a:t>definido</a:t>
            </a:r>
            <a:r>
              <a:rPr lang="pt-BR" sz="2000" b="1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devem assegurar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 as inspeções e outras </a:t>
            </a: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visitas aos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agentes regulados somente ocorram de acordo com a análise de </a:t>
            </a: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risco realizada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exceto em circunstâncias em que as visitas são solicitadas </a:t>
            </a: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pelos agentes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regulados, ou quando o regulador age por necessidade específica.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Após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visitas ou inspeções aos agentes regulados, é importante que </a:t>
            </a: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os </a:t>
            </a:r>
            <a:r>
              <a:rPr lang="pt-BR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reguladores </a:t>
            </a:r>
            <a:r>
              <a:rPr lang="pt-BR" sz="2000" b="1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dêem</a:t>
            </a:r>
            <a:r>
              <a:rPr lang="pt-BR" sz="20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retornos positivos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para encorajar e reforçar o uso das boas práticas. Os reguladores devem também dividir com os agentes regulados e outros reguladores as informações relacionadas com as boas práticas.</a:t>
            </a:r>
          </a:p>
        </p:txBody>
      </p:sp>
      <p:pic>
        <p:nvPicPr>
          <p:cNvPr id="38916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029325"/>
            <a:ext cx="1193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ítulo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699250" cy="1320800"/>
          </a:xfrm>
        </p:spPr>
        <p:txBody>
          <a:bodyPr/>
          <a:lstStyle/>
          <a:p>
            <a:r>
              <a:rPr lang="pt-BR" sz="2400" b="1" u="sng" dirty="0" smtClean="0"/>
              <a:t>PRINCÍPIO 5 – DA SOLICITAÇÃO DE DADOS E INFORMAÇÕES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858963"/>
            <a:ext cx="7706816" cy="4233862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pt-BR" sz="2000" b="1" dirty="0">
                <a:solidFill>
                  <a:schemeClr val="tx1">
                    <a:lumMod val="50000"/>
                  </a:schemeClr>
                </a:solidFill>
              </a:rPr>
              <a:t>Os agentes regulados </a:t>
            </a:r>
            <a:r>
              <a:rPr lang="pt-BR" sz="2000" b="1" u="sng" dirty="0">
                <a:solidFill>
                  <a:schemeClr val="tx1">
                    <a:lumMod val="50000"/>
                  </a:schemeClr>
                </a:solidFill>
              </a:rPr>
              <a:t>não devem ter que dar informações </a:t>
            </a:r>
            <a:r>
              <a:rPr lang="pt-BR" sz="2000" b="1" u="sng" dirty="0" smtClean="0">
                <a:solidFill>
                  <a:schemeClr val="tx1">
                    <a:lumMod val="50000"/>
                  </a:schemeClr>
                </a:solidFill>
              </a:rPr>
              <a:t>desnecessárias </a:t>
            </a:r>
            <a:r>
              <a:rPr lang="pt-BR" sz="2000" b="1" dirty="0" smtClean="0">
                <a:solidFill>
                  <a:schemeClr val="tx1">
                    <a:lumMod val="50000"/>
                  </a:schemeClr>
                </a:solidFill>
              </a:rPr>
              <a:t>ou </a:t>
            </a:r>
            <a:r>
              <a:rPr lang="pt-BR" sz="2000" b="1" dirty="0">
                <a:solidFill>
                  <a:schemeClr val="tx1">
                    <a:lumMod val="50000"/>
                  </a:schemeClr>
                </a:solidFill>
              </a:rPr>
              <a:t>as mesmas informações mais de uma </a:t>
            </a:r>
            <a:r>
              <a:rPr lang="pt-BR" sz="2000" b="1" dirty="0" smtClean="0">
                <a:solidFill>
                  <a:schemeClr val="tx1">
                    <a:lumMod val="50000"/>
                  </a:schemeClr>
                </a:solidFill>
              </a:rPr>
              <a:t>vez.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Quando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determinarem os dados a serem solicitados aos </a:t>
            </a: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agentes regulados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os reguladores devem fazer análise de custo e benefício. Devem considerar a redução de custos dos regulados pelos diferentes tipos de dados  solicitados de acordo com a análise de risco; pela limitação do pedido a dados específicos de setores ou subsetores; pela redução da frequência da solicitação de dados; pela obtenção de dados de outras fontes; pela permissão de envio dos dados por meios eletrônicos; e pela requisição somente dos dados que sejam necessários para atender à análise de risco</a:t>
            </a: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9940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029325"/>
            <a:ext cx="1193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ítulo 1"/>
          <p:cNvSpPr>
            <a:spLocks noGrp="1"/>
          </p:cNvSpPr>
          <p:nvPr>
            <p:ph type="title"/>
          </p:nvPr>
        </p:nvSpPr>
        <p:spPr>
          <a:xfrm>
            <a:off x="539750" y="188640"/>
            <a:ext cx="6699250" cy="1008112"/>
          </a:xfrm>
        </p:spPr>
        <p:txBody>
          <a:bodyPr/>
          <a:lstStyle/>
          <a:p>
            <a:r>
              <a:rPr lang="pt-BR" sz="2400" b="1" u="sng" dirty="0" smtClean="0"/>
              <a:t>PRINCÍPIO 6 – DA CAPACIDADE DE COERÇÃO (ENFORCEMENT)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124744"/>
            <a:ext cx="7994848" cy="4098925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pt-BR" sz="2000" b="1" dirty="0">
                <a:solidFill>
                  <a:schemeClr val="tx1">
                    <a:lumMod val="50000"/>
                  </a:schemeClr>
                </a:solidFill>
              </a:rPr>
              <a:t>Os  prestadores de serviços, ou regulados que, de </a:t>
            </a:r>
            <a:r>
              <a:rPr lang="pt-BR" sz="2000" b="1" dirty="0" smtClean="0">
                <a:solidFill>
                  <a:schemeClr val="tx1">
                    <a:lumMod val="50000"/>
                  </a:schemeClr>
                </a:solidFill>
              </a:rPr>
              <a:t>maneira persistente</a:t>
            </a:r>
            <a:r>
              <a:rPr lang="pt-BR" sz="2000" b="1" dirty="0">
                <a:solidFill>
                  <a:schemeClr val="tx1">
                    <a:lumMod val="50000"/>
                  </a:schemeClr>
                </a:solidFill>
              </a:rPr>
              <a:t>, deixam de cumprir com a regulação, </a:t>
            </a:r>
            <a:r>
              <a:rPr lang="pt-BR" sz="2000" b="1" u="sng" dirty="0">
                <a:solidFill>
                  <a:schemeClr val="tx1">
                    <a:lumMod val="50000"/>
                  </a:schemeClr>
                </a:solidFill>
              </a:rPr>
              <a:t>devem ser identificados de imediato, para a aplicação das sanções a que correspondam</a:t>
            </a:r>
            <a:r>
              <a:rPr lang="pt-BR" sz="2000" b="1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devem </a:t>
            </a:r>
            <a:r>
              <a:rPr lang="pt-BR" sz="20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recompensar aqueles </a:t>
            </a:r>
            <a:r>
              <a:rPr lang="pt-BR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que, consistentemente</a:t>
            </a:r>
            <a:r>
              <a:rPr lang="pt-BR" sz="20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atingem bom nível de cumprimento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por meio de incentivos positivos, </a:t>
            </a: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relatos menos </a:t>
            </a: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onerosos. 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Quando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 </a:t>
            </a:r>
            <a:r>
              <a:rPr lang="pt-BR" sz="20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necessidade de atuar de maneira coercitiva, </a:t>
            </a:r>
            <a:r>
              <a:rPr lang="pt-BR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devem </a:t>
            </a:r>
            <a:r>
              <a:rPr lang="pt-BR" sz="20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discutir com os agentes regulados as circunstâncias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levando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 conta </a:t>
            </a: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informações </a:t>
            </a: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para adoção da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melhor estratégia de ação. Essa particular conduta não se aplica diante da exigência de uma ação imediata para prevenir ou responder a uma falta </a:t>
            </a: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grave.</a:t>
            </a: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0964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029325"/>
            <a:ext cx="1193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ítulo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699250" cy="1320800"/>
          </a:xfrm>
        </p:spPr>
        <p:txBody>
          <a:bodyPr/>
          <a:lstStyle/>
          <a:p>
            <a:r>
              <a:rPr lang="pt-BR" sz="2400" b="1" u="sng" dirty="0" smtClean="0"/>
              <a:t>PRINCÍPIO 7 – DA TRANSPARÊNCIA NA PRESTAÇÃO DE CONTAS (ACCOUNTABILITY)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56792"/>
            <a:ext cx="7850832" cy="4098925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pt-BR" sz="2000" b="1" dirty="0">
                <a:solidFill>
                  <a:schemeClr val="tx1">
                    <a:lumMod val="50000"/>
                  </a:schemeClr>
                </a:solidFill>
              </a:rPr>
              <a:t>Os reguladores devem ser verificados </a:t>
            </a:r>
            <a:r>
              <a:rPr lang="pt-BR" sz="2000" b="1" u="sng" dirty="0">
                <a:solidFill>
                  <a:schemeClr val="tx1">
                    <a:lumMod val="50000"/>
                  </a:schemeClr>
                </a:solidFill>
              </a:rPr>
              <a:t>quanto à eficiência e </a:t>
            </a:r>
            <a:r>
              <a:rPr lang="pt-BR" sz="2000" b="1" u="sng" dirty="0" smtClean="0">
                <a:solidFill>
                  <a:schemeClr val="tx1">
                    <a:lumMod val="50000"/>
                  </a:schemeClr>
                </a:solidFill>
              </a:rPr>
              <a:t>efetividade de </a:t>
            </a:r>
            <a:r>
              <a:rPr lang="pt-BR" sz="2000" b="1" u="sng" dirty="0">
                <a:solidFill>
                  <a:schemeClr val="tx1">
                    <a:lumMod val="50000"/>
                  </a:schemeClr>
                </a:solidFill>
              </a:rPr>
              <a:t>suas ações</a:t>
            </a:r>
            <a:r>
              <a:rPr lang="pt-BR" sz="20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t-BR" sz="2000" b="1" dirty="0" smtClean="0">
                <a:solidFill>
                  <a:schemeClr val="tx1">
                    <a:lumMod val="50000"/>
                  </a:schemeClr>
                </a:solidFill>
              </a:rPr>
              <a:t> (</a:t>
            </a:r>
            <a:r>
              <a:rPr lang="pt-BR" sz="2000" b="1" dirty="0" err="1" smtClean="0">
                <a:solidFill>
                  <a:schemeClr val="tx1">
                    <a:lumMod val="50000"/>
                  </a:schemeClr>
                </a:solidFill>
              </a:rPr>
              <a:t>accountability</a:t>
            </a:r>
            <a:r>
              <a:rPr lang="pt-BR" sz="2000" b="1" dirty="0">
                <a:solidFill>
                  <a:schemeClr val="tx1">
                    <a:lumMod val="50000"/>
                  </a:schemeClr>
                </a:solidFill>
              </a:rPr>
              <a:t>), mantida a independência nas </a:t>
            </a:r>
            <a:r>
              <a:rPr lang="pt-BR" sz="2000" b="1" dirty="0" smtClean="0">
                <a:solidFill>
                  <a:schemeClr val="tx1">
                    <a:lumMod val="50000"/>
                  </a:schemeClr>
                </a:solidFill>
              </a:rPr>
              <a:t>suas tomadas </a:t>
            </a:r>
            <a:r>
              <a:rPr lang="pt-BR" sz="2000" b="1" dirty="0">
                <a:solidFill>
                  <a:schemeClr val="tx1">
                    <a:lumMod val="50000"/>
                  </a:schemeClr>
                </a:solidFill>
              </a:rPr>
              <a:t>de decisão.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devem, em consulta com os agentes regulados e outros, </a:t>
            </a:r>
            <a:r>
              <a:rPr lang="pt-BR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ajustar </a:t>
            </a:r>
            <a:r>
              <a:rPr lang="pt-BR" sz="20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publicar padrões e metas dos serviços do </a:t>
            </a:r>
            <a:r>
              <a:rPr lang="pt-BR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regulador </a:t>
            </a:r>
            <a:r>
              <a:rPr lang="pt-BR" sz="20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de sua performance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Esses padrões devem incluir os resultados </a:t>
            </a: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regulatórios;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os custos das intervenções </a:t>
            </a: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regulatórias aos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agentes </a:t>
            </a: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regulados.</a:t>
            </a: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devem </a:t>
            </a:r>
            <a:r>
              <a:rPr lang="pt-BR" sz="20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medir seu desempenho com relação </a:t>
            </a:r>
            <a:r>
              <a:rPr lang="pt-BR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aos padrões </a:t>
            </a:r>
            <a:r>
              <a:rPr lang="pt-BR" sz="20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publicar regularmente os </a:t>
            </a:r>
            <a:r>
              <a:rPr lang="pt-BR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resultados</a:t>
            </a: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também explicar como tais resultados são medidos.</a:t>
            </a:r>
          </a:p>
        </p:txBody>
      </p:sp>
      <p:pic>
        <p:nvPicPr>
          <p:cNvPr id="41988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029325"/>
            <a:ext cx="1193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ítulo 1"/>
          <p:cNvSpPr>
            <a:spLocks noGrp="1"/>
          </p:cNvSpPr>
          <p:nvPr>
            <p:ph type="title"/>
          </p:nvPr>
        </p:nvSpPr>
        <p:spPr>
          <a:xfrm>
            <a:off x="539750" y="188640"/>
            <a:ext cx="6699250" cy="1320800"/>
          </a:xfrm>
        </p:spPr>
        <p:txBody>
          <a:bodyPr/>
          <a:lstStyle/>
          <a:p>
            <a:r>
              <a:rPr lang="pt-BR" sz="2400" b="1" u="sng" dirty="0" smtClean="0"/>
              <a:t>CONCLUSÃO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196752"/>
            <a:ext cx="7274768" cy="4472533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Depois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15 anos de regulação no Brasil, no formato de uso </a:t>
            </a: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agências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reguladoras, com variados graus de autonomia de decisão, </a:t>
            </a:r>
            <a:r>
              <a:rPr lang="pt-BR" sz="2000" b="1" dirty="0">
                <a:solidFill>
                  <a:schemeClr val="tx1">
                    <a:lumMod val="50000"/>
                  </a:schemeClr>
                </a:solidFill>
              </a:rPr>
              <a:t>a ABAR entende que é o momento de avançar nos aspectos qualitativos da regulação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tendo em vista as dezenas de agências em operação no Poder Executivo das  três esferas de governo</a:t>
            </a: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 práticas regulatórias apresentadas, podem fazer parte de um </a:t>
            </a:r>
            <a:r>
              <a:rPr lang="pt-BR" sz="2000" b="1" dirty="0">
                <a:solidFill>
                  <a:schemeClr val="tx1">
                    <a:lumMod val="50000"/>
                  </a:schemeClr>
                </a:solidFill>
              </a:rPr>
              <a:t>Código de Princípios dos Reguladores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de modo a se estabelecer uma </a:t>
            </a:r>
            <a:r>
              <a:rPr lang="pt-BR" sz="2000" b="1" dirty="0">
                <a:solidFill>
                  <a:schemeClr val="tx1">
                    <a:lumMod val="50000"/>
                  </a:schemeClr>
                </a:solidFill>
              </a:rPr>
              <a:t>plataforma comum de ação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algn="just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Considera a ABAR que agindo dessa maneira as agências reguladoras serão mais bem percebidas pelos agentes regulados, consumidores, usuários e sociedade em geral.</a:t>
            </a:r>
          </a:p>
        </p:txBody>
      </p:sp>
      <p:pic>
        <p:nvPicPr>
          <p:cNvPr id="43012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029325"/>
            <a:ext cx="1193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029325"/>
            <a:ext cx="1193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CONVITE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8640"/>
            <a:ext cx="20764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81262"/>
            <a:ext cx="8637250" cy="224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86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3468" y="260648"/>
            <a:ext cx="6638925" cy="4392613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pt-BR" sz="2800" b="1" dirty="0" smtClean="0">
              <a:solidFill>
                <a:schemeClr val="bg1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pt-BR" sz="2800" b="1" dirty="0">
              <a:solidFill>
                <a:schemeClr val="bg1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pt-BR" sz="2800" b="1" dirty="0" smtClean="0">
                <a:solidFill>
                  <a:schemeClr val="bg1">
                    <a:lumMod val="50000"/>
                  </a:schemeClr>
                </a:solidFill>
                <a:ea typeface="Calibri"/>
                <a:cs typeface="Times New Roman"/>
              </a:rPr>
              <a:t>Uma visão da regulação no setor de Saneamento Básico – com base na pesquisa realizada em 2014, dados de 2013. 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pt-BR" sz="2800" b="1" dirty="0" smtClean="0">
              <a:solidFill>
                <a:schemeClr val="bg1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pt-BR" sz="2800" b="1" dirty="0" smtClean="0">
                <a:solidFill>
                  <a:schemeClr val="bg1">
                    <a:lumMod val="50000"/>
                  </a:schemeClr>
                </a:solidFill>
                <a:cs typeface="Times New Roman"/>
              </a:rPr>
              <a:t>Disponível www.abar.org.br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Times New Roman"/>
              </a:rPr>
            </a:b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195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029325"/>
            <a:ext cx="1193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02037"/>
            <a:ext cx="3460626" cy="340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ítulo 1"/>
          <p:cNvSpPr>
            <a:spLocks noGrp="1"/>
          </p:cNvSpPr>
          <p:nvPr>
            <p:ph type="title"/>
          </p:nvPr>
        </p:nvSpPr>
        <p:spPr>
          <a:xfrm>
            <a:off x="539750" y="1604144"/>
            <a:ext cx="6699250" cy="1320800"/>
          </a:xfrm>
        </p:spPr>
        <p:txBody>
          <a:bodyPr>
            <a:noAutofit/>
          </a:bodyPr>
          <a:lstStyle/>
          <a:p>
            <a:r>
              <a:rPr lang="pt-BR" sz="6000" b="1" u="sng" dirty="0"/>
              <a:t/>
            </a:r>
            <a:br>
              <a:rPr lang="pt-BR" sz="6000" b="1" u="sng" dirty="0"/>
            </a:br>
            <a:r>
              <a:rPr lang="pt-BR" sz="6000" b="1" u="sng" dirty="0" smtClean="0"/>
              <a:t>MUITO OBRIGADO</a:t>
            </a:r>
          </a:p>
        </p:txBody>
      </p:sp>
      <p:pic>
        <p:nvPicPr>
          <p:cNvPr id="43012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029325"/>
            <a:ext cx="1193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817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029325"/>
            <a:ext cx="1193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827584" y="95478"/>
            <a:ext cx="702468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rgbClr val="000066"/>
                </a:solidFill>
              </a:rPr>
              <a:t>Evolução da cobertura</a:t>
            </a:r>
            <a:r>
              <a:rPr lang="pt-BR" sz="2800" b="1" dirty="0" smtClean="0"/>
              <a:t> </a:t>
            </a:r>
            <a:r>
              <a:rPr lang="pt-BR" sz="2800" b="1" dirty="0"/>
              <a:t>de </a:t>
            </a:r>
            <a:r>
              <a:rPr lang="pt-BR" sz="2800" b="1" dirty="0" smtClean="0"/>
              <a:t>abastecimento</a:t>
            </a:r>
          </a:p>
          <a:p>
            <a:r>
              <a:rPr lang="pt-BR" sz="2800" b="1" dirty="0" smtClean="0"/>
              <a:t> </a:t>
            </a:r>
            <a:r>
              <a:rPr lang="pt-BR" sz="2800" b="1" dirty="0"/>
              <a:t>de água potável no Brasil</a:t>
            </a:r>
            <a:endParaRPr lang="pt-BR" sz="2800" b="1" dirty="0">
              <a:solidFill>
                <a:srgbClr val="000066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849904" y="6375454"/>
            <a:ext cx="374441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b="1" dirty="0"/>
              <a:t>Fonte: </a:t>
            </a:r>
            <a:r>
              <a:rPr lang="pt-BR" sz="1300" b="1" dirty="0" err="1"/>
              <a:t>Plansab</a:t>
            </a:r>
            <a:r>
              <a:rPr lang="pt-BR" sz="1300" b="1" dirty="0"/>
              <a:t> – MMA (2013</a:t>
            </a:r>
            <a:r>
              <a:rPr lang="pt-BR" sz="1300" b="1" dirty="0" smtClean="0"/>
              <a:t>).</a:t>
            </a:r>
            <a:endParaRPr lang="pt-BR" sz="1300" b="1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356327"/>
              </p:ext>
            </p:extLst>
          </p:nvPr>
        </p:nvGraphicFramePr>
        <p:xfrm>
          <a:off x="395536" y="1052736"/>
          <a:ext cx="8496944" cy="1784710"/>
        </p:xfrm>
        <a:graphic>
          <a:graphicData uri="http://schemas.openxmlformats.org/drawingml/2006/table">
            <a:tbl>
              <a:tblPr firstRow="1" firstCol="1" bandRow="1"/>
              <a:tblGrid>
                <a:gridCol w="2904019"/>
                <a:gridCol w="3288669"/>
                <a:gridCol w="2304256"/>
              </a:tblGrid>
              <a:tr h="432048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indent="467995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pt-BR" sz="2000" dirty="0" smtClean="0">
                          <a:effectLst/>
                        </a:rPr>
                        <a:t>Atendimento adequado</a:t>
                      </a:r>
                      <a:endParaRPr lang="pt-BR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indent="467995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pt-BR" sz="2000" dirty="0">
                          <a:effectLst/>
                        </a:rPr>
                        <a:t>Déficit</a:t>
                      </a:r>
                      <a:endParaRPr lang="pt-BR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298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indent="467995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Atendimento precário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indent="467995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</a:rPr>
                        <a:t>Sem atendimento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  <a:tr h="56551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indent="46799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pt-BR" sz="2000" dirty="0">
                          <a:effectLst/>
                        </a:rPr>
                        <a:t>59,4%</a:t>
                      </a:r>
                      <a:endParaRPr lang="pt-BR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indent="46799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</a:rPr>
                        <a:t>33,9%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indent="46799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</a:rPr>
                        <a:t>6,7%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410142"/>
              </p:ext>
            </p:extLst>
          </p:nvPr>
        </p:nvGraphicFramePr>
        <p:xfrm>
          <a:off x="395536" y="2852936"/>
          <a:ext cx="8496943" cy="3312368"/>
        </p:xfrm>
        <a:graphic>
          <a:graphicData uri="http://schemas.openxmlformats.org/drawingml/2006/table">
            <a:tbl>
              <a:tblPr firstRow="1" firstCol="1" bandRow="1"/>
              <a:tblGrid>
                <a:gridCol w="2932574"/>
                <a:gridCol w="3233350"/>
                <a:gridCol w="2331019"/>
              </a:tblGrid>
              <a:tr h="60742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indent="467995" algn="just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pt-BR" sz="1600" b="1" kern="1200" dirty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Atendimento adequado</a:t>
                      </a:r>
                    </a:p>
                  </a:txBody>
                  <a:tcPr marL="49777" marR="4977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indent="467995" algn="just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pt-BR" sz="1600" b="1" kern="1200" dirty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Atendimento Precário</a:t>
                      </a:r>
                    </a:p>
                  </a:txBody>
                  <a:tcPr marL="49777" marR="4977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indent="467995" algn="just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pt-BR" sz="1600" b="1" kern="120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Sem atendimento</a:t>
                      </a:r>
                    </a:p>
                  </a:txBody>
                  <a:tcPr marL="49777" marR="4977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0494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Água potável, fornecida por rede de distribuição, ou por poço, nascente ou cisterna, com canalização interna, em qualquer caso sem intermitências (paralisações ou interrupções).</a:t>
                      </a:r>
                    </a:p>
                  </a:txBody>
                  <a:tcPr marL="49777" marR="4977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Água fornecida por rede, poço ou nascente nos domicílios que se enquadrem numa das seguintes situações: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200" b="1" kern="1200" dirty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Ausência de canalização interna;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200" b="1" kern="1200" dirty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Água fora dos padrões de potabilidade;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200" b="1" kern="1200" dirty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Ocorrência de intermitência prolongada ou racionamentos.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200" b="1" kern="1200" dirty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Utilização de cisterna para água de chuva, que forneça água sem segurança sanitária e, ou, em quantidade insuficiente para a proteção à saúde.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200" b="1" kern="1200" dirty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Utilização de reservatório abastecido por carro pipa.</a:t>
                      </a:r>
                    </a:p>
                  </a:txBody>
                  <a:tcPr marL="49777" marR="4977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Todas as situações não enquadradas nas definições de atendimento e que se constituem em práticas consideradas inadequadas.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9777" marR="4977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169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74607"/>
            <a:ext cx="5256386" cy="3918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43965"/>
            <a:ext cx="5209030" cy="242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62271"/>
            <a:ext cx="3979369" cy="2309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Imagem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6029325"/>
            <a:ext cx="1193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3923928" y="5144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ea typeface="Calibri"/>
                <a:cs typeface="Times New Roman"/>
              </a:rPr>
              <a:t>ABAR - pesquisa 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  <a:ea typeface="Calibri"/>
                <a:cs typeface="Times New Roman"/>
              </a:rPr>
              <a:t>realizada em 2014</a:t>
            </a:r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ea typeface="Calibri"/>
                <a:cs typeface="Times New Roman"/>
              </a:rPr>
              <a:t>,</a:t>
            </a:r>
          </a:p>
          <a:p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ea typeface="Calibri"/>
                <a:cs typeface="Times New Roman"/>
              </a:rPr>
              <a:t> 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  <a:ea typeface="Calibri"/>
                <a:cs typeface="Times New Roman"/>
              </a:rPr>
              <a:t>dados de 2013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623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029325"/>
            <a:ext cx="1193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369" y="3201963"/>
            <a:ext cx="6171614" cy="35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46" y="980728"/>
            <a:ext cx="56769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2659369" y="514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ea typeface="Calibri"/>
                <a:cs typeface="Times New Roman"/>
              </a:rPr>
              <a:t>ABAR - pesquisa 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  <a:ea typeface="Calibri"/>
                <a:cs typeface="Times New Roman"/>
              </a:rPr>
              <a:t>realizada em 2014</a:t>
            </a:r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ea typeface="Calibri"/>
                <a:cs typeface="Times New Roman"/>
              </a:rPr>
              <a:t>,</a:t>
            </a:r>
          </a:p>
          <a:p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ea typeface="Calibri"/>
                <a:cs typeface="Times New Roman"/>
              </a:rPr>
              <a:t> 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  <a:ea typeface="Calibri"/>
                <a:cs typeface="Times New Roman"/>
              </a:rPr>
              <a:t>dados de 2013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254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029325"/>
            <a:ext cx="1193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5325"/>
            <a:ext cx="57531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3498781"/>
            <a:ext cx="6367899" cy="3203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2659369" y="514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ea typeface="Calibri"/>
                <a:cs typeface="Times New Roman"/>
              </a:rPr>
              <a:t>ABAR - pesquisa 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  <a:ea typeface="Calibri"/>
                <a:cs typeface="Times New Roman"/>
              </a:rPr>
              <a:t>realizada em 2014</a:t>
            </a:r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ea typeface="Calibri"/>
                <a:cs typeface="Times New Roman"/>
              </a:rPr>
              <a:t>,</a:t>
            </a:r>
          </a:p>
          <a:p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ea typeface="Calibri"/>
                <a:cs typeface="Times New Roman"/>
              </a:rPr>
              <a:t> 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  <a:ea typeface="Calibri"/>
                <a:cs typeface="Times New Roman"/>
              </a:rPr>
              <a:t>dados de 2013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944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029325"/>
            <a:ext cx="1193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375540" cy="4340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659369" y="514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ea typeface="Calibri"/>
                <a:cs typeface="Times New Roman"/>
              </a:rPr>
              <a:t>ABAR - pesquisa 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  <a:ea typeface="Calibri"/>
                <a:cs typeface="Times New Roman"/>
              </a:rPr>
              <a:t>realizada em 2014</a:t>
            </a:r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ea typeface="Calibri"/>
                <a:cs typeface="Times New Roman"/>
              </a:rPr>
              <a:t>,</a:t>
            </a:r>
          </a:p>
          <a:p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ea typeface="Calibri"/>
                <a:cs typeface="Times New Roman"/>
              </a:rPr>
              <a:t> 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  <a:ea typeface="Calibri"/>
                <a:cs typeface="Times New Roman"/>
              </a:rPr>
              <a:t>dados de 2013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944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2" name="Rectangle 4"/>
          <p:cNvSpPr>
            <a:spLocks noChangeArrowheads="1"/>
          </p:cNvSpPr>
          <p:nvPr/>
        </p:nvSpPr>
        <p:spPr bwMode="auto">
          <a:xfrm>
            <a:off x="474663" y="1128369"/>
            <a:ext cx="8489825" cy="495913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41226" name="Line 234"/>
          <p:cNvSpPr>
            <a:spLocks noChangeShapeType="1"/>
          </p:cNvSpPr>
          <p:nvPr/>
        </p:nvSpPr>
        <p:spPr bwMode="auto">
          <a:xfrm>
            <a:off x="352425" y="3933825"/>
            <a:ext cx="8791575" cy="0"/>
          </a:xfrm>
          <a:prstGeom prst="line">
            <a:avLst/>
          </a:prstGeom>
          <a:noFill/>
          <a:ln w="63500">
            <a:solidFill>
              <a:srgbClr val="FF99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41227" name="Line 235"/>
          <p:cNvSpPr>
            <a:spLocks noChangeShapeType="1"/>
          </p:cNvSpPr>
          <p:nvPr/>
        </p:nvSpPr>
        <p:spPr bwMode="auto">
          <a:xfrm flipV="1">
            <a:off x="1319627" y="2146300"/>
            <a:ext cx="0" cy="3886200"/>
          </a:xfrm>
          <a:prstGeom prst="line">
            <a:avLst/>
          </a:prstGeom>
          <a:noFill/>
          <a:ln w="63500">
            <a:solidFill>
              <a:srgbClr val="FF99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41228" name="Line 236"/>
          <p:cNvSpPr>
            <a:spLocks noChangeShapeType="1"/>
          </p:cNvSpPr>
          <p:nvPr/>
        </p:nvSpPr>
        <p:spPr bwMode="auto">
          <a:xfrm>
            <a:off x="365125" y="5359400"/>
            <a:ext cx="8778875" cy="14288"/>
          </a:xfrm>
          <a:prstGeom prst="line">
            <a:avLst/>
          </a:prstGeom>
          <a:noFill/>
          <a:ln w="63500">
            <a:solidFill>
              <a:srgbClr val="FF99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41229" name="Line 237"/>
          <p:cNvSpPr>
            <a:spLocks noChangeShapeType="1"/>
          </p:cNvSpPr>
          <p:nvPr/>
        </p:nvSpPr>
        <p:spPr bwMode="auto">
          <a:xfrm flipV="1">
            <a:off x="3380266" y="2133600"/>
            <a:ext cx="0" cy="3886200"/>
          </a:xfrm>
          <a:prstGeom prst="line">
            <a:avLst/>
          </a:prstGeom>
          <a:noFill/>
          <a:ln w="63500">
            <a:solidFill>
              <a:srgbClr val="FF99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341110" name="Group 118"/>
          <p:cNvGrpSpPr>
            <a:grpSpLocks/>
          </p:cNvGrpSpPr>
          <p:nvPr/>
        </p:nvGrpSpPr>
        <p:grpSpPr bwMode="auto">
          <a:xfrm>
            <a:off x="3510153" y="4236956"/>
            <a:ext cx="1488282" cy="844550"/>
            <a:chOff x="3737" y="1838"/>
            <a:chExt cx="1374" cy="254"/>
          </a:xfrm>
        </p:grpSpPr>
        <p:grpSp>
          <p:nvGrpSpPr>
            <p:cNvPr id="341108" name="Group 116"/>
            <p:cNvGrpSpPr>
              <a:grpSpLocks/>
            </p:cNvGrpSpPr>
            <p:nvPr/>
          </p:nvGrpSpPr>
          <p:grpSpPr bwMode="auto">
            <a:xfrm>
              <a:off x="3737" y="1838"/>
              <a:ext cx="1368" cy="248"/>
              <a:chOff x="3737" y="1838"/>
              <a:chExt cx="1368" cy="248"/>
            </a:xfrm>
          </p:grpSpPr>
          <p:sp>
            <p:nvSpPr>
              <p:cNvPr id="341065" name="Rectangle 73"/>
              <p:cNvSpPr>
                <a:spLocks noChangeArrowheads="1"/>
              </p:cNvSpPr>
              <p:nvPr/>
            </p:nvSpPr>
            <p:spPr bwMode="auto">
              <a:xfrm>
                <a:off x="3737" y="1838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066" name="Rectangle 74"/>
              <p:cNvSpPr>
                <a:spLocks noChangeArrowheads="1"/>
              </p:cNvSpPr>
              <p:nvPr/>
            </p:nvSpPr>
            <p:spPr bwMode="auto">
              <a:xfrm>
                <a:off x="3737" y="1844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067" name="Rectangle 75"/>
              <p:cNvSpPr>
                <a:spLocks noChangeArrowheads="1"/>
              </p:cNvSpPr>
              <p:nvPr/>
            </p:nvSpPr>
            <p:spPr bwMode="auto">
              <a:xfrm>
                <a:off x="3737" y="1850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068" name="Rectangle 76"/>
              <p:cNvSpPr>
                <a:spLocks noChangeArrowheads="1"/>
              </p:cNvSpPr>
              <p:nvPr/>
            </p:nvSpPr>
            <p:spPr bwMode="auto">
              <a:xfrm>
                <a:off x="3737" y="1856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069" name="Rectangle 77"/>
              <p:cNvSpPr>
                <a:spLocks noChangeArrowheads="1"/>
              </p:cNvSpPr>
              <p:nvPr/>
            </p:nvSpPr>
            <p:spPr bwMode="auto">
              <a:xfrm>
                <a:off x="3737" y="1862"/>
                <a:ext cx="1368" cy="5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070" name="Rectangle 78"/>
              <p:cNvSpPr>
                <a:spLocks noChangeArrowheads="1"/>
              </p:cNvSpPr>
              <p:nvPr/>
            </p:nvSpPr>
            <p:spPr bwMode="auto">
              <a:xfrm>
                <a:off x="3737" y="1867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071" name="Rectangle 79"/>
              <p:cNvSpPr>
                <a:spLocks noChangeArrowheads="1"/>
              </p:cNvSpPr>
              <p:nvPr/>
            </p:nvSpPr>
            <p:spPr bwMode="auto">
              <a:xfrm>
                <a:off x="3737" y="1873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072" name="Rectangle 80"/>
              <p:cNvSpPr>
                <a:spLocks noChangeArrowheads="1"/>
              </p:cNvSpPr>
              <p:nvPr/>
            </p:nvSpPr>
            <p:spPr bwMode="auto">
              <a:xfrm>
                <a:off x="3737" y="1879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073" name="Rectangle 81"/>
              <p:cNvSpPr>
                <a:spLocks noChangeArrowheads="1"/>
              </p:cNvSpPr>
              <p:nvPr/>
            </p:nvSpPr>
            <p:spPr bwMode="auto">
              <a:xfrm>
                <a:off x="3737" y="1885"/>
                <a:ext cx="1368" cy="5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074" name="Rectangle 82"/>
              <p:cNvSpPr>
                <a:spLocks noChangeArrowheads="1"/>
              </p:cNvSpPr>
              <p:nvPr/>
            </p:nvSpPr>
            <p:spPr bwMode="auto">
              <a:xfrm>
                <a:off x="3737" y="1890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075" name="Rectangle 83"/>
              <p:cNvSpPr>
                <a:spLocks noChangeArrowheads="1"/>
              </p:cNvSpPr>
              <p:nvPr/>
            </p:nvSpPr>
            <p:spPr bwMode="auto">
              <a:xfrm>
                <a:off x="3737" y="1896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076" name="Rectangle 84"/>
              <p:cNvSpPr>
                <a:spLocks noChangeArrowheads="1"/>
              </p:cNvSpPr>
              <p:nvPr/>
            </p:nvSpPr>
            <p:spPr bwMode="auto">
              <a:xfrm>
                <a:off x="3737" y="1902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077" name="Rectangle 85"/>
              <p:cNvSpPr>
                <a:spLocks noChangeArrowheads="1"/>
              </p:cNvSpPr>
              <p:nvPr/>
            </p:nvSpPr>
            <p:spPr bwMode="auto">
              <a:xfrm>
                <a:off x="3737" y="1908"/>
                <a:ext cx="1368" cy="5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078" name="Rectangle 86"/>
              <p:cNvSpPr>
                <a:spLocks noChangeArrowheads="1"/>
              </p:cNvSpPr>
              <p:nvPr/>
            </p:nvSpPr>
            <p:spPr bwMode="auto">
              <a:xfrm>
                <a:off x="3737" y="1913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079" name="Rectangle 87"/>
              <p:cNvSpPr>
                <a:spLocks noChangeArrowheads="1"/>
              </p:cNvSpPr>
              <p:nvPr/>
            </p:nvSpPr>
            <p:spPr bwMode="auto">
              <a:xfrm>
                <a:off x="3737" y="1919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080" name="Rectangle 88"/>
              <p:cNvSpPr>
                <a:spLocks noChangeArrowheads="1"/>
              </p:cNvSpPr>
              <p:nvPr/>
            </p:nvSpPr>
            <p:spPr bwMode="auto">
              <a:xfrm>
                <a:off x="3737" y="1925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081" name="Rectangle 89"/>
              <p:cNvSpPr>
                <a:spLocks noChangeArrowheads="1"/>
              </p:cNvSpPr>
              <p:nvPr/>
            </p:nvSpPr>
            <p:spPr bwMode="auto">
              <a:xfrm>
                <a:off x="3737" y="1931"/>
                <a:ext cx="1368" cy="5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082" name="Rectangle 90"/>
              <p:cNvSpPr>
                <a:spLocks noChangeArrowheads="1"/>
              </p:cNvSpPr>
              <p:nvPr/>
            </p:nvSpPr>
            <p:spPr bwMode="auto">
              <a:xfrm>
                <a:off x="3737" y="1936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083" name="Rectangle 91"/>
              <p:cNvSpPr>
                <a:spLocks noChangeArrowheads="1"/>
              </p:cNvSpPr>
              <p:nvPr/>
            </p:nvSpPr>
            <p:spPr bwMode="auto">
              <a:xfrm>
                <a:off x="3737" y="1942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084" name="Rectangle 92"/>
              <p:cNvSpPr>
                <a:spLocks noChangeArrowheads="1"/>
              </p:cNvSpPr>
              <p:nvPr/>
            </p:nvSpPr>
            <p:spPr bwMode="auto">
              <a:xfrm>
                <a:off x="3737" y="1948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085" name="Rectangle 93"/>
              <p:cNvSpPr>
                <a:spLocks noChangeArrowheads="1"/>
              </p:cNvSpPr>
              <p:nvPr/>
            </p:nvSpPr>
            <p:spPr bwMode="auto">
              <a:xfrm>
                <a:off x="3737" y="1954"/>
                <a:ext cx="1368" cy="5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086" name="Rectangle 94"/>
              <p:cNvSpPr>
                <a:spLocks noChangeArrowheads="1"/>
              </p:cNvSpPr>
              <p:nvPr/>
            </p:nvSpPr>
            <p:spPr bwMode="auto">
              <a:xfrm>
                <a:off x="3737" y="1959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087" name="Rectangle 95"/>
              <p:cNvSpPr>
                <a:spLocks noChangeArrowheads="1"/>
              </p:cNvSpPr>
              <p:nvPr/>
            </p:nvSpPr>
            <p:spPr bwMode="auto">
              <a:xfrm>
                <a:off x="3737" y="1965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088" name="Rectangle 96"/>
              <p:cNvSpPr>
                <a:spLocks noChangeArrowheads="1"/>
              </p:cNvSpPr>
              <p:nvPr/>
            </p:nvSpPr>
            <p:spPr bwMode="auto">
              <a:xfrm>
                <a:off x="3737" y="1971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089" name="Rectangle 97"/>
              <p:cNvSpPr>
                <a:spLocks noChangeArrowheads="1"/>
              </p:cNvSpPr>
              <p:nvPr/>
            </p:nvSpPr>
            <p:spPr bwMode="auto">
              <a:xfrm>
                <a:off x="3737" y="1977"/>
                <a:ext cx="1368" cy="5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090" name="Rectangle 98"/>
              <p:cNvSpPr>
                <a:spLocks noChangeArrowheads="1"/>
              </p:cNvSpPr>
              <p:nvPr/>
            </p:nvSpPr>
            <p:spPr bwMode="auto">
              <a:xfrm>
                <a:off x="3737" y="1982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091" name="Rectangle 99"/>
              <p:cNvSpPr>
                <a:spLocks noChangeArrowheads="1"/>
              </p:cNvSpPr>
              <p:nvPr/>
            </p:nvSpPr>
            <p:spPr bwMode="auto">
              <a:xfrm>
                <a:off x="3737" y="1988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092" name="Rectangle 100"/>
              <p:cNvSpPr>
                <a:spLocks noChangeArrowheads="1"/>
              </p:cNvSpPr>
              <p:nvPr/>
            </p:nvSpPr>
            <p:spPr bwMode="auto">
              <a:xfrm>
                <a:off x="3737" y="1994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093" name="Rectangle 101"/>
              <p:cNvSpPr>
                <a:spLocks noChangeArrowheads="1"/>
              </p:cNvSpPr>
              <p:nvPr/>
            </p:nvSpPr>
            <p:spPr bwMode="auto">
              <a:xfrm>
                <a:off x="3737" y="2000"/>
                <a:ext cx="1368" cy="5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094" name="Rectangle 102"/>
              <p:cNvSpPr>
                <a:spLocks noChangeArrowheads="1"/>
              </p:cNvSpPr>
              <p:nvPr/>
            </p:nvSpPr>
            <p:spPr bwMode="auto">
              <a:xfrm>
                <a:off x="3737" y="2005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095" name="Rectangle 103"/>
              <p:cNvSpPr>
                <a:spLocks noChangeArrowheads="1"/>
              </p:cNvSpPr>
              <p:nvPr/>
            </p:nvSpPr>
            <p:spPr bwMode="auto">
              <a:xfrm>
                <a:off x="3737" y="2011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096" name="Rectangle 104"/>
              <p:cNvSpPr>
                <a:spLocks noChangeArrowheads="1"/>
              </p:cNvSpPr>
              <p:nvPr/>
            </p:nvSpPr>
            <p:spPr bwMode="auto">
              <a:xfrm>
                <a:off x="3737" y="2017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097" name="Rectangle 105"/>
              <p:cNvSpPr>
                <a:spLocks noChangeArrowheads="1"/>
              </p:cNvSpPr>
              <p:nvPr/>
            </p:nvSpPr>
            <p:spPr bwMode="auto">
              <a:xfrm>
                <a:off x="3737" y="2023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098" name="Rectangle 106"/>
              <p:cNvSpPr>
                <a:spLocks noChangeArrowheads="1"/>
              </p:cNvSpPr>
              <p:nvPr/>
            </p:nvSpPr>
            <p:spPr bwMode="auto">
              <a:xfrm>
                <a:off x="3737" y="2029"/>
                <a:ext cx="1368" cy="5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099" name="Rectangle 107"/>
              <p:cNvSpPr>
                <a:spLocks noChangeArrowheads="1"/>
              </p:cNvSpPr>
              <p:nvPr/>
            </p:nvSpPr>
            <p:spPr bwMode="auto">
              <a:xfrm>
                <a:off x="3737" y="2034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100" name="Rectangle 108"/>
              <p:cNvSpPr>
                <a:spLocks noChangeArrowheads="1"/>
              </p:cNvSpPr>
              <p:nvPr/>
            </p:nvSpPr>
            <p:spPr bwMode="auto">
              <a:xfrm>
                <a:off x="3737" y="2040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101" name="Rectangle 109"/>
              <p:cNvSpPr>
                <a:spLocks noChangeArrowheads="1"/>
              </p:cNvSpPr>
              <p:nvPr/>
            </p:nvSpPr>
            <p:spPr bwMode="auto">
              <a:xfrm>
                <a:off x="3737" y="2046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102" name="Rectangle 110"/>
              <p:cNvSpPr>
                <a:spLocks noChangeArrowheads="1"/>
              </p:cNvSpPr>
              <p:nvPr/>
            </p:nvSpPr>
            <p:spPr bwMode="auto">
              <a:xfrm>
                <a:off x="3737" y="2052"/>
                <a:ext cx="1368" cy="5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103" name="Rectangle 111"/>
              <p:cNvSpPr>
                <a:spLocks noChangeArrowheads="1"/>
              </p:cNvSpPr>
              <p:nvPr/>
            </p:nvSpPr>
            <p:spPr bwMode="auto">
              <a:xfrm>
                <a:off x="3737" y="2057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104" name="Rectangle 112"/>
              <p:cNvSpPr>
                <a:spLocks noChangeArrowheads="1"/>
              </p:cNvSpPr>
              <p:nvPr/>
            </p:nvSpPr>
            <p:spPr bwMode="auto">
              <a:xfrm>
                <a:off x="3737" y="2063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105" name="Rectangle 113"/>
              <p:cNvSpPr>
                <a:spLocks noChangeArrowheads="1"/>
              </p:cNvSpPr>
              <p:nvPr/>
            </p:nvSpPr>
            <p:spPr bwMode="auto">
              <a:xfrm>
                <a:off x="3737" y="2069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106" name="Rectangle 114"/>
              <p:cNvSpPr>
                <a:spLocks noChangeArrowheads="1"/>
              </p:cNvSpPr>
              <p:nvPr/>
            </p:nvSpPr>
            <p:spPr bwMode="auto">
              <a:xfrm>
                <a:off x="3737" y="2075"/>
                <a:ext cx="1368" cy="5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107" name="Rectangle 115"/>
              <p:cNvSpPr>
                <a:spLocks noChangeArrowheads="1"/>
              </p:cNvSpPr>
              <p:nvPr/>
            </p:nvSpPr>
            <p:spPr bwMode="auto">
              <a:xfrm>
                <a:off x="3737" y="2080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341109" name="Rectangle 117"/>
            <p:cNvSpPr>
              <a:spLocks noChangeArrowheads="1"/>
            </p:cNvSpPr>
            <p:nvPr/>
          </p:nvSpPr>
          <p:spPr bwMode="auto">
            <a:xfrm>
              <a:off x="3737" y="1838"/>
              <a:ext cx="1374" cy="254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rgbClr val="00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34939" name="Rectangle 91"/>
          <p:cNvSpPr>
            <a:spLocks noChangeArrowheads="1"/>
          </p:cNvSpPr>
          <p:nvPr/>
        </p:nvSpPr>
        <p:spPr bwMode="auto">
          <a:xfrm rot="16140000">
            <a:off x="277019" y="1878807"/>
            <a:ext cx="3365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1200">
                <a:solidFill>
                  <a:srgbClr val="000000"/>
                </a:solidFill>
                <a:latin typeface="Arial" pitchFamily="34" charset="0"/>
              </a:rPr>
              <a:t>1900</a:t>
            </a:r>
            <a:endParaRPr lang="pt-BR" altLang="pt-BR" sz="1600">
              <a:solidFill>
                <a:srgbClr val="003399"/>
              </a:solidFill>
              <a:latin typeface="Arial" pitchFamily="34" charset="0"/>
            </a:endParaRPr>
          </a:p>
        </p:txBody>
      </p:sp>
      <p:grpSp>
        <p:nvGrpSpPr>
          <p:cNvPr id="335015" name="Group 167"/>
          <p:cNvGrpSpPr>
            <a:grpSpLocks/>
          </p:cNvGrpSpPr>
          <p:nvPr/>
        </p:nvGrpSpPr>
        <p:grpSpPr bwMode="auto">
          <a:xfrm>
            <a:off x="430213" y="2133600"/>
            <a:ext cx="42862" cy="3538538"/>
            <a:chOff x="808" y="1245"/>
            <a:chExt cx="27" cy="2229"/>
          </a:xfrm>
        </p:grpSpPr>
        <p:sp>
          <p:nvSpPr>
            <p:cNvPr id="334966" name="Rectangle 118"/>
            <p:cNvSpPr>
              <a:spLocks noChangeArrowheads="1"/>
            </p:cNvSpPr>
            <p:nvPr/>
          </p:nvSpPr>
          <p:spPr bwMode="auto">
            <a:xfrm>
              <a:off x="808" y="1245"/>
              <a:ext cx="27" cy="2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4967" name="Rectangle 119"/>
            <p:cNvSpPr>
              <a:spLocks noChangeArrowheads="1"/>
            </p:cNvSpPr>
            <p:nvPr/>
          </p:nvSpPr>
          <p:spPr bwMode="auto">
            <a:xfrm>
              <a:off x="808" y="1291"/>
              <a:ext cx="27" cy="2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4968" name="Rectangle 120"/>
            <p:cNvSpPr>
              <a:spLocks noChangeArrowheads="1"/>
            </p:cNvSpPr>
            <p:nvPr/>
          </p:nvSpPr>
          <p:spPr bwMode="auto">
            <a:xfrm>
              <a:off x="808" y="1337"/>
              <a:ext cx="27" cy="2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4969" name="Rectangle 121"/>
            <p:cNvSpPr>
              <a:spLocks noChangeArrowheads="1"/>
            </p:cNvSpPr>
            <p:nvPr/>
          </p:nvSpPr>
          <p:spPr bwMode="auto">
            <a:xfrm>
              <a:off x="808" y="1384"/>
              <a:ext cx="27" cy="2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4970" name="Rectangle 122"/>
            <p:cNvSpPr>
              <a:spLocks noChangeArrowheads="1"/>
            </p:cNvSpPr>
            <p:nvPr/>
          </p:nvSpPr>
          <p:spPr bwMode="auto">
            <a:xfrm>
              <a:off x="808" y="1430"/>
              <a:ext cx="27" cy="2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4971" name="Rectangle 123"/>
            <p:cNvSpPr>
              <a:spLocks noChangeArrowheads="1"/>
            </p:cNvSpPr>
            <p:nvPr/>
          </p:nvSpPr>
          <p:spPr bwMode="auto">
            <a:xfrm>
              <a:off x="808" y="1476"/>
              <a:ext cx="27" cy="2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4972" name="Rectangle 124"/>
            <p:cNvSpPr>
              <a:spLocks noChangeArrowheads="1"/>
            </p:cNvSpPr>
            <p:nvPr/>
          </p:nvSpPr>
          <p:spPr bwMode="auto">
            <a:xfrm>
              <a:off x="808" y="1522"/>
              <a:ext cx="27" cy="2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4973" name="Rectangle 125"/>
            <p:cNvSpPr>
              <a:spLocks noChangeArrowheads="1"/>
            </p:cNvSpPr>
            <p:nvPr/>
          </p:nvSpPr>
          <p:spPr bwMode="auto">
            <a:xfrm>
              <a:off x="808" y="1568"/>
              <a:ext cx="27" cy="2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4974" name="Rectangle 126"/>
            <p:cNvSpPr>
              <a:spLocks noChangeArrowheads="1"/>
            </p:cNvSpPr>
            <p:nvPr/>
          </p:nvSpPr>
          <p:spPr bwMode="auto">
            <a:xfrm>
              <a:off x="808" y="1614"/>
              <a:ext cx="27" cy="2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4975" name="Rectangle 127"/>
            <p:cNvSpPr>
              <a:spLocks noChangeArrowheads="1"/>
            </p:cNvSpPr>
            <p:nvPr/>
          </p:nvSpPr>
          <p:spPr bwMode="auto">
            <a:xfrm>
              <a:off x="808" y="1660"/>
              <a:ext cx="27" cy="2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4976" name="Rectangle 128"/>
            <p:cNvSpPr>
              <a:spLocks noChangeArrowheads="1"/>
            </p:cNvSpPr>
            <p:nvPr/>
          </p:nvSpPr>
          <p:spPr bwMode="auto">
            <a:xfrm>
              <a:off x="808" y="1706"/>
              <a:ext cx="27" cy="2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4977" name="Rectangle 129"/>
            <p:cNvSpPr>
              <a:spLocks noChangeArrowheads="1"/>
            </p:cNvSpPr>
            <p:nvPr/>
          </p:nvSpPr>
          <p:spPr bwMode="auto">
            <a:xfrm>
              <a:off x="808" y="1752"/>
              <a:ext cx="27" cy="2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4978" name="Rectangle 130"/>
            <p:cNvSpPr>
              <a:spLocks noChangeArrowheads="1"/>
            </p:cNvSpPr>
            <p:nvPr/>
          </p:nvSpPr>
          <p:spPr bwMode="auto">
            <a:xfrm>
              <a:off x="808" y="1798"/>
              <a:ext cx="27" cy="2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4979" name="Rectangle 131"/>
            <p:cNvSpPr>
              <a:spLocks noChangeArrowheads="1"/>
            </p:cNvSpPr>
            <p:nvPr/>
          </p:nvSpPr>
          <p:spPr bwMode="auto">
            <a:xfrm>
              <a:off x="808" y="1844"/>
              <a:ext cx="27" cy="2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4980" name="Rectangle 132"/>
            <p:cNvSpPr>
              <a:spLocks noChangeArrowheads="1"/>
            </p:cNvSpPr>
            <p:nvPr/>
          </p:nvSpPr>
          <p:spPr bwMode="auto">
            <a:xfrm>
              <a:off x="808" y="1890"/>
              <a:ext cx="27" cy="2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4981" name="Rectangle 133"/>
            <p:cNvSpPr>
              <a:spLocks noChangeArrowheads="1"/>
            </p:cNvSpPr>
            <p:nvPr/>
          </p:nvSpPr>
          <p:spPr bwMode="auto">
            <a:xfrm>
              <a:off x="808" y="1936"/>
              <a:ext cx="27" cy="2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4982" name="Rectangle 134"/>
            <p:cNvSpPr>
              <a:spLocks noChangeArrowheads="1"/>
            </p:cNvSpPr>
            <p:nvPr/>
          </p:nvSpPr>
          <p:spPr bwMode="auto">
            <a:xfrm>
              <a:off x="808" y="1982"/>
              <a:ext cx="27" cy="2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4983" name="Rectangle 135"/>
            <p:cNvSpPr>
              <a:spLocks noChangeArrowheads="1"/>
            </p:cNvSpPr>
            <p:nvPr/>
          </p:nvSpPr>
          <p:spPr bwMode="auto">
            <a:xfrm>
              <a:off x="808" y="2029"/>
              <a:ext cx="27" cy="2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4984" name="Rectangle 136"/>
            <p:cNvSpPr>
              <a:spLocks noChangeArrowheads="1"/>
            </p:cNvSpPr>
            <p:nvPr/>
          </p:nvSpPr>
          <p:spPr bwMode="auto">
            <a:xfrm>
              <a:off x="808" y="2075"/>
              <a:ext cx="27" cy="2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4985" name="Rectangle 137"/>
            <p:cNvSpPr>
              <a:spLocks noChangeArrowheads="1"/>
            </p:cNvSpPr>
            <p:nvPr/>
          </p:nvSpPr>
          <p:spPr bwMode="auto">
            <a:xfrm>
              <a:off x="808" y="2121"/>
              <a:ext cx="27" cy="2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4986" name="Rectangle 138"/>
            <p:cNvSpPr>
              <a:spLocks noChangeArrowheads="1"/>
            </p:cNvSpPr>
            <p:nvPr/>
          </p:nvSpPr>
          <p:spPr bwMode="auto">
            <a:xfrm>
              <a:off x="808" y="2167"/>
              <a:ext cx="27" cy="2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4987" name="Rectangle 139"/>
            <p:cNvSpPr>
              <a:spLocks noChangeArrowheads="1"/>
            </p:cNvSpPr>
            <p:nvPr/>
          </p:nvSpPr>
          <p:spPr bwMode="auto">
            <a:xfrm>
              <a:off x="808" y="2213"/>
              <a:ext cx="27" cy="2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4988" name="Rectangle 140"/>
            <p:cNvSpPr>
              <a:spLocks noChangeArrowheads="1"/>
            </p:cNvSpPr>
            <p:nvPr/>
          </p:nvSpPr>
          <p:spPr bwMode="auto">
            <a:xfrm>
              <a:off x="808" y="2259"/>
              <a:ext cx="27" cy="2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4989" name="Rectangle 141"/>
            <p:cNvSpPr>
              <a:spLocks noChangeArrowheads="1"/>
            </p:cNvSpPr>
            <p:nvPr/>
          </p:nvSpPr>
          <p:spPr bwMode="auto">
            <a:xfrm>
              <a:off x="808" y="2305"/>
              <a:ext cx="27" cy="2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4990" name="Rectangle 142"/>
            <p:cNvSpPr>
              <a:spLocks noChangeArrowheads="1"/>
            </p:cNvSpPr>
            <p:nvPr/>
          </p:nvSpPr>
          <p:spPr bwMode="auto">
            <a:xfrm>
              <a:off x="808" y="2351"/>
              <a:ext cx="27" cy="2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4991" name="Rectangle 143"/>
            <p:cNvSpPr>
              <a:spLocks noChangeArrowheads="1"/>
            </p:cNvSpPr>
            <p:nvPr/>
          </p:nvSpPr>
          <p:spPr bwMode="auto">
            <a:xfrm>
              <a:off x="808" y="2397"/>
              <a:ext cx="27" cy="2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4992" name="Rectangle 144"/>
            <p:cNvSpPr>
              <a:spLocks noChangeArrowheads="1"/>
            </p:cNvSpPr>
            <p:nvPr/>
          </p:nvSpPr>
          <p:spPr bwMode="auto">
            <a:xfrm>
              <a:off x="808" y="2443"/>
              <a:ext cx="27" cy="2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4993" name="Rectangle 145"/>
            <p:cNvSpPr>
              <a:spLocks noChangeArrowheads="1"/>
            </p:cNvSpPr>
            <p:nvPr/>
          </p:nvSpPr>
          <p:spPr bwMode="auto">
            <a:xfrm>
              <a:off x="808" y="2489"/>
              <a:ext cx="27" cy="2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4994" name="Rectangle 146"/>
            <p:cNvSpPr>
              <a:spLocks noChangeArrowheads="1"/>
            </p:cNvSpPr>
            <p:nvPr/>
          </p:nvSpPr>
          <p:spPr bwMode="auto">
            <a:xfrm>
              <a:off x="808" y="2535"/>
              <a:ext cx="27" cy="2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4995" name="Rectangle 147"/>
            <p:cNvSpPr>
              <a:spLocks noChangeArrowheads="1"/>
            </p:cNvSpPr>
            <p:nvPr/>
          </p:nvSpPr>
          <p:spPr bwMode="auto">
            <a:xfrm>
              <a:off x="808" y="2581"/>
              <a:ext cx="27" cy="2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4996" name="Rectangle 148"/>
            <p:cNvSpPr>
              <a:spLocks noChangeArrowheads="1"/>
            </p:cNvSpPr>
            <p:nvPr/>
          </p:nvSpPr>
          <p:spPr bwMode="auto">
            <a:xfrm>
              <a:off x="808" y="2627"/>
              <a:ext cx="27" cy="2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4997" name="Rectangle 149"/>
            <p:cNvSpPr>
              <a:spLocks noChangeArrowheads="1"/>
            </p:cNvSpPr>
            <p:nvPr/>
          </p:nvSpPr>
          <p:spPr bwMode="auto">
            <a:xfrm>
              <a:off x="808" y="2674"/>
              <a:ext cx="27" cy="2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4998" name="Rectangle 150"/>
            <p:cNvSpPr>
              <a:spLocks noChangeArrowheads="1"/>
            </p:cNvSpPr>
            <p:nvPr/>
          </p:nvSpPr>
          <p:spPr bwMode="auto">
            <a:xfrm>
              <a:off x="808" y="2720"/>
              <a:ext cx="27" cy="2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4999" name="Rectangle 151"/>
            <p:cNvSpPr>
              <a:spLocks noChangeArrowheads="1"/>
            </p:cNvSpPr>
            <p:nvPr/>
          </p:nvSpPr>
          <p:spPr bwMode="auto">
            <a:xfrm>
              <a:off x="808" y="2766"/>
              <a:ext cx="27" cy="2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5000" name="Rectangle 152"/>
            <p:cNvSpPr>
              <a:spLocks noChangeArrowheads="1"/>
            </p:cNvSpPr>
            <p:nvPr/>
          </p:nvSpPr>
          <p:spPr bwMode="auto">
            <a:xfrm>
              <a:off x="808" y="2812"/>
              <a:ext cx="27" cy="2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5001" name="Rectangle 153"/>
            <p:cNvSpPr>
              <a:spLocks noChangeArrowheads="1"/>
            </p:cNvSpPr>
            <p:nvPr/>
          </p:nvSpPr>
          <p:spPr bwMode="auto">
            <a:xfrm>
              <a:off x="808" y="2858"/>
              <a:ext cx="27" cy="2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5002" name="Rectangle 154"/>
            <p:cNvSpPr>
              <a:spLocks noChangeArrowheads="1"/>
            </p:cNvSpPr>
            <p:nvPr/>
          </p:nvSpPr>
          <p:spPr bwMode="auto">
            <a:xfrm>
              <a:off x="808" y="2904"/>
              <a:ext cx="27" cy="2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5003" name="Rectangle 155"/>
            <p:cNvSpPr>
              <a:spLocks noChangeArrowheads="1"/>
            </p:cNvSpPr>
            <p:nvPr/>
          </p:nvSpPr>
          <p:spPr bwMode="auto">
            <a:xfrm>
              <a:off x="808" y="2950"/>
              <a:ext cx="27" cy="2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5004" name="Rectangle 156"/>
            <p:cNvSpPr>
              <a:spLocks noChangeArrowheads="1"/>
            </p:cNvSpPr>
            <p:nvPr/>
          </p:nvSpPr>
          <p:spPr bwMode="auto">
            <a:xfrm>
              <a:off x="808" y="2996"/>
              <a:ext cx="27" cy="2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5005" name="Rectangle 157"/>
            <p:cNvSpPr>
              <a:spLocks noChangeArrowheads="1"/>
            </p:cNvSpPr>
            <p:nvPr/>
          </p:nvSpPr>
          <p:spPr bwMode="auto">
            <a:xfrm>
              <a:off x="808" y="3042"/>
              <a:ext cx="27" cy="2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5006" name="Rectangle 158"/>
            <p:cNvSpPr>
              <a:spLocks noChangeArrowheads="1"/>
            </p:cNvSpPr>
            <p:nvPr/>
          </p:nvSpPr>
          <p:spPr bwMode="auto">
            <a:xfrm>
              <a:off x="808" y="3088"/>
              <a:ext cx="27" cy="2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5007" name="Rectangle 159"/>
            <p:cNvSpPr>
              <a:spLocks noChangeArrowheads="1"/>
            </p:cNvSpPr>
            <p:nvPr/>
          </p:nvSpPr>
          <p:spPr bwMode="auto">
            <a:xfrm>
              <a:off x="808" y="3134"/>
              <a:ext cx="27" cy="2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5008" name="Rectangle 160"/>
            <p:cNvSpPr>
              <a:spLocks noChangeArrowheads="1"/>
            </p:cNvSpPr>
            <p:nvPr/>
          </p:nvSpPr>
          <p:spPr bwMode="auto">
            <a:xfrm>
              <a:off x="808" y="3180"/>
              <a:ext cx="27" cy="2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5009" name="Rectangle 161"/>
            <p:cNvSpPr>
              <a:spLocks noChangeArrowheads="1"/>
            </p:cNvSpPr>
            <p:nvPr/>
          </p:nvSpPr>
          <p:spPr bwMode="auto">
            <a:xfrm>
              <a:off x="808" y="3226"/>
              <a:ext cx="27" cy="2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5010" name="Rectangle 162"/>
            <p:cNvSpPr>
              <a:spLocks noChangeArrowheads="1"/>
            </p:cNvSpPr>
            <p:nvPr/>
          </p:nvSpPr>
          <p:spPr bwMode="auto">
            <a:xfrm>
              <a:off x="808" y="3273"/>
              <a:ext cx="27" cy="2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5011" name="Rectangle 163"/>
            <p:cNvSpPr>
              <a:spLocks noChangeArrowheads="1"/>
            </p:cNvSpPr>
            <p:nvPr/>
          </p:nvSpPr>
          <p:spPr bwMode="auto">
            <a:xfrm>
              <a:off x="808" y="3319"/>
              <a:ext cx="27" cy="2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5012" name="Rectangle 164"/>
            <p:cNvSpPr>
              <a:spLocks noChangeArrowheads="1"/>
            </p:cNvSpPr>
            <p:nvPr/>
          </p:nvSpPr>
          <p:spPr bwMode="auto">
            <a:xfrm>
              <a:off x="808" y="3365"/>
              <a:ext cx="27" cy="2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5013" name="Rectangle 165"/>
            <p:cNvSpPr>
              <a:spLocks noChangeArrowheads="1"/>
            </p:cNvSpPr>
            <p:nvPr/>
          </p:nvSpPr>
          <p:spPr bwMode="auto">
            <a:xfrm>
              <a:off x="808" y="3411"/>
              <a:ext cx="27" cy="2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5014" name="Rectangle 166"/>
            <p:cNvSpPr>
              <a:spLocks noChangeArrowheads="1"/>
            </p:cNvSpPr>
            <p:nvPr/>
          </p:nvSpPr>
          <p:spPr bwMode="auto">
            <a:xfrm>
              <a:off x="808" y="3457"/>
              <a:ext cx="27" cy="1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35078" name="Rectangle 230"/>
          <p:cNvSpPr>
            <a:spLocks noChangeArrowheads="1"/>
          </p:cNvSpPr>
          <p:nvPr/>
        </p:nvSpPr>
        <p:spPr bwMode="auto">
          <a:xfrm rot="16200000">
            <a:off x="4829122" y="1891248"/>
            <a:ext cx="3398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1200" dirty="0" smtClean="0">
                <a:solidFill>
                  <a:srgbClr val="000000"/>
                </a:solidFill>
                <a:latin typeface="Arial" pitchFamily="34" charset="0"/>
              </a:rPr>
              <a:t>2003</a:t>
            </a:r>
            <a:endParaRPr lang="pt-BR" altLang="pt-BR" sz="1600" dirty="0">
              <a:solidFill>
                <a:srgbClr val="003399"/>
              </a:solidFill>
              <a:latin typeface="Arial" pitchFamily="34" charset="0"/>
            </a:endParaRPr>
          </a:p>
        </p:txBody>
      </p:sp>
      <p:sp>
        <p:nvSpPr>
          <p:cNvPr id="335079" name="Rectangle 231"/>
          <p:cNvSpPr>
            <a:spLocks noChangeArrowheads="1"/>
          </p:cNvSpPr>
          <p:nvPr/>
        </p:nvSpPr>
        <p:spPr bwMode="auto">
          <a:xfrm rot="16140000">
            <a:off x="888207" y="1878806"/>
            <a:ext cx="3365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1200">
                <a:solidFill>
                  <a:srgbClr val="000000"/>
                </a:solidFill>
                <a:latin typeface="Arial" pitchFamily="34" charset="0"/>
              </a:rPr>
              <a:t>1934</a:t>
            </a:r>
            <a:endParaRPr lang="pt-BR" altLang="pt-BR" sz="1600">
              <a:solidFill>
                <a:srgbClr val="003399"/>
              </a:solidFill>
              <a:latin typeface="Arial" pitchFamily="34" charset="0"/>
            </a:endParaRPr>
          </a:p>
        </p:txBody>
      </p:sp>
      <p:sp>
        <p:nvSpPr>
          <p:cNvPr id="335082" name="Rectangle 234"/>
          <p:cNvSpPr>
            <a:spLocks noChangeArrowheads="1"/>
          </p:cNvSpPr>
          <p:nvPr/>
        </p:nvSpPr>
        <p:spPr bwMode="auto">
          <a:xfrm rot="16200000">
            <a:off x="3113882" y="1850231"/>
            <a:ext cx="3365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1200">
                <a:solidFill>
                  <a:srgbClr val="000000"/>
                </a:solidFill>
                <a:latin typeface="Arial" pitchFamily="34" charset="0"/>
              </a:rPr>
              <a:t>1988</a:t>
            </a:r>
            <a:endParaRPr lang="pt-BR" altLang="pt-BR" sz="1600">
              <a:solidFill>
                <a:srgbClr val="003399"/>
              </a:solidFill>
              <a:latin typeface="Arial" pitchFamily="34" charset="0"/>
            </a:endParaRPr>
          </a:p>
        </p:txBody>
      </p:sp>
      <p:sp>
        <p:nvSpPr>
          <p:cNvPr id="335084" name="Rectangle 236"/>
          <p:cNvSpPr>
            <a:spLocks noChangeArrowheads="1"/>
          </p:cNvSpPr>
          <p:nvPr/>
        </p:nvSpPr>
        <p:spPr bwMode="auto">
          <a:xfrm>
            <a:off x="2855913" y="2239963"/>
            <a:ext cx="923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1000">
                <a:solidFill>
                  <a:srgbClr val="000000"/>
                </a:solidFill>
                <a:latin typeface="Verdana" pitchFamily="34" charset="0"/>
              </a:rPr>
              <a:t>Constituição </a:t>
            </a:r>
            <a:endParaRPr lang="pt-BR" altLang="pt-BR" sz="1000">
              <a:solidFill>
                <a:srgbClr val="003399"/>
              </a:solidFill>
              <a:latin typeface="Verdana" pitchFamily="34" charset="0"/>
            </a:endParaRPr>
          </a:p>
        </p:txBody>
      </p:sp>
      <p:sp>
        <p:nvSpPr>
          <p:cNvPr id="335085" name="Rectangle 237"/>
          <p:cNvSpPr>
            <a:spLocks noChangeArrowheads="1"/>
          </p:cNvSpPr>
          <p:nvPr/>
        </p:nvSpPr>
        <p:spPr bwMode="auto">
          <a:xfrm>
            <a:off x="3059113" y="2362200"/>
            <a:ext cx="533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1000">
                <a:solidFill>
                  <a:srgbClr val="000000"/>
                </a:solidFill>
                <a:latin typeface="Verdana" pitchFamily="34" charset="0"/>
              </a:rPr>
              <a:t>Art 175</a:t>
            </a:r>
            <a:endParaRPr lang="pt-BR" altLang="pt-BR" sz="1000">
              <a:solidFill>
                <a:srgbClr val="003399"/>
              </a:solidFill>
              <a:latin typeface="Verdana" pitchFamily="34" charset="0"/>
            </a:endParaRPr>
          </a:p>
        </p:txBody>
      </p:sp>
      <p:sp>
        <p:nvSpPr>
          <p:cNvPr id="335086" name="Rectangle 238"/>
          <p:cNvSpPr>
            <a:spLocks noChangeArrowheads="1"/>
          </p:cNvSpPr>
          <p:nvPr/>
        </p:nvSpPr>
        <p:spPr bwMode="auto">
          <a:xfrm>
            <a:off x="474663" y="3933825"/>
            <a:ext cx="11080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5088" name="Rectangle 240"/>
          <p:cNvSpPr>
            <a:spLocks noChangeArrowheads="1"/>
          </p:cNvSpPr>
          <p:nvPr/>
        </p:nvSpPr>
        <p:spPr bwMode="auto">
          <a:xfrm>
            <a:off x="474663" y="4875213"/>
            <a:ext cx="10017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335186" name="Group 338"/>
          <p:cNvGrpSpPr>
            <a:grpSpLocks/>
          </p:cNvGrpSpPr>
          <p:nvPr/>
        </p:nvGrpSpPr>
        <p:grpSpPr bwMode="auto">
          <a:xfrm>
            <a:off x="1359091" y="5184298"/>
            <a:ext cx="2057400" cy="1039250"/>
            <a:chOff x="2820" y="3526"/>
            <a:chExt cx="1720" cy="547"/>
          </a:xfrm>
        </p:grpSpPr>
        <p:grpSp>
          <p:nvGrpSpPr>
            <p:cNvPr id="335184" name="Group 336"/>
            <p:cNvGrpSpPr>
              <a:grpSpLocks/>
            </p:cNvGrpSpPr>
            <p:nvPr/>
          </p:nvGrpSpPr>
          <p:grpSpPr bwMode="auto">
            <a:xfrm>
              <a:off x="2820" y="3526"/>
              <a:ext cx="1714" cy="541"/>
              <a:chOff x="2820" y="3526"/>
              <a:chExt cx="1714" cy="541"/>
            </a:xfrm>
          </p:grpSpPr>
          <p:sp>
            <p:nvSpPr>
              <p:cNvPr id="335090" name="Rectangle 242"/>
              <p:cNvSpPr>
                <a:spLocks noChangeArrowheads="1"/>
              </p:cNvSpPr>
              <p:nvPr/>
            </p:nvSpPr>
            <p:spPr bwMode="auto">
              <a:xfrm>
                <a:off x="2820" y="3526"/>
                <a:ext cx="1714" cy="6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091" name="Rectangle 243"/>
              <p:cNvSpPr>
                <a:spLocks noChangeArrowheads="1"/>
              </p:cNvSpPr>
              <p:nvPr/>
            </p:nvSpPr>
            <p:spPr bwMode="auto">
              <a:xfrm>
                <a:off x="2820" y="3532"/>
                <a:ext cx="1714" cy="5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092" name="Rectangle 244"/>
              <p:cNvSpPr>
                <a:spLocks noChangeArrowheads="1"/>
              </p:cNvSpPr>
              <p:nvPr/>
            </p:nvSpPr>
            <p:spPr bwMode="auto">
              <a:xfrm>
                <a:off x="2820" y="3537"/>
                <a:ext cx="1714" cy="6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093" name="Rectangle 245"/>
              <p:cNvSpPr>
                <a:spLocks noChangeArrowheads="1"/>
              </p:cNvSpPr>
              <p:nvPr/>
            </p:nvSpPr>
            <p:spPr bwMode="auto">
              <a:xfrm>
                <a:off x="2820" y="3543"/>
                <a:ext cx="1714" cy="6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094" name="Rectangle 246"/>
              <p:cNvSpPr>
                <a:spLocks noChangeArrowheads="1"/>
              </p:cNvSpPr>
              <p:nvPr/>
            </p:nvSpPr>
            <p:spPr bwMode="auto">
              <a:xfrm>
                <a:off x="2820" y="3549"/>
                <a:ext cx="1714" cy="6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095" name="Rectangle 247"/>
              <p:cNvSpPr>
                <a:spLocks noChangeArrowheads="1"/>
              </p:cNvSpPr>
              <p:nvPr/>
            </p:nvSpPr>
            <p:spPr bwMode="auto">
              <a:xfrm>
                <a:off x="2820" y="3555"/>
                <a:ext cx="1714" cy="5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096" name="Rectangle 248"/>
              <p:cNvSpPr>
                <a:spLocks noChangeArrowheads="1"/>
              </p:cNvSpPr>
              <p:nvPr/>
            </p:nvSpPr>
            <p:spPr bwMode="auto">
              <a:xfrm>
                <a:off x="2820" y="3560"/>
                <a:ext cx="1714" cy="6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097" name="Rectangle 249"/>
              <p:cNvSpPr>
                <a:spLocks noChangeArrowheads="1"/>
              </p:cNvSpPr>
              <p:nvPr/>
            </p:nvSpPr>
            <p:spPr bwMode="auto">
              <a:xfrm>
                <a:off x="2820" y="3566"/>
                <a:ext cx="1714" cy="6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098" name="Rectangle 250"/>
              <p:cNvSpPr>
                <a:spLocks noChangeArrowheads="1"/>
              </p:cNvSpPr>
              <p:nvPr/>
            </p:nvSpPr>
            <p:spPr bwMode="auto">
              <a:xfrm>
                <a:off x="2820" y="3572"/>
                <a:ext cx="1714" cy="6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099" name="Rectangle 251"/>
              <p:cNvSpPr>
                <a:spLocks noChangeArrowheads="1"/>
              </p:cNvSpPr>
              <p:nvPr/>
            </p:nvSpPr>
            <p:spPr bwMode="auto">
              <a:xfrm>
                <a:off x="2820" y="3578"/>
                <a:ext cx="1714" cy="5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00" name="Rectangle 252"/>
              <p:cNvSpPr>
                <a:spLocks noChangeArrowheads="1"/>
              </p:cNvSpPr>
              <p:nvPr/>
            </p:nvSpPr>
            <p:spPr bwMode="auto">
              <a:xfrm>
                <a:off x="2820" y="3583"/>
                <a:ext cx="1714" cy="6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01" name="Rectangle 253"/>
              <p:cNvSpPr>
                <a:spLocks noChangeArrowheads="1"/>
              </p:cNvSpPr>
              <p:nvPr/>
            </p:nvSpPr>
            <p:spPr bwMode="auto">
              <a:xfrm>
                <a:off x="2820" y="3589"/>
                <a:ext cx="1714" cy="6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02" name="Rectangle 254"/>
              <p:cNvSpPr>
                <a:spLocks noChangeArrowheads="1"/>
              </p:cNvSpPr>
              <p:nvPr/>
            </p:nvSpPr>
            <p:spPr bwMode="auto">
              <a:xfrm>
                <a:off x="2820" y="3595"/>
                <a:ext cx="1714" cy="6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03" name="Rectangle 255"/>
              <p:cNvSpPr>
                <a:spLocks noChangeArrowheads="1"/>
              </p:cNvSpPr>
              <p:nvPr/>
            </p:nvSpPr>
            <p:spPr bwMode="auto">
              <a:xfrm>
                <a:off x="2820" y="3601"/>
                <a:ext cx="1714" cy="6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04" name="Rectangle 256"/>
              <p:cNvSpPr>
                <a:spLocks noChangeArrowheads="1"/>
              </p:cNvSpPr>
              <p:nvPr/>
            </p:nvSpPr>
            <p:spPr bwMode="auto">
              <a:xfrm>
                <a:off x="2820" y="3607"/>
                <a:ext cx="1714" cy="5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05" name="Rectangle 257"/>
              <p:cNvSpPr>
                <a:spLocks noChangeArrowheads="1"/>
              </p:cNvSpPr>
              <p:nvPr/>
            </p:nvSpPr>
            <p:spPr bwMode="auto">
              <a:xfrm>
                <a:off x="2820" y="3612"/>
                <a:ext cx="1714" cy="6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06" name="Rectangle 258"/>
              <p:cNvSpPr>
                <a:spLocks noChangeArrowheads="1"/>
              </p:cNvSpPr>
              <p:nvPr/>
            </p:nvSpPr>
            <p:spPr bwMode="auto">
              <a:xfrm>
                <a:off x="2820" y="3618"/>
                <a:ext cx="1714" cy="6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07" name="Rectangle 259"/>
              <p:cNvSpPr>
                <a:spLocks noChangeArrowheads="1"/>
              </p:cNvSpPr>
              <p:nvPr/>
            </p:nvSpPr>
            <p:spPr bwMode="auto">
              <a:xfrm>
                <a:off x="2820" y="3624"/>
                <a:ext cx="1714" cy="6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08" name="Rectangle 260"/>
              <p:cNvSpPr>
                <a:spLocks noChangeArrowheads="1"/>
              </p:cNvSpPr>
              <p:nvPr/>
            </p:nvSpPr>
            <p:spPr bwMode="auto">
              <a:xfrm>
                <a:off x="2820" y="3630"/>
                <a:ext cx="1714" cy="5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09" name="Rectangle 261"/>
              <p:cNvSpPr>
                <a:spLocks noChangeArrowheads="1"/>
              </p:cNvSpPr>
              <p:nvPr/>
            </p:nvSpPr>
            <p:spPr bwMode="auto">
              <a:xfrm>
                <a:off x="2820" y="3635"/>
                <a:ext cx="1714" cy="6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10" name="Rectangle 262"/>
              <p:cNvSpPr>
                <a:spLocks noChangeArrowheads="1"/>
              </p:cNvSpPr>
              <p:nvPr/>
            </p:nvSpPr>
            <p:spPr bwMode="auto">
              <a:xfrm>
                <a:off x="2820" y="3641"/>
                <a:ext cx="1714" cy="6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11" name="Rectangle 263"/>
              <p:cNvSpPr>
                <a:spLocks noChangeArrowheads="1"/>
              </p:cNvSpPr>
              <p:nvPr/>
            </p:nvSpPr>
            <p:spPr bwMode="auto">
              <a:xfrm>
                <a:off x="2820" y="3647"/>
                <a:ext cx="1714" cy="6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12" name="Rectangle 264"/>
              <p:cNvSpPr>
                <a:spLocks noChangeArrowheads="1"/>
              </p:cNvSpPr>
              <p:nvPr/>
            </p:nvSpPr>
            <p:spPr bwMode="auto">
              <a:xfrm>
                <a:off x="2820" y="3653"/>
                <a:ext cx="1714" cy="5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13" name="Rectangle 265"/>
              <p:cNvSpPr>
                <a:spLocks noChangeArrowheads="1"/>
              </p:cNvSpPr>
              <p:nvPr/>
            </p:nvSpPr>
            <p:spPr bwMode="auto">
              <a:xfrm>
                <a:off x="2820" y="3658"/>
                <a:ext cx="1714" cy="6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14" name="Rectangle 266"/>
              <p:cNvSpPr>
                <a:spLocks noChangeArrowheads="1"/>
              </p:cNvSpPr>
              <p:nvPr/>
            </p:nvSpPr>
            <p:spPr bwMode="auto">
              <a:xfrm>
                <a:off x="2820" y="3664"/>
                <a:ext cx="1714" cy="6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15" name="Rectangle 267"/>
              <p:cNvSpPr>
                <a:spLocks noChangeArrowheads="1"/>
              </p:cNvSpPr>
              <p:nvPr/>
            </p:nvSpPr>
            <p:spPr bwMode="auto">
              <a:xfrm>
                <a:off x="2820" y="3670"/>
                <a:ext cx="1714" cy="6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16" name="Rectangle 268"/>
              <p:cNvSpPr>
                <a:spLocks noChangeArrowheads="1"/>
              </p:cNvSpPr>
              <p:nvPr/>
            </p:nvSpPr>
            <p:spPr bwMode="auto">
              <a:xfrm>
                <a:off x="2820" y="3676"/>
                <a:ext cx="1714" cy="5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17" name="Rectangle 269"/>
              <p:cNvSpPr>
                <a:spLocks noChangeArrowheads="1"/>
              </p:cNvSpPr>
              <p:nvPr/>
            </p:nvSpPr>
            <p:spPr bwMode="auto">
              <a:xfrm>
                <a:off x="2820" y="3681"/>
                <a:ext cx="1714" cy="6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18" name="Rectangle 270"/>
              <p:cNvSpPr>
                <a:spLocks noChangeArrowheads="1"/>
              </p:cNvSpPr>
              <p:nvPr/>
            </p:nvSpPr>
            <p:spPr bwMode="auto">
              <a:xfrm>
                <a:off x="2820" y="3687"/>
                <a:ext cx="1714" cy="6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19" name="Rectangle 271"/>
              <p:cNvSpPr>
                <a:spLocks noChangeArrowheads="1"/>
              </p:cNvSpPr>
              <p:nvPr/>
            </p:nvSpPr>
            <p:spPr bwMode="auto">
              <a:xfrm>
                <a:off x="2820" y="3693"/>
                <a:ext cx="1714" cy="6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20" name="Rectangle 272"/>
              <p:cNvSpPr>
                <a:spLocks noChangeArrowheads="1"/>
              </p:cNvSpPr>
              <p:nvPr/>
            </p:nvSpPr>
            <p:spPr bwMode="auto">
              <a:xfrm>
                <a:off x="2820" y="3699"/>
                <a:ext cx="1714" cy="5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21" name="Rectangle 273"/>
              <p:cNvSpPr>
                <a:spLocks noChangeArrowheads="1"/>
              </p:cNvSpPr>
              <p:nvPr/>
            </p:nvSpPr>
            <p:spPr bwMode="auto">
              <a:xfrm>
                <a:off x="2820" y="3704"/>
                <a:ext cx="1714" cy="6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22" name="Rectangle 274"/>
              <p:cNvSpPr>
                <a:spLocks noChangeArrowheads="1"/>
              </p:cNvSpPr>
              <p:nvPr/>
            </p:nvSpPr>
            <p:spPr bwMode="auto">
              <a:xfrm>
                <a:off x="2820" y="3710"/>
                <a:ext cx="1714" cy="6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23" name="Rectangle 275"/>
              <p:cNvSpPr>
                <a:spLocks noChangeArrowheads="1"/>
              </p:cNvSpPr>
              <p:nvPr/>
            </p:nvSpPr>
            <p:spPr bwMode="auto">
              <a:xfrm>
                <a:off x="2820" y="3716"/>
                <a:ext cx="1714" cy="6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24" name="Rectangle 276"/>
              <p:cNvSpPr>
                <a:spLocks noChangeArrowheads="1"/>
              </p:cNvSpPr>
              <p:nvPr/>
            </p:nvSpPr>
            <p:spPr bwMode="auto">
              <a:xfrm>
                <a:off x="2820" y="3722"/>
                <a:ext cx="1714" cy="5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25" name="Rectangle 277"/>
              <p:cNvSpPr>
                <a:spLocks noChangeArrowheads="1"/>
              </p:cNvSpPr>
              <p:nvPr/>
            </p:nvSpPr>
            <p:spPr bwMode="auto">
              <a:xfrm>
                <a:off x="2820" y="3727"/>
                <a:ext cx="1714" cy="6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26" name="Rectangle 278"/>
              <p:cNvSpPr>
                <a:spLocks noChangeArrowheads="1"/>
              </p:cNvSpPr>
              <p:nvPr/>
            </p:nvSpPr>
            <p:spPr bwMode="auto">
              <a:xfrm>
                <a:off x="2820" y="3733"/>
                <a:ext cx="1714" cy="6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27" name="Rectangle 279"/>
              <p:cNvSpPr>
                <a:spLocks noChangeArrowheads="1"/>
              </p:cNvSpPr>
              <p:nvPr/>
            </p:nvSpPr>
            <p:spPr bwMode="auto">
              <a:xfrm>
                <a:off x="2820" y="3739"/>
                <a:ext cx="1714" cy="6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28" name="Rectangle 280"/>
              <p:cNvSpPr>
                <a:spLocks noChangeArrowheads="1"/>
              </p:cNvSpPr>
              <p:nvPr/>
            </p:nvSpPr>
            <p:spPr bwMode="auto">
              <a:xfrm>
                <a:off x="2820" y="3745"/>
                <a:ext cx="1714" cy="6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29" name="Rectangle 281"/>
              <p:cNvSpPr>
                <a:spLocks noChangeArrowheads="1"/>
              </p:cNvSpPr>
              <p:nvPr/>
            </p:nvSpPr>
            <p:spPr bwMode="auto">
              <a:xfrm>
                <a:off x="2820" y="3751"/>
                <a:ext cx="1714" cy="5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30" name="Rectangle 282"/>
              <p:cNvSpPr>
                <a:spLocks noChangeArrowheads="1"/>
              </p:cNvSpPr>
              <p:nvPr/>
            </p:nvSpPr>
            <p:spPr bwMode="auto">
              <a:xfrm>
                <a:off x="2820" y="3756"/>
                <a:ext cx="1714" cy="6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31" name="Rectangle 283"/>
              <p:cNvSpPr>
                <a:spLocks noChangeArrowheads="1"/>
              </p:cNvSpPr>
              <p:nvPr/>
            </p:nvSpPr>
            <p:spPr bwMode="auto">
              <a:xfrm>
                <a:off x="2820" y="3762"/>
                <a:ext cx="1714" cy="6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32" name="Rectangle 284"/>
              <p:cNvSpPr>
                <a:spLocks noChangeArrowheads="1"/>
              </p:cNvSpPr>
              <p:nvPr/>
            </p:nvSpPr>
            <p:spPr bwMode="auto">
              <a:xfrm>
                <a:off x="2820" y="3768"/>
                <a:ext cx="1714" cy="6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33" name="Rectangle 285"/>
              <p:cNvSpPr>
                <a:spLocks noChangeArrowheads="1"/>
              </p:cNvSpPr>
              <p:nvPr/>
            </p:nvSpPr>
            <p:spPr bwMode="auto">
              <a:xfrm>
                <a:off x="2820" y="3774"/>
                <a:ext cx="1714" cy="5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34" name="Rectangle 286"/>
              <p:cNvSpPr>
                <a:spLocks noChangeArrowheads="1"/>
              </p:cNvSpPr>
              <p:nvPr/>
            </p:nvSpPr>
            <p:spPr bwMode="auto">
              <a:xfrm>
                <a:off x="2820" y="3779"/>
                <a:ext cx="1714" cy="6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35" name="Rectangle 287"/>
              <p:cNvSpPr>
                <a:spLocks noChangeArrowheads="1"/>
              </p:cNvSpPr>
              <p:nvPr/>
            </p:nvSpPr>
            <p:spPr bwMode="auto">
              <a:xfrm>
                <a:off x="2820" y="3785"/>
                <a:ext cx="1714" cy="6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36" name="Rectangle 288"/>
              <p:cNvSpPr>
                <a:spLocks noChangeArrowheads="1"/>
              </p:cNvSpPr>
              <p:nvPr/>
            </p:nvSpPr>
            <p:spPr bwMode="auto">
              <a:xfrm>
                <a:off x="2820" y="3791"/>
                <a:ext cx="1714" cy="6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37" name="Rectangle 289"/>
              <p:cNvSpPr>
                <a:spLocks noChangeArrowheads="1"/>
              </p:cNvSpPr>
              <p:nvPr/>
            </p:nvSpPr>
            <p:spPr bwMode="auto">
              <a:xfrm>
                <a:off x="2820" y="3797"/>
                <a:ext cx="1714" cy="5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38" name="Rectangle 290"/>
              <p:cNvSpPr>
                <a:spLocks noChangeArrowheads="1"/>
              </p:cNvSpPr>
              <p:nvPr/>
            </p:nvSpPr>
            <p:spPr bwMode="auto">
              <a:xfrm>
                <a:off x="2820" y="3802"/>
                <a:ext cx="1714" cy="6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39" name="Rectangle 291"/>
              <p:cNvSpPr>
                <a:spLocks noChangeArrowheads="1"/>
              </p:cNvSpPr>
              <p:nvPr/>
            </p:nvSpPr>
            <p:spPr bwMode="auto">
              <a:xfrm>
                <a:off x="2820" y="3808"/>
                <a:ext cx="1714" cy="6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40" name="Rectangle 292"/>
              <p:cNvSpPr>
                <a:spLocks noChangeArrowheads="1"/>
              </p:cNvSpPr>
              <p:nvPr/>
            </p:nvSpPr>
            <p:spPr bwMode="auto">
              <a:xfrm>
                <a:off x="2820" y="3814"/>
                <a:ext cx="1714" cy="6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41" name="Rectangle 293"/>
              <p:cNvSpPr>
                <a:spLocks noChangeArrowheads="1"/>
              </p:cNvSpPr>
              <p:nvPr/>
            </p:nvSpPr>
            <p:spPr bwMode="auto">
              <a:xfrm>
                <a:off x="2820" y="3820"/>
                <a:ext cx="1714" cy="5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42" name="Rectangle 294"/>
              <p:cNvSpPr>
                <a:spLocks noChangeArrowheads="1"/>
              </p:cNvSpPr>
              <p:nvPr/>
            </p:nvSpPr>
            <p:spPr bwMode="auto">
              <a:xfrm>
                <a:off x="2820" y="3825"/>
                <a:ext cx="1714" cy="6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43" name="Rectangle 295"/>
              <p:cNvSpPr>
                <a:spLocks noChangeArrowheads="1"/>
              </p:cNvSpPr>
              <p:nvPr/>
            </p:nvSpPr>
            <p:spPr bwMode="auto">
              <a:xfrm>
                <a:off x="2820" y="3831"/>
                <a:ext cx="1714" cy="6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44" name="Rectangle 296"/>
              <p:cNvSpPr>
                <a:spLocks noChangeArrowheads="1"/>
              </p:cNvSpPr>
              <p:nvPr/>
            </p:nvSpPr>
            <p:spPr bwMode="auto">
              <a:xfrm>
                <a:off x="2820" y="3837"/>
                <a:ext cx="1714" cy="6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45" name="Rectangle 297"/>
              <p:cNvSpPr>
                <a:spLocks noChangeArrowheads="1"/>
              </p:cNvSpPr>
              <p:nvPr/>
            </p:nvSpPr>
            <p:spPr bwMode="auto">
              <a:xfrm>
                <a:off x="2820" y="3843"/>
                <a:ext cx="1714" cy="5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46" name="Rectangle 298"/>
              <p:cNvSpPr>
                <a:spLocks noChangeArrowheads="1"/>
              </p:cNvSpPr>
              <p:nvPr/>
            </p:nvSpPr>
            <p:spPr bwMode="auto">
              <a:xfrm>
                <a:off x="2820" y="3848"/>
                <a:ext cx="1714" cy="6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47" name="Rectangle 299"/>
              <p:cNvSpPr>
                <a:spLocks noChangeArrowheads="1"/>
              </p:cNvSpPr>
              <p:nvPr/>
            </p:nvSpPr>
            <p:spPr bwMode="auto">
              <a:xfrm>
                <a:off x="2820" y="3854"/>
                <a:ext cx="1714" cy="6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48" name="Rectangle 300"/>
              <p:cNvSpPr>
                <a:spLocks noChangeArrowheads="1"/>
              </p:cNvSpPr>
              <p:nvPr/>
            </p:nvSpPr>
            <p:spPr bwMode="auto">
              <a:xfrm>
                <a:off x="2820" y="3860"/>
                <a:ext cx="1714" cy="6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49" name="Rectangle 301"/>
              <p:cNvSpPr>
                <a:spLocks noChangeArrowheads="1"/>
              </p:cNvSpPr>
              <p:nvPr/>
            </p:nvSpPr>
            <p:spPr bwMode="auto">
              <a:xfrm>
                <a:off x="2820" y="3866"/>
                <a:ext cx="1714" cy="5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50" name="Rectangle 302"/>
              <p:cNvSpPr>
                <a:spLocks noChangeArrowheads="1"/>
              </p:cNvSpPr>
              <p:nvPr/>
            </p:nvSpPr>
            <p:spPr bwMode="auto">
              <a:xfrm>
                <a:off x="2820" y="3871"/>
                <a:ext cx="1714" cy="6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51" name="Rectangle 303"/>
              <p:cNvSpPr>
                <a:spLocks noChangeArrowheads="1"/>
              </p:cNvSpPr>
              <p:nvPr/>
            </p:nvSpPr>
            <p:spPr bwMode="auto">
              <a:xfrm>
                <a:off x="2820" y="3877"/>
                <a:ext cx="1714" cy="6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52" name="Rectangle 304"/>
              <p:cNvSpPr>
                <a:spLocks noChangeArrowheads="1"/>
              </p:cNvSpPr>
              <p:nvPr/>
            </p:nvSpPr>
            <p:spPr bwMode="auto">
              <a:xfrm>
                <a:off x="2820" y="3883"/>
                <a:ext cx="1714" cy="6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53" name="Rectangle 305"/>
              <p:cNvSpPr>
                <a:spLocks noChangeArrowheads="1"/>
              </p:cNvSpPr>
              <p:nvPr/>
            </p:nvSpPr>
            <p:spPr bwMode="auto">
              <a:xfrm>
                <a:off x="2820" y="3889"/>
                <a:ext cx="1714" cy="5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54" name="Rectangle 306"/>
              <p:cNvSpPr>
                <a:spLocks noChangeArrowheads="1"/>
              </p:cNvSpPr>
              <p:nvPr/>
            </p:nvSpPr>
            <p:spPr bwMode="auto">
              <a:xfrm>
                <a:off x="2820" y="3894"/>
                <a:ext cx="1714" cy="6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55" name="Rectangle 307"/>
              <p:cNvSpPr>
                <a:spLocks noChangeArrowheads="1"/>
              </p:cNvSpPr>
              <p:nvPr/>
            </p:nvSpPr>
            <p:spPr bwMode="auto">
              <a:xfrm>
                <a:off x="2820" y="3900"/>
                <a:ext cx="1714" cy="6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56" name="Rectangle 308"/>
              <p:cNvSpPr>
                <a:spLocks noChangeArrowheads="1"/>
              </p:cNvSpPr>
              <p:nvPr/>
            </p:nvSpPr>
            <p:spPr bwMode="auto">
              <a:xfrm>
                <a:off x="2820" y="3906"/>
                <a:ext cx="1714" cy="6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57" name="Rectangle 309"/>
              <p:cNvSpPr>
                <a:spLocks noChangeArrowheads="1"/>
              </p:cNvSpPr>
              <p:nvPr/>
            </p:nvSpPr>
            <p:spPr bwMode="auto">
              <a:xfrm>
                <a:off x="2820" y="3912"/>
                <a:ext cx="1714" cy="6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58" name="Rectangle 310"/>
              <p:cNvSpPr>
                <a:spLocks noChangeArrowheads="1"/>
              </p:cNvSpPr>
              <p:nvPr/>
            </p:nvSpPr>
            <p:spPr bwMode="auto">
              <a:xfrm>
                <a:off x="2820" y="3918"/>
                <a:ext cx="1714" cy="5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59" name="Rectangle 311"/>
              <p:cNvSpPr>
                <a:spLocks noChangeArrowheads="1"/>
              </p:cNvSpPr>
              <p:nvPr/>
            </p:nvSpPr>
            <p:spPr bwMode="auto">
              <a:xfrm>
                <a:off x="2820" y="3923"/>
                <a:ext cx="1714" cy="6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60" name="Rectangle 312"/>
              <p:cNvSpPr>
                <a:spLocks noChangeArrowheads="1"/>
              </p:cNvSpPr>
              <p:nvPr/>
            </p:nvSpPr>
            <p:spPr bwMode="auto">
              <a:xfrm>
                <a:off x="2820" y="3929"/>
                <a:ext cx="1714" cy="6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61" name="Rectangle 313"/>
              <p:cNvSpPr>
                <a:spLocks noChangeArrowheads="1"/>
              </p:cNvSpPr>
              <p:nvPr/>
            </p:nvSpPr>
            <p:spPr bwMode="auto">
              <a:xfrm>
                <a:off x="2820" y="3935"/>
                <a:ext cx="1714" cy="6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62" name="Rectangle 314"/>
              <p:cNvSpPr>
                <a:spLocks noChangeArrowheads="1"/>
              </p:cNvSpPr>
              <p:nvPr/>
            </p:nvSpPr>
            <p:spPr bwMode="auto">
              <a:xfrm>
                <a:off x="2820" y="3941"/>
                <a:ext cx="1714" cy="5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63" name="Rectangle 315"/>
              <p:cNvSpPr>
                <a:spLocks noChangeArrowheads="1"/>
              </p:cNvSpPr>
              <p:nvPr/>
            </p:nvSpPr>
            <p:spPr bwMode="auto">
              <a:xfrm>
                <a:off x="2820" y="3946"/>
                <a:ext cx="1714" cy="6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64" name="Rectangle 316"/>
              <p:cNvSpPr>
                <a:spLocks noChangeArrowheads="1"/>
              </p:cNvSpPr>
              <p:nvPr/>
            </p:nvSpPr>
            <p:spPr bwMode="auto">
              <a:xfrm>
                <a:off x="2820" y="3952"/>
                <a:ext cx="1714" cy="6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65" name="Rectangle 317"/>
              <p:cNvSpPr>
                <a:spLocks noChangeArrowheads="1"/>
              </p:cNvSpPr>
              <p:nvPr/>
            </p:nvSpPr>
            <p:spPr bwMode="auto">
              <a:xfrm>
                <a:off x="2820" y="3958"/>
                <a:ext cx="1714" cy="6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66" name="Rectangle 318"/>
              <p:cNvSpPr>
                <a:spLocks noChangeArrowheads="1"/>
              </p:cNvSpPr>
              <p:nvPr/>
            </p:nvSpPr>
            <p:spPr bwMode="auto">
              <a:xfrm>
                <a:off x="2820" y="3964"/>
                <a:ext cx="1714" cy="5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67" name="Rectangle 319"/>
              <p:cNvSpPr>
                <a:spLocks noChangeArrowheads="1"/>
              </p:cNvSpPr>
              <p:nvPr/>
            </p:nvSpPr>
            <p:spPr bwMode="auto">
              <a:xfrm>
                <a:off x="2820" y="3969"/>
                <a:ext cx="1714" cy="6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68" name="Rectangle 320"/>
              <p:cNvSpPr>
                <a:spLocks noChangeArrowheads="1"/>
              </p:cNvSpPr>
              <p:nvPr/>
            </p:nvSpPr>
            <p:spPr bwMode="auto">
              <a:xfrm>
                <a:off x="2820" y="3975"/>
                <a:ext cx="1714" cy="6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69" name="Rectangle 321"/>
              <p:cNvSpPr>
                <a:spLocks noChangeArrowheads="1"/>
              </p:cNvSpPr>
              <p:nvPr/>
            </p:nvSpPr>
            <p:spPr bwMode="auto">
              <a:xfrm>
                <a:off x="2820" y="3981"/>
                <a:ext cx="1714" cy="6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70" name="Rectangle 322"/>
              <p:cNvSpPr>
                <a:spLocks noChangeArrowheads="1"/>
              </p:cNvSpPr>
              <p:nvPr/>
            </p:nvSpPr>
            <p:spPr bwMode="auto">
              <a:xfrm>
                <a:off x="2820" y="3987"/>
                <a:ext cx="1714" cy="5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71" name="Rectangle 323"/>
              <p:cNvSpPr>
                <a:spLocks noChangeArrowheads="1"/>
              </p:cNvSpPr>
              <p:nvPr/>
            </p:nvSpPr>
            <p:spPr bwMode="auto">
              <a:xfrm>
                <a:off x="2820" y="3992"/>
                <a:ext cx="1714" cy="6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72" name="Rectangle 324"/>
              <p:cNvSpPr>
                <a:spLocks noChangeArrowheads="1"/>
              </p:cNvSpPr>
              <p:nvPr/>
            </p:nvSpPr>
            <p:spPr bwMode="auto">
              <a:xfrm>
                <a:off x="2820" y="3998"/>
                <a:ext cx="1714" cy="6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73" name="Rectangle 325"/>
              <p:cNvSpPr>
                <a:spLocks noChangeArrowheads="1"/>
              </p:cNvSpPr>
              <p:nvPr/>
            </p:nvSpPr>
            <p:spPr bwMode="auto">
              <a:xfrm>
                <a:off x="2820" y="4004"/>
                <a:ext cx="1714" cy="6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74" name="Rectangle 326"/>
              <p:cNvSpPr>
                <a:spLocks noChangeArrowheads="1"/>
              </p:cNvSpPr>
              <p:nvPr/>
            </p:nvSpPr>
            <p:spPr bwMode="auto">
              <a:xfrm>
                <a:off x="2820" y="4010"/>
                <a:ext cx="1714" cy="5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75" name="Rectangle 327"/>
              <p:cNvSpPr>
                <a:spLocks noChangeArrowheads="1"/>
              </p:cNvSpPr>
              <p:nvPr/>
            </p:nvSpPr>
            <p:spPr bwMode="auto">
              <a:xfrm>
                <a:off x="2820" y="4015"/>
                <a:ext cx="1714" cy="6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76" name="Rectangle 328"/>
              <p:cNvSpPr>
                <a:spLocks noChangeArrowheads="1"/>
              </p:cNvSpPr>
              <p:nvPr/>
            </p:nvSpPr>
            <p:spPr bwMode="auto">
              <a:xfrm>
                <a:off x="2820" y="4021"/>
                <a:ext cx="1714" cy="6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77" name="Rectangle 329"/>
              <p:cNvSpPr>
                <a:spLocks noChangeArrowheads="1"/>
              </p:cNvSpPr>
              <p:nvPr/>
            </p:nvSpPr>
            <p:spPr bwMode="auto">
              <a:xfrm>
                <a:off x="2820" y="4027"/>
                <a:ext cx="1714" cy="6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78" name="Rectangle 330"/>
              <p:cNvSpPr>
                <a:spLocks noChangeArrowheads="1"/>
              </p:cNvSpPr>
              <p:nvPr/>
            </p:nvSpPr>
            <p:spPr bwMode="auto">
              <a:xfrm>
                <a:off x="2820" y="4033"/>
                <a:ext cx="1714" cy="5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79" name="Rectangle 331"/>
              <p:cNvSpPr>
                <a:spLocks noChangeArrowheads="1"/>
              </p:cNvSpPr>
              <p:nvPr/>
            </p:nvSpPr>
            <p:spPr bwMode="auto">
              <a:xfrm>
                <a:off x="2820" y="4038"/>
                <a:ext cx="1714" cy="6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80" name="Rectangle 332"/>
              <p:cNvSpPr>
                <a:spLocks noChangeArrowheads="1"/>
              </p:cNvSpPr>
              <p:nvPr/>
            </p:nvSpPr>
            <p:spPr bwMode="auto">
              <a:xfrm>
                <a:off x="2820" y="4044"/>
                <a:ext cx="1714" cy="6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81" name="Rectangle 333"/>
              <p:cNvSpPr>
                <a:spLocks noChangeArrowheads="1"/>
              </p:cNvSpPr>
              <p:nvPr/>
            </p:nvSpPr>
            <p:spPr bwMode="auto">
              <a:xfrm>
                <a:off x="2820" y="4050"/>
                <a:ext cx="1714" cy="6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82" name="Rectangle 334"/>
              <p:cNvSpPr>
                <a:spLocks noChangeArrowheads="1"/>
              </p:cNvSpPr>
              <p:nvPr/>
            </p:nvSpPr>
            <p:spPr bwMode="auto">
              <a:xfrm>
                <a:off x="2820" y="4056"/>
                <a:ext cx="1714" cy="6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5183" name="Rectangle 335"/>
              <p:cNvSpPr>
                <a:spLocks noChangeArrowheads="1"/>
              </p:cNvSpPr>
              <p:nvPr/>
            </p:nvSpPr>
            <p:spPr bwMode="auto">
              <a:xfrm>
                <a:off x="2820" y="4062"/>
                <a:ext cx="1714" cy="5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335185" name="Rectangle 337"/>
            <p:cNvSpPr>
              <a:spLocks noChangeArrowheads="1"/>
            </p:cNvSpPr>
            <p:nvPr/>
          </p:nvSpPr>
          <p:spPr bwMode="auto">
            <a:xfrm>
              <a:off x="2820" y="3526"/>
              <a:ext cx="1720" cy="547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rgbClr val="FF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35187" name="Rectangle 339"/>
          <p:cNvSpPr>
            <a:spLocks noChangeArrowheads="1"/>
          </p:cNvSpPr>
          <p:nvPr/>
        </p:nvSpPr>
        <p:spPr bwMode="auto">
          <a:xfrm>
            <a:off x="1561474" y="5279108"/>
            <a:ext cx="15853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1000" dirty="0" smtClean="0">
                <a:solidFill>
                  <a:srgbClr val="000000"/>
                </a:solidFill>
                <a:latin typeface="Arial" pitchFamily="34" charset="0"/>
              </a:rPr>
              <a:t>SETOR ELÉTRICO –</a:t>
            </a:r>
          </a:p>
          <a:p>
            <a:r>
              <a:rPr lang="pt-BR" altLang="pt-BR" sz="1000" dirty="0" smtClean="0">
                <a:solidFill>
                  <a:srgbClr val="000000"/>
                </a:solidFill>
                <a:latin typeface="Arial" pitchFamily="34" charset="0"/>
              </a:rPr>
              <a:t>FALTAM </a:t>
            </a:r>
            <a:r>
              <a:rPr lang="pt-BR" altLang="pt-BR" sz="1000" dirty="0">
                <a:solidFill>
                  <a:srgbClr val="000000"/>
                </a:solidFill>
                <a:latin typeface="Arial" pitchFamily="34" charset="0"/>
              </a:rPr>
              <a:t>INVESTIMENTOS</a:t>
            </a:r>
            <a:endParaRPr lang="pt-BR" altLang="pt-BR" sz="1000" dirty="0">
              <a:solidFill>
                <a:srgbClr val="003399"/>
              </a:solidFill>
              <a:latin typeface="Arial" pitchFamily="34" charset="0"/>
            </a:endParaRPr>
          </a:p>
        </p:txBody>
      </p:sp>
      <p:sp>
        <p:nvSpPr>
          <p:cNvPr id="335188" name="Rectangle 340"/>
          <p:cNvSpPr>
            <a:spLocks noChangeArrowheads="1"/>
          </p:cNvSpPr>
          <p:nvPr/>
        </p:nvSpPr>
        <p:spPr bwMode="auto">
          <a:xfrm>
            <a:off x="1609099" y="5633625"/>
            <a:ext cx="15795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1000">
                <a:solidFill>
                  <a:srgbClr val="000000"/>
                </a:solidFill>
                <a:latin typeface="Arial" pitchFamily="34" charset="0"/>
              </a:rPr>
              <a:t>56 OBRAS PARALIZADAS</a:t>
            </a:r>
            <a:endParaRPr lang="pt-BR" altLang="pt-BR" sz="1000">
              <a:solidFill>
                <a:srgbClr val="003399"/>
              </a:solidFill>
              <a:latin typeface="Arial" pitchFamily="34" charset="0"/>
            </a:endParaRPr>
          </a:p>
        </p:txBody>
      </p:sp>
      <p:sp>
        <p:nvSpPr>
          <p:cNvPr id="335189" name="Rectangle 341"/>
          <p:cNvSpPr>
            <a:spLocks noChangeArrowheads="1"/>
          </p:cNvSpPr>
          <p:nvPr/>
        </p:nvSpPr>
        <p:spPr bwMode="auto">
          <a:xfrm>
            <a:off x="1548774" y="5824125"/>
            <a:ext cx="15303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1000">
                <a:solidFill>
                  <a:srgbClr val="000000"/>
                </a:solidFill>
                <a:latin typeface="Arial" pitchFamily="34" charset="0"/>
              </a:rPr>
              <a:t>30.510 MW, U$ 31 bilhões</a:t>
            </a:r>
            <a:endParaRPr lang="pt-BR" altLang="pt-BR" sz="1000">
              <a:solidFill>
                <a:srgbClr val="003399"/>
              </a:solidFill>
              <a:latin typeface="Arial" pitchFamily="34" charset="0"/>
            </a:endParaRPr>
          </a:p>
        </p:txBody>
      </p:sp>
      <p:sp>
        <p:nvSpPr>
          <p:cNvPr id="335190" name="Rectangle 342"/>
          <p:cNvSpPr>
            <a:spLocks noChangeArrowheads="1"/>
          </p:cNvSpPr>
          <p:nvPr/>
        </p:nvSpPr>
        <p:spPr bwMode="auto">
          <a:xfrm>
            <a:off x="1561474" y="6008275"/>
            <a:ext cx="1685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1000" dirty="0">
                <a:solidFill>
                  <a:srgbClr val="000000"/>
                </a:solidFill>
                <a:latin typeface="Arial" pitchFamily="34" charset="0"/>
              </a:rPr>
              <a:t>INADIMPLÊNCIA SETORIAL</a:t>
            </a:r>
            <a:endParaRPr lang="pt-BR" altLang="pt-BR" sz="1000" dirty="0">
              <a:solidFill>
                <a:srgbClr val="003399"/>
              </a:solidFill>
              <a:latin typeface="Arial" pitchFamily="34" charset="0"/>
            </a:endParaRPr>
          </a:p>
        </p:txBody>
      </p:sp>
      <p:sp>
        <p:nvSpPr>
          <p:cNvPr id="335228" name="Rectangle 380"/>
          <p:cNvSpPr>
            <a:spLocks noChangeArrowheads="1"/>
          </p:cNvSpPr>
          <p:nvPr/>
        </p:nvSpPr>
        <p:spPr bwMode="auto">
          <a:xfrm>
            <a:off x="1117600" y="1657350"/>
            <a:ext cx="1698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5231" name="Rectangle 383"/>
          <p:cNvSpPr>
            <a:spLocks noChangeArrowheads="1"/>
          </p:cNvSpPr>
          <p:nvPr/>
        </p:nvSpPr>
        <p:spPr bwMode="auto">
          <a:xfrm>
            <a:off x="2109788" y="2287588"/>
            <a:ext cx="128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41013" name="Rectangle 21"/>
          <p:cNvSpPr>
            <a:spLocks noChangeArrowheads="1"/>
          </p:cNvSpPr>
          <p:nvPr/>
        </p:nvSpPr>
        <p:spPr bwMode="auto">
          <a:xfrm>
            <a:off x="5915025" y="2205038"/>
            <a:ext cx="17399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41017" name="Rectangle 25"/>
          <p:cNvSpPr>
            <a:spLocks noChangeArrowheads="1"/>
          </p:cNvSpPr>
          <p:nvPr/>
        </p:nvSpPr>
        <p:spPr bwMode="auto">
          <a:xfrm>
            <a:off x="474663" y="5349875"/>
            <a:ext cx="758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41020" name="Rectangle 28"/>
          <p:cNvSpPr>
            <a:spLocks noChangeArrowheads="1"/>
          </p:cNvSpPr>
          <p:nvPr/>
        </p:nvSpPr>
        <p:spPr bwMode="auto">
          <a:xfrm>
            <a:off x="4829175" y="5378450"/>
            <a:ext cx="1033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41023" name="Rectangle 31"/>
          <p:cNvSpPr>
            <a:spLocks noChangeArrowheads="1"/>
          </p:cNvSpPr>
          <p:nvPr/>
        </p:nvSpPr>
        <p:spPr bwMode="auto">
          <a:xfrm>
            <a:off x="6526213" y="5432425"/>
            <a:ext cx="13081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341063" name="Group 71"/>
          <p:cNvGrpSpPr>
            <a:grpSpLocks/>
          </p:cNvGrpSpPr>
          <p:nvPr/>
        </p:nvGrpSpPr>
        <p:grpSpPr bwMode="auto">
          <a:xfrm>
            <a:off x="1414495" y="4297362"/>
            <a:ext cx="1828800" cy="434975"/>
            <a:chOff x="2083" y="1838"/>
            <a:chExt cx="1202" cy="208"/>
          </a:xfrm>
        </p:grpSpPr>
        <p:grpSp>
          <p:nvGrpSpPr>
            <p:cNvPr id="341061" name="Group 69"/>
            <p:cNvGrpSpPr>
              <a:grpSpLocks/>
            </p:cNvGrpSpPr>
            <p:nvPr/>
          </p:nvGrpSpPr>
          <p:grpSpPr bwMode="auto">
            <a:xfrm>
              <a:off x="2083" y="1838"/>
              <a:ext cx="1195" cy="202"/>
              <a:chOff x="2083" y="1838"/>
              <a:chExt cx="1195" cy="202"/>
            </a:xfrm>
          </p:grpSpPr>
          <p:sp>
            <p:nvSpPr>
              <p:cNvPr id="341026" name="Rectangle 34"/>
              <p:cNvSpPr>
                <a:spLocks noChangeArrowheads="1"/>
              </p:cNvSpPr>
              <p:nvPr/>
            </p:nvSpPr>
            <p:spPr bwMode="auto">
              <a:xfrm>
                <a:off x="2083" y="1838"/>
                <a:ext cx="1195" cy="6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rgbClr val="767676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027" name="Rectangle 35"/>
              <p:cNvSpPr>
                <a:spLocks noChangeArrowheads="1"/>
              </p:cNvSpPr>
              <p:nvPr/>
            </p:nvSpPr>
            <p:spPr bwMode="auto">
              <a:xfrm>
                <a:off x="2083" y="1844"/>
                <a:ext cx="1195" cy="6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rgbClr val="767676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028" name="Rectangle 36"/>
              <p:cNvSpPr>
                <a:spLocks noChangeArrowheads="1"/>
              </p:cNvSpPr>
              <p:nvPr/>
            </p:nvSpPr>
            <p:spPr bwMode="auto">
              <a:xfrm>
                <a:off x="2083" y="1850"/>
                <a:ext cx="1195" cy="6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rgbClr val="767676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029" name="Rectangle 37"/>
              <p:cNvSpPr>
                <a:spLocks noChangeArrowheads="1"/>
              </p:cNvSpPr>
              <p:nvPr/>
            </p:nvSpPr>
            <p:spPr bwMode="auto">
              <a:xfrm>
                <a:off x="2083" y="1856"/>
                <a:ext cx="1195" cy="6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rgbClr val="767676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030" name="Rectangle 38"/>
              <p:cNvSpPr>
                <a:spLocks noChangeArrowheads="1"/>
              </p:cNvSpPr>
              <p:nvPr/>
            </p:nvSpPr>
            <p:spPr bwMode="auto">
              <a:xfrm>
                <a:off x="2083" y="1862"/>
                <a:ext cx="1195" cy="5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rgbClr val="767676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031" name="Rectangle 39"/>
              <p:cNvSpPr>
                <a:spLocks noChangeArrowheads="1"/>
              </p:cNvSpPr>
              <p:nvPr/>
            </p:nvSpPr>
            <p:spPr bwMode="auto">
              <a:xfrm>
                <a:off x="2083" y="1867"/>
                <a:ext cx="1195" cy="6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rgbClr val="767676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032" name="Rectangle 40"/>
              <p:cNvSpPr>
                <a:spLocks noChangeArrowheads="1"/>
              </p:cNvSpPr>
              <p:nvPr/>
            </p:nvSpPr>
            <p:spPr bwMode="auto">
              <a:xfrm>
                <a:off x="2083" y="1873"/>
                <a:ext cx="1195" cy="6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rgbClr val="767676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033" name="Rectangle 41"/>
              <p:cNvSpPr>
                <a:spLocks noChangeArrowheads="1"/>
              </p:cNvSpPr>
              <p:nvPr/>
            </p:nvSpPr>
            <p:spPr bwMode="auto">
              <a:xfrm>
                <a:off x="2083" y="1879"/>
                <a:ext cx="1195" cy="6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rgbClr val="767676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034" name="Rectangle 42"/>
              <p:cNvSpPr>
                <a:spLocks noChangeArrowheads="1"/>
              </p:cNvSpPr>
              <p:nvPr/>
            </p:nvSpPr>
            <p:spPr bwMode="auto">
              <a:xfrm>
                <a:off x="2083" y="1885"/>
                <a:ext cx="1195" cy="5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rgbClr val="767676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035" name="Rectangle 43"/>
              <p:cNvSpPr>
                <a:spLocks noChangeArrowheads="1"/>
              </p:cNvSpPr>
              <p:nvPr/>
            </p:nvSpPr>
            <p:spPr bwMode="auto">
              <a:xfrm>
                <a:off x="2083" y="1890"/>
                <a:ext cx="1195" cy="6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rgbClr val="767676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036" name="Rectangle 44"/>
              <p:cNvSpPr>
                <a:spLocks noChangeArrowheads="1"/>
              </p:cNvSpPr>
              <p:nvPr/>
            </p:nvSpPr>
            <p:spPr bwMode="auto">
              <a:xfrm>
                <a:off x="2083" y="1896"/>
                <a:ext cx="1195" cy="6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rgbClr val="767676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037" name="Rectangle 45"/>
              <p:cNvSpPr>
                <a:spLocks noChangeArrowheads="1"/>
              </p:cNvSpPr>
              <p:nvPr/>
            </p:nvSpPr>
            <p:spPr bwMode="auto">
              <a:xfrm>
                <a:off x="2083" y="1902"/>
                <a:ext cx="1195" cy="6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rgbClr val="767676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038" name="Rectangle 46"/>
              <p:cNvSpPr>
                <a:spLocks noChangeArrowheads="1"/>
              </p:cNvSpPr>
              <p:nvPr/>
            </p:nvSpPr>
            <p:spPr bwMode="auto">
              <a:xfrm>
                <a:off x="2083" y="1908"/>
                <a:ext cx="1195" cy="5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rgbClr val="767676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039" name="Rectangle 47"/>
              <p:cNvSpPr>
                <a:spLocks noChangeArrowheads="1"/>
              </p:cNvSpPr>
              <p:nvPr/>
            </p:nvSpPr>
            <p:spPr bwMode="auto">
              <a:xfrm>
                <a:off x="2083" y="1913"/>
                <a:ext cx="1195" cy="6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rgbClr val="767676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040" name="Rectangle 48"/>
              <p:cNvSpPr>
                <a:spLocks noChangeArrowheads="1"/>
              </p:cNvSpPr>
              <p:nvPr/>
            </p:nvSpPr>
            <p:spPr bwMode="auto">
              <a:xfrm>
                <a:off x="2083" y="1919"/>
                <a:ext cx="1195" cy="6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rgbClr val="767676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041" name="Rectangle 49"/>
              <p:cNvSpPr>
                <a:spLocks noChangeArrowheads="1"/>
              </p:cNvSpPr>
              <p:nvPr/>
            </p:nvSpPr>
            <p:spPr bwMode="auto">
              <a:xfrm>
                <a:off x="2083" y="1925"/>
                <a:ext cx="1195" cy="6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rgbClr val="767676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042" name="Rectangle 50"/>
              <p:cNvSpPr>
                <a:spLocks noChangeArrowheads="1"/>
              </p:cNvSpPr>
              <p:nvPr/>
            </p:nvSpPr>
            <p:spPr bwMode="auto">
              <a:xfrm>
                <a:off x="2083" y="1931"/>
                <a:ext cx="1195" cy="5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rgbClr val="767676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043" name="Rectangle 51"/>
              <p:cNvSpPr>
                <a:spLocks noChangeArrowheads="1"/>
              </p:cNvSpPr>
              <p:nvPr/>
            </p:nvSpPr>
            <p:spPr bwMode="auto">
              <a:xfrm>
                <a:off x="2083" y="1936"/>
                <a:ext cx="1195" cy="6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rgbClr val="767676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044" name="Rectangle 52"/>
              <p:cNvSpPr>
                <a:spLocks noChangeArrowheads="1"/>
              </p:cNvSpPr>
              <p:nvPr/>
            </p:nvSpPr>
            <p:spPr bwMode="auto">
              <a:xfrm>
                <a:off x="2083" y="1942"/>
                <a:ext cx="1195" cy="6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rgbClr val="767676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045" name="Rectangle 53"/>
              <p:cNvSpPr>
                <a:spLocks noChangeArrowheads="1"/>
              </p:cNvSpPr>
              <p:nvPr/>
            </p:nvSpPr>
            <p:spPr bwMode="auto">
              <a:xfrm>
                <a:off x="2083" y="1948"/>
                <a:ext cx="1195" cy="6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rgbClr val="767676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046" name="Rectangle 54"/>
              <p:cNvSpPr>
                <a:spLocks noChangeArrowheads="1"/>
              </p:cNvSpPr>
              <p:nvPr/>
            </p:nvSpPr>
            <p:spPr bwMode="auto">
              <a:xfrm>
                <a:off x="2083" y="1954"/>
                <a:ext cx="1195" cy="5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rgbClr val="767676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047" name="Rectangle 55"/>
              <p:cNvSpPr>
                <a:spLocks noChangeArrowheads="1"/>
              </p:cNvSpPr>
              <p:nvPr/>
            </p:nvSpPr>
            <p:spPr bwMode="auto">
              <a:xfrm>
                <a:off x="2083" y="1959"/>
                <a:ext cx="1195" cy="6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rgbClr val="767676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048" name="Rectangle 56"/>
              <p:cNvSpPr>
                <a:spLocks noChangeArrowheads="1"/>
              </p:cNvSpPr>
              <p:nvPr/>
            </p:nvSpPr>
            <p:spPr bwMode="auto">
              <a:xfrm>
                <a:off x="2083" y="1965"/>
                <a:ext cx="1195" cy="6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rgbClr val="767676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049" name="Rectangle 57"/>
              <p:cNvSpPr>
                <a:spLocks noChangeArrowheads="1"/>
              </p:cNvSpPr>
              <p:nvPr/>
            </p:nvSpPr>
            <p:spPr bwMode="auto">
              <a:xfrm>
                <a:off x="2083" y="1971"/>
                <a:ext cx="1195" cy="6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rgbClr val="767676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050" name="Rectangle 58"/>
              <p:cNvSpPr>
                <a:spLocks noChangeArrowheads="1"/>
              </p:cNvSpPr>
              <p:nvPr/>
            </p:nvSpPr>
            <p:spPr bwMode="auto">
              <a:xfrm>
                <a:off x="2083" y="1977"/>
                <a:ext cx="1195" cy="5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rgbClr val="767676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051" name="Rectangle 59"/>
              <p:cNvSpPr>
                <a:spLocks noChangeArrowheads="1"/>
              </p:cNvSpPr>
              <p:nvPr/>
            </p:nvSpPr>
            <p:spPr bwMode="auto">
              <a:xfrm>
                <a:off x="2083" y="1982"/>
                <a:ext cx="1195" cy="6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rgbClr val="767676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052" name="Rectangle 60"/>
              <p:cNvSpPr>
                <a:spLocks noChangeArrowheads="1"/>
              </p:cNvSpPr>
              <p:nvPr/>
            </p:nvSpPr>
            <p:spPr bwMode="auto">
              <a:xfrm>
                <a:off x="2083" y="1988"/>
                <a:ext cx="1195" cy="6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rgbClr val="767676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053" name="Rectangle 61"/>
              <p:cNvSpPr>
                <a:spLocks noChangeArrowheads="1"/>
              </p:cNvSpPr>
              <p:nvPr/>
            </p:nvSpPr>
            <p:spPr bwMode="auto">
              <a:xfrm>
                <a:off x="2083" y="1994"/>
                <a:ext cx="1195" cy="6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rgbClr val="767676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054" name="Rectangle 62"/>
              <p:cNvSpPr>
                <a:spLocks noChangeArrowheads="1"/>
              </p:cNvSpPr>
              <p:nvPr/>
            </p:nvSpPr>
            <p:spPr bwMode="auto">
              <a:xfrm>
                <a:off x="2083" y="2000"/>
                <a:ext cx="1195" cy="5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rgbClr val="767676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055" name="Rectangle 63"/>
              <p:cNvSpPr>
                <a:spLocks noChangeArrowheads="1"/>
              </p:cNvSpPr>
              <p:nvPr/>
            </p:nvSpPr>
            <p:spPr bwMode="auto">
              <a:xfrm>
                <a:off x="2083" y="2005"/>
                <a:ext cx="1195" cy="6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rgbClr val="767676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056" name="Rectangle 64"/>
              <p:cNvSpPr>
                <a:spLocks noChangeArrowheads="1"/>
              </p:cNvSpPr>
              <p:nvPr/>
            </p:nvSpPr>
            <p:spPr bwMode="auto">
              <a:xfrm>
                <a:off x="2083" y="2011"/>
                <a:ext cx="1195" cy="6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rgbClr val="767676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057" name="Rectangle 65"/>
              <p:cNvSpPr>
                <a:spLocks noChangeArrowheads="1"/>
              </p:cNvSpPr>
              <p:nvPr/>
            </p:nvSpPr>
            <p:spPr bwMode="auto">
              <a:xfrm>
                <a:off x="2083" y="2017"/>
                <a:ext cx="1195" cy="6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rgbClr val="767676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058" name="Rectangle 66"/>
              <p:cNvSpPr>
                <a:spLocks noChangeArrowheads="1"/>
              </p:cNvSpPr>
              <p:nvPr/>
            </p:nvSpPr>
            <p:spPr bwMode="auto">
              <a:xfrm>
                <a:off x="2083" y="2023"/>
                <a:ext cx="1195" cy="6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rgbClr val="767676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059" name="Rectangle 67"/>
              <p:cNvSpPr>
                <a:spLocks noChangeArrowheads="1"/>
              </p:cNvSpPr>
              <p:nvPr/>
            </p:nvSpPr>
            <p:spPr bwMode="auto">
              <a:xfrm>
                <a:off x="2083" y="2029"/>
                <a:ext cx="1195" cy="5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rgbClr val="767676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060" name="Rectangle 68"/>
              <p:cNvSpPr>
                <a:spLocks noChangeArrowheads="1"/>
              </p:cNvSpPr>
              <p:nvPr/>
            </p:nvSpPr>
            <p:spPr bwMode="auto">
              <a:xfrm>
                <a:off x="2083" y="2034"/>
                <a:ext cx="1195" cy="6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rgbClr val="767676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341062" name="Rectangle 70"/>
            <p:cNvSpPr>
              <a:spLocks noChangeArrowheads="1"/>
            </p:cNvSpPr>
            <p:nvPr/>
          </p:nvSpPr>
          <p:spPr bwMode="auto">
            <a:xfrm>
              <a:off x="2083" y="1838"/>
              <a:ext cx="1202" cy="20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rgbClr val="767676"/>
                </a:gs>
                <a:gs pos="100000">
                  <a:schemeClr val="bg2"/>
                </a:gs>
              </a:gsLst>
              <a:lin ang="5400000" scaled="1"/>
            </a:gradFill>
            <a:ln w="1111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41064" name="Rectangle 72"/>
          <p:cNvSpPr>
            <a:spLocks noChangeArrowheads="1"/>
          </p:cNvSpPr>
          <p:nvPr/>
        </p:nvSpPr>
        <p:spPr bwMode="auto">
          <a:xfrm>
            <a:off x="1558957" y="4381500"/>
            <a:ext cx="169200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1400" b="1" dirty="0">
                <a:solidFill>
                  <a:srgbClr val="FFFF00"/>
                </a:solidFill>
                <a:latin typeface="Arial" pitchFamily="34" charset="0"/>
              </a:rPr>
              <a:t> ESTADO FAZEDOR</a:t>
            </a:r>
          </a:p>
        </p:txBody>
      </p:sp>
      <p:sp>
        <p:nvSpPr>
          <p:cNvPr id="341111" name="Rectangle 119"/>
          <p:cNvSpPr>
            <a:spLocks noChangeArrowheads="1"/>
          </p:cNvSpPr>
          <p:nvPr/>
        </p:nvSpPr>
        <p:spPr bwMode="auto">
          <a:xfrm>
            <a:off x="3726052" y="4290931"/>
            <a:ext cx="125495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1200" dirty="0">
                <a:solidFill>
                  <a:schemeClr val="bg1"/>
                </a:solidFill>
                <a:latin typeface="Arial" pitchFamily="34" charset="0"/>
              </a:rPr>
              <a:t>ESTADO </a:t>
            </a:r>
            <a:r>
              <a:rPr lang="pt-BR" altLang="pt-BR" sz="1200" dirty="0" smtClean="0">
                <a:solidFill>
                  <a:schemeClr val="bg1"/>
                </a:solidFill>
                <a:latin typeface="Arial" pitchFamily="34" charset="0"/>
              </a:rPr>
              <a:t>MÍNIMO</a:t>
            </a:r>
          </a:p>
          <a:p>
            <a:r>
              <a:rPr lang="pt-BR" altLang="pt-BR" sz="1200" dirty="0" smtClean="0">
                <a:solidFill>
                  <a:schemeClr val="bg1"/>
                </a:solidFill>
                <a:latin typeface="Arial" pitchFamily="34" charset="0"/>
              </a:rPr>
              <a:t>PLANEJAMENTO</a:t>
            </a:r>
          </a:p>
          <a:p>
            <a:r>
              <a:rPr lang="pt-BR" altLang="pt-BR" sz="1200" dirty="0" smtClean="0">
                <a:solidFill>
                  <a:schemeClr val="bg1"/>
                </a:solidFill>
                <a:latin typeface="Arial" pitchFamily="34" charset="0"/>
              </a:rPr>
              <a:t>INDICATIVO</a:t>
            </a:r>
            <a:endParaRPr lang="pt-BR" altLang="pt-BR" sz="12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41113" name="Rectangle 121"/>
          <p:cNvSpPr>
            <a:spLocks noChangeArrowheads="1"/>
          </p:cNvSpPr>
          <p:nvPr/>
        </p:nvSpPr>
        <p:spPr bwMode="auto">
          <a:xfrm>
            <a:off x="6283325" y="5040313"/>
            <a:ext cx="738188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41115" name="Rectangle 123"/>
          <p:cNvSpPr>
            <a:spLocks noChangeArrowheads="1"/>
          </p:cNvSpPr>
          <p:nvPr/>
        </p:nvSpPr>
        <p:spPr bwMode="auto">
          <a:xfrm>
            <a:off x="6010275" y="3914775"/>
            <a:ext cx="82232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341153" name="Group 161"/>
          <p:cNvGrpSpPr>
            <a:grpSpLocks/>
          </p:cNvGrpSpPr>
          <p:nvPr/>
        </p:nvGrpSpPr>
        <p:grpSpPr bwMode="auto">
          <a:xfrm>
            <a:off x="3554413" y="2877214"/>
            <a:ext cx="1274762" cy="577426"/>
            <a:chOff x="3166" y="1545"/>
            <a:chExt cx="803" cy="201"/>
          </a:xfrm>
        </p:grpSpPr>
        <p:grpSp>
          <p:nvGrpSpPr>
            <p:cNvPr id="341151" name="Group 159"/>
            <p:cNvGrpSpPr>
              <a:grpSpLocks/>
            </p:cNvGrpSpPr>
            <p:nvPr/>
          </p:nvGrpSpPr>
          <p:grpSpPr bwMode="auto">
            <a:xfrm>
              <a:off x="3166" y="1545"/>
              <a:ext cx="796" cy="196"/>
              <a:chOff x="3166" y="1545"/>
              <a:chExt cx="796" cy="196"/>
            </a:xfrm>
          </p:grpSpPr>
          <p:sp>
            <p:nvSpPr>
              <p:cNvPr id="341117" name="Rectangle 125"/>
              <p:cNvSpPr>
                <a:spLocks noChangeArrowheads="1"/>
              </p:cNvSpPr>
              <p:nvPr/>
            </p:nvSpPr>
            <p:spPr bwMode="auto">
              <a:xfrm>
                <a:off x="3166" y="1545"/>
                <a:ext cx="796" cy="6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00FF00"/>
                  </a:gs>
                </a:gsLst>
                <a:lin ang="5400000" scaled="1"/>
              </a:gradFill>
              <a:ln w="952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118" name="Rectangle 126"/>
              <p:cNvSpPr>
                <a:spLocks noChangeArrowheads="1"/>
              </p:cNvSpPr>
              <p:nvPr/>
            </p:nvSpPr>
            <p:spPr bwMode="auto">
              <a:xfrm>
                <a:off x="3166" y="1551"/>
                <a:ext cx="796" cy="5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00FF00"/>
                  </a:gs>
                </a:gsLst>
                <a:lin ang="5400000" scaled="1"/>
              </a:gradFill>
              <a:ln w="952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119" name="Rectangle 127"/>
              <p:cNvSpPr>
                <a:spLocks noChangeArrowheads="1"/>
              </p:cNvSpPr>
              <p:nvPr/>
            </p:nvSpPr>
            <p:spPr bwMode="auto">
              <a:xfrm>
                <a:off x="3166" y="1556"/>
                <a:ext cx="796" cy="6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00FF00"/>
                  </a:gs>
                </a:gsLst>
                <a:lin ang="5400000" scaled="1"/>
              </a:gradFill>
              <a:ln w="952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120" name="Rectangle 128"/>
              <p:cNvSpPr>
                <a:spLocks noChangeArrowheads="1"/>
              </p:cNvSpPr>
              <p:nvPr/>
            </p:nvSpPr>
            <p:spPr bwMode="auto">
              <a:xfrm>
                <a:off x="3166" y="1562"/>
                <a:ext cx="796" cy="6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00FF00"/>
                  </a:gs>
                </a:gsLst>
                <a:lin ang="5400000" scaled="1"/>
              </a:gradFill>
              <a:ln w="952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121" name="Rectangle 129"/>
              <p:cNvSpPr>
                <a:spLocks noChangeArrowheads="1"/>
              </p:cNvSpPr>
              <p:nvPr/>
            </p:nvSpPr>
            <p:spPr bwMode="auto">
              <a:xfrm>
                <a:off x="3166" y="1568"/>
                <a:ext cx="796" cy="6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00FF00"/>
                  </a:gs>
                </a:gsLst>
                <a:lin ang="5400000" scaled="1"/>
              </a:gradFill>
              <a:ln w="952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122" name="Rectangle 130"/>
              <p:cNvSpPr>
                <a:spLocks noChangeArrowheads="1"/>
              </p:cNvSpPr>
              <p:nvPr/>
            </p:nvSpPr>
            <p:spPr bwMode="auto">
              <a:xfrm>
                <a:off x="3166" y="1574"/>
                <a:ext cx="796" cy="5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00FF00"/>
                  </a:gs>
                </a:gsLst>
                <a:lin ang="5400000" scaled="1"/>
              </a:gradFill>
              <a:ln w="952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123" name="Rectangle 131"/>
              <p:cNvSpPr>
                <a:spLocks noChangeArrowheads="1"/>
              </p:cNvSpPr>
              <p:nvPr/>
            </p:nvSpPr>
            <p:spPr bwMode="auto">
              <a:xfrm>
                <a:off x="3166" y="1579"/>
                <a:ext cx="796" cy="6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00FF00"/>
                  </a:gs>
                </a:gsLst>
                <a:lin ang="5400000" scaled="1"/>
              </a:gradFill>
              <a:ln w="952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124" name="Rectangle 132"/>
              <p:cNvSpPr>
                <a:spLocks noChangeArrowheads="1"/>
              </p:cNvSpPr>
              <p:nvPr/>
            </p:nvSpPr>
            <p:spPr bwMode="auto">
              <a:xfrm>
                <a:off x="3166" y="1585"/>
                <a:ext cx="796" cy="6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00FF00"/>
                  </a:gs>
                </a:gsLst>
                <a:lin ang="5400000" scaled="1"/>
              </a:gradFill>
              <a:ln w="952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125" name="Rectangle 133"/>
              <p:cNvSpPr>
                <a:spLocks noChangeArrowheads="1"/>
              </p:cNvSpPr>
              <p:nvPr/>
            </p:nvSpPr>
            <p:spPr bwMode="auto">
              <a:xfrm>
                <a:off x="3166" y="1591"/>
                <a:ext cx="796" cy="6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00FF00"/>
                  </a:gs>
                </a:gsLst>
                <a:lin ang="5400000" scaled="1"/>
              </a:gradFill>
              <a:ln w="952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126" name="Rectangle 134"/>
              <p:cNvSpPr>
                <a:spLocks noChangeArrowheads="1"/>
              </p:cNvSpPr>
              <p:nvPr/>
            </p:nvSpPr>
            <p:spPr bwMode="auto">
              <a:xfrm>
                <a:off x="3166" y="1597"/>
                <a:ext cx="796" cy="5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00FF00"/>
                  </a:gs>
                </a:gsLst>
                <a:lin ang="5400000" scaled="1"/>
              </a:gradFill>
              <a:ln w="952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127" name="Rectangle 135"/>
              <p:cNvSpPr>
                <a:spLocks noChangeArrowheads="1"/>
              </p:cNvSpPr>
              <p:nvPr/>
            </p:nvSpPr>
            <p:spPr bwMode="auto">
              <a:xfrm>
                <a:off x="3166" y="1602"/>
                <a:ext cx="796" cy="6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00FF00"/>
                  </a:gs>
                </a:gsLst>
                <a:lin ang="5400000" scaled="1"/>
              </a:gradFill>
              <a:ln w="952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128" name="Rectangle 136"/>
              <p:cNvSpPr>
                <a:spLocks noChangeArrowheads="1"/>
              </p:cNvSpPr>
              <p:nvPr/>
            </p:nvSpPr>
            <p:spPr bwMode="auto">
              <a:xfrm>
                <a:off x="3166" y="1608"/>
                <a:ext cx="796" cy="6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00FF00"/>
                  </a:gs>
                </a:gsLst>
                <a:lin ang="5400000" scaled="1"/>
              </a:gradFill>
              <a:ln w="952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129" name="Rectangle 137"/>
              <p:cNvSpPr>
                <a:spLocks noChangeArrowheads="1"/>
              </p:cNvSpPr>
              <p:nvPr/>
            </p:nvSpPr>
            <p:spPr bwMode="auto">
              <a:xfrm>
                <a:off x="3166" y="1614"/>
                <a:ext cx="796" cy="6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00FF00"/>
                  </a:gs>
                </a:gsLst>
                <a:lin ang="5400000" scaled="1"/>
              </a:gradFill>
              <a:ln w="952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130" name="Rectangle 138"/>
              <p:cNvSpPr>
                <a:spLocks noChangeArrowheads="1"/>
              </p:cNvSpPr>
              <p:nvPr/>
            </p:nvSpPr>
            <p:spPr bwMode="auto">
              <a:xfrm>
                <a:off x="3166" y="1620"/>
                <a:ext cx="796" cy="5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00FF00"/>
                  </a:gs>
                </a:gsLst>
                <a:lin ang="5400000" scaled="1"/>
              </a:gradFill>
              <a:ln w="952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131" name="Rectangle 139"/>
              <p:cNvSpPr>
                <a:spLocks noChangeArrowheads="1"/>
              </p:cNvSpPr>
              <p:nvPr/>
            </p:nvSpPr>
            <p:spPr bwMode="auto">
              <a:xfrm>
                <a:off x="3166" y="1625"/>
                <a:ext cx="796" cy="6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00FF00"/>
                  </a:gs>
                </a:gsLst>
                <a:lin ang="5400000" scaled="1"/>
              </a:gradFill>
              <a:ln w="952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132" name="Rectangle 140"/>
              <p:cNvSpPr>
                <a:spLocks noChangeArrowheads="1"/>
              </p:cNvSpPr>
              <p:nvPr/>
            </p:nvSpPr>
            <p:spPr bwMode="auto">
              <a:xfrm>
                <a:off x="3166" y="1631"/>
                <a:ext cx="796" cy="6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00FF00"/>
                  </a:gs>
                </a:gsLst>
                <a:lin ang="5400000" scaled="1"/>
              </a:gradFill>
              <a:ln w="952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133" name="Rectangle 141"/>
              <p:cNvSpPr>
                <a:spLocks noChangeArrowheads="1"/>
              </p:cNvSpPr>
              <p:nvPr/>
            </p:nvSpPr>
            <p:spPr bwMode="auto">
              <a:xfrm>
                <a:off x="3166" y="1637"/>
                <a:ext cx="796" cy="6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00FF00"/>
                  </a:gs>
                </a:gsLst>
                <a:lin ang="5400000" scaled="1"/>
              </a:gradFill>
              <a:ln w="952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134" name="Rectangle 142"/>
              <p:cNvSpPr>
                <a:spLocks noChangeArrowheads="1"/>
              </p:cNvSpPr>
              <p:nvPr/>
            </p:nvSpPr>
            <p:spPr bwMode="auto">
              <a:xfrm>
                <a:off x="3166" y="1643"/>
                <a:ext cx="796" cy="5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00FF00"/>
                  </a:gs>
                </a:gsLst>
                <a:lin ang="5400000" scaled="1"/>
              </a:gradFill>
              <a:ln w="952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135" name="Rectangle 143"/>
              <p:cNvSpPr>
                <a:spLocks noChangeArrowheads="1"/>
              </p:cNvSpPr>
              <p:nvPr/>
            </p:nvSpPr>
            <p:spPr bwMode="auto">
              <a:xfrm>
                <a:off x="3166" y="1648"/>
                <a:ext cx="796" cy="6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00FF00"/>
                  </a:gs>
                </a:gsLst>
                <a:lin ang="5400000" scaled="1"/>
              </a:gradFill>
              <a:ln w="952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136" name="Rectangle 144"/>
              <p:cNvSpPr>
                <a:spLocks noChangeArrowheads="1"/>
              </p:cNvSpPr>
              <p:nvPr/>
            </p:nvSpPr>
            <p:spPr bwMode="auto">
              <a:xfrm>
                <a:off x="3166" y="1654"/>
                <a:ext cx="796" cy="6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00FF00"/>
                  </a:gs>
                </a:gsLst>
                <a:lin ang="5400000" scaled="1"/>
              </a:gradFill>
              <a:ln w="952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137" name="Rectangle 145"/>
              <p:cNvSpPr>
                <a:spLocks noChangeArrowheads="1"/>
              </p:cNvSpPr>
              <p:nvPr/>
            </p:nvSpPr>
            <p:spPr bwMode="auto">
              <a:xfrm>
                <a:off x="3166" y="1660"/>
                <a:ext cx="796" cy="6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00FF00"/>
                  </a:gs>
                </a:gsLst>
                <a:lin ang="5400000" scaled="1"/>
              </a:gradFill>
              <a:ln w="952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138" name="Rectangle 146"/>
              <p:cNvSpPr>
                <a:spLocks noChangeArrowheads="1"/>
              </p:cNvSpPr>
              <p:nvPr/>
            </p:nvSpPr>
            <p:spPr bwMode="auto">
              <a:xfrm>
                <a:off x="3166" y="1666"/>
                <a:ext cx="796" cy="5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00FF00"/>
                  </a:gs>
                </a:gsLst>
                <a:lin ang="5400000" scaled="1"/>
              </a:gradFill>
              <a:ln w="952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139" name="Rectangle 147"/>
              <p:cNvSpPr>
                <a:spLocks noChangeArrowheads="1"/>
              </p:cNvSpPr>
              <p:nvPr/>
            </p:nvSpPr>
            <p:spPr bwMode="auto">
              <a:xfrm>
                <a:off x="3166" y="1671"/>
                <a:ext cx="796" cy="6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00FF00"/>
                  </a:gs>
                </a:gsLst>
                <a:lin ang="5400000" scaled="1"/>
              </a:gradFill>
              <a:ln w="952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140" name="Rectangle 148"/>
              <p:cNvSpPr>
                <a:spLocks noChangeArrowheads="1"/>
              </p:cNvSpPr>
              <p:nvPr/>
            </p:nvSpPr>
            <p:spPr bwMode="auto">
              <a:xfrm>
                <a:off x="3166" y="1677"/>
                <a:ext cx="796" cy="6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00FF00"/>
                  </a:gs>
                </a:gsLst>
                <a:lin ang="5400000" scaled="1"/>
              </a:gradFill>
              <a:ln w="952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141" name="Rectangle 149"/>
              <p:cNvSpPr>
                <a:spLocks noChangeArrowheads="1"/>
              </p:cNvSpPr>
              <p:nvPr/>
            </p:nvSpPr>
            <p:spPr bwMode="auto">
              <a:xfrm>
                <a:off x="3166" y="1683"/>
                <a:ext cx="796" cy="6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00FF00"/>
                  </a:gs>
                </a:gsLst>
                <a:lin ang="5400000" scaled="1"/>
              </a:gradFill>
              <a:ln w="952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142" name="Rectangle 150"/>
              <p:cNvSpPr>
                <a:spLocks noChangeArrowheads="1"/>
              </p:cNvSpPr>
              <p:nvPr/>
            </p:nvSpPr>
            <p:spPr bwMode="auto">
              <a:xfrm>
                <a:off x="3166" y="1689"/>
                <a:ext cx="796" cy="5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00FF00"/>
                  </a:gs>
                </a:gsLst>
                <a:lin ang="5400000" scaled="1"/>
              </a:gradFill>
              <a:ln w="952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143" name="Rectangle 151"/>
              <p:cNvSpPr>
                <a:spLocks noChangeArrowheads="1"/>
              </p:cNvSpPr>
              <p:nvPr/>
            </p:nvSpPr>
            <p:spPr bwMode="auto">
              <a:xfrm>
                <a:off x="3166" y="1694"/>
                <a:ext cx="796" cy="6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00FF00"/>
                  </a:gs>
                </a:gsLst>
                <a:lin ang="5400000" scaled="1"/>
              </a:gradFill>
              <a:ln w="952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144" name="Rectangle 152"/>
              <p:cNvSpPr>
                <a:spLocks noChangeArrowheads="1"/>
              </p:cNvSpPr>
              <p:nvPr/>
            </p:nvSpPr>
            <p:spPr bwMode="auto">
              <a:xfrm>
                <a:off x="3166" y="1700"/>
                <a:ext cx="796" cy="6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00FF00"/>
                  </a:gs>
                </a:gsLst>
                <a:lin ang="5400000" scaled="1"/>
              </a:gradFill>
              <a:ln w="952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145" name="Rectangle 153"/>
              <p:cNvSpPr>
                <a:spLocks noChangeArrowheads="1"/>
              </p:cNvSpPr>
              <p:nvPr/>
            </p:nvSpPr>
            <p:spPr bwMode="auto">
              <a:xfrm>
                <a:off x="3166" y="1706"/>
                <a:ext cx="796" cy="6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00FF00"/>
                  </a:gs>
                </a:gsLst>
                <a:lin ang="5400000" scaled="1"/>
              </a:gradFill>
              <a:ln w="952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146" name="Rectangle 154"/>
              <p:cNvSpPr>
                <a:spLocks noChangeArrowheads="1"/>
              </p:cNvSpPr>
              <p:nvPr/>
            </p:nvSpPr>
            <p:spPr bwMode="auto">
              <a:xfrm>
                <a:off x="3166" y="1712"/>
                <a:ext cx="796" cy="6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00FF00"/>
                  </a:gs>
                </a:gsLst>
                <a:lin ang="5400000" scaled="1"/>
              </a:gradFill>
              <a:ln w="952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147" name="Rectangle 155"/>
              <p:cNvSpPr>
                <a:spLocks noChangeArrowheads="1"/>
              </p:cNvSpPr>
              <p:nvPr/>
            </p:nvSpPr>
            <p:spPr bwMode="auto">
              <a:xfrm>
                <a:off x="3166" y="1718"/>
                <a:ext cx="796" cy="5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00FF00"/>
                  </a:gs>
                </a:gsLst>
                <a:lin ang="5400000" scaled="1"/>
              </a:gradFill>
              <a:ln w="952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148" name="Rectangle 156"/>
              <p:cNvSpPr>
                <a:spLocks noChangeArrowheads="1"/>
              </p:cNvSpPr>
              <p:nvPr/>
            </p:nvSpPr>
            <p:spPr bwMode="auto">
              <a:xfrm>
                <a:off x="3166" y="1723"/>
                <a:ext cx="796" cy="6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00FF00"/>
                  </a:gs>
                </a:gsLst>
                <a:lin ang="5400000" scaled="1"/>
              </a:gradFill>
              <a:ln w="952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149" name="Rectangle 157"/>
              <p:cNvSpPr>
                <a:spLocks noChangeArrowheads="1"/>
              </p:cNvSpPr>
              <p:nvPr/>
            </p:nvSpPr>
            <p:spPr bwMode="auto">
              <a:xfrm>
                <a:off x="3166" y="1729"/>
                <a:ext cx="796" cy="6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00FF00"/>
                  </a:gs>
                </a:gsLst>
                <a:lin ang="5400000" scaled="1"/>
              </a:gradFill>
              <a:ln w="952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150" name="Rectangle 158"/>
              <p:cNvSpPr>
                <a:spLocks noChangeArrowheads="1"/>
              </p:cNvSpPr>
              <p:nvPr/>
            </p:nvSpPr>
            <p:spPr bwMode="auto">
              <a:xfrm>
                <a:off x="3166" y="1735"/>
                <a:ext cx="796" cy="6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00FF00"/>
                  </a:gs>
                </a:gsLst>
                <a:lin ang="5400000" scaled="1"/>
              </a:gradFill>
              <a:ln w="952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341152" name="Rectangle 160"/>
            <p:cNvSpPr>
              <a:spLocks noChangeArrowheads="1"/>
            </p:cNvSpPr>
            <p:nvPr/>
          </p:nvSpPr>
          <p:spPr bwMode="auto">
            <a:xfrm>
              <a:off x="3166" y="1545"/>
              <a:ext cx="803" cy="201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00FF00"/>
                </a:gs>
              </a:gsLst>
              <a:lin ang="5400000" scaled="1"/>
            </a:gradFill>
            <a:ln w="11113">
              <a:solidFill>
                <a:srgbClr val="FF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41154" name="Rectangle 162"/>
          <p:cNvSpPr>
            <a:spLocks noChangeArrowheads="1"/>
          </p:cNvSpPr>
          <p:nvPr/>
        </p:nvSpPr>
        <p:spPr bwMode="auto">
          <a:xfrm>
            <a:off x="3627882" y="2940171"/>
            <a:ext cx="1209883" cy="369332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00FF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1200" dirty="0" smtClean="0">
                <a:solidFill>
                  <a:srgbClr val="000000"/>
                </a:solidFill>
                <a:latin typeface="Arial" pitchFamily="34" charset="0"/>
              </a:rPr>
              <a:t>LICITAÇÕES</a:t>
            </a:r>
          </a:p>
          <a:p>
            <a:r>
              <a:rPr lang="pt-BR" altLang="pt-BR" sz="1200" dirty="0" smtClean="0">
                <a:solidFill>
                  <a:srgbClr val="000000"/>
                </a:solidFill>
                <a:latin typeface="Arial" pitchFamily="34" charset="0"/>
              </a:rPr>
              <a:t>PRIVATIZAÇÕES</a:t>
            </a:r>
            <a:endParaRPr lang="pt-BR" altLang="pt-BR" sz="1600" dirty="0">
              <a:solidFill>
                <a:srgbClr val="003399"/>
              </a:solidFill>
              <a:latin typeface="Arial" pitchFamily="34" charset="0"/>
            </a:endParaRPr>
          </a:p>
        </p:txBody>
      </p:sp>
      <p:sp>
        <p:nvSpPr>
          <p:cNvPr id="341155" name="Rectangle 163"/>
          <p:cNvSpPr>
            <a:spLocks noChangeArrowheads="1"/>
          </p:cNvSpPr>
          <p:nvPr/>
        </p:nvSpPr>
        <p:spPr bwMode="auto">
          <a:xfrm>
            <a:off x="6916738" y="4957763"/>
            <a:ext cx="7159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41157" name="Rectangle 165"/>
          <p:cNvSpPr>
            <a:spLocks noChangeArrowheads="1"/>
          </p:cNvSpPr>
          <p:nvPr/>
        </p:nvSpPr>
        <p:spPr bwMode="auto">
          <a:xfrm>
            <a:off x="6557963" y="3860800"/>
            <a:ext cx="110648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41159" name="Rectangle 167"/>
          <p:cNvSpPr>
            <a:spLocks noChangeArrowheads="1"/>
          </p:cNvSpPr>
          <p:nvPr/>
        </p:nvSpPr>
        <p:spPr bwMode="auto">
          <a:xfrm rot="16200000">
            <a:off x="6575425" y="1901065"/>
            <a:ext cx="4191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pt-BR" altLang="pt-BR" sz="1200" dirty="0" smtClean="0">
                <a:solidFill>
                  <a:srgbClr val="000000"/>
                </a:solidFill>
                <a:latin typeface="Arial" pitchFamily="34" charset="0"/>
              </a:rPr>
              <a:t>2010</a:t>
            </a:r>
            <a:endParaRPr lang="pt-BR" altLang="pt-BR" sz="1600" dirty="0">
              <a:solidFill>
                <a:srgbClr val="003399"/>
              </a:solidFill>
              <a:latin typeface="Arial" pitchFamily="34" charset="0"/>
            </a:endParaRPr>
          </a:p>
        </p:txBody>
      </p:sp>
      <p:sp>
        <p:nvSpPr>
          <p:cNvPr id="341217" name="Rectangle 225"/>
          <p:cNvSpPr>
            <a:spLocks noChangeArrowheads="1"/>
          </p:cNvSpPr>
          <p:nvPr/>
        </p:nvSpPr>
        <p:spPr bwMode="auto">
          <a:xfrm>
            <a:off x="106363" y="2811462"/>
            <a:ext cx="1096168" cy="546038"/>
          </a:xfrm>
          <a:prstGeom prst="rect">
            <a:avLst/>
          </a:prstGeom>
          <a:solidFill>
            <a:srgbClr val="DDDDDD"/>
          </a:solidFill>
          <a:ln w="317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pt-BR" dirty="0" smtClean="0"/>
              <a:t>AMBIENTE</a:t>
            </a:r>
          </a:p>
          <a:p>
            <a:r>
              <a:rPr lang="pt-BR" dirty="0" smtClean="0"/>
              <a:t>PRIVADO</a:t>
            </a:r>
            <a:endParaRPr lang="pt-BR" dirty="0"/>
          </a:p>
        </p:txBody>
      </p:sp>
      <p:sp>
        <p:nvSpPr>
          <p:cNvPr id="341218" name="Text Box 226"/>
          <p:cNvSpPr txBox="1">
            <a:spLocks noChangeArrowheads="1"/>
          </p:cNvSpPr>
          <p:nvPr/>
        </p:nvSpPr>
        <p:spPr bwMode="auto">
          <a:xfrm>
            <a:off x="684213" y="2286000"/>
            <a:ext cx="8286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pattFill prst="pct75">
                  <a:fgClr>
                    <a:srgbClr val="FFFF99"/>
                  </a:fgClr>
                  <a:bgClr>
                    <a:srgbClr val="FFFFFF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ts val="700"/>
              </a:lnSpc>
            </a:pPr>
            <a:r>
              <a:rPr lang="pt-BR" altLang="pt-BR" sz="1000">
                <a:solidFill>
                  <a:srgbClr val="003399"/>
                </a:solidFill>
                <a:latin typeface="Verdana" pitchFamily="34" charset="0"/>
              </a:rPr>
              <a:t>CÓDIGO</a:t>
            </a:r>
          </a:p>
        </p:txBody>
      </p:sp>
      <p:sp>
        <p:nvSpPr>
          <p:cNvPr id="341219" name="Text Box 227"/>
          <p:cNvSpPr txBox="1">
            <a:spLocks noChangeArrowheads="1"/>
          </p:cNvSpPr>
          <p:nvPr/>
        </p:nvSpPr>
        <p:spPr bwMode="auto">
          <a:xfrm>
            <a:off x="684213" y="2420938"/>
            <a:ext cx="8286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pattFill prst="pct75">
                  <a:fgClr>
                    <a:srgbClr val="FFFF99"/>
                  </a:fgClr>
                  <a:bgClr>
                    <a:srgbClr val="FFFFFF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ts val="700"/>
              </a:lnSpc>
            </a:pPr>
            <a:r>
              <a:rPr lang="pt-BR" altLang="pt-BR" sz="1000">
                <a:solidFill>
                  <a:srgbClr val="003399"/>
                </a:solidFill>
                <a:latin typeface="Verdana" pitchFamily="34" charset="0"/>
              </a:rPr>
              <a:t>ÁGUAS</a:t>
            </a:r>
          </a:p>
        </p:txBody>
      </p:sp>
      <p:sp>
        <p:nvSpPr>
          <p:cNvPr id="341230" name="Line 238"/>
          <p:cNvSpPr>
            <a:spLocks noChangeShapeType="1"/>
          </p:cNvSpPr>
          <p:nvPr/>
        </p:nvSpPr>
        <p:spPr bwMode="auto">
          <a:xfrm>
            <a:off x="395288" y="2178050"/>
            <a:ext cx="8748712" cy="26988"/>
          </a:xfrm>
          <a:prstGeom prst="line">
            <a:avLst/>
          </a:prstGeom>
          <a:noFill/>
          <a:ln w="31750">
            <a:solidFill>
              <a:srgbClr val="FF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41231" name="AutoShape 239"/>
          <p:cNvSpPr>
            <a:spLocks noChangeArrowheads="1"/>
          </p:cNvSpPr>
          <p:nvPr/>
        </p:nvSpPr>
        <p:spPr bwMode="auto">
          <a:xfrm>
            <a:off x="1042988" y="2133600"/>
            <a:ext cx="76200" cy="76200"/>
          </a:xfrm>
          <a:prstGeom prst="flowChartConnector">
            <a:avLst/>
          </a:prstGeom>
          <a:solidFill>
            <a:srgbClr val="FF9900"/>
          </a:solidFill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41232" name="AutoShape 240"/>
          <p:cNvSpPr>
            <a:spLocks noChangeArrowheads="1"/>
          </p:cNvSpPr>
          <p:nvPr/>
        </p:nvSpPr>
        <p:spPr bwMode="auto">
          <a:xfrm>
            <a:off x="3286125" y="2146300"/>
            <a:ext cx="76200" cy="76200"/>
          </a:xfrm>
          <a:prstGeom prst="flowChartConnector">
            <a:avLst/>
          </a:prstGeom>
          <a:solidFill>
            <a:srgbClr val="FF9900"/>
          </a:solidFill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341233" name="Group 241"/>
          <p:cNvGrpSpPr>
            <a:grpSpLocks/>
          </p:cNvGrpSpPr>
          <p:nvPr/>
        </p:nvGrpSpPr>
        <p:grpSpPr bwMode="auto">
          <a:xfrm>
            <a:off x="1871695" y="4732337"/>
            <a:ext cx="914400" cy="304800"/>
            <a:chOff x="3166" y="1545"/>
            <a:chExt cx="803" cy="201"/>
          </a:xfrm>
        </p:grpSpPr>
        <p:grpSp>
          <p:nvGrpSpPr>
            <p:cNvPr id="341234" name="Group 242"/>
            <p:cNvGrpSpPr>
              <a:grpSpLocks/>
            </p:cNvGrpSpPr>
            <p:nvPr/>
          </p:nvGrpSpPr>
          <p:grpSpPr bwMode="auto">
            <a:xfrm>
              <a:off x="3166" y="1545"/>
              <a:ext cx="796" cy="196"/>
              <a:chOff x="3166" y="1545"/>
              <a:chExt cx="796" cy="196"/>
            </a:xfrm>
          </p:grpSpPr>
          <p:sp>
            <p:nvSpPr>
              <p:cNvPr id="341235" name="Rectangle 243"/>
              <p:cNvSpPr>
                <a:spLocks noChangeArrowheads="1"/>
              </p:cNvSpPr>
              <p:nvPr/>
            </p:nvSpPr>
            <p:spPr bwMode="auto">
              <a:xfrm>
                <a:off x="3166" y="1545"/>
                <a:ext cx="796" cy="6"/>
              </a:xfrm>
              <a:prstGeom prst="rect">
                <a:avLst/>
              </a:prstGeom>
              <a:solidFill>
                <a:srgbClr val="FFCC99"/>
              </a:solidFill>
              <a:ln w="3175">
                <a:solidFill>
                  <a:srgbClr val="FF99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236" name="Rectangle 244"/>
              <p:cNvSpPr>
                <a:spLocks noChangeArrowheads="1"/>
              </p:cNvSpPr>
              <p:nvPr/>
            </p:nvSpPr>
            <p:spPr bwMode="auto">
              <a:xfrm>
                <a:off x="3166" y="1551"/>
                <a:ext cx="796" cy="5"/>
              </a:xfrm>
              <a:prstGeom prst="rect">
                <a:avLst/>
              </a:prstGeom>
              <a:solidFill>
                <a:srgbClr val="FFCC99"/>
              </a:solidFill>
              <a:ln w="3175">
                <a:solidFill>
                  <a:srgbClr val="FF99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237" name="Rectangle 245"/>
              <p:cNvSpPr>
                <a:spLocks noChangeArrowheads="1"/>
              </p:cNvSpPr>
              <p:nvPr/>
            </p:nvSpPr>
            <p:spPr bwMode="auto">
              <a:xfrm>
                <a:off x="3166" y="1556"/>
                <a:ext cx="796" cy="6"/>
              </a:xfrm>
              <a:prstGeom prst="rect">
                <a:avLst/>
              </a:prstGeom>
              <a:solidFill>
                <a:srgbClr val="FFCC99"/>
              </a:solidFill>
              <a:ln w="3175">
                <a:solidFill>
                  <a:srgbClr val="FF99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238" name="Rectangle 246"/>
              <p:cNvSpPr>
                <a:spLocks noChangeArrowheads="1"/>
              </p:cNvSpPr>
              <p:nvPr/>
            </p:nvSpPr>
            <p:spPr bwMode="auto">
              <a:xfrm>
                <a:off x="3166" y="1562"/>
                <a:ext cx="796" cy="6"/>
              </a:xfrm>
              <a:prstGeom prst="rect">
                <a:avLst/>
              </a:prstGeom>
              <a:solidFill>
                <a:srgbClr val="FFCC99"/>
              </a:solidFill>
              <a:ln w="3175">
                <a:solidFill>
                  <a:srgbClr val="FF99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239" name="Rectangle 247"/>
              <p:cNvSpPr>
                <a:spLocks noChangeArrowheads="1"/>
              </p:cNvSpPr>
              <p:nvPr/>
            </p:nvSpPr>
            <p:spPr bwMode="auto">
              <a:xfrm>
                <a:off x="3166" y="1568"/>
                <a:ext cx="796" cy="6"/>
              </a:xfrm>
              <a:prstGeom prst="rect">
                <a:avLst/>
              </a:prstGeom>
              <a:solidFill>
                <a:srgbClr val="FFCC99"/>
              </a:solidFill>
              <a:ln w="3175">
                <a:solidFill>
                  <a:srgbClr val="FF99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240" name="Rectangle 248"/>
              <p:cNvSpPr>
                <a:spLocks noChangeArrowheads="1"/>
              </p:cNvSpPr>
              <p:nvPr/>
            </p:nvSpPr>
            <p:spPr bwMode="auto">
              <a:xfrm>
                <a:off x="3166" y="1574"/>
                <a:ext cx="796" cy="5"/>
              </a:xfrm>
              <a:prstGeom prst="rect">
                <a:avLst/>
              </a:prstGeom>
              <a:solidFill>
                <a:srgbClr val="FFCC99"/>
              </a:solidFill>
              <a:ln w="3175">
                <a:solidFill>
                  <a:srgbClr val="FF99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241" name="Rectangle 249"/>
              <p:cNvSpPr>
                <a:spLocks noChangeArrowheads="1"/>
              </p:cNvSpPr>
              <p:nvPr/>
            </p:nvSpPr>
            <p:spPr bwMode="auto">
              <a:xfrm>
                <a:off x="3166" y="1579"/>
                <a:ext cx="796" cy="6"/>
              </a:xfrm>
              <a:prstGeom prst="rect">
                <a:avLst/>
              </a:prstGeom>
              <a:solidFill>
                <a:srgbClr val="FFCC99"/>
              </a:solidFill>
              <a:ln w="3175">
                <a:solidFill>
                  <a:srgbClr val="FF99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242" name="Rectangle 250"/>
              <p:cNvSpPr>
                <a:spLocks noChangeArrowheads="1"/>
              </p:cNvSpPr>
              <p:nvPr/>
            </p:nvSpPr>
            <p:spPr bwMode="auto">
              <a:xfrm>
                <a:off x="3166" y="1585"/>
                <a:ext cx="796" cy="6"/>
              </a:xfrm>
              <a:prstGeom prst="rect">
                <a:avLst/>
              </a:prstGeom>
              <a:solidFill>
                <a:srgbClr val="FFCC99"/>
              </a:solidFill>
              <a:ln w="3175">
                <a:solidFill>
                  <a:srgbClr val="FF99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243" name="Rectangle 251"/>
              <p:cNvSpPr>
                <a:spLocks noChangeArrowheads="1"/>
              </p:cNvSpPr>
              <p:nvPr/>
            </p:nvSpPr>
            <p:spPr bwMode="auto">
              <a:xfrm>
                <a:off x="3166" y="1591"/>
                <a:ext cx="796" cy="6"/>
              </a:xfrm>
              <a:prstGeom prst="rect">
                <a:avLst/>
              </a:prstGeom>
              <a:solidFill>
                <a:srgbClr val="FFCC99"/>
              </a:solidFill>
              <a:ln w="3175">
                <a:solidFill>
                  <a:srgbClr val="FF99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244" name="Rectangle 252"/>
              <p:cNvSpPr>
                <a:spLocks noChangeArrowheads="1"/>
              </p:cNvSpPr>
              <p:nvPr/>
            </p:nvSpPr>
            <p:spPr bwMode="auto">
              <a:xfrm>
                <a:off x="3166" y="1597"/>
                <a:ext cx="796" cy="5"/>
              </a:xfrm>
              <a:prstGeom prst="rect">
                <a:avLst/>
              </a:prstGeom>
              <a:solidFill>
                <a:srgbClr val="FFCC99"/>
              </a:solidFill>
              <a:ln w="3175">
                <a:solidFill>
                  <a:srgbClr val="FF99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245" name="Rectangle 253"/>
              <p:cNvSpPr>
                <a:spLocks noChangeArrowheads="1"/>
              </p:cNvSpPr>
              <p:nvPr/>
            </p:nvSpPr>
            <p:spPr bwMode="auto">
              <a:xfrm>
                <a:off x="3166" y="1602"/>
                <a:ext cx="796" cy="6"/>
              </a:xfrm>
              <a:prstGeom prst="rect">
                <a:avLst/>
              </a:prstGeom>
              <a:solidFill>
                <a:srgbClr val="FFCC99"/>
              </a:solidFill>
              <a:ln w="3175">
                <a:solidFill>
                  <a:srgbClr val="FF99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246" name="Rectangle 254"/>
              <p:cNvSpPr>
                <a:spLocks noChangeArrowheads="1"/>
              </p:cNvSpPr>
              <p:nvPr/>
            </p:nvSpPr>
            <p:spPr bwMode="auto">
              <a:xfrm>
                <a:off x="3166" y="1608"/>
                <a:ext cx="796" cy="6"/>
              </a:xfrm>
              <a:prstGeom prst="rect">
                <a:avLst/>
              </a:prstGeom>
              <a:solidFill>
                <a:srgbClr val="FFCC99"/>
              </a:solidFill>
              <a:ln w="3175">
                <a:solidFill>
                  <a:srgbClr val="FF99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247" name="Rectangle 255"/>
              <p:cNvSpPr>
                <a:spLocks noChangeArrowheads="1"/>
              </p:cNvSpPr>
              <p:nvPr/>
            </p:nvSpPr>
            <p:spPr bwMode="auto">
              <a:xfrm>
                <a:off x="3166" y="1614"/>
                <a:ext cx="796" cy="6"/>
              </a:xfrm>
              <a:prstGeom prst="rect">
                <a:avLst/>
              </a:prstGeom>
              <a:solidFill>
                <a:srgbClr val="FFCC99"/>
              </a:solidFill>
              <a:ln w="3175">
                <a:solidFill>
                  <a:srgbClr val="FF99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248" name="Rectangle 256"/>
              <p:cNvSpPr>
                <a:spLocks noChangeArrowheads="1"/>
              </p:cNvSpPr>
              <p:nvPr/>
            </p:nvSpPr>
            <p:spPr bwMode="auto">
              <a:xfrm>
                <a:off x="3166" y="1620"/>
                <a:ext cx="796" cy="5"/>
              </a:xfrm>
              <a:prstGeom prst="rect">
                <a:avLst/>
              </a:prstGeom>
              <a:solidFill>
                <a:srgbClr val="FFCC99"/>
              </a:solidFill>
              <a:ln w="3175">
                <a:solidFill>
                  <a:srgbClr val="FF99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249" name="Rectangle 257"/>
              <p:cNvSpPr>
                <a:spLocks noChangeArrowheads="1"/>
              </p:cNvSpPr>
              <p:nvPr/>
            </p:nvSpPr>
            <p:spPr bwMode="auto">
              <a:xfrm>
                <a:off x="3166" y="1625"/>
                <a:ext cx="796" cy="6"/>
              </a:xfrm>
              <a:prstGeom prst="rect">
                <a:avLst/>
              </a:prstGeom>
              <a:solidFill>
                <a:srgbClr val="FFCC99"/>
              </a:solidFill>
              <a:ln w="3175">
                <a:solidFill>
                  <a:srgbClr val="FF99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250" name="Rectangle 258"/>
              <p:cNvSpPr>
                <a:spLocks noChangeArrowheads="1"/>
              </p:cNvSpPr>
              <p:nvPr/>
            </p:nvSpPr>
            <p:spPr bwMode="auto">
              <a:xfrm>
                <a:off x="3166" y="1631"/>
                <a:ext cx="796" cy="6"/>
              </a:xfrm>
              <a:prstGeom prst="rect">
                <a:avLst/>
              </a:prstGeom>
              <a:solidFill>
                <a:srgbClr val="FFCC99"/>
              </a:solidFill>
              <a:ln w="3175">
                <a:solidFill>
                  <a:srgbClr val="FF99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251" name="Rectangle 259"/>
              <p:cNvSpPr>
                <a:spLocks noChangeArrowheads="1"/>
              </p:cNvSpPr>
              <p:nvPr/>
            </p:nvSpPr>
            <p:spPr bwMode="auto">
              <a:xfrm>
                <a:off x="3166" y="1637"/>
                <a:ext cx="796" cy="6"/>
              </a:xfrm>
              <a:prstGeom prst="rect">
                <a:avLst/>
              </a:prstGeom>
              <a:solidFill>
                <a:srgbClr val="FFCC99"/>
              </a:solidFill>
              <a:ln w="3175">
                <a:solidFill>
                  <a:srgbClr val="FF99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252" name="Rectangle 260"/>
              <p:cNvSpPr>
                <a:spLocks noChangeArrowheads="1"/>
              </p:cNvSpPr>
              <p:nvPr/>
            </p:nvSpPr>
            <p:spPr bwMode="auto">
              <a:xfrm>
                <a:off x="3166" y="1643"/>
                <a:ext cx="796" cy="5"/>
              </a:xfrm>
              <a:prstGeom prst="rect">
                <a:avLst/>
              </a:prstGeom>
              <a:solidFill>
                <a:srgbClr val="FFCC99"/>
              </a:solidFill>
              <a:ln w="3175">
                <a:solidFill>
                  <a:srgbClr val="FF99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253" name="Rectangle 261"/>
              <p:cNvSpPr>
                <a:spLocks noChangeArrowheads="1"/>
              </p:cNvSpPr>
              <p:nvPr/>
            </p:nvSpPr>
            <p:spPr bwMode="auto">
              <a:xfrm>
                <a:off x="3166" y="1648"/>
                <a:ext cx="796" cy="6"/>
              </a:xfrm>
              <a:prstGeom prst="rect">
                <a:avLst/>
              </a:prstGeom>
              <a:solidFill>
                <a:srgbClr val="FFCC99"/>
              </a:solidFill>
              <a:ln w="3175">
                <a:solidFill>
                  <a:srgbClr val="FF99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254" name="Rectangle 262"/>
              <p:cNvSpPr>
                <a:spLocks noChangeArrowheads="1"/>
              </p:cNvSpPr>
              <p:nvPr/>
            </p:nvSpPr>
            <p:spPr bwMode="auto">
              <a:xfrm>
                <a:off x="3166" y="1654"/>
                <a:ext cx="796" cy="6"/>
              </a:xfrm>
              <a:prstGeom prst="rect">
                <a:avLst/>
              </a:prstGeom>
              <a:solidFill>
                <a:srgbClr val="FFCC99"/>
              </a:solidFill>
              <a:ln w="3175">
                <a:solidFill>
                  <a:srgbClr val="FF99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255" name="Rectangle 263"/>
              <p:cNvSpPr>
                <a:spLocks noChangeArrowheads="1"/>
              </p:cNvSpPr>
              <p:nvPr/>
            </p:nvSpPr>
            <p:spPr bwMode="auto">
              <a:xfrm>
                <a:off x="3166" y="1660"/>
                <a:ext cx="796" cy="6"/>
              </a:xfrm>
              <a:prstGeom prst="rect">
                <a:avLst/>
              </a:prstGeom>
              <a:solidFill>
                <a:srgbClr val="FFCC99"/>
              </a:solidFill>
              <a:ln w="3175">
                <a:solidFill>
                  <a:srgbClr val="FF99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256" name="Rectangle 264"/>
              <p:cNvSpPr>
                <a:spLocks noChangeArrowheads="1"/>
              </p:cNvSpPr>
              <p:nvPr/>
            </p:nvSpPr>
            <p:spPr bwMode="auto">
              <a:xfrm>
                <a:off x="3166" y="1666"/>
                <a:ext cx="796" cy="5"/>
              </a:xfrm>
              <a:prstGeom prst="rect">
                <a:avLst/>
              </a:prstGeom>
              <a:solidFill>
                <a:srgbClr val="FFCC99"/>
              </a:solidFill>
              <a:ln w="3175">
                <a:solidFill>
                  <a:srgbClr val="FF99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257" name="Rectangle 265"/>
              <p:cNvSpPr>
                <a:spLocks noChangeArrowheads="1"/>
              </p:cNvSpPr>
              <p:nvPr/>
            </p:nvSpPr>
            <p:spPr bwMode="auto">
              <a:xfrm>
                <a:off x="3166" y="1671"/>
                <a:ext cx="796" cy="6"/>
              </a:xfrm>
              <a:prstGeom prst="rect">
                <a:avLst/>
              </a:prstGeom>
              <a:solidFill>
                <a:srgbClr val="FFCC99"/>
              </a:solidFill>
              <a:ln w="3175">
                <a:solidFill>
                  <a:srgbClr val="FF99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258" name="Rectangle 266"/>
              <p:cNvSpPr>
                <a:spLocks noChangeArrowheads="1"/>
              </p:cNvSpPr>
              <p:nvPr/>
            </p:nvSpPr>
            <p:spPr bwMode="auto">
              <a:xfrm>
                <a:off x="3166" y="1677"/>
                <a:ext cx="796" cy="6"/>
              </a:xfrm>
              <a:prstGeom prst="rect">
                <a:avLst/>
              </a:prstGeom>
              <a:solidFill>
                <a:srgbClr val="FFCC99"/>
              </a:solidFill>
              <a:ln w="3175">
                <a:solidFill>
                  <a:srgbClr val="FF99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259" name="Rectangle 267"/>
              <p:cNvSpPr>
                <a:spLocks noChangeArrowheads="1"/>
              </p:cNvSpPr>
              <p:nvPr/>
            </p:nvSpPr>
            <p:spPr bwMode="auto">
              <a:xfrm>
                <a:off x="3166" y="1683"/>
                <a:ext cx="796" cy="6"/>
              </a:xfrm>
              <a:prstGeom prst="rect">
                <a:avLst/>
              </a:prstGeom>
              <a:solidFill>
                <a:srgbClr val="FFCC99"/>
              </a:solidFill>
              <a:ln w="3175">
                <a:solidFill>
                  <a:srgbClr val="FF99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260" name="Rectangle 268"/>
              <p:cNvSpPr>
                <a:spLocks noChangeArrowheads="1"/>
              </p:cNvSpPr>
              <p:nvPr/>
            </p:nvSpPr>
            <p:spPr bwMode="auto">
              <a:xfrm>
                <a:off x="3166" y="1689"/>
                <a:ext cx="796" cy="5"/>
              </a:xfrm>
              <a:prstGeom prst="rect">
                <a:avLst/>
              </a:prstGeom>
              <a:solidFill>
                <a:srgbClr val="FFCC99"/>
              </a:solidFill>
              <a:ln w="3175">
                <a:solidFill>
                  <a:srgbClr val="FF99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261" name="Rectangle 269"/>
              <p:cNvSpPr>
                <a:spLocks noChangeArrowheads="1"/>
              </p:cNvSpPr>
              <p:nvPr/>
            </p:nvSpPr>
            <p:spPr bwMode="auto">
              <a:xfrm>
                <a:off x="3166" y="1694"/>
                <a:ext cx="796" cy="6"/>
              </a:xfrm>
              <a:prstGeom prst="rect">
                <a:avLst/>
              </a:prstGeom>
              <a:solidFill>
                <a:srgbClr val="FFCC99"/>
              </a:solidFill>
              <a:ln w="3175">
                <a:solidFill>
                  <a:srgbClr val="FF99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262" name="Rectangle 270"/>
              <p:cNvSpPr>
                <a:spLocks noChangeArrowheads="1"/>
              </p:cNvSpPr>
              <p:nvPr/>
            </p:nvSpPr>
            <p:spPr bwMode="auto">
              <a:xfrm>
                <a:off x="3166" y="1700"/>
                <a:ext cx="796" cy="6"/>
              </a:xfrm>
              <a:prstGeom prst="rect">
                <a:avLst/>
              </a:prstGeom>
              <a:solidFill>
                <a:srgbClr val="FFCC99"/>
              </a:solidFill>
              <a:ln w="3175">
                <a:solidFill>
                  <a:srgbClr val="FF99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263" name="Rectangle 271"/>
              <p:cNvSpPr>
                <a:spLocks noChangeArrowheads="1"/>
              </p:cNvSpPr>
              <p:nvPr/>
            </p:nvSpPr>
            <p:spPr bwMode="auto">
              <a:xfrm>
                <a:off x="3166" y="1706"/>
                <a:ext cx="796" cy="6"/>
              </a:xfrm>
              <a:prstGeom prst="rect">
                <a:avLst/>
              </a:prstGeom>
              <a:solidFill>
                <a:srgbClr val="FFCC99"/>
              </a:solidFill>
              <a:ln w="3175">
                <a:solidFill>
                  <a:srgbClr val="FF99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264" name="Rectangle 272"/>
              <p:cNvSpPr>
                <a:spLocks noChangeArrowheads="1"/>
              </p:cNvSpPr>
              <p:nvPr/>
            </p:nvSpPr>
            <p:spPr bwMode="auto">
              <a:xfrm>
                <a:off x="3166" y="1712"/>
                <a:ext cx="796" cy="6"/>
              </a:xfrm>
              <a:prstGeom prst="rect">
                <a:avLst/>
              </a:prstGeom>
              <a:solidFill>
                <a:srgbClr val="FFCC99"/>
              </a:solidFill>
              <a:ln w="3175">
                <a:solidFill>
                  <a:srgbClr val="FF99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265" name="Rectangle 273"/>
              <p:cNvSpPr>
                <a:spLocks noChangeArrowheads="1"/>
              </p:cNvSpPr>
              <p:nvPr/>
            </p:nvSpPr>
            <p:spPr bwMode="auto">
              <a:xfrm>
                <a:off x="3166" y="1718"/>
                <a:ext cx="796" cy="5"/>
              </a:xfrm>
              <a:prstGeom prst="rect">
                <a:avLst/>
              </a:prstGeom>
              <a:solidFill>
                <a:srgbClr val="FFCC99"/>
              </a:solidFill>
              <a:ln w="3175">
                <a:solidFill>
                  <a:srgbClr val="FF99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266" name="Rectangle 274"/>
              <p:cNvSpPr>
                <a:spLocks noChangeArrowheads="1"/>
              </p:cNvSpPr>
              <p:nvPr/>
            </p:nvSpPr>
            <p:spPr bwMode="auto">
              <a:xfrm>
                <a:off x="3166" y="1723"/>
                <a:ext cx="796" cy="6"/>
              </a:xfrm>
              <a:prstGeom prst="rect">
                <a:avLst/>
              </a:prstGeom>
              <a:solidFill>
                <a:srgbClr val="FFCC99"/>
              </a:solidFill>
              <a:ln w="3175">
                <a:solidFill>
                  <a:srgbClr val="FF99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267" name="Rectangle 275"/>
              <p:cNvSpPr>
                <a:spLocks noChangeArrowheads="1"/>
              </p:cNvSpPr>
              <p:nvPr/>
            </p:nvSpPr>
            <p:spPr bwMode="auto">
              <a:xfrm>
                <a:off x="3166" y="1729"/>
                <a:ext cx="796" cy="6"/>
              </a:xfrm>
              <a:prstGeom prst="rect">
                <a:avLst/>
              </a:prstGeom>
              <a:solidFill>
                <a:srgbClr val="FFCC99"/>
              </a:solidFill>
              <a:ln w="3175">
                <a:solidFill>
                  <a:srgbClr val="FF99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268" name="Rectangle 276"/>
              <p:cNvSpPr>
                <a:spLocks noChangeArrowheads="1"/>
              </p:cNvSpPr>
              <p:nvPr/>
            </p:nvSpPr>
            <p:spPr bwMode="auto">
              <a:xfrm>
                <a:off x="3166" y="1735"/>
                <a:ext cx="796" cy="6"/>
              </a:xfrm>
              <a:prstGeom prst="rect">
                <a:avLst/>
              </a:prstGeom>
              <a:solidFill>
                <a:srgbClr val="FFCC99"/>
              </a:solidFill>
              <a:ln w="3175">
                <a:solidFill>
                  <a:srgbClr val="FF99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341269" name="Rectangle 277"/>
            <p:cNvSpPr>
              <a:spLocks noChangeArrowheads="1"/>
            </p:cNvSpPr>
            <p:nvPr/>
          </p:nvSpPr>
          <p:spPr bwMode="auto">
            <a:xfrm>
              <a:off x="3166" y="1545"/>
              <a:ext cx="803" cy="201"/>
            </a:xfrm>
            <a:prstGeom prst="rect">
              <a:avLst/>
            </a:prstGeom>
            <a:solidFill>
              <a:srgbClr val="FFCC99"/>
            </a:solidFill>
            <a:ln w="3175">
              <a:solidFill>
                <a:srgbClr val="FF99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41271" name="Rectangle 279"/>
          <p:cNvSpPr>
            <a:spLocks noChangeArrowheads="1"/>
          </p:cNvSpPr>
          <p:nvPr/>
        </p:nvSpPr>
        <p:spPr bwMode="auto">
          <a:xfrm>
            <a:off x="1970351" y="4821234"/>
            <a:ext cx="706438" cy="1524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1000" dirty="0">
                <a:solidFill>
                  <a:srgbClr val="000000"/>
                </a:solidFill>
                <a:latin typeface="Arial" pitchFamily="34" charset="0"/>
              </a:rPr>
              <a:t>&lt; “BRÁS” &gt;</a:t>
            </a:r>
            <a:endParaRPr lang="pt-BR" altLang="pt-BR" sz="1000" dirty="0">
              <a:solidFill>
                <a:srgbClr val="003399"/>
              </a:solidFill>
              <a:latin typeface="Arial" pitchFamily="34" charset="0"/>
            </a:endParaRPr>
          </a:p>
        </p:txBody>
      </p:sp>
      <p:sp>
        <p:nvSpPr>
          <p:cNvPr id="341272" name="Text Box 280"/>
          <p:cNvSpPr txBox="1">
            <a:spLocks noChangeArrowheads="1"/>
          </p:cNvSpPr>
          <p:nvPr/>
        </p:nvSpPr>
        <p:spPr bwMode="auto">
          <a:xfrm>
            <a:off x="179388" y="0"/>
            <a:ext cx="63373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3600" i="1" dirty="0" smtClean="0">
                <a:latin typeface="Verdana" pitchFamily="34" charset="0"/>
              </a:rPr>
              <a:t>MODELOS DE GOVERNO</a:t>
            </a:r>
            <a:endParaRPr lang="pt-BR" altLang="pt-BR" sz="3600" i="1" dirty="0">
              <a:latin typeface="Verdana" pitchFamily="34" charset="0"/>
            </a:endParaRPr>
          </a:p>
        </p:txBody>
      </p:sp>
      <p:sp>
        <p:nvSpPr>
          <p:cNvPr id="341339" name="Rectangle 347"/>
          <p:cNvSpPr>
            <a:spLocks noChangeArrowheads="1"/>
          </p:cNvSpPr>
          <p:nvPr/>
        </p:nvSpPr>
        <p:spPr bwMode="auto">
          <a:xfrm rot="16200000">
            <a:off x="7709377" y="1876884"/>
            <a:ext cx="4191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pt-BR" altLang="pt-BR" sz="1200" b="1" dirty="0" smtClean="0">
                <a:solidFill>
                  <a:srgbClr val="000000"/>
                </a:solidFill>
                <a:latin typeface="Arial" pitchFamily="34" charset="0"/>
              </a:rPr>
              <a:t>2015</a:t>
            </a:r>
            <a:endParaRPr lang="pt-BR" altLang="pt-BR" sz="1600" b="1" dirty="0">
              <a:solidFill>
                <a:srgbClr val="003399"/>
              </a:solidFill>
              <a:latin typeface="Arial" pitchFamily="34" charset="0"/>
            </a:endParaRPr>
          </a:p>
        </p:txBody>
      </p:sp>
      <p:sp>
        <p:nvSpPr>
          <p:cNvPr id="341340" name="Line 348"/>
          <p:cNvSpPr>
            <a:spLocks noChangeShapeType="1"/>
          </p:cNvSpPr>
          <p:nvPr/>
        </p:nvSpPr>
        <p:spPr bwMode="auto">
          <a:xfrm flipV="1">
            <a:off x="5085907" y="2294946"/>
            <a:ext cx="0" cy="3525837"/>
          </a:xfrm>
          <a:prstGeom prst="line">
            <a:avLst/>
          </a:prstGeom>
          <a:noFill/>
          <a:ln w="63500">
            <a:solidFill>
              <a:srgbClr val="FF99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41341" name="Rectangle 349"/>
          <p:cNvSpPr>
            <a:spLocks noChangeArrowheads="1"/>
          </p:cNvSpPr>
          <p:nvPr/>
        </p:nvSpPr>
        <p:spPr bwMode="auto">
          <a:xfrm>
            <a:off x="3867339" y="1491450"/>
            <a:ext cx="3654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1000" b="1" dirty="0">
                <a:solidFill>
                  <a:srgbClr val="000000"/>
                </a:solidFill>
                <a:latin typeface="Verdana" pitchFamily="34" charset="0"/>
              </a:rPr>
              <a:t>LEI </a:t>
            </a:r>
          </a:p>
          <a:p>
            <a:r>
              <a:rPr lang="pt-BR" altLang="pt-BR" sz="1000" b="1" dirty="0" smtClean="0">
                <a:solidFill>
                  <a:srgbClr val="000000"/>
                </a:solidFill>
                <a:latin typeface="Verdana" pitchFamily="34" charset="0"/>
              </a:rPr>
              <a:t>8987</a:t>
            </a:r>
          </a:p>
          <a:p>
            <a:r>
              <a:rPr lang="pt-BR" altLang="pt-BR" sz="1000" b="1" dirty="0" smtClean="0">
                <a:solidFill>
                  <a:srgbClr val="000000"/>
                </a:solidFill>
                <a:latin typeface="Verdana" pitchFamily="34" charset="0"/>
              </a:rPr>
              <a:t>1995</a:t>
            </a:r>
            <a:endParaRPr lang="pt-BR" altLang="pt-BR" sz="1000" b="1" dirty="0">
              <a:solidFill>
                <a:srgbClr val="003399"/>
              </a:solidFill>
              <a:latin typeface="Verdana" pitchFamily="34" charset="0"/>
            </a:endParaRPr>
          </a:p>
        </p:txBody>
      </p:sp>
      <p:grpSp>
        <p:nvGrpSpPr>
          <p:cNvPr id="341447" name="Group 455"/>
          <p:cNvGrpSpPr>
            <a:grpSpLocks/>
          </p:cNvGrpSpPr>
          <p:nvPr/>
        </p:nvGrpSpPr>
        <p:grpSpPr bwMode="auto">
          <a:xfrm>
            <a:off x="5394905" y="2938463"/>
            <a:ext cx="1247775" cy="433388"/>
            <a:chOff x="3737" y="1838"/>
            <a:chExt cx="1374" cy="254"/>
          </a:xfrm>
        </p:grpSpPr>
        <p:grpSp>
          <p:nvGrpSpPr>
            <p:cNvPr id="341448" name="Group 456"/>
            <p:cNvGrpSpPr>
              <a:grpSpLocks/>
            </p:cNvGrpSpPr>
            <p:nvPr/>
          </p:nvGrpSpPr>
          <p:grpSpPr bwMode="auto">
            <a:xfrm>
              <a:off x="3737" y="1838"/>
              <a:ext cx="1368" cy="248"/>
              <a:chOff x="3737" y="1838"/>
              <a:chExt cx="1368" cy="248"/>
            </a:xfrm>
          </p:grpSpPr>
          <p:sp>
            <p:nvSpPr>
              <p:cNvPr id="341449" name="Rectangle 457"/>
              <p:cNvSpPr>
                <a:spLocks noChangeArrowheads="1"/>
              </p:cNvSpPr>
              <p:nvPr/>
            </p:nvSpPr>
            <p:spPr bwMode="auto">
              <a:xfrm>
                <a:off x="3737" y="1838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450" name="Rectangle 458"/>
              <p:cNvSpPr>
                <a:spLocks noChangeArrowheads="1"/>
              </p:cNvSpPr>
              <p:nvPr/>
            </p:nvSpPr>
            <p:spPr bwMode="auto">
              <a:xfrm>
                <a:off x="3737" y="1844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451" name="Rectangle 459"/>
              <p:cNvSpPr>
                <a:spLocks noChangeArrowheads="1"/>
              </p:cNvSpPr>
              <p:nvPr/>
            </p:nvSpPr>
            <p:spPr bwMode="auto">
              <a:xfrm>
                <a:off x="3737" y="1850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452" name="Rectangle 460"/>
              <p:cNvSpPr>
                <a:spLocks noChangeArrowheads="1"/>
              </p:cNvSpPr>
              <p:nvPr/>
            </p:nvSpPr>
            <p:spPr bwMode="auto">
              <a:xfrm>
                <a:off x="3737" y="1856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453" name="Rectangle 461"/>
              <p:cNvSpPr>
                <a:spLocks noChangeArrowheads="1"/>
              </p:cNvSpPr>
              <p:nvPr/>
            </p:nvSpPr>
            <p:spPr bwMode="auto">
              <a:xfrm>
                <a:off x="3737" y="1862"/>
                <a:ext cx="1368" cy="5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454" name="Rectangle 462"/>
              <p:cNvSpPr>
                <a:spLocks noChangeArrowheads="1"/>
              </p:cNvSpPr>
              <p:nvPr/>
            </p:nvSpPr>
            <p:spPr bwMode="auto">
              <a:xfrm>
                <a:off x="3737" y="1867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455" name="Rectangle 463"/>
              <p:cNvSpPr>
                <a:spLocks noChangeArrowheads="1"/>
              </p:cNvSpPr>
              <p:nvPr/>
            </p:nvSpPr>
            <p:spPr bwMode="auto">
              <a:xfrm>
                <a:off x="3737" y="1873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456" name="Rectangle 464"/>
              <p:cNvSpPr>
                <a:spLocks noChangeArrowheads="1"/>
              </p:cNvSpPr>
              <p:nvPr/>
            </p:nvSpPr>
            <p:spPr bwMode="auto">
              <a:xfrm>
                <a:off x="3737" y="1879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457" name="Rectangle 465"/>
              <p:cNvSpPr>
                <a:spLocks noChangeArrowheads="1"/>
              </p:cNvSpPr>
              <p:nvPr/>
            </p:nvSpPr>
            <p:spPr bwMode="auto">
              <a:xfrm>
                <a:off x="3737" y="1885"/>
                <a:ext cx="1368" cy="5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458" name="Rectangle 466"/>
              <p:cNvSpPr>
                <a:spLocks noChangeArrowheads="1"/>
              </p:cNvSpPr>
              <p:nvPr/>
            </p:nvSpPr>
            <p:spPr bwMode="auto">
              <a:xfrm>
                <a:off x="3737" y="1890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459" name="Rectangle 467"/>
              <p:cNvSpPr>
                <a:spLocks noChangeArrowheads="1"/>
              </p:cNvSpPr>
              <p:nvPr/>
            </p:nvSpPr>
            <p:spPr bwMode="auto">
              <a:xfrm>
                <a:off x="3737" y="1896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460" name="Rectangle 468"/>
              <p:cNvSpPr>
                <a:spLocks noChangeArrowheads="1"/>
              </p:cNvSpPr>
              <p:nvPr/>
            </p:nvSpPr>
            <p:spPr bwMode="auto">
              <a:xfrm>
                <a:off x="3737" y="1902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461" name="Rectangle 469"/>
              <p:cNvSpPr>
                <a:spLocks noChangeArrowheads="1"/>
              </p:cNvSpPr>
              <p:nvPr/>
            </p:nvSpPr>
            <p:spPr bwMode="auto">
              <a:xfrm>
                <a:off x="3737" y="1908"/>
                <a:ext cx="1368" cy="5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462" name="Rectangle 470"/>
              <p:cNvSpPr>
                <a:spLocks noChangeArrowheads="1"/>
              </p:cNvSpPr>
              <p:nvPr/>
            </p:nvSpPr>
            <p:spPr bwMode="auto">
              <a:xfrm>
                <a:off x="3737" y="1913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463" name="Rectangle 471"/>
              <p:cNvSpPr>
                <a:spLocks noChangeArrowheads="1"/>
              </p:cNvSpPr>
              <p:nvPr/>
            </p:nvSpPr>
            <p:spPr bwMode="auto">
              <a:xfrm>
                <a:off x="3737" y="1919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464" name="Rectangle 472"/>
              <p:cNvSpPr>
                <a:spLocks noChangeArrowheads="1"/>
              </p:cNvSpPr>
              <p:nvPr/>
            </p:nvSpPr>
            <p:spPr bwMode="auto">
              <a:xfrm>
                <a:off x="3737" y="1925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465" name="Rectangle 473"/>
              <p:cNvSpPr>
                <a:spLocks noChangeArrowheads="1"/>
              </p:cNvSpPr>
              <p:nvPr/>
            </p:nvSpPr>
            <p:spPr bwMode="auto">
              <a:xfrm>
                <a:off x="3737" y="1931"/>
                <a:ext cx="1368" cy="5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466" name="Rectangle 474"/>
              <p:cNvSpPr>
                <a:spLocks noChangeArrowheads="1"/>
              </p:cNvSpPr>
              <p:nvPr/>
            </p:nvSpPr>
            <p:spPr bwMode="auto">
              <a:xfrm>
                <a:off x="3737" y="1936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467" name="Rectangle 475"/>
              <p:cNvSpPr>
                <a:spLocks noChangeArrowheads="1"/>
              </p:cNvSpPr>
              <p:nvPr/>
            </p:nvSpPr>
            <p:spPr bwMode="auto">
              <a:xfrm>
                <a:off x="3737" y="1942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468" name="Rectangle 476"/>
              <p:cNvSpPr>
                <a:spLocks noChangeArrowheads="1"/>
              </p:cNvSpPr>
              <p:nvPr/>
            </p:nvSpPr>
            <p:spPr bwMode="auto">
              <a:xfrm>
                <a:off x="3737" y="1948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469" name="Rectangle 477"/>
              <p:cNvSpPr>
                <a:spLocks noChangeArrowheads="1"/>
              </p:cNvSpPr>
              <p:nvPr/>
            </p:nvSpPr>
            <p:spPr bwMode="auto">
              <a:xfrm>
                <a:off x="3737" y="1954"/>
                <a:ext cx="1368" cy="5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470" name="Rectangle 478"/>
              <p:cNvSpPr>
                <a:spLocks noChangeArrowheads="1"/>
              </p:cNvSpPr>
              <p:nvPr/>
            </p:nvSpPr>
            <p:spPr bwMode="auto">
              <a:xfrm>
                <a:off x="3737" y="1959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471" name="Rectangle 479"/>
              <p:cNvSpPr>
                <a:spLocks noChangeArrowheads="1"/>
              </p:cNvSpPr>
              <p:nvPr/>
            </p:nvSpPr>
            <p:spPr bwMode="auto">
              <a:xfrm>
                <a:off x="3737" y="1965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472" name="Rectangle 480"/>
              <p:cNvSpPr>
                <a:spLocks noChangeArrowheads="1"/>
              </p:cNvSpPr>
              <p:nvPr/>
            </p:nvSpPr>
            <p:spPr bwMode="auto">
              <a:xfrm>
                <a:off x="3737" y="1971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473" name="Rectangle 481"/>
              <p:cNvSpPr>
                <a:spLocks noChangeArrowheads="1"/>
              </p:cNvSpPr>
              <p:nvPr/>
            </p:nvSpPr>
            <p:spPr bwMode="auto">
              <a:xfrm>
                <a:off x="3737" y="1977"/>
                <a:ext cx="1368" cy="5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474" name="Rectangle 482"/>
              <p:cNvSpPr>
                <a:spLocks noChangeArrowheads="1"/>
              </p:cNvSpPr>
              <p:nvPr/>
            </p:nvSpPr>
            <p:spPr bwMode="auto">
              <a:xfrm>
                <a:off x="3737" y="1982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475" name="Rectangle 483"/>
              <p:cNvSpPr>
                <a:spLocks noChangeArrowheads="1"/>
              </p:cNvSpPr>
              <p:nvPr/>
            </p:nvSpPr>
            <p:spPr bwMode="auto">
              <a:xfrm>
                <a:off x="3737" y="1988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476" name="Rectangle 484"/>
              <p:cNvSpPr>
                <a:spLocks noChangeArrowheads="1"/>
              </p:cNvSpPr>
              <p:nvPr/>
            </p:nvSpPr>
            <p:spPr bwMode="auto">
              <a:xfrm>
                <a:off x="3737" y="1994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477" name="Rectangle 485"/>
              <p:cNvSpPr>
                <a:spLocks noChangeArrowheads="1"/>
              </p:cNvSpPr>
              <p:nvPr/>
            </p:nvSpPr>
            <p:spPr bwMode="auto">
              <a:xfrm>
                <a:off x="3737" y="2000"/>
                <a:ext cx="1368" cy="5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478" name="Rectangle 486"/>
              <p:cNvSpPr>
                <a:spLocks noChangeArrowheads="1"/>
              </p:cNvSpPr>
              <p:nvPr/>
            </p:nvSpPr>
            <p:spPr bwMode="auto">
              <a:xfrm>
                <a:off x="3737" y="2005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479" name="Rectangle 487"/>
              <p:cNvSpPr>
                <a:spLocks noChangeArrowheads="1"/>
              </p:cNvSpPr>
              <p:nvPr/>
            </p:nvSpPr>
            <p:spPr bwMode="auto">
              <a:xfrm>
                <a:off x="3737" y="2011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480" name="Rectangle 488"/>
              <p:cNvSpPr>
                <a:spLocks noChangeArrowheads="1"/>
              </p:cNvSpPr>
              <p:nvPr/>
            </p:nvSpPr>
            <p:spPr bwMode="auto">
              <a:xfrm>
                <a:off x="3737" y="2017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481" name="Rectangle 489"/>
              <p:cNvSpPr>
                <a:spLocks noChangeArrowheads="1"/>
              </p:cNvSpPr>
              <p:nvPr/>
            </p:nvSpPr>
            <p:spPr bwMode="auto">
              <a:xfrm>
                <a:off x="3737" y="2023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482" name="Rectangle 490"/>
              <p:cNvSpPr>
                <a:spLocks noChangeArrowheads="1"/>
              </p:cNvSpPr>
              <p:nvPr/>
            </p:nvSpPr>
            <p:spPr bwMode="auto">
              <a:xfrm>
                <a:off x="3737" y="2029"/>
                <a:ext cx="1368" cy="5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483" name="Rectangle 491"/>
              <p:cNvSpPr>
                <a:spLocks noChangeArrowheads="1"/>
              </p:cNvSpPr>
              <p:nvPr/>
            </p:nvSpPr>
            <p:spPr bwMode="auto">
              <a:xfrm>
                <a:off x="3737" y="2034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484" name="Rectangle 492"/>
              <p:cNvSpPr>
                <a:spLocks noChangeArrowheads="1"/>
              </p:cNvSpPr>
              <p:nvPr/>
            </p:nvSpPr>
            <p:spPr bwMode="auto">
              <a:xfrm>
                <a:off x="3737" y="2040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485" name="Rectangle 493"/>
              <p:cNvSpPr>
                <a:spLocks noChangeArrowheads="1"/>
              </p:cNvSpPr>
              <p:nvPr/>
            </p:nvSpPr>
            <p:spPr bwMode="auto">
              <a:xfrm>
                <a:off x="3737" y="2046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486" name="Rectangle 494"/>
              <p:cNvSpPr>
                <a:spLocks noChangeArrowheads="1"/>
              </p:cNvSpPr>
              <p:nvPr/>
            </p:nvSpPr>
            <p:spPr bwMode="auto">
              <a:xfrm>
                <a:off x="3737" y="2052"/>
                <a:ext cx="1368" cy="5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487" name="Rectangle 495"/>
              <p:cNvSpPr>
                <a:spLocks noChangeArrowheads="1"/>
              </p:cNvSpPr>
              <p:nvPr/>
            </p:nvSpPr>
            <p:spPr bwMode="auto">
              <a:xfrm>
                <a:off x="3737" y="2057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488" name="Rectangle 496"/>
              <p:cNvSpPr>
                <a:spLocks noChangeArrowheads="1"/>
              </p:cNvSpPr>
              <p:nvPr/>
            </p:nvSpPr>
            <p:spPr bwMode="auto">
              <a:xfrm>
                <a:off x="3737" y="2063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489" name="Rectangle 497"/>
              <p:cNvSpPr>
                <a:spLocks noChangeArrowheads="1"/>
              </p:cNvSpPr>
              <p:nvPr/>
            </p:nvSpPr>
            <p:spPr bwMode="auto">
              <a:xfrm>
                <a:off x="3737" y="2069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490" name="Rectangle 498"/>
              <p:cNvSpPr>
                <a:spLocks noChangeArrowheads="1"/>
              </p:cNvSpPr>
              <p:nvPr/>
            </p:nvSpPr>
            <p:spPr bwMode="auto">
              <a:xfrm>
                <a:off x="3737" y="2075"/>
                <a:ext cx="1368" cy="5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1491" name="Rectangle 499"/>
              <p:cNvSpPr>
                <a:spLocks noChangeArrowheads="1"/>
              </p:cNvSpPr>
              <p:nvPr/>
            </p:nvSpPr>
            <p:spPr bwMode="auto">
              <a:xfrm>
                <a:off x="3737" y="2080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341492" name="Rectangle 500"/>
            <p:cNvSpPr>
              <a:spLocks noChangeArrowheads="1"/>
            </p:cNvSpPr>
            <p:nvPr/>
          </p:nvSpPr>
          <p:spPr bwMode="auto">
            <a:xfrm>
              <a:off x="3737" y="1838"/>
              <a:ext cx="1374" cy="254"/>
            </a:xfrm>
            <a:prstGeom prst="rect">
              <a:avLst/>
            </a:prstGeom>
            <a:solidFill>
              <a:schemeClr val="folHlink"/>
            </a:solidFill>
            <a:ln w="3175">
              <a:solidFill>
                <a:srgbClr val="00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41493" name="Rectangle 501"/>
          <p:cNvSpPr>
            <a:spLocks noChangeArrowheads="1"/>
          </p:cNvSpPr>
          <p:nvPr/>
        </p:nvSpPr>
        <p:spPr bwMode="auto">
          <a:xfrm>
            <a:off x="5494155" y="2995238"/>
            <a:ext cx="10127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pt-BR" altLang="pt-BR" sz="1200" dirty="0">
                <a:solidFill>
                  <a:schemeClr val="bg1"/>
                </a:solidFill>
                <a:latin typeface="Arial" pitchFamily="34" charset="0"/>
              </a:rPr>
              <a:t>PARCERIA (PPP)</a:t>
            </a:r>
          </a:p>
        </p:txBody>
      </p:sp>
      <p:sp>
        <p:nvSpPr>
          <p:cNvPr id="667" name="Rectangle 225"/>
          <p:cNvSpPr>
            <a:spLocks noChangeArrowheads="1"/>
          </p:cNvSpPr>
          <p:nvPr/>
        </p:nvSpPr>
        <p:spPr bwMode="auto">
          <a:xfrm>
            <a:off x="141714" y="4379851"/>
            <a:ext cx="1096168" cy="546038"/>
          </a:xfrm>
          <a:prstGeom prst="rect">
            <a:avLst/>
          </a:prstGeom>
          <a:solidFill>
            <a:srgbClr val="DDDDDD"/>
          </a:solidFill>
          <a:ln w="317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pt-BR" dirty="0" smtClean="0"/>
              <a:t>AMBIENTE</a:t>
            </a:r>
          </a:p>
          <a:p>
            <a:r>
              <a:rPr lang="pt-BR" dirty="0" smtClean="0"/>
              <a:t>ESTATAL</a:t>
            </a:r>
            <a:endParaRPr lang="pt-BR" dirty="0"/>
          </a:p>
        </p:txBody>
      </p:sp>
      <p:grpSp>
        <p:nvGrpSpPr>
          <p:cNvPr id="668" name="Group 118"/>
          <p:cNvGrpSpPr>
            <a:grpSpLocks/>
          </p:cNvGrpSpPr>
          <p:nvPr/>
        </p:nvGrpSpPr>
        <p:grpSpPr bwMode="auto">
          <a:xfrm>
            <a:off x="5234452" y="4263092"/>
            <a:ext cx="1488282" cy="844550"/>
            <a:chOff x="3737" y="1838"/>
            <a:chExt cx="1374" cy="254"/>
          </a:xfrm>
        </p:grpSpPr>
        <p:grpSp>
          <p:nvGrpSpPr>
            <p:cNvPr id="669" name="Group 116"/>
            <p:cNvGrpSpPr>
              <a:grpSpLocks/>
            </p:cNvGrpSpPr>
            <p:nvPr/>
          </p:nvGrpSpPr>
          <p:grpSpPr bwMode="auto">
            <a:xfrm>
              <a:off x="3737" y="1838"/>
              <a:ext cx="1368" cy="248"/>
              <a:chOff x="3737" y="1838"/>
              <a:chExt cx="1368" cy="248"/>
            </a:xfrm>
          </p:grpSpPr>
          <p:sp>
            <p:nvSpPr>
              <p:cNvPr id="671" name="Rectangle 73"/>
              <p:cNvSpPr>
                <a:spLocks noChangeArrowheads="1"/>
              </p:cNvSpPr>
              <p:nvPr/>
            </p:nvSpPr>
            <p:spPr bwMode="auto">
              <a:xfrm>
                <a:off x="3737" y="1838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72" name="Rectangle 74"/>
              <p:cNvSpPr>
                <a:spLocks noChangeArrowheads="1"/>
              </p:cNvSpPr>
              <p:nvPr/>
            </p:nvSpPr>
            <p:spPr bwMode="auto">
              <a:xfrm>
                <a:off x="3737" y="1844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73" name="Rectangle 75"/>
              <p:cNvSpPr>
                <a:spLocks noChangeArrowheads="1"/>
              </p:cNvSpPr>
              <p:nvPr/>
            </p:nvSpPr>
            <p:spPr bwMode="auto">
              <a:xfrm>
                <a:off x="3737" y="1850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74" name="Rectangle 76"/>
              <p:cNvSpPr>
                <a:spLocks noChangeArrowheads="1"/>
              </p:cNvSpPr>
              <p:nvPr/>
            </p:nvSpPr>
            <p:spPr bwMode="auto">
              <a:xfrm>
                <a:off x="3737" y="1856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75" name="Rectangle 77"/>
              <p:cNvSpPr>
                <a:spLocks noChangeArrowheads="1"/>
              </p:cNvSpPr>
              <p:nvPr/>
            </p:nvSpPr>
            <p:spPr bwMode="auto">
              <a:xfrm>
                <a:off x="3737" y="1862"/>
                <a:ext cx="1368" cy="5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76" name="Rectangle 78"/>
              <p:cNvSpPr>
                <a:spLocks noChangeArrowheads="1"/>
              </p:cNvSpPr>
              <p:nvPr/>
            </p:nvSpPr>
            <p:spPr bwMode="auto">
              <a:xfrm>
                <a:off x="3737" y="1867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77" name="Rectangle 79"/>
              <p:cNvSpPr>
                <a:spLocks noChangeArrowheads="1"/>
              </p:cNvSpPr>
              <p:nvPr/>
            </p:nvSpPr>
            <p:spPr bwMode="auto">
              <a:xfrm>
                <a:off x="3737" y="1873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78" name="Rectangle 80"/>
              <p:cNvSpPr>
                <a:spLocks noChangeArrowheads="1"/>
              </p:cNvSpPr>
              <p:nvPr/>
            </p:nvSpPr>
            <p:spPr bwMode="auto">
              <a:xfrm>
                <a:off x="3737" y="1879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79" name="Rectangle 81"/>
              <p:cNvSpPr>
                <a:spLocks noChangeArrowheads="1"/>
              </p:cNvSpPr>
              <p:nvPr/>
            </p:nvSpPr>
            <p:spPr bwMode="auto">
              <a:xfrm>
                <a:off x="3737" y="1885"/>
                <a:ext cx="1368" cy="5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80" name="Rectangle 82"/>
              <p:cNvSpPr>
                <a:spLocks noChangeArrowheads="1"/>
              </p:cNvSpPr>
              <p:nvPr/>
            </p:nvSpPr>
            <p:spPr bwMode="auto">
              <a:xfrm>
                <a:off x="3737" y="1890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81" name="Rectangle 83"/>
              <p:cNvSpPr>
                <a:spLocks noChangeArrowheads="1"/>
              </p:cNvSpPr>
              <p:nvPr/>
            </p:nvSpPr>
            <p:spPr bwMode="auto">
              <a:xfrm>
                <a:off x="3737" y="1896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82" name="Rectangle 84"/>
              <p:cNvSpPr>
                <a:spLocks noChangeArrowheads="1"/>
              </p:cNvSpPr>
              <p:nvPr/>
            </p:nvSpPr>
            <p:spPr bwMode="auto">
              <a:xfrm>
                <a:off x="3737" y="1902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83" name="Rectangle 85"/>
              <p:cNvSpPr>
                <a:spLocks noChangeArrowheads="1"/>
              </p:cNvSpPr>
              <p:nvPr/>
            </p:nvSpPr>
            <p:spPr bwMode="auto">
              <a:xfrm>
                <a:off x="3737" y="1908"/>
                <a:ext cx="1368" cy="5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84" name="Rectangle 86"/>
              <p:cNvSpPr>
                <a:spLocks noChangeArrowheads="1"/>
              </p:cNvSpPr>
              <p:nvPr/>
            </p:nvSpPr>
            <p:spPr bwMode="auto">
              <a:xfrm>
                <a:off x="3737" y="1913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85" name="Rectangle 87"/>
              <p:cNvSpPr>
                <a:spLocks noChangeArrowheads="1"/>
              </p:cNvSpPr>
              <p:nvPr/>
            </p:nvSpPr>
            <p:spPr bwMode="auto">
              <a:xfrm>
                <a:off x="3737" y="1919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86" name="Rectangle 88"/>
              <p:cNvSpPr>
                <a:spLocks noChangeArrowheads="1"/>
              </p:cNvSpPr>
              <p:nvPr/>
            </p:nvSpPr>
            <p:spPr bwMode="auto">
              <a:xfrm>
                <a:off x="3737" y="1925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87" name="Rectangle 89"/>
              <p:cNvSpPr>
                <a:spLocks noChangeArrowheads="1"/>
              </p:cNvSpPr>
              <p:nvPr/>
            </p:nvSpPr>
            <p:spPr bwMode="auto">
              <a:xfrm>
                <a:off x="3737" y="1931"/>
                <a:ext cx="1368" cy="5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88" name="Rectangle 90"/>
              <p:cNvSpPr>
                <a:spLocks noChangeArrowheads="1"/>
              </p:cNvSpPr>
              <p:nvPr/>
            </p:nvSpPr>
            <p:spPr bwMode="auto">
              <a:xfrm>
                <a:off x="3737" y="1936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89" name="Rectangle 91"/>
              <p:cNvSpPr>
                <a:spLocks noChangeArrowheads="1"/>
              </p:cNvSpPr>
              <p:nvPr/>
            </p:nvSpPr>
            <p:spPr bwMode="auto">
              <a:xfrm>
                <a:off x="3737" y="1942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90" name="Rectangle 92"/>
              <p:cNvSpPr>
                <a:spLocks noChangeArrowheads="1"/>
              </p:cNvSpPr>
              <p:nvPr/>
            </p:nvSpPr>
            <p:spPr bwMode="auto">
              <a:xfrm>
                <a:off x="3737" y="1948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91" name="Rectangle 93"/>
              <p:cNvSpPr>
                <a:spLocks noChangeArrowheads="1"/>
              </p:cNvSpPr>
              <p:nvPr/>
            </p:nvSpPr>
            <p:spPr bwMode="auto">
              <a:xfrm>
                <a:off x="3737" y="1954"/>
                <a:ext cx="1368" cy="5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92" name="Rectangle 94"/>
              <p:cNvSpPr>
                <a:spLocks noChangeArrowheads="1"/>
              </p:cNvSpPr>
              <p:nvPr/>
            </p:nvSpPr>
            <p:spPr bwMode="auto">
              <a:xfrm>
                <a:off x="3737" y="1959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93" name="Rectangle 95"/>
              <p:cNvSpPr>
                <a:spLocks noChangeArrowheads="1"/>
              </p:cNvSpPr>
              <p:nvPr/>
            </p:nvSpPr>
            <p:spPr bwMode="auto">
              <a:xfrm>
                <a:off x="3737" y="1965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94" name="Rectangle 96"/>
              <p:cNvSpPr>
                <a:spLocks noChangeArrowheads="1"/>
              </p:cNvSpPr>
              <p:nvPr/>
            </p:nvSpPr>
            <p:spPr bwMode="auto">
              <a:xfrm>
                <a:off x="3737" y="1971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95" name="Rectangle 97"/>
              <p:cNvSpPr>
                <a:spLocks noChangeArrowheads="1"/>
              </p:cNvSpPr>
              <p:nvPr/>
            </p:nvSpPr>
            <p:spPr bwMode="auto">
              <a:xfrm>
                <a:off x="3737" y="1977"/>
                <a:ext cx="1368" cy="5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96" name="Rectangle 98"/>
              <p:cNvSpPr>
                <a:spLocks noChangeArrowheads="1"/>
              </p:cNvSpPr>
              <p:nvPr/>
            </p:nvSpPr>
            <p:spPr bwMode="auto">
              <a:xfrm>
                <a:off x="3737" y="1982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97" name="Rectangle 99"/>
              <p:cNvSpPr>
                <a:spLocks noChangeArrowheads="1"/>
              </p:cNvSpPr>
              <p:nvPr/>
            </p:nvSpPr>
            <p:spPr bwMode="auto">
              <a:xfrm>
                <a:off x="3737" y="1988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98" name="Rectangle 100"/>
              <p:cNvSpPr>
                <a:spLocks noChangeArrowheads="1"/>
              </p:cNvSpPr>
              <p:nvPr/>
            </p:nvSpPr>
            <p:spPr bwMode="auto">
              <a:xfrm>
                <a:off x="3737" y="1994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99" name="Rectangle 101"/>
              <p:cNvSpPr>
                <a:spLocks noChangeArrowheads="1"/>
              </p:cNvSpPr>
              <p:nvPr/>
            </p:nvSpPr>
            <p:spPr bwMode="auto">
              <a:xfrm>
                <a:off x="3737" y="2000"/>
                <a:ext cx="1368" cy="5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00" name="Rectangle 102"/>
              <p:cNvSpPr>
                <a:spLocks noChangeArrowheads="1"/>
              </p:cNvSpPr>
              <p:nvPr/>
            </p:nvSpPr>
            <p:spPr bwMode="auto">
              <a:xfrm>
                <a:off x="3737" y="2005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01" name="Rectangle 103"/>
              <p:cNvSpPr>
                <a:spLocks noChangeArrowheads="1"/>
              </p:cNvSpPr>
              <p:nvPr/>
            </p:nvSpPr>
            <p:spPr bwMode="auto">
              <a:xfrm>
                <a:off x="3737" y="2011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02" name="Rectangle 104"/>
              <p:cNvSpPr>
                <a:spLocks noChangeArrowheads="1"/>
              </p:cNvSpPr>
              <p:nvPr/>
            </p:nvSpPr>
            <p:spPr bwMode="auto">
              <a:xfrm>
                <a:off x="3737" y="2017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03" name="Rectangle 105"/>
              <p:cNvSpPr>
                <a:spLocks noChangeArrowheads="1"/>
              </p:cNvSpPr>
              <p:nvPr/>
            </p:nvSpPr>
            <p:spPr bwMode="auto">
              <a:xfrm>
                <a:off x="3737" y="2023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04" name="Rectangle 106"/>
              <p:cNvSpPr>
                <a:spLocks noChangeArrowheads="1"/>
              </p:cNvSpPr>
              <p:nvPr/>
            </p:nvSpPr>
            <p:spPr bwMode="auto">
              <a:xfrm>
                <a:off x="3737" y="2029"/>
                <a:ext cx="1368" cy="5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05" name="Rectangle 107"/>
              <p:cNvSpPr>
                <a:spLocks noChangeArrowheads="1"/>
              </p:cNvSpPr>
              <p:nvPr/>
            </p:nvSpPr>
            <p:spPr bwMode="auto">
              <a:xfrm>
                <a:off x="3737" y="2034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06" name="Rectangle 108"/>
              <p:cNvSpPr>
                <a:spLocks noChangeArrowheads="1"/>
              </p:cNvSpPr>
              <p:nvPr/>
            </p:nvSpPr>
            <p:spPr bwMode="auto">
              <a:xfrm>
                <a:off x="3737" y="2040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07" name="Rectangle 109"/>
              <p:cNvSpPr>
                <a:spLocks noChangeArrowheads="1"/>
              </p:cNvSpPr>
              <p:nvPr/>
            </p:nvSpPr>
            <p:spPr bwMode="auto">
              <a:xfrm>
                <a:off x="3737" y="2046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08" name="Rectangle 110"/>
              <p:cNvSpPr>
                <a:spLocks noChangeArrowheads="1"/>
              </p:cNvSpPr>
              <p:nvPr/>
            </p:nvSpPr>
            <p:spPr bwMode="auto">
              <a:xfrm>
                <a:off x="3737" y="2052"/>
                <a:ext cx="1368" cy="5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09" name="Rectangle 111"/>
              <p:cNvSpPr>
                <a:spLocks noChangeArrowheads="1"/>
              </p:cNvSpPr>
              <p:nvPr/>
            </p:nvSpPr>
            <p:spPr bwMode="auto">
              <a:xfrm>
                <a:off x="3737" y="2057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0" name="Rectangle 112"/>
              <p:cNvSpPr>
                <a:spLocks noChangeArrowheads="1"/>
              </p:cNvSpPr>
              <p:nvPr/>
            </p:nvSpPr>
            <p:spPr bwMode="auto">
              <a:xfrm>
                <a:off x="3737" y="2063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1" name="Rectangle 113"/>
              <p:cNvSpPr>
                <a:spLocks noChangeArrowheads="1"/>
              </p:cNvSpPr>
              <p:nvPr/>
            </p:nvSpPr>
            <p:spPr bwMode="auto">
              <a:xfrm>
                <a:off x="3737" y="2069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2" name="Rectangle 114"/>
              <p:cNvSpPr>
                <a:spLocks noChangeArrowheads="1"/>
              </p:cNvSpPr>
              <p:nvPr/>
            </p:nvSpPr>
            <p:spPr bwMode="auto">
              <a:xfrm>
                <a:off x="3737" y="2075"/>
                <a:ext cx="1368" cy="5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3" name="Rectangle 115"/>
              <p:cNvSpPr>
                <a:spLocks noChangeArrowheads="1"/>
              </p:cNvSpPr>
              <p:nvPr/>
            </p:nvSpPr>
            <p:spPr bwMode="auto">
              <a:xfrm>
                <a:off x="3737" y="2080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670" name="Rectangle 117"/>
            <p:cNvSpPr>
              <a:spLocks noChangeArrowheads="1"/>
            </p:cNvSpPr>
            <p:nvPr/>
          </p:nvSpPr>
          <p:spPr bwMode="auto">
            <a:xfrm>
              <a:off x="3737" y="1838"/>
              <a:ext cx="1374" cy="254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rgbClr val="00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14" name="Rectangle 119"/>
          <p:cNvSpPr>
            <a:spLocks noChangeArrowheads="1"/>
          </p:cNvSpPr>
          <p:nvPr/>
        </p:nvSpPr>
        <p:spPr bwMode="auto">
          <a:xfrm>
            <a:off x="5363223" y="4342119"/>
            <a:ext cx="132228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1200" dirty="0">
                <a:solidFill>
                  <a:schemeClr val="bg1"/>
                </a:solidFill>
                <a:latin typeface="Arial" pitchFamily="34" charset="0"/>
              </a:rPr>
              <a:t>ESTADO </a:t>
            </a:r>
            <a:r>
              <a:rPr lang="pt-BR" altLang="pt-BR" sz="1200" dirty="0" smtClean="0">
                <a:solidFill>
                  <a:schemeClr val="bg1"/>
                </a:solidFill>
                <a:latin typeface="Arial" pitchFamily="34" charset="0"/>
              </a:rPr>
              <a:t>GRANDE</a:t>
            </a:r>
          </a:p>
          <a:p>
            <a:r>
              <a:rPr lang="pt-BR" altLang="pt-BR" sz="1200" dirty="0" smtClean="0">
                <a:solidFill>
                  <a:schemeClr val="bg1"/>
                </a:solidFill>
                <a:latin typeface="Arial" pitchFamily="34" charset="0"/>
              </a:rPr>
              <a:t>PLANEJAMENTO</a:t>
            </a:r>
          </a:p>
          <a:p>
            <a:r>
              <a:rPr lang="pt-BR" altLang="pt-BR" sz="1200" dirty="0" smtClean="0">
                <a:solidFill>
                  <a:schemeClr val="bg1"/>
                </a:solidFill>
                <a:latin typeface="Arial" pitchFamily="34" charset="0"/>
              </a:rPr>
              <a:t>DETERMINATIVO </a:t>
            </a:r>
          </a:p>
          <a:p>
            <a:endParaRPr lang="pt-BR" altLang="pt-BR" sz="12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16" name="Line 348"/>
          <p:cNvSpPr>
            <a:spLocks noChangeShapeType="1"/>
          </p:cNvSpPr>
          <p:nvPr/>
        </p:nvSpPr>
        <p:spPr bwMode="auto">
          <a:xfrm flipV="1">
            <a:off x="6847554" y="2235960"/>
            <a:ext cx="0" cy="3525837"/>
          </a:xfrm>
          <a:prstGeom prst="line">
            <a:avLst/>
          </a:prstGeom>
          <a:noFill/>
          <a:ln w="63500">
            <a:solidFill>
              <a:srgbClr val="FF99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717" name="Group 455"/>
          <p:cNvGrpSpPr>
            <a:grpSpLocks/>
          </p:cNvGrpSpPr>
          <p:nvPr/>
        </p:nvGrpSpPr>
        <p:grpSpPr bwMode="auto">
          <a:xfrm>
            <a:off x="6957575" y="2977357"/>
            <a:ext cx="1247775" cy="433388"/>
            <a:chOff x="3737" y="1838"/>
            <a:chExt cx="1374" cy="254"/>
          </a:xfrm>
        </p:grpSpPr>
        <p:grpSp>
          <p:nvGrpSpPr>
            <p:cNvPr id="718" name="Group 456"/>
            <p:cNvGrpSpPr>
              <a:grpSpLocks/>
            </p:cNvGrpSpPr>
            <p:nvPr/>
          </p:nvGrpSpPr>
          <p:grpSpPr bwMode="auto">
            <a:xfrm>
              <a:off x="3737" y="1838"/>
              <a:ext cx="1368" cy="248"/>
              <a:chOff x="3737" y="1838"/>
              <a:chExt cx="1368" cy="248"/>
            </a:xfrm>
          </p:grpSpPr>
          <p:sp>
            <p:nvSpPr>
              <p:cNvPr id="720" name="Rectangle 457"/>
              <p:cNvSpPr>
                <a:spLocks noChangeArrowheads="1"/>
              </p:cNvSpPr>
              <p:nvPr/>
            </p:nvSpPr>
            <p:spPr bwMode="auto">
              <a:xfrm>
                <a:off x="3737" y="1838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21" name="Rectangle 458"/>
              <p:cNvSpPr>
                <a:spLocks noChangeArrowheads="1"/>
              </p:cNvSpPr>
              <p:nvPr/>
            </p:nvSpPr>
            <p:spPr bwMode="auto">
              <a:xfrm>
                <a:off x="3737" y="1844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22" name="Rectangle 459"/>
              <p:cNvSpPr>
                <a:spLocks noChangeArrowheads="1"/>
              </p:cNvSpPr>
              <p:nvPr/>
            </p:nvSpPr>
            <p:spPr bwMode="auto">
              <a:xfrm>
                <a:off x="3737" y="1850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23" name="Rectangle 460"/>
              <p:cNvSpPr>
                <a:spLocks noChangeArrowheads="1"/>
              </p:cNvSpPr>
              <p:nvPr/>
            </p:nvSpPr>
            <p:spPr bwMode="auto">
              <a:xfrm>
                <a:off x="3737" y="1856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24" name="Rectangle 461"/>
              <p:cNvSpPr>
                <a:spLocks noChangeArrowheads="1"/>
              </p:cNvSpPr>
              <p:nvPr/>
            </p:nvSpPr>
            <p:spPr bwMode="auto">
              <a:xfrm>
                <a:off x="3737" y="1862"/>
                <a:ext cx="1368" cy="5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25" name="Rectangle 462"/>
              <p:cNvSpPr>
                <a:spLocks noChangeArrowheads="1"/>
              </p:cNvSpPr>
              <p:nvPr/>
            </p:nvSpPr>
            <p:spPr bwMode="auto">
              <a:xfrm>
                <a:off x="3737" y="1867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26" name="Rectangle 463"/>
              <p:cNvSpPr>
                <a:spLocks noChangeArrowheads="1"/>
              </p:cNvSpPr>
              <p:nvPr/>
            </p:nvSpPr>
            <p:spPr bwMode="auto">
              <a:xfrm>
                <a:off x="3737" y="1873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27" name="Rectangle 464"/>
              <p:cNvSpPr>
                <a:spLocks noChangeArrowheads="1"/>
              </p:cNvSpPr>
              <p:nvPr/>
            </p:nvSpPr>
            <p:spPr bwMode="auto">
              <a:xfrm>
                <a:off x="3737" y="1879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28" name="Rectangle 465"/>
              <p:cNvSpPr>
                <a:spLocks noChangeArrowheads="1"/>
              </p:cNvSpPr>
              <p:nvPr/>
            </p:nvSpPr>
            <p:spPr bwMode="auto">
              <a:xfrm>
                <a:off x="3737" y="1885"/>
                <a:ext cx="1368" cy="5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29" name="Rectangle 466"/>
              <p:cNvSpPr>
                <a:spLocks noChangeArrowheads="1"/>
              </p:cNvSpPr>
              <p:nvPr/>
            </p:nvSpPr>
            <p:spPr bwMode="auto">
              <a:xfrm>
                <a:off x="3737" y="1890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30" name="Rectangle 467"/>
              <p:cNvSpPr>
                <a:spLocks noChangeArrowheads="1"/>
              </p:cNvSpPr>
              <p:nvPr/>
            </p:nvSpPr>
            <p:spPr bwMode="auto">
              <a:xfrm>
                <a:off x="3737" y="1896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31" name="Rectangle 468"/>
              <p:cNvSpPr>
                <a:spLocks noChangeArrowheads="1"/>
              </p:cNvSpPr>
              <p:nvPr/>
            </p:nvSpPr>
            <p:spPr bwMode="auto">
              <a:xfrm>
                <a:off x="3737" y="1902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32" name="Rectangle 469"/>
              <p:cNvSpPr>
                <a:spLocks noChangeArrowheads="1"/>
              </p:cNvSpPr>
              <p:nvPr/>
            </p:nvSpPr>
            <p:spPr bwMode="auto">
              <a:xfrm>
                <a:off x="3737" y="1908"/>
                <a:ext cx="1368" cy="5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33" name="Rectangle 470"/>
              <p:cNvSpPr>
                <a:spLocks noChangeArrowheads="1"/>
              </p:cNvSpPr>
              <p:nvPr/>
            </p:nvSpPr>
            <p:spPr bwMode="auto">
              <a:xfrm>
                <a:off x="3737" y="1913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34" name="Rectangle 471"/>
              <p:cNvSpPr>
                <a:spLocks noChangeArrowheads="1"/>
              </p:cNvSpPr>
              <p:nvPr/>
            </p:nvSpPr>
            <p:spPr bwMode="auto">
              <a:xfrm>
                <a:off x="3737" y="1919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35" name="Rectangle 472"/>
              <p:cNvSpPr>
                <a:spLocks noChangeArrowheads="1"/>
              </p:cNvSpPr>
              <p:nvPr/>
            </p:nvSpPr>
            <p:spPr bwMode="auto">
              <a:xfrm>
                <a:off x="3737" y="1925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36" name="Rectangle 473"/>
              <p:cNvSpPr>
                <a:spLocks noChangeArrowheads="1"/>
              </p:cNvSpPr>
              <p:nvPr/>
            </p:nvSpPr>
            <p:spPr bwMode="auto">
              <a:xfrm>
                <a:off x="3737" y="1931"/>
                <a:ext cx="1368" cy="5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37" name="Rectangle 474"/>
              <p:cNvSpPr>
                <a:spLocks noChangeArrowheads="1"/>
              </p:cNvSpPr>
              <p:nvPr/>
            </p:nvSpPr>
            <p:spPr bwMode="auto">
              <a:xfrm>
                <a:off x="3737" y="1936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38" name="Rectangle 475"/>
              <p:cNvSpPr>
                <a:spLocks noChangeArrowheads="1"/>
              </p:cNvSpPr>
              <p:nvPr/>
            </p:nvSpPr>
            <p:spPr bwMode="auto">
              <a:xfrm>
                <a:off x="3737" y="1942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39" name="Rectangle 476"/>
              <p:cNvSpPr>
                <a:spLocks noChangeArrowheads="1"/>
              </p:cNvSpPr>
              <p:nvPr/>
            </p:nvSpPr>
            <p:spPr bwMode="auto">
              <a:xfrm>
                <a:off x="3737" y="1948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40" name="Rectangle 477"/>
              <p:cNvSpPr>
                <a:spLocks noChangeArrowheads="1"/>
              </p:cNvSpPr>
              <p:nvPr/>
            </p:nvSpPr>
            <p:spPr bwMode="auto">
              <a:xfrm>
                <a:off x="3737" y="1954"/>
                <a:ext cx="1368" cy="5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41" name="Rectangle 478"/>
              <p:cNvSpPr>
                <a:spLocks noChangeArrowheads="1"/>
              </p:cNvSpPr>
              <p:nvPr/>
            </p:nvSpPr>
            <p:spPr bwMode="auto">
              <a:xfrm>
                <a:off x="3737" y="1959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42" name="Rectangle 479"/>
              <p:cNvSpPr>
                <a:spLocks noChangeArrowheads="1"/>
              </p:cNvSpPr>
              <p:nvPr/>
            </p:nvSpPr>
            <p:spPr bwMode="auto">
              <a:xfrm>
                <a:off x="3737" y="1965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43" name="Rectangle 480"/>
              <p:cNvSpPr>
                <a:spLocks noChangeArrowheads="1"/>
              </p:cNvSpPr>
              <p:nvPr/>
            </p:nvSpPr>
            <p:spPr bwMode="auto">
              <a:xfrm>
                <a:off x="3737" y="1971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44" name="Rectangle 481"/>
              <p:cNvSpPr>
                <a:spLocks noChangeArrowheads="1"/>
              </p:cNvSpPr>
              <p:nvPr/>
            </p:nvSpPr>
            <p:spPr bwMode="auto">
              <a:xfrm>
                <a:off x="3737" y="1977"/>
                <a:ext cx="1368" cy="5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45" name="Rectangle 482"/>
              <p:cNvSpPr>
                <a:spLocks noChangeArrowheads="1"/>
              </p:cNvSpPr>
              <p:nvPr/>
            </p:nvSpPr>
            <p:spPr bwMode="auto">
              <a:xfrm>
                <a:off x="3737" y="1982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46" name="Rectangle 483"/>
              <p:cNvSpPr>
                <a:spLocks noChangeArrowheads="1"/>
              </p:cNvSpPr>
              <p:nvPr/>
            </p:nvSpPr>
            <p:spPr bwMode="auto">
              <a:xfrm>
                <a:off x="3737" y="1988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47" name="Rectangle 484"/>
              <p:cNvSpPr>
                <a:spLocks noChangeArrowheads="1"/>
              </p:cNvSpPr>
              <p:nvPr/>
            </p:nvSpPr>
            <p:spPr bwMode="auto">
              <a:xfrm>
                <a:off x="3737" y="1994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48" name="Rectangle 485"/>
              <p:cNvSpPr>
                <a:spLocks noChangeArrowheads="1"/>
              </p:cNvSpPr>
              <p:nvPr/>
            </p:nvSpPr>
            <p:spPr bwMode="auto">
              <a:xfrm>
                <a:off x="3737" y="2000"/>
                <a:ext cx="1368" cy="5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49" name="Rectangle 486"/>
              <p:cNvSpPr>
                <a:spLocks noChangeArrowheads="1"/>
              </p:cNvSpPr>
              <p:nvPr/>
            </p:nvSpPr>
            <p:spPr bwMode="auto">
              <a:xfrm>
                <a:off x="3737" y="2005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50" name="Rectangle 487"/>
              <p:cNvSpPr>
                <a:spLocks noChangeArrowheads="1"/>
              </p:cNvSpPr>
              <p:nvPr/>
            </p:nvSpPr>
            <p:spPr bwMode="auto">
              <a:xfrm>
                <a:off x="3737" y="2011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51" name="Rectangle 488"/>
              <p:cNvSpPr>
                <a:spLocks noChangeArrowheads="1"/>
              </p:cNvSpPr>
              <p:nvPr/>
            </p:nvSpPr>
            <p:spPr bwMode="auto">
              <a:xfrm>
                <a:off x="3737" y="2017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52" name="Rectangle 489"/>
              <p:cNvSpPr>
                <a:spLocks noChangeArrowheads="1"/>
              </p:cNvSpPr>
              <p:nvPr/>
            </p:nvSpPr>
            <p:spPr bwMode="auto">
              <a:xfrm>
                <a:off x="3737" y="2023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53" name="Rectangle 490"/>
              <p:cNvSpPr>
                <a:spLocks noChangeArrowheads="1"/>
              </p:cNvSpPr>
              <p:nvPr/>
            </p:nvSpPr>
            <p:spPr bwMode="auto">
              <a:xfrm>
                <a:off x="3737" y="2029"/>
                <a:ext cx="1368" cy="5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54" name="Rectangle 491"/>
              <p:cNvSpPr>
                <a:spLocks noChangeArrowheads="1"/>
              </p:cNvSpPr>
              <p:nvPr/>
            </p:nvSpPr>
            <p:spPr bwMode="auto">
              <a:xfrm>
                <a:off x="3737" y="2034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55" name="Rectangle 492"/>
              <p:cNvSpPr>
                <a:spLocks noChangeArrowheads="1"/>
              </p:cNvSpPr>
              <p:nvPr/>
            </p:nvSpPr>
            <p:spPr bwMode="auto">
              <a:xfrm>
                <a:off x="3737" y="2040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56" name="Rectangle 493"/>
              <p:cNvSpPr>
                <a:spLocks noChangeArrowheads="1"/>
              </p:cNvSpPr>
              <p:nvPr/>
            </p:nvSpPr>
            <p:spPr bwMode="auto">
              <a:xfrm>
                <a:off x="3737" y="2046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57" name="Rectangle 494"/>
              <p:cNvSpPr>
                <a:spLocks noChangeArrowheads="1"/>
              </p:cNvSpPr>
              <p:nvPr/>
            </p:nvSpPr>
            <p:spPr bwMode="auto">
              <a:xfrm>
                <a:off x="3737" y="2052"/>
                <a:ext cx="1368" cy="5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58" name="Rectangle 495"/>
              <p:cNvSpPr>
                <a:spLocks noChangeArrowheads="1"/>
              </p:cNvSpPr>
              <p:nvPr/>
            </p:nvSpPr>
            <p:spPr bwMode="auto">
              <a:xfrm>
                <a:off x="3737" y="2057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59" name="Rectangle 496"/>
              <p:cNvSpPr>
                <a:spLocks noChangeArrowheads="1"/>
              </p:cNvSpPr>
              <p:nvPr/>
            </p:nvSpPr>
            <p:spPr bwMode="auto">
              <a:xfrm>
                <a:off x="3737" y="2063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60" name="Rectangle 497"/>
              <p:cNvSpPr>
                <a:spLocks noChangeArrowheads="1"/>
              </p:cNvSpPr>
              <p:nvPr/>
            </p:nvSpPr>
            <p:spPr bwMode="auto">
              <a:xfrm>
                <a:off x="3737" y="2069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61" name="Rectangle 498"/>
              <p:cNvSpPr>
                <a:spLocks noChangeArrowheads="1"/>
              </p:cNvSpPr>
              <p:nvPr/>
            </p:nvSpPr>
            <p:spPr bwMode="auto">
              <a:xfrm>
                <a:off x="3737" y="2075"/>
                <a:ext cx="1368" cy="5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62" name="Rectangle 499"/>
              <p:cNvSpPr>
                <a:spLocks noChangeArrowheads="1"/>
              </p:cNvSpPr>
              <p:nvPr/>
            </p:nvSpPr>
            <p:spPr bwMode="auto">
              <a:xfrm>
                <a:off x="3737" y="2080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719" name="Rectangle 500"/>
            <p:cNvSpPr>
              <a:spLocks noChangeArrowheads="1"/>
            </p:cNvSpPr>
            <p:nvPr/>
          </p:nvSpPr>
          <p:spPr bwMode="auto">
            <a:xfrm>
              <a:off x="3737" y="1838"/>
              <a:ext cx="1374" cy="254"/>
            </a:xfrm>
            <a:prstGeom prst="rect">
              <a:avLst/>
            </a:prstGeom>
            <a:solidFill>
              <a:schemeClr val="folHlink"/>
            </a:solidFill>
            <a:ln w="3175">
              <a:solidFill>
                <a:srgbClr val="00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63" name="Rectangle 501"/>
          <p:cNvSpPr>
            <a:spLocks noChangeArrowheads="1"/>
          </p:cNvSpPr>
          <p:nvPr/>
        </p:nvSpPr>
        <p:spPr bwMode="auto">
          <a:xfrm>
            <a:off x="7056824" y="3034132"/>
            <a:ext cx="11485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pt-BR" altLang="pt-BR" sz="1200" dirty="0" smtClean="0">
                <a:solidFill>
                  <a:schemeClr val="bg1"/>
                </a:solidFill>
                <a:latin typeface="Arial" pitchFamily="34" charset="0"/>
              </a:rPr>
              <a:t>CONCESSÕES</a:t>
            </a:r>
            <a:endParaRPr lang="pt-BR" altLang="pt-BR" sz="1200" dirty="0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764" name="Group 118"/>
          <p:cNvGrpSpPr>
            <a:grpSpLocks/>
          </p:cNvGrpSpPr>
          <p:nvPr/>
        </p:nvGrpSpPr>
        <p:grpSpPr bwMode="auto">
          <a:xfrm>
            <a:off x="7006616" y="4243142"/>
            <a:ext cx="1488282" cy="844550"/>
            <a:chOff x="3737" y="1838"/>
            <a:chExt cx="1374" cy="254"/>
          </a:xfrm>
        </p:grpSpPr>
        <p:grpSp>
          <p:nvGrpSpPr>
            <p:cNvPr id="765" name="Group 116"/>
            <p:cNvGrpSpPr>
              <a:grpSpLocks/>
            </p:cNvGrpSpPr>
            <p:nvPr/>
          </p:nvGrpSpPr>
          <p:grpSpPr bwMode="auto">
            <a:xfrm>
              <a:off x="3737" y="1838"/>
              <a:ext cx="1368" cy="248"/>
              <a:chOff x="3737" y="1838"/>
              <a:chExt cx="1368" cy="248"/>
            </a:xfrm>
          </p:grpSpPr>
          <p:sp>
            <p:nvSpPr>
              <p:cNvPr id="767" name="Rectangle 73"/>
              <p:cNvSpPr>
                <a:spLocks noChangeArrowheads="1"/>
              </p:cNvSpPr>
              <p:nvPr/>
            </p:nvSpPr>
            <p:spPr bwMode="auto">
              <a:xfrm>
                <a:off x="3737" y="1838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68" name="Rectangle 74"/>
              <p:cNvSpPr>
                <a:spLocks noChangeArrowheads="1"/>
              </p:cNvSpPr>
              <p:nvPr/>
            </p:nvSpPr>
            <p:spPr bwMode="auto">
              <a:xfrm>
                <a:off x="3737" y="1844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69" name="Rectangle 75"/>
              <p:cNvSpPr>
                <a:spLocks noChangeArrowheads="1"/>
              </p:cNvSpPr>
              <p:nvPr/>
            </p:nvSpPr>
            <p:spPr bwMode="auto">
              <a:xfrm>
                <a:off x="3737" y="1850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70" name="Rectangle 76"/>
              <p:cNvSpPr>
                <a:spLocks noChangeArrowheads="1"/>
              </p:cNvSpPr>
              <p:nvPr/>
            </p:nvSpPr>
            <p:spPr bwMode="auto">
              <a:xfrm>
                <a:off x="3737" y="1856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71" name="Rectangle 77"/>
              <p:cNvSpPr>
                <a:spLocks noChangeArrowheads="1"/>
              </p:cNvSpPr>
              <p:nvPr/>
            </p:nvSpPr>
            <p:spPr bwMode="auto">
              <a:xfrm>
                <a:off x="3737" y="1862"/>
                <a:ext cx="1368" cy="5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72" name="Rectangle 78"/>
              <p:cNvSpPr>
                <a:spLocks noChangeArrowheads="1"/>
              </p:cNvSpPr>
              <p:nvPr/>
            </p:nvSpPr>
            <p:spPr bwMode="auto">
              <a:xfrm>
                <a:off x="3737" y="1867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73" name="Rectangle 79"/>
              <p:cNvSpPr>
                <a:spLocks noChangeArrowheads="1"/>
              </p:cNvSpPr>
              <p:nvPr/>
            </p:nvSpPr>
            <p:spPr bwMode="auto">
              <a:xfrm>
                <a:off x="3737" y="1873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74" name="Rectangle 80"/>
              <p:cNvSpPr>
                <a:spLocks noChangeArrowheads="1"/>
              </p:cNvSpPr>
              <p:nvPr/>
            </p:nvSpPr>
            <p:spPr bwMode="auto">
              <a:xfrm>
                <a:off x="3737" y="1879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75" name="Rectangle 81"/>
              <p:cNvSpPr>
                <a:spLocks noChangeArrowheads="1"/>
              </p:cNvSpPr>
              <p:nvPr/>
            </p:nvSpPr>
            <p:spPr bwMode="auto">
              <a:xfrm>
                <a:off x="3737" y="1885"/>
                <a:ext cx="1368" cy="5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76" name="Rectangle 82"/>
              <p:cNvSpPr>
                <a:spLocks noChangeArrowheads="1"/>
              </p:cNvSpPr>
              <p:nvPr/>
            </p:nvSpPr>
            <p:spPr bwMode="auto">
              <a:xfrm>
                <a:off x="3737" y="1890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77" name="Rectangle 83"/>
              <p:cNvSpPr>
                <a:spLocks noChangeArrowheads="1"/>
              </p:cNvSpPr>
              <p:nvPr/>
            </p:nvSpPr>
            <p:spPr bwMode="auto">
              <a:xfrm>
                <a:off x="3737" y="1896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78" name="Rectangle 84"/>
              <p:cNvSpPr>
                <a:spLocks noChangeArrowheads="1"/>
              </p:cNvSpPr>
              <p:nvPr/>
            </p:nvSpPr>
            <p:spPr bwMode="auto">
              <a:xfrm>
                <a:off x="3737" y="1902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79" name="Rectangle 85"/>
              <p:cNvSpPr>
                <a:spLocks noChangeArrowheads="1"/>
              </p:cNvSpPr>
              <p:nvPr/>
            </p:nvSpPr>
            <p:spPr bwMode="auto">
              <a:xfrm>
                <a:off x="3737" y="1908"/>
                <a:ext cx="1368" cy="5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80" name="Rectangle 86"/>
              <p:cNvSpPr>
                <a:spLocks noChangeArrowheads="1"/>
              </p:cNvSpPr>
              <p:nvPr/>
            </p:nvSpPr>
            <p:spPr bwMode="auto">
              <a:xfrm>
                <a:off x="3737" y="1913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81" name="Rectangle 87"/>
              <p:cNvSpPr>
                <a:spLocks noChangeArrowheads="1"/>
              </p:cNvSpPr>
              <p:nvPr/>
            </p:nvSpPr>
            <p:spPr bwMode="auto">
              <a:xfrm>
                <a:off x="3737" y="1919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82" name="Rectangle 88"/>
              <p:cNvSpPr>
                <a:spLocks noChangeArrowheads="1"/>
              </p:cNvSpPr>
              <p:nvPr/>
            </p:nvSpPr>
            <p:spPr bwMode="auto">
              <a:xfrm>
                <a:off x="3737" y="1925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83" name="Rectangle 89"/>
              <p:cNvSpPr>
                <a:spLocks noChangeArrowheads="1"/>
              </p:cNvSpPr>
              <p:nvPr/>
            </p:nvSpPr>
            <p:spPr bwMode="auto">
              <a:xfrm>
                <a:off x="3737" y="1931"/>
                <a:ext cx="1368" cy="5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84" name="Rectangle 90"/>
              <p:cNvSpPr>
                <a:spLocks noChangeArrowheads="1"/>
              </p:cNvSpPr>
              <p:nvPr/>
            </p:nvSpPr>
            <p:spPr bwMode="auto">
              <a:xfrm>
                <a:off x="3737" y="1936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85" name="Rectangle 91"/>
              <p:cNvSpPr>
                <a:spLocks noChangeArrowheads="1"/>
              </p:cNvSpPr>
              <p:nvPr/>
            </p:nvSpPr>
            <p:spPr bwMode="auto">
              <a:xfrm>
                <a:off x="3737" y="1942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86" name="Rectangle 92"/>
              <p:cNvSpPr>
                <a:spLocks noChangeArrowheads="1"/>
              </p:cNvSpPr>
              <p:nvPr/>
            </p:nvSpPr>
            <p:spPr bwMode="auto">
              <a:xfrm>
                <a:off x="3737" y="1948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87" name="Rectangle 93"/>
              <p:cNvSpPr>
                <a:spLocks noChangeArrowheads="1"/>
              </p:cNvSpPr>
              <p:nvPr/>
            </p:nvSpPr>
            <p:spPr bwMode="auto">
              <a:xfrm>
                <a:off x="3737" y="1954"/>
                <a:ext cx="1368" cy="5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88" name="Rectangle 94"/>
              <p:cNvSpPr>
                <a:spLocks noChangeArrowheads="1"/>
              </p:cNvSpPr>
              <p:nvPr/>
            </p:nvSpPr>
            <p:spPr bwMode="auto">
              <a:xfrm>
                <a:off x="3737" y="1959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89" name="Rectangle 95"/>
              <p:cNvSpPr>
                <a:spLocks noChangeArrowheads="1"/>
              </p:cNvSpPr>
              <p:nvPr/>
            </p:nvSpPr>
            <p:spPr bwMode="auto">
              <a:xfrm>
                <a:off x="3737" y="1965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90" name="Rectangle 96"/>
              <p:cNvSpPr>
                <a:spLocks noChangeArrowheads="1"/>
              </p:cNvSpPr>
              <p:nvPr/>
            </p:nvSpPr>
            <p:spPr bwMode="auto">
              <a:xfrm>
                <a:off x="3737" y="1971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91" name="Rectangle 97"/>
              <p:cNvSpPr>
                <a:spLocks noChangeArrowheads="1"/>
              </p:cNvSpPr>
              <p:nvPr/>
            </p:nvSpPr>
            <p:spPr bwMode="auto">
              <a:xfrm>
                <a:off x="3737" y="1977"/>
                <a:ext cx="1368" cy="5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92" name="Rectangle 98"/>
              <p:cNvSpPr>
                <a:spLocks noChangeArrowheads="1"/>
              </p:cNvSpPr>
              <p:nvPr/>
            </p:nvSpPr>
            <p:spPr bwMode="auto">
              <a:xfrm>
                <a:off x="3737" y="1982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93" name="Rectangle 99"/>
              <p:cNvSpPr>
                <a:spLocks noChangeArrowheads="1"/>
              </p:cNvSpPr>
              <p:nvPr/>
            </p:nvSpPr>
            <p:spPr bwMode="auto">
              <a:xfrm>
                <a:off x="3737" y="1988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94" name="Rectangle 100"/>
              <p:cNvSpPr>
                <a:spLocks noChangeArrowheads="1"/>
              </p:cNvSpPr>
              <p:nvPr/>
            </p:nvSpPr>
            <p:spPr bwMode="auto">
              <a:xfrm>
                <a:off x="3737" y="1994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95" name="Rectangle 101"/>
              <p:cNvSpPr>
                <a:spLocks noChangeArrowheads="1"/>
              </p:cNvSpPr>
              <p:nvPr/>
            </p:nvSpPr>
            <p:spPr bwMode="auto">
              <a:xfrm>
                <a:off x="3737" y="2000"/>
                <a:ext cx="1368" cy="5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96" name="Rectangle 102"/>
              <p:cNvSpPr>
                <a:spLocks noChangeArrowheads="1"/>
              </p:cNvSpPr>
              <p:nvPr/>
            </p:nvSpPr>
            <p:spPr bwMode="auto">
              <a:xfrm>
                <a:off x="3737" y="2005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97" name="Rectangle 103"/>
              <p:cNvSpPr>
                <a:spLocks noChangeArrowheads="1"/>
              </p:cNvSpPr>
              <p:nvPr/>
            </p:nvSpPr>
            <p:spPr bwMode="auto">
              <a:xfrm>
                <a:off x="3737" y="2011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98" name="Rectangle 104"/>
              <p:cNvSpPr>
                <a:spLocks noChangeArrowheads="1"/>
              </p:cNvSpPr>
              <p:nvPr/>
            </p:nvSpPr>
            <p:spPr bwMode="auto">
              <a:xfrm>
                <a:off x="3737" y="2017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99" name="Rectangle 105"/>
              <p:cNvSpPr>
                <a:spLocks noChangeArrowheads="1"/>
              </p:cNvSpPr>
              <p:nvPr/>
            </p:nvSpPr>
            <p:spPr bwMode="auto">
              <a:xfrm>
                <a:off x="3737" y="2023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00" name="Rectangle 106"/>
              <p:cNvSpPr>
                <a:spLocks noChangeArrowheads="1"/>
              </p:cNvSpPr>
              <p:nvPr/>
            </p:nvSpPr>
            <p:spPr bwMode="auto">
              <a:xfrm>
                <a:off x="3737" y="2029"/>
                <a:ext cx="1368" cy="5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01" name="Rectangle 107"/>
              <p:cNvSpPr>
                <a:spLocks noChangeArrowheads="1"/>
              </p:cNvSpPr>
              <p:nvPr/>
            </p:nvSpPr>
            <p:spPr bwMode="auto">
              <a:xfrm>
                <a:off x="3737" y="2034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02" name="Rectangle 108"/>
              <p:cNvSpPr>
                <a:spLocks noChangeArrowheads="1"/>
              </p:cNvSpPr>
              <p:nvPr/>
            </p:nvSpPr>
            <p:spPr bwMode="auto">
              <a:xfrm>
                <a:off x="3737" y="2040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03" name="Rectangle 109"/>
              <p:cNvSpPr>
                <a:spLocks noChangeArrowheads="1"/>
              </p:cNvSpPr>
              <p:nvPr/>
            </p:nvSpPr>
            <p:spPr bwMode="auto">
              <a:xfrm>
                <a:off x="3737" y="2046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04" name="Rectangle 110"/>
              <p:cNvSpPr>
                <a:spLocks noChangeArrowheads="1"/>
              </p:cNvSpPr>
              <p:nvPr/>
            </p:nvSpPr>
            <p:spPr bwMode="auto">
              <a:xfrm>
                <a:off x="3737" y="2052"/>
                <a:ext cx="1368" cy="5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05" name="Rectangle 111"/>
              <p:cNvSpPr>
                <a:spLocks noChangeArrowheads="1"/>
              </p:cNvSpPr>
              <p:nvPr/>
            </p:nvSpPr>
            <p:spPr bwMode="auto">
              <a:xfrm>
                <a:off x="3737" y="2057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06" name="Rectangle 112"/>
              <p:cNvSpPr>
                <a:spLocks noChangeArrowheads="1"/>
              </p:cNvSpPr>
              <p:nvPr/>
            </p:nvSpPr>
            <p:spPr bwMode="auto">
              <a:xfrm>
                <a:off x="3737" y="2063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07" name="Rectangle 113"/>
              <p:cNvSpPr>
                <a:spLocks noChangeArrowheads="1"/>
              </p:cNvSpPr>
              <p:nvPr/>
            </p:nvSpPr>
            <p:spPr bwMode="auto">
              <a:xfrm>
                <a:off x="3737" y="2069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08" name="Rectangle 114"/>
              <p:cNvSpPr>
                <a:spLocks noChangeArrowheads="1"/>
              </p:cNvSpPr>
              <p:nvPr/>
            </p:nvSpPr>
            <p:spPr bwMode="auto">
              <a:xfrm>
                <a:off x="3737" y="2075"/>
                <a:ext cx="1368" cy="5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09" name="Rectangle 115"/>
              <p:cNvSpPr>
                <a:spLocks noChangeArrowheads="1"/>
              </p:cNvSpPr>
              <p:nvPr/>
            </p:nvSpPr>
            <p:spPr bwMode="auto">
              <a:xfrm>
                <a:off x="3737" y="2080"/>
                <a:ext cx="1368" cy="6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766" name="Rectangle 117"/>
            <p:cNvSpPr>
              <a:spLocks noChangeArrowheads="1"/>
            </p:cNvSpPr>
            <p:nvPr/>
          </p:nvSpPr>
          <p:spPr bwMode="auto">
            <a:xfrm>
              <a:off x="3737" y="1838"/>
              <a:ext cx="1374" cy="254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rgbClr val="00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812" name="Rectangle 349"/>
          <p:cNvSpPr>
            <a:spLocks noChangeArrowheads="1"/>
          </p:cNvSpPr>
          <p:nvPr/>
        </p:nvSpPr>
        <p:spPr bwMode="auto">
          <a:xfrm>
            <a:off x="5405782" y="1516308"/>
            <a:ext cx="4568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1000" b="1" dirty="0">
                <a:solidFill>
                  <a:srgbClr val="000000"/>
                </a:solidFill>
                <a:latin typeface="Verdana" pitchFamily="34" charset="0"/>
              </a:rPr>
              <a:t>LEI </a:t>
            </a:r>
          </a:p>
          <a:p>
            <a:r>
              <a:rPr lang="pt-BR" altLang="pt-BR" sz="1000" b="1" dirty="0" smtClean="0">
                <a:solidFill>
                  <a:srgbClr val="000000"/>
                </a:solidFill>
                <a:latin typeface="Verdana" pitchFamily="34" charset="0"/>
              </a:rPr>
              <a:t>11445</a:t>
            </a:r>
          </a:p>
          <a:p>
            <a:r>
              <a:rPr lang="pt-BR" altLang="pt-BR" sz="1000" b="1" dirty="0" smtClean="0">
                <a:solidFill>
                  <a:srgbClr val="000000"/>
                </a:solidFill>
                <a:latin typeface="Verdana" pitchFamily="34" charset="0"/>
              </a:rPr>
              <a:t>2007</a:t>
            </a:r>
            <a:endParaRPr lang="pt-BR" altLang="pt-BR" sz="1000" b="1" dirty="0">
              <a:solidFill>
                <a:srgbClr val="003399"/>
              </a:solidFill>
              <a:latin typeface="Verdana" pitchFamily="34" charset="0"/>
            </a:endParaRPr>
          </a:p>
        </p:txBody>
      </p:sp>
      <p:sp>
        <p:nvSpPr>
          <p:cNvPr id="813" name="Rectangle 500"/>
          <p:cNvSpPr>
            <a:spLocks noChangeArrowheads="1"/>
          </p:cNvSpPr>
          <p:nvPr/>
        </p:nvSpPr>
        <p:spPr bwMode="auto">
          <a:xfrm>
            <a:off x="3510153" y="6083078"/>
            <a:ext cx="1971880" cy="658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rgbClr val="00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dirty="0" smtClean="0"/>
              <a:t>1996 - Agencias reguladoras</a:t>
            </a:r>
            <a:endParaRPr lang="pt-BR" dirty="0"/>
          </a:p>
        </p:txBody>
      </p:sp>
      <p:sp>
        <p:nvSpPr>
          <p:cNvPr id="3" name="Seta para a direita 2"/>
          <p:cNvSpPr/>
          <p:nvPr/>
        </p:nvSpPr>
        <p:spPr>
          <a:xfrm rot="16200000">
            <a:off x="3674185" y="5524381"/>
            <a:ext cx="779094" cy="3381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16" name="Rectangle 119"/>
          <p:cNvSpPr>
            <a:spLocks noChangeArrowheads="1"/>
          </p:cNvSpPr>
          <p:nvPr/>
        </p:nvSpPr>
        <p:spPr bwMode="auto">
          <a:xfrm>
            <a:off x="7080280" y="4334510"/>
            <a:ext cx="132228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1200" dirty="0">
                <a:solidFill>
                  <a:schemeClr val="bg1"/>
                </a:solidFill>
                <a:latin typeface="Arial" pitchFamily="34" charset="0"/>
              </a:rPr>
              <a:t>ESTADO </a:t>
            </a:r>
            <a:r>
              <a:rPr lang="pt-BR" altLang="pt-BR" sz="1200" dirty="0" smtClean="0">
                <a:solidFill>
                  <a:schemeClr val="bg1"/>
                </a:solidFill>
                <a:latin typeface="Arial" pitchFamily="34" charset="0"/>
              </a:rPr>
              <a:t>GRANDE</a:t>
            </a:r>
          </a:p>
          <a:p>
            <a:r>
              <a:rPr lang="pt-BR" altLang="pt-BR" sz="1200" dirty="0" smtClean="0">
                <a:solidFill>
                  <a:schemeClr val="bg1"/>
                </a:solidFill>
                <a:latin typeface="Arial" pitchFamily="34" charset="0"/>
              </a:rPr>
              <a:t>PLANEJAMENTO</a:t>
            </a:r>
          </a:p>
          <a:p>
            <a:r>
              <a:rPr lang="pt-BR" altLang="pt-BR" sz="1200" dirty="0" smtClean="0">
                <a:solidFill>
                  <a:schemeClr val="bg1"/>
                </a:solidFill>
                <a:latin typeface="Arial" pitchFamily="34" charset="0"/>
              </a:rPr>
              <a:t>DETERMINATIVO </a:t>
            </a:r>
          </a:p>
          <a:p>
            <a:endParaRPr lang="pt-BR" altLang="pt-BR" sz="12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38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do">
  <a:themeElements>
    <a:clrScheme name="Personalizada 6">
      <a:dk1>
        <a:srgbClr val="FFFFFF"/>
      </a:dk1>
      <a:lt1>
        <a:srgbClr val="525252"/>
      </a:lt1>
      <a:dk2>
        <a:srgbClr val="FFFFFF"/>
      </a:dk2>
      <a:lt2>
        <a:srgbClr val="EBEBEB"/>
      </a:lt2>
      <a:accent1>
        <a:srgbClr val="0070C0"/>
      </a:accent1>
      <a:accent2>
        <a:srgbClr val="F0D577"/>
      </a:accent2>
      <a:accent3>
        <a:srgbClr val="E6B91E"/>
      </a:accent3>
      <a:accent4>
        <a:srgbClr val="F0D577"/>
      </a:accent4>
      <a:accent5>
        <a:srgbClr val="F9F1D2"/>
      </a:accent5>
      <a:accent6>
        <a:srgbClr val="918655"/>
      </a:accent6>
      <a:hlink>
        <a:srgbClr val="00B0F0"/>
      </a:hlink>
      <a:folHlink>
        <a:srgbClr val="002060"/>
      </a:folHlink>
    </a:clrScheme>
    <a:fontScheme name="Facetado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1535</TotalTime>
  <Words>1995</Words>
  <Application>Microsoft Office PowerPoint</Application>
  <PresentationFormat>Apresentação na tela (4:3)</PresentationFormat>
  <Paragraphs>206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Facetado</vt:lpstr>
      <vt:lpstr>Apresentação do PowerPoint</vt:lpstr>
      <vt:lpstr>A ASSOCIAÇÃO BRASILEIRA DE AGÊNCIAS DE REGULAÇÃO – ABAR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LEI Nº 8987/95 E A LEI 11445/07</vt:lpstr>
      <vt:lpstr>Apresentação do PowerPoint</vt:lpstr>
      <vt:lpstr>SISTEMA REGULATÓRIO</vt:lpstr>
      <vt:lpstr>CARACTERÍSTICAS MARCANTES DAS AGÊNCIAS REGULADORAS</vt:lpstr>
      <vt:lpstr>CARACTERÍSTICAS DAS AUTONOMIAS</vt:lpstr>
      <vt:lpstr>AS AGÊNCIAS REGULADORAS NA VISÃO DE ESPECIALISTAS EM REGULAÇÃO</vt:lpstr>
      <vt:lpstr>Economista LUIZ SCHYMURA, extraídos os seguintes pontos:</vt:lpstr>
      <vt:lpstr>Engenheiro JERSON KELMAN, é destacado:</vt:lpstr>
      <vt:lpstr>PRINCIPAIS PONTOS POSITIVOS DA REGULAÇÃO NO BRASIL - (RESPOSTA MÚLTIPLA E ESPONTÂNEA) </vt:lpstr>
      <vt:lpstr>PRINCIPAIS PONTOS NEGATIVOS DA REGULAÇÃO NO BRASIL - (RESPOSTA MÚLTIPLA E ESPONTÂNEA) </vt:lpstr>
      <vt:lpstr>PRINCÍPIOS E PRÁTICAS REGULATÓRIAS</vt:lpstr>
      <vt:lpstr>PRINCÍPIO 1 – DE APOIO AO DESENVOLVIMENTO ECONÔMICO</vt:lpstr>
      <vt:lpstr>PRINCÍPIO 2 – DA ANÁLISE DE RISCO DAS INTERVENÇÕES</vt:lpstr>
      <vt:lpstr>PRINCÍPIO 3 – DAS INFORMAÇÕES E DAS ORIENTAÇÕES</vt:lpstr>
      <vt:lpstr>PRINCÍPIO 4 – DAS INSPEÇÕES</vt:lpstr>
      <vt:lpstr>PRINCÍPIO 5 – DA SOLICITAÇÃO DE DADOS E INFORMAÇÕES</vt:lpstr>
      <vt:lpstr>PRINCÍPIO 6 – DA CAPACIDADE DE COERÇÃO (ENFORCEMENT)</vt:lpstr>
      <vt:lpstr>PRINCÍPIO 7 – DA TRANSPARÊNCIA NA PRESTAÇÃO DE CONTAS (ACCOUNTABILITY)</vt:lpstr>
      <vt:lpstr>CONCLUSÃO</vt:lpstr>
      <vt:lpstr>CONVITE</vt:lpstr>
      <vt:lpstr> MUITO OBRIGADO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visão da Associação Brasileira de Agências de Regulação (Abar) quanto aos desafios da regulação no Brasil.</dc:title>
  <dc:creator>Vinicius Fuzeira de Sá e Benevides</dc:creator>
  <cp:lastModifiedBy>Diógenes Mortari</cp:lastModifiedBy>
  <cp:revision>106</cp:revision>
  <cp:lastPrinted>2015-05-26T20:42:11Z</cp:lastPrinted>
  <dcterms:created xsi:type="dcterms:W3CDTF">2014-05-06T23:03:41Z</dcterms:created>
  <dcterms:modified xsi:type="dcterms:W3CDTF">2015-05-26T20:42:11Z</dcterms:modified>
</cp:coreProperties>
</file>