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05" r:id="rId3"/>
    <p:sldId id="306" r:id="rId4"/>
    <p:sldId id="309" r:id="rId5"/>
    <p:sldId id="308" r:id="rId6"/>
    <p:sldId id="311" r:id="rId7"/>
    <p:sldId id="312" r:id="rId8"/>
    <p:sldId id="313" r:id="rId9"/>
    <p:sldId id="310" r:id="rId10"/>
    <p:sldId id="314" r:id="rId11"/>
    <p:sldId id="299" r:id="rId12"/>
    <p:sldId id="315" r:id="rId13"/>
    <p:sldId id="301" r:id="rId14"/>
    <p:sldId id="30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626695" y="1185337"/>
            <a:ext cx="7772400" cy="2126661"/>
          </a:xfrm>
        </p:spPr>
        <p:txBody>
          <a:bodyPr>
            <a:normAutofit fontScale="90000"/>
          </a:bodyPr>
          <a:lstStyle/>
          <a:p>
            <a:r>
              <a:rPr lang="pt-BR" sz="4800" b="1" dirty="0"/>
              <a:t>Quebrando Paradigmas, através das Ferramentas do Sistema de Gestão da Qualidade</a:t>
            </a:r>
            <a:endParaRPr lang="pt-BR" sz="4800" dirty="0">
              <a:latin typeface="+mn-lt"/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21630" y="3597366"/>
            <a:ext cx="8382531" cy="1655762"/>
          </a:xfrm>
        </p:spPr>
        <p:txBody>
          <a:bodyPr/>
          <a:lstStyle/>
          <a:p>
            <a:pPr algn="l"/>
            <a:r>
              <a:rPr lang="pt-BR" dirty="0"/>
              <a:t>Autores:</a:t>
            </a:r>
          </a:p>
          <a:p>
            <a:pPr algn="l"/>
            <a:r>
              <a:rPr lang="pt-BR" dirty="0"/>
              <a:t>Sônia Maria dos Santos Souza</a:t>
            </a:r>
          </a:p>
          <a:p>
            <a:pPr algn="l"/>
            <a:r>
              <a:rPr lang="pt-BR" dirty="0"/>
              <a:t>Alessandro Siqueira Tetzner</a:t>
            </a:r>
          </a:p>
          <a:p>
            <a:pPr algn="l"/>
            <a:endParaRPr lang="pt-BR" dirty="0"/>
          </a:p>
          <a:p>
            <a:pPr algn="l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11" t="90961"/>
          <a:stretch/>
        </p:blipFill>
        <p:spPr>
          <a:xfrm>
            <a:off x="5602147" y="5946186"/>
            <a:ext cx="3442745" cy="4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5937" y="1118755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2000" b="1" dirty="0">
                <a:latin typeface="Arial" panose="020B0604020202020204" pitchFamily="34" charset="0"/>
              </a:rPr>
              <a:t>Material e métodos</a:t>
            </a:r>
          </a:p>
          <a:p>
            <a:pPr algn="l">
              <a:spcBef>
                <a:spcPts val="0"/>
              </a:spcBef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Sistemática de verificação do Sistema de Gestão:</a:t>
            </a:r>
            <a:endParaRPr lang="pt-BR" sz="2000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2E29B3F-0F21-40F0-89C3-7B5A58CB8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t="1730" r="23102" b="9233"/>
          <a:stretch/>
        </p:blipFill>
        <p:spPr>
          <a:xfrm>
            <a:off x="1304485" y="1723772"/>
            <a:ext cx="653503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0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EFE340-8474-9AE2-70CF-D84F0A2D18E7}"/>
              </a:ext>
            </a:extLst>
          </p:cNvPr>
          <p:cNvSpPr txBox="1"/>
          <p:nvPr/>
        </p:nvSpPr>
        <p:spPr>
          <a:xfrm>
            <a:off x="-1" y="1103022"/>
            <a:ext cx="9032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9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Monitoramento dos processos e suas interações.</a:t>
            </a:r>
          </a:p>
          <a:p>
            <a:pPr algn="just">
              <a:lnSpc>
                <a:spcPts val="1900"/>
              </a:lnSpc>
              <a:spcAft>
                <a:spcPts val="10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Relatórios Eletrônicos - Acompanhamento</a:t>
            </a:r>
            <a:r>
              <a:rPr lang="pt-BR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4E8F0B5-1074-6B66-3724-4D3AF2AB2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76" t="32132" r="15918" b="30317"/>
          <a:stretch/>
        </p:blipFill>
        <p:spPr>
          <a:xfrm>
            <a:off x="408234" y="1810908"/>
            <a:ext cx="8327531" cy="46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3277130" y="4340775"/>
            <a:ext cx="2719637" cy="615553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b"/>
            <a:r>
              <a:rPr lang="pt-BR" sz="17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Conhecimento:</a:t>
            </a:r>
          </a:p>
          <a:p>
            <a:pPr algn="ctr" fontAlgn="b"/>
            <a:r>
              <a:rPr lang="pt-BR" sz="17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Análise/verificação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245159" y="2441355"/>
            <a:ext cx="2340000" cy="615553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b"/>
            <a:r>
              <a:rPr lang="pt-BR" sz="17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Desburocratização</a:t>
            </a:r>
          </a:p>
          <a:p>
            <a:pPr fontAlgn="b"/>
            <a:endParaRPr lang="pt-BR" sz="17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377159" y="2475516"/>
            <a:ext cx="2340000" cy="720000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Eliminação de retrabalho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" y="5910160"/>
            <a:ext cx="9143999" cy="646331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CONHECIMENTO ORGANIZACIONAL COMPARTILHADO, ATRAVÉS DAS FERRAMENTAS DE GESTÃO, É O QUE MANTÉM A CONTINUA EVOLUÇÃO DAS ORGANIZAÇÕES!!!</a:t>
            </a:r>
          </a:p>
        </p:txBody>
      </p:sp>
      <p:sp>
        <p:nvSpPr>
          <p:cNvPr id="42" name="Igual 41"/>
          <p:cNvSpPr/>
          <p:nvPr/>
        </p:nvSpPr>
        <p:spPr>
          <a:xfrm>
            <a:off x="4078240" y="5091336"/>
            <a:ext cx="650923" cy="660778"/>
          </a:xfrm>
          <a:prstGeom prst="mathEqual">
            <a:avLst/>
          </a:prstGeom>
          <a:solidFill>
            <a:schemeClr val="accent6">
              <a:lumMod val="50000"/>
              <a:alpha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13160" y="2463500"/>
            <a:ext cx="2340000" cy="615553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b"/>
            <a:r>
              <a:rPr lang="pt-BR" sz="17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Planejamento:</a:t>
            </a:r>
          </a:p>
          <a:p>
            <a:pPr algn="ctr" fontAlgn="b"/>
            <a:r>
              <a:rPr lang="pt-BR" sz="17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Planos de ação e tarefas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6733044" y="4377562"/>
            <a:ext cx="2520000" cy="615553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b"/>
            <a:r>
              <a:rPr lang="pt-BR" sz="17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Realimentação:</a:t>
            </a:r>
          </a:p>
          <a:p>
            <a:pPr algn="ctr" fontAlgn="b"/>
            <a:r>
              <a:rPr lang="pt-BR" sz="17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Processos/Melhorias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13162" y="4268523"/>
            <a:ext cx="2340000" cy="615553"/>
          </a:xfrm>
          <a:prstGeom prst="rect">
            <a:avLst/>
          </a:prstGeom>
          <a:solidFill>
            <a:schemeClr val="accent6">
              <a:lumMod val="50000"/>
              <a:alpha val="1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fontAlgn="b"/>
            <a:r>
              <a:rPr lang="pt-BR" sz="17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Lições aprendidas</a:t>
            </a:r>
          </a:p>
          <a:p>
            <a:pPr algn="ctr" fontAlgn="b"/>
            <a:r>
              <a:rPr lang="pt-BR" sz="17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Falhas/sucessos</a:t>
            </a:r>
          </a:p>
        </p:txBody>
      </p:sp>
      <p:sp>
        <p:nvSpPr>
          <p:cNvPr id="48" name="Seta para a direita 47"/>
          <p:cNvSpPr/>
          <p:nvPr/>
        </p:nvSpPr>
        <p:spPr>
          <a:xfrm>
            <a:off x="2612153" y="4491794"/>
            <a:ext cx="463893" cy="28969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>
            <a:off x="6163983" y="4502089"/>
            <a:ext cx="463893" cy="28969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Seta para a direita 50"/>
          <p:cNvSpPr/>
          <p:nvPr/>
        </p:nvSpPr>
        <p:spPr>
          <a:xfrm>
            <a:off x="2558684" y="2645758"/>
            <a:ext cx="463893" cy="26203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Mais 51"/>
          <p:cNvSpPr/>
          <p:nvPr/>
        </p:nvSpPr>
        <p:spPr>
          <a:xfrm>
            <a:off x="4078240" y="3360998"/>
            <a:ext cx="650923" cy="660778"/>
          </a:xfrm>
          <a:prstGeom prst="mathPlus">
            <a:avLst/>
          </a:prstGeom>
          <a:solidFill>
            <a:schemeClr val="accent6">
              <a:lumMod val="50000"/>
              <a:alpha val="5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53" name="Seta para a direita 52"/>
          <p:cNvSpPr/>
          <p:nvPr/>
        </p:nvSpPr>
        <p:spPr>
          <a:xfrm>
            <a:off x="5715595" y="2651990"/>
            <a:ext cx="463893" cy="289697"/>
          </a:xfrm>
          <a:prstGeom prst="rightArrow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A4FA5FF-3CB8-44C4-C840-06AD03ECA423}"/>
              </a:ext>
            </a:extLst>
          </p:cNvPr>
          <p:cNvSpPr txBox="1"/>
          <p:nvPr/>
        </p:nvSpPr>
        <p:spPr>
          <a:xfrm>
            <a:off x="64948" y="110000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pt-BR" sz="3200" b="1" dirty="0">
                <a:solidFill>
                  <a:schemeClr val="tx1"/>
                </a:solidFill>
              </a:rPr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271669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146752"/>
            <a:ext cx="7776864" cy="517007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Conhecimento organizacional compartilhado, através das ferramentas de gestão, é o que mantém a continua evolução das organizações!</a:t>
            </a:r>
          </a:p>
          <a:p>
            <a:pPr algn="just"/>
            <a:r>
              <a:rPr 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A interação das atividades permite a quebra de paradigmas, os setores não trabalham mais de forma individualizadas ou isoladas, trabalhando sempre em processos e compartilhando as informações, pensando sempre nas entradas e saídas como alicerces das atividades chaves em prol da expectativa das partes interessadas. </a:t>
            </a: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vulnerabilidades não são vistas como defeitos, mas sim como oportunidades positivas e primordiais para assegurar a evolução dos conhecimentos, metodologias e tecnologias em toda a empresa. </a:t>
            </a: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informações seguras e confiáveis tornam-se úteis e eficientes para a inter-relação com outras empresas e a troca imediata de experiências entre elas. </a:t>
            </a:r>
          </a:p>
          <a:p>
            <a:pPr algn="just"/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Sistema de Gestão da Qualidade sempre estará vivo e pulsante,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conhecido por todos e perpetuará.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48987" y="3349716"/>
            <a:ext cx="8353425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DIRETORIA EXECUTIVA DA SANASA</a:t>
            </a:r>
            <a:endParaRPr lang="pt-BR" sz="1600" b="1" kern="1200" dirty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- Manuelito P. Magalhães Júnior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Procurador Geral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Rander Augusto Andrade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Chefe de Gabinete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Eduardo Betenjane Romano</a:t>
            </a:r>
            <a:endParaRPr lang="pt-BR" sz="1400" b="1" kern="1200" dirty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400" b="1" kern="1200" dirty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Financeiro e de Rel. com Investidores</a:t>
            </a:r>
            <a:r>
              <a:rPr lang="pt-BR" sz="1400" b="1" kern="1200" baseline="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b="0" kern="1200" baseline="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</a:t>
            </a:r>
            <a:r>
              <a:rPr lang="pt-BR" sz="1400" b="1" kern="1200" baseline="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Pedro Cláudio da Silva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Fernando Sérgio </a:t>
            </a:r>
            <a:r>
              <a:rPr lang="pt-BR" sz="1400" kern="12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Mancilha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Neves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www.sanasa.com.br    3735 5000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62043" y="1392604"/>
            <a:ext cx="8727312" cy="99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Nome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Sônia Maria dos Santos Souza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(19) 3735-5169 / sonia.souza@sanasa.com.br</a:t>
            </a: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65317" y="1045029"/>
            <a:ext cx="9144000" cy="5735335"/>
          </a:xfrm>
        </p:spPr>
        <p:txBody>
          <a:bodyPr>
            <a:noAutofit/>
          </a:bodyPr>
          <a:lstStyle/>
          <a:p>
            <a:pPr algn="l"/>
            <a:r>
              <a:rPr lang="pt-BR" sz="2400" b="1" dirty="0"/>
              <a:t>Introdução: </a:t>
            </a:r>
          </a:p>
          <a:p>
            <a:pPr algn="l"/>
            <a:endParaRPr lang="pt-BR" sz="2400" b="1" dirty="0"/>
          </a:p>
          <a:p>
            <a:pPr algn="l">
              <a:lnSpc>
                <a:spcPts val="2000"/>
              </a:lnSpc>
            </a:pPr>
            <a:r>
              <a:rPr lang="pt-BR" b="1" dirty="0"/>
              <a:t>Desafios :</a:t>
            </a:r>
            <a:r>
              <a:rPr lang="pt-BR" sz="2400" dirty="0">
                <a:ea typeface="Times New Roman" panose="02020603050405020304" pitchFamily="18" charset="0"/>
              </a:rPr>
              <a:t> Atuais, futuros, previsíveis, inesperados</a:t>
            </a:r>
            <a:r>
              <a:rPr lang="pt-BR" dirty="0">
                <a:ea typeface="Times New Roman" panose="02020603050405020304" pitchFamily="18" charset="0"/>
              </a:rPr>
              <a:t>; recorrentes e</a:t>
            </a:r>
            <a:r>
              <a:rPr lang="pt-BR" sz="2400" dirty="0">
                <a:ea typeface="Times New Roman" panose="02020603050405020304" pitchFamily="18" charset="0"/>
              </a:rPr>
              <a:t>/ou    	      pontuais </a:t>
            </a:r>
            <a:r>
              <a:rPr lang="pt-BR" dirty="0"/>
              <a:t>SGQ e suas Ferramentas, quebrando paradigmas 	       nas organizações. </a:t>
            </a:r>
            <a:endParaRPr lang="pt-BR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2000"/>
              </a:lnSpc>
            </a:pPr>
            <a:r>
              <a:rPr lang="pt-BR" dirty="0"/>
              <a:t>  </a:t>
            </a:r>
          </a:p>
          <a:p>
            <a:pPr algn="l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4567" t="23279" r="36173" b="52798"/>
          <a:stretch/>
        </p:blipFill>
        <p:spPr>
          <a:xfrm>
            <a:off x="3554926" y="3839850"/>
            <a:ext cx="1672104" cy="11290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CaixaDeTexto 11"/>
          <p:cNvSpPr txBox="1"/>
          <p:nvPr/>
        </p:nvSpPr>
        <p:spPr>
          <a:xfrm>
            <a:off x="-65317" y="3364975"/>
            <a:ext cx="167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CRISE HÍDRICA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26679" y="3432246"/>
            <a:ext cx="282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MUDANÇAS CLIMÁTICAS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/>
          <a:srcRect l="63087" t="26571" r="4814" b="34142"/>
          <a:stretch/>
        </p:blipFill>
        <p:spPr>
          <a:xfrm>
            <a:off x="7370940" y="5386464"/>
            <a:ext cx="1752285" cy="1080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7" y="3770763"/>
            <a:ext cx="1663200" cy="112907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248" y="3873569"/>
            <a:ext cx="1581100" cy="15301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/>
          <a:srcRect l="60123" t="26132" r="3704" b="42922"/>
          <a:stretch/>
        </p:blipFill>
        <p:spPr>
          <a:xfrm>
            <a:off x="5758338" y="5386464"/>
            <a:ext cx="1612602" cy="108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/>
          <a:srcRect l="69259" t="18450" r="19754" b="62273"/>
          <a:stretch/>
        </p:blipFill>
        <p:spPr>
          <a:xfrm>
            <a:off x="7339438" y="3912695"/>
            <a:ext cx="1810739" cy="14499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5158" y="3423314"/>
            <a:ext cx="394699" cy="2870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 flipH="1" flipV="1">
            <a:off x="3314684" y="4303289"/>
            <a:ext cx="69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$$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9"/>
          <a:srcRect l="21234" t="74198" r="65309" b="9781"/>
          <a:stretch/>
        </p:blipFill>
        <p:spPr>
          <a:xfrm>
            <a:off x="1699784" y="5338134"/>
            <a:ext cx="1699937" cy="1128330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1880572" y="5034356"/>
            <a:ext cx="161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GUERRAS 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5603964-A8C9-0CEC-A470-60C90DB70931}"/>
              </a:ext>
            </a:extLst>
          </p:cNvPr>
          <p:cNvSpPr txBox="1"/>
          <p:nvPr/>
        </p:nvSpPr>
        <p:spPr>
          <a:xfrm>
            <a:off x="3143824" y="3449382"/>
            <a:ext cx="2389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BUSCA DE RECURSOS</a:t>
            </a:r>
          </a:p>
        </p:txBody>
      </p:sp>
    </p:spTree>
    <p:extLst>
      <p:ext uri="{BB962C8B-B14F-4D97-AF65-F5344CB8AC3E}">
        <p14:creationId xmlns:p14="http://schemas.microsoft.com/office/powerpoint/2010/main" val="168821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46324" y="1437542"/>
            <a:ext cx="6868043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QUEBRA DE PARADIGMAS: FERRAMENTAS - SGQ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2"/>
          <a:srcRect l="63766" t="26277" r="4416" b="55214"/>
          <a:stretch/>
        </p:blipFill>
        <p:spPr>
          <a:xfrm>
            <a:off x="6240645" y="3649772"/>
            <a:ext cx="2804747" cy="9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" name="CaixaDeTexto 24"/>
          <p:cNvSpPr txBox="1"/>
          <p:nvPr/>
        </p:nvSpPr>
        <p:spPr>
          <a:xfrm>
            <a:off x="6747212" y="3796587"/>
            <a:ext cx="3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ORGANIZAÇÕES! ENGESSAM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2"/>
          <a:srcRect l="63766" t="26277" r="4416" b="55214"/>
          <a:stretch/>
        </p:blipFill>
        <p:spPr>
          <a:xfrm>
            <a:off x="6240645" y="2063176"/>
            <a:ext cx="2812664" cy="9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7" name="CaixaDeTexto 26"/>
          <p:cNvSpPr txBox="1"/>
          <p:nvPr/>
        </p:nvSpPr>
        <p:spPr>
          <a:xfrm>
            <a:off x="6346978" y="2369938"/>
            <a:ext cx="2847402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SÃO BUROCRÁTICAS !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2"/>
          <a:srcRect l="63766" t="26277" r="4416" b="55214"/>
          <a:stretch/>
        </p:blipFill>
        <p:spPr>
          <a:xfrm>
            <a:off x="6170661" y="5139367"/>
            <a:ext cx="2804747" cy="9520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" name="CaixaDeTexto 31"/>
          <p:cNvSpPr txBox="1"/>
          <p:nvPr/>
        </p:nvSpPr>
        <p:spPr>
          <a:xfrm>
            <a:off x="6471554" y="5308331"/>
            <a:ext cx="265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GERAM MAIS TRABALHO NA ROTINA DA ORGANIZAÇÃO !</a:t>
            </a:r>
          </a:p>
        </p:txBody>
      </p:sp>
      <p:cxnSp>
        <p:nvCxnSpPr>
          <p:cNvPr id="34" name="Conector de seta reta 33"/>
          <p:cNvCxnSpPr>
            <a:cxnSpLocks/>
          </p:cNvCxnSpPr>
          <p:nvPr/>
        </p:nvCxnSpPr>
        <p:spPr>
          <a:xfrm>
            <a:off x="5697823" y="2633519"/>
            <a:ext cx="542822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 rot="20702465">
            <a:off x="6135971" y="2012529"/>
            <a:ext cx="66501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</a:t>
            </a:r>
          </a:p>
        </p:txBody>
      </p:sp>
      <p:sp>
        <p:nvSpPr>
          <p:cNvPr id="38" name="Retângulo 37"/>
          <p:cNvSpPr/>
          <p:nvPr/>
        </p:nvSpPr>
        <p:spPr>
          <a:xfrm rot="20702465">
            <a:off x="6135972" y="3602368"/>
            <a:ext cx="66501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</a:t>
            </a:r>
          </a:p>
        </p:txBody>
      </p:sp>
      <p:sp>
        <p:nvSpPr>
          <p:cNvPr id="39" name="Retângulo 38"/>
          <p:cNvSpPr/>
          <p:nvPr/>
        </p:nvSpPr>
        <p:spPr>
          <a:xfrm rot="20702465">
            <a:off x="6135972" y="5020554"/>
            <a:ext cx="66501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4F8D182-8496-5BC5-79CA-C634AED88DB5}"/>
              </a:ext>
            </a:extLst>
          </p:cNvPr>
          <p:cNvSpPr txBox="1"/>
          <p:nvPr/>
        </p:nvSpPr>
        <p:spPr>
          <a:xfrm>
            <a:off x="46324" y="1965904"/>
            <a:ext cx="5212600" cy="445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ts val="2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Conhecimentos desenvolvidos por equipes de trabalho são  nossos maiores bens e geram:</a:t>
            </a:r>
          </a:p>
          <a:p>
            <a:pPr algn="just" defTabSz="914400">
              <a:lnSpc>
                <a:spcPts val="2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 - Dinamismo, segurança e agilidade</a:t>
            </a:r>
          </a:p>
          <a:p>
            <a:pPr algn="just" defTabSz="914400">
              <a:lnSpc>
                <a:spcPts val="2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 - Compartilhamento de conhecimento ao longo dos processos</a:t>
            </a:r>
          </a:p>
          <a:p>
            <a:pPr algn="just" defTabSz="914400">
              <a:lnSpc>
                <a:spcPts val="2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- investimento baseado em fatos e evidências</a:t>
            </a:r>
          </a:p>
          <a:p>
            <a:pPr algn="just" defTabSz="914400">
              <a:lnSpc>
                <a:spcPts val="2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BR" dirty="0">
                <a:latin typeface="Arial" panose="020B0604020202020204" pitchFamily="34" charset="0"/>
                <a:cs typeface="Times New Roman" panose="02020603050405020304" pitchFamily="18" charset="0"/>
              </a:rPr>
              <a:t>- Conhecimento compartilhado, acessível a todos e não mais trancados em gavetas, armários e retidos a computadores individuais </a:t>
            </a:r>
          </a:p>
          <a:p>
            <a:pPr algn="just" defTabSz="914400">
              <a:lnSpc>
                <a:spcPts val="2000"/>
              </a:lnSpc>
              <a:spcBef>
                <a:spcPts val="1000"/>
              </a:spcBef>
              <a:spcAft>
                <a:spcPts val="1000"/>
              </a:spcAft>
            </a:pPr>
            <a:r>
              <a:rPr lang="pt-BR" sz="1800" dirty="0">
                <a:latin typeface="Arial" panose="020B0604020202020204" pitchFamily="34" charset="0"/>
                <a:cs typeface="Times New Roman" panose="02020603050405020304" pitchFamily="18" charset="0"/>
              </a:rPr>
              <a:t>- Investimentos feitos em pessoas e processos geram otimização operacional, redução de custos, melhoria dos processos. </a:t>
            </a:r>
            <a:endParaRPr lang="pt-BR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Conector de seta reta 33">
            <a:extLst>
              <a:ext uri="{FF2B5EF4-FFF2-40B4-BE49-F238E27FC236}">
                <a16:creationId xmlns:a16="http://schemas.microsoft.com/office/drawing/2014/main" id="{70904B54-B452-FF25-F9FE-BB9A6A3F3299}"/>
              </a:ext>
            </a:extLst>
          </p:cNvPr>
          <p:cNvCxnSpPr>
            <a:cxnSpLocks/>
          </p:cNvCxnSpPr>
          <p:nvPr/>
        </p:nvCxnSpPr>
        <p:spPr>
          <a:xfrm>
            <a:off x="5648074" y="4251185"/>
            <a:ext cx="542822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33">
            <a:extLst>
              <a:ext uri="{FF2B5EF4-FFF2-40B4-BE49-F238E27FC236}">
                <a16:creationId xmlns:a16="http://schemas.microsoft.com/office/drawing/2014/main" id="{9F35F363-0262-2408-7D45-6DD0052C30CD}"/>
              </a:ext>
            </a:extLst>
          </p:cNvPr>
          <p:cNvCxnSpPr>
            <a:cxnSpLocks/>
          </p:cNvCxnSpPr>
          <p:nvPr/>
        </p:nvCxnSpPr>
        <p:spPr>
          <a:xfrm>
            <a:off x="5609162" y="5739599"/>
            <a:ext cx="514828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970DCD4F-753B-2A76-7315-28578ACEC65A}"/>
              </a:ext>
            </a:extLst>
          </p:cNvPr>
          <p:cNvCxnSpPr>
            <a:cxnSpLocks/>
          </p:cNvCxnSpPr>
          <p:nvPr/>
        </p:nvCxnSpPr>
        <p:spPr>
          <a:xfrm flipH="1">
            <a:off x="5609162" y="2698764"/>
            <a:ext cx="19456" cy="3031107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005959EF-2A12-E70F-7212-AB96E6C021E2}"/>
              </a:ext>
            </a:extLst>
          </p:cNvPr>
          <p:cNvSpPr txBox="1"/>
          <p:nvPr/>
        </p:nvSpPr>
        <p:spPr>
          <a:xfrm>
            <a:off x="46324" y="1088907"/>
            <a:ext cx="493678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/>
              <a:t>Introdução: </a:t>
            </a:r>
          </a:p>
        </p:txBody>
      </p:sp>
    </p:spTree>
    <p:extLst>
      <p:ext uri="{BB962C8B-B14F-4D97-AF65-F5344CB8AC3E}">
        <p14:creationId xmlns:p14="http://schemas.microsoft.com/office/powerpoint/2010/main" val="78224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BF5D401-7888-C70B-1D75-38B47243CEDE}"/>
              </a:ext>
            </a:extLst>
          </p:cNvPr>
          <p:cNvSpPr txBox="1"/>
          <p:nvPr/>
        </p:nvSpPr>
        <p:spPr>
          <a:xfrm>
            <a:off x="172616" y="1180995"/>
            <a:ext cx="8798767" cy="4755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pt-BR" sz="2400" b="1" dirty="0">
                <a:solidFill>
                  <a:schemeClr val="tx1"/>
                </a:solidFill>
              </a:rPr>
              <a:t>Objetivo:</a:t>
            </a:r>
          </a:p>
          <a:p>
            <a:pPr algn="l">
              <a:spcBef>
                <a:spcPts val="0"/>
              </a:spcBef>
            </a:pPr>
            <a:endParaRPr lang="pt-BR" sz="2400" b="1" dirty="0">
              <a:solidFill>
                <a:schemeClr val="tx1"/>
              </a:solidFill>
            </a:endParaRPr>
          </a:p>
          <a:p>
            <a:pPr algn="just">
              <a:lnSpc>
                <a:spcPts val="2000"/>
              </a:lnSpc>
              <a:spcAft>
                <a:spcPts val="1000"/>
              </a:spcAft>
            </a:pP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objetivo deste trabalho é quebrar paradigmas e demonstrar que sistemas de gestão e ferramentas de gestão, em um formato personalizado para empresas no setor de saneamento, são ferramentas eficientes de gestão. São  eficazes, ágeis  e com interação dos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setores processos e suas atividades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com:</a:t>
            </a:r>
          </a:p>
          <a:p>
            <a:pPr algn="just">
              <a:lnSpc>
                <a:spcPts val="2000"/>
              </a:lnSpc>
              <a:spcAft>
                <a:spcPts val="1000"/>
              </a:spcAft>
            </a:pPr>
            <a:endParaRPr lang="pt-B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Mapeamento Geral e I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ndividual dos processos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Empresa: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ts val="18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informação documentada :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1800"/>
              </a:lnSpc>
              <a:spcAft>
                <a:spcPts val="1000"/>
              </a:spcAft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Sistemática de verificação do Sistema de Gestão: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lnSpc>
                <a:spcPts val="18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8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Monitoramento dos processos e suas interações. </a:t>
            </a:r>
          </a:p>
        </p:txBody>
      </p:sp>
    </p:spTree>
    <p:extLst>
      <p:ext uri="{BB962C8B-B14F-4D97-AF65-F5344CB8AC3E}">
        <p14:creationId xmlns:p14="http://schemas.microsoft.com/office/powerpoint/2010/main" val="82658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254" y="1062767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FBBBB5D0-C115-03BF-C2E7-90C5FFD31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92741"/>
              </p:ext>
            </p:extLst>
          </p:nvPr>
        </p:nvGraphicFramePr>
        <p:xfrm>
          <a:off x="90998" y="1391884"/>
          <a:ext cx="9004041" cy="495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094">
                  <a:extLst>
                    <a:ext uri="{9D8B030D-6E8A-4147-A177-3AD203B41FA5}">
                      <a16:colId xmlns:a16="http://schemas.microsoft.com/office/drawing/2014/main" val="447139336"/>
                    </a:ext>
                  </a:extLst>
                </a:gridCol>
                <a:gridCol w="5896947">
                  <a:extLst>
                    <a:ext uri="{9D8B030D-6E8A-4147-A177-3AD203B41FA5}">
                      <a16:colId xmlns:a16="http://schemas.microsoft.com/office/drawing/2014/main" val="4243521841"/>
                    </a:ext>
                  </a:extLst>
                </a:gridCol>
              </a:tblGrid>
              <a:tr h="375432"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Mapa  dos Processos e Interações - Geral </a:t>
                      </a:r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Empresa: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244504"/>
                  </a:ext>
                </a:extLst>
              </a:tr>
              <a:tr h="4579123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90081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0836AADD-9211-C017-9DEF-6B5E1DAF7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7" t="57528" r="36984" b="10163"/>
          <a:stretch/>
        </p:blipFill>
        <p:spPr>
          <a:xfrm>
            <a:off x="1" y="1763487"/>
            <a:ext cx="9186036" cy="50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128089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FBBBB5D0-C115-03BF-C2E7-90C5FFD31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866013"/>
              </p:ext>
            </p:extLst>
          </p:nvPr>
        </p:nvGraphicFramePr>
        <p:xfrm>
          <a:off x="130629" y="1560078"/>
          <a:ext cx="8929395" cy="4896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947">
                  <a:extLst>
                    <a:ext uri="{9D8B030D-6E8A-4147-A177-3AD203B41FA5}">
                      <a16:colId xmlns:a16="http://schemas.microsoft.com/office/drawing/2014/main" val="447139336"/>
                    </a:ext>
                  </a:extLst>
                </a:gridCol>
                <a:gridCol w="5318448">
                  <a:extLst>
                    <a:ext uri="{9D8B030D-6E8A-4147-A177-3AD203B41FA5}">
                      <a16:colId xmlns:a16="http://schemas.microsoft.com/office/drawing/2014/main" val="4243521841"/>
                    </a:ext>
                  </a:extLst>
                </a:gridCol>
              </a:tblGrid>
              <a:tr h="572646">
                <a:tc gridSpan="2">
                  <a:txBody>
                    <a:bodyPr/>
                    <a:lstStyle/>
                    <a:p>
                      <a:pPr algn="l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Mapa das partes interessadas (Stakeholders)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046882"/>
                  </a:ext>
                </a:extLst>
              </a:tr>
              <a:tr h="4324061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244504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43B0D18F-FE97-58C7-8263-02B0BDF48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2" t="19796" r="31428" b="7600"/>
          <a:stretch/>
        </p:blipFill>
        <p:spPr>
          <a:xfrm>
            <a:off x="1306287" y="1894115"/>
            <a:ext cx="5122505" cy="45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4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066189"/>
            <a:ext cx="9004041" cy="4711781"/>
          </a:xfrm>
        </p:spPr>
        <p:txBody>
          <a:bodyPr>
            <a:noAutofit/>
          </a:bodyPr>
          <a:lstStyle/>
          <a:p>
            <a:pPr algn="l">
              <a:lnSpc>
                <a:spcPts val="1900"/>
              </a:lnSpc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>
              <a:lnSpc>
                <a:spcPts val="19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</a:rPr>
              <a:t>Mapa  dos Processos e Interações - Setorial</a:t>
            </a:r>
            <a:r>
              <a:rPr lang="pt-BR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pt-BR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FBBBB5D0-C115-03BF-C2E7-90C5FFD31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68183"/>
              </p:ext>
            </p:extLst>
          </p:nvPr>
        </p:nvGraphicFramePr>
        <p:xfrm>
          <a:off x="0" y="1642188"/>
          <a:ext cx="9144000" cy="457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447139336"/>
                    </a:ext>
                  </a:extLst>
                </a:gridCol>
              </a:tblGrid>
              <a:tr h="359866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244504"/>
                  </a:ext>
                </a:extLst>
              </a:tr>
              <a:tr h="4208523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90081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BF6FA3CE-530D-A832-2391-D8187019E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31" t="17801" r="20510" b="10907"/>
          <a:stretch/>
        </p:blipFill>
        <p:spPr>
          <a:xfrm>
            <a:off x="0" y="1576872"/>
            <a:ext cx="9181322" cy="52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6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128089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FBBBB5D0-C115-03BF-C2E7-90C5FFD31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239459"/>
              </p:ext>
            </p:extLst>
          </p:nvPr>
        </p:nvGraphicFramePr>
        <p:xfrm>
          <a:off x="158619" y="1560078"/>
          <a:ext cx="8901405" cy="4896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957">
                  <a:extLst>
                    <a:ext uri="{9D8B030D-6E8A-4147-A177-3AD203B41FA5}">
                      <a16:colId xmlns:a16="http://schemas.microsoft.com/office/drawing/2014/main" val="447139336"/>
                    </a:ext>
                  </a:extLst>
                </a:gridCol>
                <a:gridCol w="5318448">
                  <a:extLst>
                    <a:ext uri="{9D8B030D-6E8A-4147-A177-3AD203B41FA5}">
                      <a16:colId xmlns:a16="http://schemas.microsoft.com/office/drawing/2014/main" val="4243521841"/>
                    </a:ext>
                  </a:extLst>
                </a:gridCol>
              </a:tblGrid>
              <a:tr h="572646">
                <a:tc gridSpan="2"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Sistema de Informação documentada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046882"/>
                  </a:ext>
                </a:extLst>
              </a:tr>
              <a:tr h="432406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244504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9D6413F8-47DE-5AE9-FFE7-7267DA453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39" t="42472" r="23163" b="29047"/>
          <a:stretch/>
        </p:blipFill>
        <p:spPr>
          <a:xfrm>
            <a:off x="1" y="1903445"/>
            <a:ext cx="9160106" cy="48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6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156089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métodos:</a:t>
            </a:r>
          </a:p>
          <a:p>
            <a:pPr algn="l">
              <a:spcBef>
                <a:spcPts val="0"/>
              </a:spcBef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Sistemática de verificação do Sistema de Gestão: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id="{FBBBB5D0-C115-03BF-C2E7-90C5FFD31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49207"/>
              </p:ext>
            </p:extLst>
          </p:nvPr>
        </p:nvGraphicFramePr>
        <p:xfrm>
          <a:off x="513184" y="1978090"/>
          <a:ext cx="7200122" cy="377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61">
                  <a:extLst>
                    <a:ext uri="{9D8B030D-6E8A-4147-A177-3AD203B41FA5}">
                      <a16:colId xmlns:a16="http://schemas.microsoft.com/office/drawing/2014/main" val="447139336"/>
                    </a:ext>
                  </a:extLst>
                </a:gridCol>
                <a:gridCol w="3600061">
                  <a:extLst>
                    <a:ext uri="{9D8B030D-6E8A-4147-A177-3AD203B41FA5}">
                      <a16:colId xmlns:a16="http://schemas.microsoft.com/office/drawing/2014/main" val="4243521841"/>
                    </a:ext>
                  </a:extLst>
                </a:gridCol>
              </a:tblGrid>
              <a:tr h="125963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244504"/>
                  </a:ext>
                </a:extLst>
              </a:tr>
              <a:tr h="125963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054379"/>
                  </a:ext>
                </a:extLst>
              </a:tr>
              <a:tr h="125963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762506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9CD1D990-DDCB-24B2-850D-64AE51059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98" t="54444" r="22041" b="27052"/>
          <a:stretch/>
        </p:blipFill>
        <p:spPr>
          <a:xfrm>
            <a:off x="0" y="1996752"/>
            <a:ext cx="9144000" cy="42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5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603</Words>
  <Application>Microsoft Office PowerPoint</Application>
  <PresentationFormat>Apresentação na tela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Wingdings</vt:lpstr>
      <vt:lpstr>Tema do Office</vt:lpstr>
      <vt:lpstr>Quebrando Paradigmas, através das Ferramentas do Sistema de Gestão da Qualidade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Visual</cp:lastModifiedBy>
  <cp:revision>66</cp:revision>
  <dcterms:created xsi:type="dcterms:W3CDTF">2022-04-25T15:52:50Z</dcterms:created>
  <dcterms:modified xsi:type="dcterms:W3CDTF">2022-05-11T12:27:46Z</dcterms:modified>
</cp:coreProperties>
</file>