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73" r:id="rId3"/>
    <p:sldId id="256" r:id="rId4"/>
    <p:sldId id="257" r:id="rId5"/>
    <p:sldId id="260" r:id="rId6"/>
    <p:sldId id="272" r:id="rId7"/>
    <p:sldId id="264" r:id="rId8"/>
    <p:sldId id="261" r:id="rId9"/>
    <p:sldId id="289" r:id="rId10"/>
    <p:sldId id="263" r:id="rId11"/>
    <p:sldId id="267" r:id="rId12"/>
    <p:sldId id="274" r:id="rId13"/>
    <p:sldId id="279" r:id="rId14"/>
    <p:sldId id="268" r:id="rId15"/>
    <p:sldId id="269" r:id="rId16"/>
    <p:sldId id="275" r:id="rId17"/>
    <p:sldId id="276" r:id="rId18"/>
    <p:sldId id="278" r:id="rId19"/>
    <p:sldId id="281" r:id="rId20"/>
    <p:sldId id="282" r:id="rId21"/>
    <p:sldId id="284" r:id="rId22"/>
    <p:sldId id="283" r:id="rId23"/>
    <p:sldId id="285" r:id="rId24"/>
    <p:sldId id="286" r:id="rId25"/>
    <p:sldId id="287" r:id="rId26"/>
    <p:sldId id="288" r:id="rId2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50" autoAdjust="0"/>
    <p:restoredTop sz="94660"/>
  </p:normalViewPr>
  <p:slideViewPr>
    <p:cSldViewPr snapToGrid="0">
      <p:cViewPr varScale="1">
        <p:scale>
          <a:sx n="117" d="100"/>
          <a:sy n="117" d="100"/>
        </p:scale>
        <p:origin x="-75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DD7F6CAF-0BE0-496E-B72E-1080FF4B0D9C}" type="datetimeFigureOut">
              <a:rPr lang="pt-BR" smtClean="0"/>
              <a:t>16/05/2016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FDED1B1-88BF-483B-93DF-BC0359FA57A7}" type="slidenum">
              <a:rPr lang="pt-BR" smtClean="0"/>
              <a:t>‹nº›</a:t>
            </a:fld>
            <a:endParaRPr lang="pt-BR"/>
          </a:p>
        </p:txBody>
      </p:sp>
    </p:spTree>
    <p:extLst>
      <p:ext uri="{BB962C8B-B14F-4D97-AF65-F5344CB8AC3E}">
        <p14:creationId xmlns:p14="http://schemas.microsoft.com/office/powerpoint/2010/main" val="1787620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D7F6CAF-0BE0-496E-B72E-1080FF4B0D9C}" type="datetimeFigureOut">
              <a:rPr lang="pt-BR" smtClean="0"/>
              <a:t>16/05/2016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FDED1B1-88BF-483B-93DF-BC0359FA57A7}" type="slidenum">
              <a:rPr lang="pt-BR" smtClean="0"/>
              <a:t>‹nº›</a:t>
            </a:fld>
            <a:endParaRPr lang="pt-BR"/>
          </a:p>
        </p:txBody>
      </p:sp>
    </p:spTree>
    <p:extLst>
      <p:ext uri="{BB962C8B-B14F-4D97-AF65-F5344CB8AC3E}">
        <p14:creationId xmlns:p14="http://schemas.microsoft.com/office/powerpoint/2010/main" val="2715250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D7F6CAF-0BE0-496E-B72E-1080FF4B0D9C}" type="datetimeFigureOut">
              <a:rPr lang="pt-BR" smtClean="0"/>
              <a:t>16/05/2016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FDED1B1-88BF-483B-93DF-BC0359FA57A7}" type="slidenum">
              <a:rPr lang="pt-BR" smtClean="0"/>
              <a:t>‹nº›</a:t>
            </a:fld>
            <a:endParaRPr lang="pt-BR"/>
          </a:p>
        </p:txBody>
      </p:sp>
    </p:spTree>
    <p:extLst>
      <p:ext uri="{BB962C8B-B14F-4D97-AF65-F5344CB8AC3E}">
        <p14:creationId xmlns:p14="http://schemas.microsoft.com/office/powerpoint/2010/main" val="8624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D7F6CAF-0BE0-496E-B72E-1080FF4B0D9C}" type="datetimeFigureOut">
              <a:rPr lang="pt-BR" smtClean="0"/>
              <a:t>16/05/2016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FDED1B1-88BF-483B-93DF-BC0359FA57A7}" type="slidenum">
              <a:rPr lang="pt-BR" smtClean="0"/>
              <a:t>‹nº›</a:t>
            </a:fld>
            <a:endParaRPr lang="pt-BR"/>
          </a:p>
        </p:txBody>
      </p:sp>
    </p:spTree>
    <p:extLst>
      <p:ext uri="{BB962C8B-B14F-4D97-AF65-F5344CB8AC3E}">
        <p14:creationId xmlns:p14="http://schemas.microsoft.com/office/powerpoint/2010/main" val="29030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DD7F6CAF-0BE0-496E-B72E-1080FF4B0D9C}" type="datetimeFigureOut">
              <a:rPr lang="pt-BR" smtClean="0"/>
              <a:t>16/05/2016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FDED1B1-88BF-483B-93DF-BC0359FA57A7}" type="slidenum">
              <a:rPr lang="pt-BR" smtClean="0"/>
              <a:t>‹nº›</a:t>
            </a:fld>
            <a:endParaRPr lang="pt-BR"/>
          </a:p>
        </p:txBody>
      </p:sp>
    </p:spTree>
    <p:extLst>
      <p:ext uri="{BB962C8B-B14F-4D97-AF65-F5344CB8AC3E}">
        <p14:creationId xmlns:p14="http://schemas.microsoft.com/office/powerpoint/2010/main" val="2615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DD7F6CAF-0BE0-496E-B72E-1080FF4B0D9C}" type="datetimeFigureOut">
              <a:rPr lang="pt-BR" smtClean="0"/>
              <a:t>16/05/2016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FDED1B1-88BF-483B-93DF-BC0359FA57A7}" type="slidenum">
              <a:rPr lang="pt-BR" smtClean="0"/>
              <a:t>‹nº›</a:t>
            </a:fld>
            <a:endParaRPr lang="pt-BR"/>
          </a:p>
        </p:txBody>
      </p:sp>
    </p:spTree>
    <p:extLst>
      <p:ext uri="{BB962C8B-B14F-4D97-AF65-F5344CB8AC3E}">
        <p14:creationId xmlns:p14="http://schemas.microsoft.com/office/powerpoint/2010/main" val="310007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DD7F6CAF-0BE0-496E-B72E-1080FF4B0D9C}" type="datetimeFigureOut">
              <a:rPr lang="pt-BR" smtClean="0"/>
              <a:t>16/05/2016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FDED1B1-88BF-483B-93DF-BC0359FA57A7}" type="slidenum">
              <a:rPr lang="pt-BR" smtClean="0"/>
              <a:t>‹nº›</a:t>
            </a:fld>
            <a:endParaRPr lang="pt-BR"/>
          </a:p>
        </p:txBody>
      </p:sp>
    </p:spTree>
    <p:extLst>
      <p:ext uri="{BB962C8B-B14F-4D97-AF65-F5344CB8AC3E}">
        <p14:creationId xmlns:p14="http://schemas.microsoft.com/office/powerpoint/2010/main" val="137592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DD7F6CAF-0BE0-496E-B72E-1080FF4B0D9C}" type="datetimeFigureOut">
              <a:rPr lang="pt-BR" smtClean="0"/>
              <a:t>16/05/2016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FDED1B1-88BF-483B-93DF-BC0359FA57A7}" type="slidenum">
              <a:rPr lang="pt-BR" smtClean="0"/>
              <a:t>‹nº›</a:t>
            </a:fld>
            <a:endParaRPr lang="pt-BR"/>
          </a:p>
        </p:txBody>
      </p:sp>
    </p:spTree>
    <p:extLst>
      <p:ext uri="{BB962C8B-B14F-4D97-AF65-F5344CB8AC3E}">
        <p14:creationId xmlns:p14="http://schemas.microsoft.com/office/powerpoint/2010/main" val="1550789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D7F6CAF-0BE0-496E-B72E-1080FF4B0D9C}" type="datetimeFigureOut">
              <a:rPr lang="pt-BR" smtClean="0"/>
              <a:t>16/05/2016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FDED1B1-88BF-483B-93DF-BC0359FA57A7}" type="slidenum">
              <a:rPr lang="pt-BR" smtClean="0"/>
              <a:t>‹nº›</a:t>
            </a:fld>
            <a:endParaRPr lang="pt-BR"/>
          </a:p>
        </p:txBody>
      </p:sp>
    </p:spTree>
    <p:extLst>
      <p:ext uri="{BB962C8B-B14F-4D97-AF65-F5344CB8AC3E}">
        <p14:creationId xmlns:p14="http://schemas.microsoft.com/office/powerpoint/2010/main" val="2195459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DD7F6CAF-0BE0-496E-B72E-1080FF4B0D9C}" type="datetimeFigureOut">
              <a:rPr lang="pt-BR" smtClean="0"/>
              <a:t>16/05/2016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FDED1B1-88BF-483B-93DF-BC0359FA57A7}" type="slidenum">
              <a:rPr lang="pt-BR" smtClean="0"/>
              <a:t>‹nº›</a:t>
            </a:fld>
            <a:endParaRPr lang="pt-BR"/>
          </a:p>
        </p:txBody>
      </p:sp>
    </p:spTree>
    <p:extLst>
      <p:ext uri="{BB962C8B-B14F-4D97-AF65-F5344CB8AC3E}">
        <p14:creationId xmlns:p14="http://schemas.microsoft.com/office/powerpoint/2010/main" val="1057851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DD7F6CAF-0BE0-496E-B72E-1080FF4B0D9C}" type="datetimeFigureOut">
              <a:rPr lang="pt-BR" smtClean="0"/>
              <a:t>16/05/2016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FDED1B1-88BF-483B-93DF-BC0359FA57A7}" type="slidenum">
              <a:rPr lang="pt-BR" smtClean="0"/>
              <a:t>‹nº›</a:t>
            </a:fld>
            <a:endParaRPr lang="pt-BR"/>
          </a:p>
        </p:txBody>
      </p:sp>
    </p:spTree>
    <p:extLst>
      <p:ext uri="{BB962C8B-B14F-4D97-AF65-F5344CB8AC3E}">
        <p14:creationId xmlns:p14="http://schemas.microsoft.com/office/powerpoint/2010/main" val="146795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F6CAF-0BE0-496E-B72E-1080FF4B0D9C}" type="datetimeFigureOut">
              <a:rPr lang="pt-BR" smtClean="0"/>
              <a:t>16/05/2016</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ED1B1-88BF-483B-93DF-BC0359FA57A7}" type="slidenum">
              <a:rPr lang="pt-BR" smtClean="0"/>
              <a:t>‹nº›</a:t>
            </a:fld>
            <a:endParaRPr lang="pt-BR"/>
          </a:p>
        </p:txBody>
      </p:sp>
    </p:spTree>
    <p:extLst>
      <p:ext uri="{BB962C8B-B14F-4D97-AF65-F5344CB8AC3E}">
        <p14:creationId xmlns:p14="http://schemas.microsoft.com/office/powerpoint/2010/main" val="4229361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maria@samaesbs.sc.gov.br" TargetMode="External"/><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42" y="-60140"/>
            <a:ext cx="12261743" cy="6918140"/>
          </a:xfrm>
          <a:prstGeom prst="rect">
            <a:avLst/>
          </a:prstGeom>
        </p:spPr>
      </p:pic>
      <p:pic>
        <p:nvPicPr>
          <p:cNvPr id="1026" name="Picture 2" descr="F:\Fotos\2015\Fotos I Concurso de Fotografia do SAMAE\Fotos\Inscrição nº 03 - Carine Chapieski Ferreira\Beleza natural de SB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736" y="-103997"/>
            <a:ext cx="12323737" cy="6961997"/>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p:cNvSpPr txBox="1">
            <a:spLocks/>
          </p:cNvSpPr>
          <p:nvPr/>
        </p:nvSpPr>
        <p:spPr bwMode="auto">
          <a:xfrm>
            <a:off x="895283" y="1363851"/>
            <a:ext cx="8429625" cy="147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sz="3500" b="1" kern="0" dirty="0" smtClean="0">
                <a:ln w="12700">
                  <a:solidFill>
                    <a:schemeClr val="tx1"/>
                  </a:solidFill>
                </a:ln>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Atualização Cadastral (Censo Comercial) dos Dados dos </a:t>
            </a:r>
            <a:r>
              <a:rPr lang="en-US" sz="3500" b="1" kern="0" dirty="0" err="1" smtClean="0">
                <a:ln w="12700">
                  <a:solidFill>
                    <a:schemeClr val="tx1"/>
                  </a:solidFill>
                </a:ln>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Clientes</a:t>
            </a:r>
            <a:r>
              <a:rPr lang="en-US" sz="3500" b="1" kern="0" dirty="0" smtClean="0">
                <a:ln w="12700">
                  <a:solidFill>
                    <a:schemeClr val="tx1"/>
                  </a:solidFill>
                </a:ln>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 e Imóveis</a:t>
            </a:r>
          </a:p>
        </p:txBody>
      </p:sp>
      <p:sp>
        <p:nvSpPr>
          <p:cNvPr id="2" name="CaixaDeTexto 1"/>
          <p:cNvSpPr txBox="1"/>
          <p:nvPr/>
        </p:nvSpPr>
        <p:spPr>
          <a:xfrm>
            <a:off x="9787181" y="5897104"/>
            <a:ext cx="2193010" cy="538609"/>
          </a:xfrm>
          <a:prstGeom prst="rect">
            <a:avLst/>
          </a:prstGeom>
          <a:noFill/>
        </p:spPr>
        <p:txBody>
          <a:bodyPr wrap="square" rtlCol="0">
            <a:spAutoFit/>
          </a:bodyPr>
          <a:lstStyle/>
          <a:p>
            <a:r>
              <a:rPr lang="pt-BR" sz="1100" dirty="0" smtClean="0"/>
              <a:t>Foto: Carine </a:t>
            </a:r>
            <a:r>
              <a:rPr lang="pt-BR" sz="1100" dirty="0" err="1" smtClean="0"/>
              <a:t>Chapiewski</a:t>
            </a:r>
            <a:r>
              <a:rPr lang="pt-BR" sz="1100" dirty="0" smtClean="0"/>
              <a:t> Pereira</a:t>
            </a:r>
          </a:p>
          <a:p>
            <a:endParaRPr lang="pt-BR" dirty="0"/>
          </a:p>
        </p:txBody>
      </p:sp>
      <p:sp>
        <p:nvSpPr>
          <p:cNvPr id="3" name="AutoShape 2" descr="http://mail.samaesbs.sc.gov.br/service/home/~/2.png?auth=co&amp;loc=pt_BR&amp;id=79928&amp;part=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27" name="Picture 3" descr="C:\Users\maria\Desktop\rascunho\Padrão Slid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830" y="-60140"/>
            <a:ext cx="12401830" cy="691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998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4" y="0"/>
            <a:ext cx="12155151" cy="6858000"/>
          </a:xfrm>
          <a:prstGeom prst="rect">
            <a:avLst/>
          </a:prstGeom>
        </p:spPr>
      </p:pic>
      <p:sp>
        <p:nvSpPr>
          <p:cNvPr id="7" name="Título 1"/>
          <p:cNvSpPr>
            <a:spLocks noGrp="1"/>
          </p:cNvSpPr>
          <p:nvPr>
            <p:ph type="title"/>
          </p:nvPr>
        </p:nvSpPr>
        <p:spPr>
          <a:xfrm>
            <a:off x="2370785" y="417176"/>
            <a:ext cx="7067683" cy="549275"/>
          </a:xfrm>
        </p:spPr>
        <p:txBody>
          <a:bodyPr anchor="t" anchorCtr="0">
            <a:noAutofit/>
          </a:bodyPr>
          <a:lstStyle/>
          <a:p>
            <a:r>
              <a:rPr lang="pt-BR" sz="2400" dirty="0" smtClean="0">
                <a:latin typeface="Arial Black" pitchFamily="34" charset="0"/>
                <a:cs typeface="Arial" panose="020B0604020202020204" pitchFamily="34" charset="0"/>
              </a:rPr>
              <a:t>PRIMEIRA REUNIÕES, TREINAMENTO</a:t>
            </a:r>
            <a:endParaRPr lang="pt-BR" sz="2400" dirty="0">
              <a:latin typeface="Arial Black" pitchFamily="34" charset="0"/>
              <a:cs typeface="Arial" panose="020B0604020202020204" pitchFamily="34" charset="0"/>
            </a:endParaRPr>
          </a:p>
        </p:txBody>
      </p:sp>
      <p:pic>
        <p:nvPicPr>
          <p:cNvPr id="2050" name="Picture 2" descr="F:\Fotos\2015\Treinamento Recadastramento\DSCF5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7755" y="3670052"/>
            <a:ext cx="3937559" cy="302991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Fotos\2015\Treinamento Recadastramento\Samae recupera pavimentação da Rua Marechal Florian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3356" y="1779642"/>
            <a:ext cx="4153795" cy="28135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Fotos\2015\Treinamento Recadastramento\DSCF55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711" y="1917469"/>
            <a:ext cx="3383800" cy="253785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378824" y="1087318"/>
            <a:ext cx="10672354" cy="646331"/>
          </a:xfrm>
          <a:prstGeom prst="rect">
            <a:avLst/>
          </a:prstGeom>
          <a:noFill/>
        </p:spPr>
        <p:txBody>
          <a:bodyPr wrap="square" rtlCol="0">
            <a:spAutoFit/>
          </a:bodyPr>
          <a:lstStyle/>
          <a:p>
            <a:r>
              <a:rPr lang="pt-BR" dirty="0" smtClean="0">
                <a:latin typeface="Arial" pitchFamily="34" charset="0"/>
                <a:cs typeface="Arial" pitchFamily="34" charset="0"/>
              </a:rPr>
              <a:t>Itens observados:</a:t>
            </a:r>
          </a:p>
          <a:p>
            <a:r>
              <a:rPr lang="pt-BR" dirty="0" smtClean="0">
                <a:latin typeface="Arial" pitchFamily="34" charset="0"/>
                <a:cs typeface="Arial" pitchFamily="34" charset="0"/>
              </a:rPr>
              <a:t>Precisa de muito treinamento das técnicas usadas e principalmente da abordagem.</a:t>
            </a:r>
            <a:endParaRPr lang="pt-BR" dirty="0">
              <a:latin typeface="Arial" pitchFamily="34" charset="0"/>
              <a:cs typeface="Arial" pitchFamily="34" charset="0"/>
            </a:endParaRPr>
          </a:p>
        </p:txBody>
      </p:sp>
    </p:spTree>
    <p:extLst>
      <p:ext uri="{BB962C8B-B14F-4D97-AF65-F5344CB8AC3E}">
        <p14:creationId xmlns:p14="http://schemas.microsoft.com/office/powerpoint/2010/main" val="743358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49" y="0"/>
            <a:ext cx="12155151" cy="6858000"/>
          </a:xfrm>
          <a:prstGeom prst="rect">
            <a:avLst/>
          </a:prstGeom>
        </p:spPr>
      </p:pic>
      <p:sp>
        <p:nvSpPr>
          <p:cNvPr id="2" name="Título 1"/>
          <p:cNvSpPr>
            <a:spLocks noGrp="1"/>
          </p:cNvSpPr>
          <p:nvPr>
            <p:ph type="title"/>
          </p:nvPr>
        </p:nvSpPr>
        <p:spPr>
          <a:xfrm>
            <a:off x="1688205" y="157412"/>
            <a:ext cx="5797476" cy="1105699"/>
          </a:xfrm>
        </p:spPr>
        <p:txBody>
          <a:bodyPr>
            <a:normAutofit/>
          </a:bodyPr>
          <a:lstStyle/>
          <a:p>
            <a:r>
              <a:rPr lang="pt-BR" sz="3500" b="1" dirty="0" smtClean="0">
                <a:latin typeface="Arial" panose="020B0604020202020204" pitchFamily="34" charset="0"/>
                <a:cs typeface="Arial" panose="020B0604020202020204" pitchFamily="34" charset="0"/>
              </a:rPr>
              <a:t> Equipamentos, material, cadastradores</a:t>
            </a:r>
            <a:endParaRPr lang="pt-BR" sz="3500"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982" y="250122"/>
            <a:ext cx="3521936" cy="621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C:\Users\maria\Desktop\Assemae\IMG-20160511-WA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102095" y="993750"/>
            <a:ext cx="2460525" cy="329442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maria\Desktop\Assemae\IMG-20160511-WA00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4255" y="3429000"/>
            <a:ext cx="3337300" cy="2492546"/>
          </a:xfrm>
          <a:prstGeom prst="rect">
            <a:avLst/>
          </a:prstGeom>
          <a:noFill/>
          <a:extLst>
            <a:ext uri="{909E8E84-426E-40DD-AFC4-6F175D3DCCD1}">
              <a14:hiddenFill xmlns:a14="http://schemas.microsoft.com/office/drawing/2010/main">
                <a:solidFill>
                  <a:srgbClr val="FFFFFF"/>
                </a:solidFill>
              </a14:hiddenFill>
            </a:ext>
          </a:extLst>
        </p:spPr>
      </p:pic>
      <p:sp>
        <p:nvSpPr>
          <p:cNvPr id="3" name="Seta para a direita 2"/>
          <p:cNvSpPr/>
          <p:nvPr/>
        </p:nvSpPr>
        <p:spPr>
          <a:xfrm>
            <a:off x="36849" y="2299277"/>
            <a:ext cx="1004552" cy="683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para a direita 4"/>
          <p:cNvSpPr/>
          <p:nvPr/>
        </p:nvSpPr>
        <p:spPr>
          <a:xfrm>
            <a:off x="2845466" y="4276270"/>
            <a:ext cx="1134106" cy="399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baixo 5"/>
          <p:cNvSpPr/>
          <p:nvPr/>
        </p:nvSpPr>
        <p:spPr>
          <a:xfrm>
            <a:off x="2332357" y="1223493"/>
            <a:ext cx="641898" cy="875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6"/>
          <p:cNvSpPr/>
          <p:nvPr/>
        </p:nvSpPr>
        <p:spPr>
          <a:xfrm>
            <a:off x="5370490" y="1506828"/>
            <a:ext cx="1841679" cy="113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a direita 7"/>
          <p:cNvSpPr/>
          <p:nvPr/>
        </p:nvSpPr>
        <p:spPr>
          <a:xfrm>
            <a:off x="6722772" y="5177307"/>
            <a:ext cx="785611" cy="321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91608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4" y="0"/>
            <a:ext cx="12155151" cy="6858000"/>
          </a:xfrm>
          <a:prstGeom prst="rect">
            <a:avLst/>
          </a:prstGeom>
        </p:spPr>
      </p:pic>
      <p:sp>
        <p:nvSpPr>
          <p:cNvPr id="5" name="CaixaDeTexto 4"/>
          <p:cNvSpPr txBox="1"/>
          <p:nvPr/>
        </p:nvSpPr>
        <p:spPr>
          <a:xfrm>
            <a:off x="2116427" y="901727"/>
            <a:ext cx="7478333" cy="461665"/>
          </a:xfrm>
          <a:prstGeom prst="rect">
            <a:avLst/>
          </a:prstGeom>
          <a:noFill/>
        </p:spPr>
        <p:txBody>
          <a:bodyPr wrap="square" rtlCol="0">
            <a:spAutoFit/>
          </a:bodyPr>
          <a:lstStyle/>
          <a:p>
            <a:r>
              <a:rPr lang="pt-BR" sz="2400" dirty="0" smtClean="0">
                <a:latin typeface="Arial Black" pitchFamily="34" charset="0"/>
              </a:rPr>
              <a:t>DIVULGAÇÃO DO CADASTRAMENTO</a:t>
            </a:r>
            <a:endParaRPr lang="pt-BR" sz="2400" dirty="0">
              <a:latin typeface="Arial Black"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30" y="1424947"/>
            <a:ext cx="5569645" cy="131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993" y="2785798"/>
            <a:ext cx="3101595" cy="392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https://gn8marketing.files.wordpress.com/2010/07/motobo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3772" y="2519319"/>
            <a:ext cx="285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939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55151" cy="6858000"/>
          </a:xfrm>
          <a:prstGeom prst="rect">
            <a:avLst/>
          </a:prstGeom>
        </p:spPr>
      </p:pic>
      <p:sp>
        <p:nvSpPr>
          <p:cNvPr id="5" name="CaixaDeTexto 4"/>
          <p:cNvSpPr txBox="1"/>
          <p:nvPr/>
        </p:nvSpPr>
        <p:spPr>
          <a:xfrm>
            <a:off x="3577683" y="784624"/>
            <a:ext cx="6375042" cy="461665"/>
          </a:xfrm>
          <a:prstGeom prst="rect">
            <a:avLst/>
          </a:prstGeom>
          <a:noFill/>
        </p:spPr>
        <p:txBody>
          <a:bodyPr wrap="square" rtlCol="0">
            <a:spAutoFit/>
          </a:bodyPr>
          <a:lstStyle/>
          <a:p>
            <a:r>
              <a:rPr lang="pt-BR" sz="2400" dirty="0" smtClean="0">
                <a:latin typeface="Arial Black" pitchFamily="34" charset="0"/>
              </a:rPr>
              <a:t>ENVIO DE ARQUIVOS</a:t>
            </a:r>
            <a:endParaRPr lang="pt-BR" sz="2400" dirty="0">
              <a:latin typeface="Arial Black"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561" y="1607003"/>
            <a:ext cx="5772150"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967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55151" cy="6858000"/>
          </a:xfrm>
          <a:prstGeom prst="rect">
            <a:avLst/>
          </a:prstGeom>
        </p:spPr>
      </p:pic>
      <p:sp>
        <p:nvSpPr>
          <p:cNvPr id="2" name="Título 1"/>
          <p:cNvSpPr>
            <a:spLocks noGrp="1"/>
          </p:cNvSpPr>
          <p:nvPr>
            <p:ph type="title"/>
          </p:nvPr>
        </p:nvSpPr>
        <p:spPr>
          <a:xfrm>
            <a:off x="2125014" y="363676"/>
            <a:ext cx="6465195" cy="1284819"/>
          </a:xfrm>
        </p:spPr>
        <p:txBody>
          <a:bodyPr>
            <a:normAutofit/>
          </a:bodyPr>
          <a:lstStyle/>
          <a:p>
            <a:pPr algn="ctr"/>
            <a:r>
              <a:rPr lang="pt-BR" sz="2400" b="1" dirty="0" smtClean="0">
                <a:latin typeface="Arial Black" pitchFamily="34" charset="0"/>
                <a:cs typeface="Arial" panose="020B0604020202020204" pitchFamily="34" charset="0"/>
              </a:rPr>
              <a:t>RECEBIMENTO DOS ARQUIVOS E BAIXA</a:t>
            </a:r>
            <a:endParaRPr lang="pt-BR" sz="2400" b="1" dirty="0">
              <a:latin typeface="Arial Black" pitchFamily="34" charset="0"/>
              <a:cs typeface="Arial" panose="020B0604020202020204" pitchFamily="34" charset="0"/>
            </a:endParaRPr>
          </a:p>
        </p:txBody>
      </p:sp>
      <p:sp>
        <p:nvSpPr>
          <p:cNvPr id="9" name="Título 1"/>
          <p:cNvSpPr txBox="1">
            <a:spLocks/>
          </p:cNvSpPr>
          <p:nvPr/>
        </p:nvSpPr>
        <p:spPr>
          <a:xfrm>
            <a:off x="9181514" y="2874935"/>
            <a:ext cx="3010486" cy="11081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pt-BR" sz="2400"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887" y="1668917"/>
            <a:ext cx="6429375"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93762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76" y="0"/>
            <a:ext cx="12155151" cy="6858000"/>
          </a:xfrm>
          <a:prstGeom prst="rect">
            <a:avLst/>
          </a:prstGeom>
        </p:spPr>
      </p:pic>
      <p:sp>
        <p:nvSpPr>
          <p:cNvPr id="2" name="Título 1"/>
          <p:cNvSpPr>
            <a:spLocks noGrp="1"/>
          </p:cNvSpPr>
          <p:nvPr>
            <p:ph type="title"/>
          </p:nvPr>
        </p:nvSpPr>
        <p:spPr>
          <a:xfrm>
            <a:off x="4033163" y="323405"/>
            <a:ext cx="4312528" cy="460773"/>
          </a:xfrm>
        </p:spPr>
        <p:txBody>
          <a:bodyPr>
            <a:normAutofit/>
          </a:bodyPr>
          <a:lstStyle/>
          <a:p>
            <a:r>
              <a:rPr lang="pt-BR" sz="2400" b="1" dirty="0" smtClean="0">
                <a:latin typeface="Arial Black" pitchFamily="34" charset="0"/>
                <a:cs typeface="Arial" panose="020B0604020202020204" pitchFamily="34" charset="0"/>
              </a:rPr>
              <a:t>REVISÃO MANUAL</a:t>
            </a:r>
            <a:endParaRPr lang="pt-BR" sz="2400" b="1" dirty="0">
              <a:latin typeface="Arial Black" pitchFamily="34" charset="0"/>
              <a:cs typeface="Arial" panose="020B0604020202020204" pitchFamily="34" charset="0"/>
            </a:endParaRPr>
          </a:p>
        </p:txBody>
      </p:sp>
      <p:sp>
        <p:nvSpPr>
          <p:cNvPr id="8" name="Título 1"/>
          <p:cNvSpPr txBox="1">
            <a:spLocks/>
          </p:cNvSpPr>
          <p:nvPr/>
        </p:nvSpPr>
        <p:spPr>
          <a:xfrm>
            <a:off x="689458" y="874269"/>
            <a:ext cx="8740292" cy="20240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Tx/>
              <a:buChar char="-"/>
            </a:pPr>
            <a:endParaRPr lang="pt-BR" sz="2500" b="1"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51" y="1249250"/>
            <a:ext cx="3101552" cy="547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ta para a direita 2"/>
          <p:cNvSpPr/>
          <p:nvPr/>
        </p:nvSpPr>
        <p:spPr>
          <a:xfrm>
            <a:off x="3721994" y="1596980"/>
            <a:ext cx="916657" cy="3090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baixo 5"/>
          <p:cNvSpPr/>
          <p:nvPr/>
        </p:nvSpPr>
        <p:spPr>
          <a:xfrm>
            <a:off x="5615189" y="874269"/>
            <a:ext cx="462386" cy="7227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baixo 6"/>
          <p:cNvSpPr/>
          <p:nvPr/>
        </p:nvSpPr>
        <p:spPr>
          <a:xfrm>
            <a:off x="6812924" y="553792"/>
            <a:ext cx="309093" cy="1043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direita 8"/>
          <p:cNvSpPr/>
          <p:nvPr/>
        </p:nvSpPr>
        <p:spPr>
          <a:xfrm>
            <a:off x="3629429" y="2724455"/>
            <a:ext cx="1101786"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54664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55151" cy="6858000"/>
          </a:xfrm>
          <a:prstGeom prst="rect">
            <a:avLst/>
          </a:prstGeom>
        </p:spPr>
      </p:pic>
      <p:sp>
        <p:nvSpPr>
          <p:cNvPr id="5" name="CaixaDeTexto 4"/>
          <p:cNvSpPr txBox="1"/>
          <p:nvPr/>
        </p:nvSpPr>
        <p:spPr>
          <a:xfrm>
            <a:off x="2405293" y="528033"/>
            <a:ext cx="7109138" cy="523220"/>
          </a:xfrm>
          <a:prstGeom prst="rect">
            <a:avLst/>
          </a:prstGeom>
          <a:noFill/>
        </p:spPr>
        <p:txBody>
          <a:bodyPr wrap="square" rtlCol="0">
            <a:spAutoFit/>
          </a:bodyPr>
          <a:lstStyle/>
          <a:p>
            <a:r>
              <a:rPr lang="pt-BR" sz="2800" dirty="0" smtClean="0">
                <a:latin typeface="Arial Black" pitchFamily="34" charset="0"/>
              </a:rPr>
              <a:t>FISCALIZACÃO DO TRABALHO </a:t>
            </a:r>
            <a:endParaRPr lang="pt-BR" sz="2800" dirty="0">
              <a:latin typeface="Arial Black"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321" y="1465728"/>
            <a:ext cx="7510110" cy="4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4606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9" y="0"/>
            <a:ext cx="12155151" cy="7403800"/>
          </a:xfrm>
          <a:prstGeom prst="rect">
            <a:avLst/>
          </a:prstGeom>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406" y="1364385"/>
            <a:ext cx="7857083" cy="4417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2529444" y="639788"/>
            <a:ext cx="7057623" cy="461665"/>
          </a:xfrm>
          <a:prstGeom prst="rect">
            <a:avLst/>
          </a:prstGeom>
          <a:noFill/>
        </p:spPr>
        <p:txBody>
          <a:bodyPr wrap="square" rtlCol="0">
            <a:spAutoFit/>
          </a:bodyPr>
          <a:lstStyle/>
          <a:p>
            <a:r>
              <a:rPr lang="pt-BR" sz="2400" dirty="0" smtClean="0">
                <a:latin typeface="Arial Black" pitchFamily="34" charset="0"/>
                <a:cs typeface="Arial" pitchFamily="34" charset="0"/>
              </a:rPr>
              <a:t>VERIFICAÇÃO DE DADOS INCOMPLETOS</a:t>
            </a:r>
            <a:endParaRPr lang="pt-BR" sz="2400" dirty="0">
              <a:latin typeface="Arial Black" pitchFamily="34" charset="0"/>
              <a:cs typeface="Arial" pitchFamily="34" charset="0"/>
            </a:endParaRPr>
          </a:p>
        </p:txBody>
      </p:sp>
    </p:spTree>
    <p:extLst>
      <p:ext uri="{BB962C8B-B14F-4D97-AF65-F5344CB8AC3E}">
        <p14:creationId xmlns:p14="http://schemas.microsoft.com/office/powerpoint/2010/main" val="2272836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9" y="0"/>
            <a:ext cx="12155151" cy="7403800"/>
          </a:xfrm>
          <a:prstGeom prst="rect">
            <a:avLst/>
          </a:prstGeom>
        </p:spPr>
      </p:pic>
      <p:sp>
        <p:nvSpPr>
          <p:cNvPr id="6" name="Seta para baixo 5"/>
          <p:cNvSpPr/>
          <p:nvPr/>
        </p:nvSpPr>
        <p:spPr>
          <a:xfrm>
            <a:off x="4404575" y="1068946"/>
            <a:ext cx="373487" cy="6825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baixo 8"/>
          <p:cNvSpPr/>
          <p:nvPr/>
        </p:nvSpPr>
        <p:spPr>
          <a:xfrm>
            <a:off x="10847499" y="1751527"/>
            <a:ext cx="373487" cy="6825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2936383" y="437882"/>
            <a:ext cx="5525037" cy="461665"/>
          </a:xfrm>
          <a:prstGeom prst="rect">
            <a:avLst/>
          </a:prstGeom>
          <a:noFill/>
        </p:spPr>
        <p:txBody>
          <a:bodyPr wrap="square" rtlCol="0">
            <a:spAutoFit/>
          </a:bodyPr>
          <a:lstStyle/>
          <a:p>
            <a:r>
              <a:rPr lang="pt-BR" sz="2400" dirty="0" smtClean="0">
                <a:latin typeface="Arial Black" pitchFamily="34" charset="0"/>
              </a:rPr>
              <a:t>TABELAS AUXILIARES</a:t>
            </a:r>
            <a:endParaRPr lang="pt-BR" sz="2400" dirty="0">
              <a:latin typeface="Arial Black"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38" y="1854558"/>
            <a:ext cx="8123079" cy="456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45980"/>
          <a:stretch/>
        </p:blipFill>
        <p:spPr bwMode="auto">
          <a:xfrm>
            <a:off x="6413679" y="2472742"/>
            <a:ext cx="5499279" cy="438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749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307" y="-206061"/>
            <a:ext cx="12155151" cy="6858000"/>
          </a:xfrm>
          <a:prstGeom prst="rect">
            <a:avLst/>
          </a:prstGeom>
        </p:spPr>
      </p:pic>
      <p:sp>
        <p:nvSpPr>
          <p:cNvPr id="5" name="CaixaDeTexto 4"/>
          <p:cNvSpPr txBox="1"/>
          <p:nvPr/>
        </p:nvSpPr>
        <p:spPr>
          <a:xfrm>
            <a:off x="1687132" y="399245"/>
            <a:ext cx="7083381" cy="830997"/>
          </a:xfrm>
          <a:prstGeom prst="rect">
            <a:avLst/>
          </a:prstGeom>
          <a:noFill/>
        </p:spPr>
        <p:txBody>
          <a:bodyPr wrap="square" rtlCol="0">
            <a:spAutoFit/>
          </a:bodyPr>
          <a:lstStyle/>
          <a:p>
            <a:pPr lvl="1" algn="ctr"/>
            <a:r>
              <a:rPr lang="pt-BR" sz="2400" dirty="0" smtClean="0">
                <a:latin typeface="Arial Black" pitchFamily="34" charset="0"/>
              </a:rPr>
              <a:t>REENVIO DE ARQUIVO PARA RETRABALHO</a:t>
            </a:r>
            <a:endParaRPr lang="pt-BR" sz="2400" dirty="0">
              <a:latin typeface="Arial Black"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335" y="2779939"/>
            <a:ext cx="3970551" cy="276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eta para baixo 6"/>
          <p:cNvSpPr/>
          <p:nvPr/>
        </p:nvSpPr>
        <p:spPr>
          <a:xfrm>
            <a:off x="4972050" y="3282043"/>
            <a:ext cx="326571" cy="530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495424"/>
            <a:ext cx="43815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eta para baixo 7"/>
          <p:cNvSpPr/>
          <p:nvPr/>
        </p:nvSpPr>
        <p:spPr>
          <a:xfrm>
            <a:off x="3543300" y="1885950"/>
            <a:ext cx="310243" cy="7102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3718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60"/>
            <a:ext cx="12192000" cy="687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ixaDeTexto 6"/>
          <p:cNvSpPr txBox="1"/>
          <p:nvPr/>
        </p:nvSpPr>
        <p:spPr>
          <a:xfrm>
            <a:off x="526941" y="650929"/>
            <a:ext cx="9492713" cy="1107996"/>
          </a:xfrm>
          <a:prstGeom prst="rect">
            <a:avLst/>
          </a:prstGeom>
          <a:noFill/>
          <a:ln w="19050">
            <a:noFill/>
          </a:ln>
          <a:effectLst>
            <a:glow rad="139700">
              <a:schemeClr val="accent4">
                <a:satMod val="175000"/>
                <a:alpha val="40000"/>
              </a:schemeClr>
            </a:glow>
            <a:reflection blurRad="6350" stA="50000" endA="300" endPos="55500" dist="101600" dir="5400000" sy="-100000" algn="bl" rotWithShape="0"/>
          </a:effectLst>
        </p:spPr>
        <p:txBody>
          <a:bodyPr wrap="square" rtlCol="0">
            <a:spAutoFit/>
          </a:bodyPr>
          <a:lstStyle/>
          <a:p>
            <a:pPr algn="ctr"/>
            <a:r>
              <a:rPr lang="pt-BR" sz="6600" dirty="0" smtClean="0">
                <a:solidFill>
                  <a:schemeClr val="accent2">
                    <a:lumMod val="75000"/>
                  </a:schemeClr>
                </a:solidFill>
              </a:rPr>
              <a:t>SÃO BENTO DO SUL</a:t>
            </a:r>
            <a:endParaRPr lang="pt-BR" sz="6600" dirty="0">
              <a:solidFill>
                <a:schemeClr val="accent2">
                  <a:lumMod val="75000"/>
                </a:schemeClr>
              </a:solidFill>
            </a:endParaRPr>
          </a:p>
        </p:txBody>
      </p:sp>
      <p:sp>
        <p:nvSpPr>
          <p:cNvPr id="8" name="CaixaDeTexto 7"/>
          <p:cNvSpPr txBox="1"/>
          <p:nvPr/>
        </p:nvSpPr>
        <p:spPr>
          <a:xfrm>
            <a:off x="2185261" y="4626123"/>
            <a:ext cx="5145437" cy="1754326"/>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pt-BR" dirty="0" smtClean="0">
                <a:latin typeface="Arial" panose="020B0604020202020204" pitchFamily="34" charset="0"/>
                <a:cs typeface="Arial" panose="020B0604020202020204" pitchFamily="34" charset="0"/>
              </a:rPr>
              <a:t>População: Aprox. 80.000 </a:t>
            </a:r>
            <a:r>
              <a:rPr lang="pt-BR" dirty="0" err="1" smtClean="0">
                <a:latin typeface="Arial" panose="020B0604020202020204" pitchFamily="34" charset="0"/>
                <a:cs typeface="Arial" panose="020B0604020202020204" pitchFamily="34" charset="0"/>
              </a:rPr>
              <a:t>hab</a:t>
            </a:r>
            <a:endParaRPr lang="pt-BR" dirty="0" smtClean="0">
              <a:latin typeface="Arial" panose="020B0604020202020204" pitchFamily="34" charset="0"/>
              <a:cs typeface="Arial" panose="020B0604020202020204" pitchFamily="34" charset="0"/>
            </a:endParaRPr>
          </a:p>
          <a:p>
            <a:r>
              <a:rPr lang="pt-BR" dirty="0" smtClean="0">
                <a:latin typeface="Arial" panose="020B0604020202020204" pitchFamily="34" charset="0"/>
                <a:cs typeface="Arial" panose="020B0604020202020204" pitchFamily="34" charset="0"/>
              </a:rPr>
              <a:t>Região Norte do estado de Santa Catarina</a:t>
            </a:r>
          </a:p>
          <a:p>
            <a:r>
              <a:rPr lang="pt-BR" dirty="0" smtClean="0">
                <a:latin typeface="Arial" panose="020B0604020202020204" pitchFamily="34" charset="0"/>
                <a:cs typeface="Arial" panose="020B0604020202020204" pitchFamily="34" charset="0"/>
              </a:rPr>
              <a:t>Altitude: 838 m</a:t>
            </a:r>
          </a:p>
          <a:p>
            <a:r>
              <a:rPr lang="pt-BR" dirty="0" smtClean="0">
                <a:latin typeface="Arial" panose="020B0604020202020204" pitchFamily="34" charset="0"/>
                <a:cs typeface="Arial" panose="020B0604020202020204" pitchFamily="34" charset="0"/>
              </a:rPr>
              <a:t>Temperatura média: 19,30 °C</a:t>
            </a:r>
          </a:p>
          <a:p>
            <a:r>
              <a:rPr lang="pt-BR" dirty="0" smtClean="0">
                <a:latin typeface="Arial" panose="020B0604020202020204" pitchFamily="34" charset="0"/>
                <a:cs typeface="Arial" panose="020B0604020202020204" pitchFamily="34" charset="0"/>
              </a:rPr>
              <a:t>Temperatura máxima: 30°C</a:t>
            </a:r>
          </a:p>
          <a:p>
            <a:r>
              <a:rPr lang="pt-BR" dirty="0" smtClean="0">
                <a:latin typeface="Arial" panose="020B0604020202020204" pitchFamily="34" charset="0"/>
                <a:cs typeface="Arial" panose="020B0604020202020204" pitchFamily="34" charset="0"/>
              </a:rPr>
              <a:t>Temperatura mínima: -2,7 °C</a:t>
            </a:r>
            <a:endParaRPr lang="pt-BR" dirty="0">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7363" y="5503285"/>
            <a:ext cx="1275625" cy="1168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descr="C:\Users\maria\Desktop\rascunho\Padrão Slid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38" y="-18560"/>
            <a:ext cx="12091261" cy="687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3173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9" y="0"/>
            <a:ext cx="12155151" cy="7403800"/>
          </a:xfrm>
          <a:prstGeom prst="rect">
            <a:avLst/>
          </a:prstGeom>
        </p:spPr>
      </p:pic>
      <p:sp>
        <p:nvSpPr>
          <p:cNvPr id="7" name="CaixaDeTexto 6"/>
          <p:cNvSpPr txBox="1"/>
          <p:nvPr/>
        </p:nvSpPr>
        <p:spPr>
          <a:xfrm>
            <a:off x="3438658" y="645917"/>
            <a:ext cx="6671257" cy="461665"/>
          </a:xfrm>
          <a:prstGeom prst="rect">
            <a:avLst/>
          </a:prstGeom>
          <a:noFill/>
        </p:spPr>
        <p:txBody>
          <a:bodyPr wrap="square" rtlCol="0">
            <a:spAutoFit/>
          </a:bodyPr>
          <a:lstStyle/>
          <a:p>
            <a:r>
              <a:rPr lang="pt-BR" sz="2400" dirty="0" smtClean="0">
                <a:latin typeface="Arial Black" pitchFamily="34" charset="0"/>
              </a:rPr>
              <a:t>NOVAS FERRAMENTAS</a:t>
            </a:r>
            <a:endParaRPr lang="pt-BR" sz="2400" dirty="0">
              <a:latin typeface="Arial Black" pitchFamily="34" charset="0"/>
            </a:endParaRPr>
          </a:p>
        </p:txBody>
      </p:sp>
      <p:sp>
        <p:nvSpPr>
          <p:cNvPr id="9" name="CaixaDeTexto 8"/>
          <p:cNvSpPr txBox="1"/>
          <p:nvPr/>
        </p:nvSpPr>
        <p:spPr>
          <a:xfrm>
            <a:off x="1882527" y="1262130"/>
            <a:ext cx="5059185" cy="369332"/>
          </a:xfrm>
          <a:prstGeom prst="rect">
            <a:avLst/>
          </a:prstGeom>
          <a:noFill/>
        </p:spPr>
        <p:txBody>
          <a:bodyPr wrap="square" rtlCol="0">
            <a:spAutoFit/>
          </a:bodyPr>
          <a:lstStyle/>
          <a:p>
            <a:r>
              <a:rPr lang="pt-BR" dirty="0" smtClean="0">
                <a:latin typeface="Arial" pitchFamily="34" charset="0"/>
                <a:cs typeface="Arial" pitchFamily="34" charset="0"/>
              </a:rPr>
              <a:t>Coordenadas geográficas</a:t>
            </a:r>
            <a:endParaRPr lang="pt-BR" dirty="0">
              <a:latin typeface="Arial" pitchFamily="34" charset="0"/>
              <a:cs typeface="Arial"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193" y="1974952"/>
            <a:ext cx="4862202" cy="334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9456" y="2988127"/>
            <a:ext cx="56007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896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49" y="0"/>
            <a:ext cx="12155151" cy="6858000"/>
          </a:xfrm>
          <a:prstGeom prst="rect">
            <a:avLst/>
          </a:prstGeom>
        </p:spPr>
      </p:pic>
      <p:sp>
        <p:nvSpPr>
          <p:cNvPr id="5" name="CaixaDeTexto 4"/>
          <p:cNvSpPr txBox="1"/>
          <p:nvPr/>
        </p:nvSpPr>
        <p:spPr>
          <a:xfrm>
            <a:off x="1985721" y="437882"/>
            <a:ext cx="7574658" cy="461665"/>
          </a:xfrm>
          <a:prstGeom prst="rect">
            <a:avLst/>
          </a:prstGeom>
          <a:noFill/>
        </p:spPr>
        <p:txBody>
          <a:bodyPr wrap="square" rtlCol="0">
            <a:spAutoFit/>
          </a:bodyPr>
          <a:lstStyle/>
          <a:p>
            <a:r>
              <a:rPr lang="pt-BR" sz="2400" dirty="0" smtClean="0">
                <a:latin typeface="Arial Black" panose="020B0A04020102020204" pitchFamily="34" charset="0"/>
              </a:rPr>
              <a:t>FOTOS DA FACHADA DA RESIDÊNCIA</a:t>
            </a:r>
            <a:endParaRPr lang="pt-BR" sz="2400" dirty="0">
              <a:latin typeface="Arial Black" panose="020B0A0402010202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717" y="1566367"/>
            <a:ext cx="5763306" cy="4025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8679" y="3361388"/>
            <a:ext cx="4148138" cy="2799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978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964" y="-606125"/>
            <a:ext cx="12155151" cy="7403800"/>
          </a:xfrm>
          <a:prstGeom prst="rect">
            <a:avLst/>
          </a:prstGeom>
        </p:spPr>
      </p:pic>
      <p:pic>
        <p:nvPicPr>
          <p:cNvPr id="1026" name="Imagem 1"/>
          <p:cNvPicPr>
            <a:picLocks noChangeAspect="1" noChangeArrowheads="1"/>
          </p:cNvPicPr>
          <p:nvPr/>
        </p:nvPicPr>
        <p:blipFill>
          <a:blip r:embed="rId3" cstate="print">
            <a:extLst>
              <a:ext uri="{28A0092B-C50C-407E-A947-70E740481C1C}">
                <a14:useLocalDpi xmlns:a14="http://schemas.microsoft.com/office/drawing/2010/main" val="0"/>
              </a:ext>
            </a:extLst>
          </a:blip>
          <a:srcRect t="1520" r="55739" b="38490"/>
          <a:stretch>
            <a:fillRect/>
          </a:stretch>
        </p:blipFill>
        <p:spPr bwMode="auto">
          <a:xfrm>
            <a:off x="0" y="1927952"/>
            <a:ext cx="3808160" cy="290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m 2"/>
          <p:cNvPicPr>
            <a:picLocks noChangeAspect="1" noChangeArrowheads="1"/>
          </p:cNvPicPr>
          <p:nvPr/>
        </p:nvPicPr>
        <p:blipFill>
          <a:blip r:embed="rId4" cstate="print">
            <a:extLst>
              <a:ext uri="{28A0092B-C50C-407E-A947-70E740481C1C}">
                <a14:useLocalDpi xmlns:a14="http://schemas.microsoft.com/office/drawing/2010/main" val="0"/>
              </a:ext>
            </a:extLst>
          </a:blip>
          <a:srcRect t="1479" r="57903" b="38574"/>
          <a:stretch>
            <a:fillRect/>
          </a:stretch>
        </p:blipFill>
        <p:spPr bwMode="auto">
          <a:xfrm>
            <a:off x="4669971" y="3793666"/>
            <a:ext cx="3704828" cy="296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p:cNvSpPr>
            <a:spLocks noChangeArrowheads="1"/>
          </p:cNvSpPr>
          <p:nvPr/>
        </p:nvSpPr>
        <p:spPr bwMode="auto">
          <a:xfrm>
            <a:off x="4357687" y="6302829"/>
            <a:ext cx="624568" cy="218621"/>
          </a:xfrm>
          <a:prstGeom prst="rightArrow">
            <a:avLst>
              <a:gd name="adj1" fmla="val 50000"/>
              <a:gd name="adj2" fmla="val 69643"/>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pt-BR"/>
          </a:p>
        </p:txBody>
      </p:sp>
      <p:pic>
        <p:nvPicPr>
          <p:cNvPr id="10" name="Imagem 9"/>
          <p:cNvPicPr/>
          <p:nvPr/>
        </p:nvPicPr>
        <p:blipFill>
          <a:blip r:embed="rId5"/>
          <a:stretch>
            <a:fillRect/>
          </a:stretch>
        </p:blipFill>
        <p:spPr>
          <a:xfrm>
            <a:off x="2490107" y="845225"/>
            <a:ext cx="3681748" cy="2836306"/>
          </a:xfrm>
          <a:prstGeom prst="rect">
            <a:avLst/>
          </a:prstGeom>
        </p:spPr>
      </p:pic>
      <p:pic>
        <p:nvPicPr>
          <p:cNvPr id="12" name="Imagem 11"/>
          <p:cNvPicPr/>
          <p:nvPr/>
        </p:nvPicPr>
        <p:blipFill>
          <a:blip r:embed="rId6"/>
          <a:stretch>
            <a:fillRect/>
          </a:stretch>
        </p:blipFill>
        <p:spPr>
          <a:xfrm>
            <a:off x="8042512" y="2215903"/>
            <a:ext cx="3982794" cy="2818246"/>
          </a:xfrm>
          <a:prstGeom prst="rect">
            <a:avLst/>
          </a:prstGeom>
        </p:spPr>
      </p:pic>
      <p:sp>
        <p:nvSpPr>
          <p:cNvPr id="6" name="CaixaDeTexto 5"/>
          <p:cNvSpPr txBox="1"/>
          <p:nvPr/>
        </p:nvSpPr>
        <p:spPr>
          <a:xfrm>
            <a:off x="2163651" y="-1200"/>
            <a:ext cx="7044743" cy="369332"/>
          </a:xfrm>
          <a:prstGeom prst="rect">
            <a:avLst/>
          </a:prstGeom>
          <a:noFill/>
        </p:spPr>
        <p:txBody>
          <a:bodyPr wrap="square" rtlCol="0">
            <a:spAutoFit/>
          </a:bodyPr>
          <a:lstStyle/>
          <a:p>
            <a:r>
              <a:rPr lang="pt-BR" dirty="0" smtClean="0">
                <a:latin typeface="Arial Black" pitchFamily="34" charset="0"/>
              </a:rPr>
              <a:t>INCREMENTO DE DADOS </a:t>
            </a:r>
            <a:r>
              <a:rPr lang="pt-BR" dirty="0">
                <a:latin typeface="Arial Black" pitchFamily="34" charset="0"/>
              </a:rPr>
              <a:t>N</a:t>
            </a:r>
            <a:r>
              <a:rPr lang="pt-BR" dirty="0" smtClean="0">
                <a:latin typeface="Arial Black" pitchFamily="34" charset="0"/>
              </a:rPr>
              <a:t>O CADASTROS</a:t>
            </a:r>
            <a:endParaRPr lang="pt-BR" dirty="0">
              <a:latin typeface="Arial Black" pitchFamily="34" charset="0"/>
            </a:endParaRPr>
          </a:p>
        </p:txBody>
      </p:sp>
      <p:sp>
        <p:nvSpPr>
          <p:cNvPr id="11" name="AutoShape 6"/>
          <p:cNvSpPr>
            <a:spLocks noChangeArrowheads="1"/>
          </p:cNvSpPr>
          <p:nvPr/>
        </p:nvSpPr>
        <p:spPr bwMode="auto">
          <a:xfrm>
            <a:off x="6626678" y="4924838"/>
            <a:ext cx="624568" cy="218621"/>
          </a:xfrm>
          <a:prstGeom prst="rightArrow">
            <a:avLst>
              <a:gd name="adj1" fmla="val 50000"/>
              <a:gd name="adj2" fmla="val 69643"/>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pt-BR"/>
          </a:p>
        </p:txBody>
      </p:sp>
      <p:sp>
        <p:nvSpPr>
          <p:cNvPr id="13" name="AutoShape 6"/>
          <p:cNvSpPr>
            <a:spLocks noChangeArrowheads="1"/>
          </p:cNvSpPr>
          <p:nvPr/>
        </p:nvSpPr>
        <p:spPr bwMode="auto">
          <a:xfrm>
            <a:off x="4974771" y="5444852"/>
            <a:ext cx="624568" cy="218621"/>
          </a:xfrm>
          <a:prstGeom prst="rightArrow">
            <a:avLst>
              <a:gd name="adj1" fmla="val 50000"/>
              <a:gd name="adj2" fmla="val 69643"/>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4007441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4" y="0"/>
            <a:ext cx="12155151" cy="6858000"/>
          </a:xfrm>
          <a:prstGeom prst="rect">
            <a:avLst/>
          </a:prstGeom>
        </p:spPr>
      </p:pic>
      <p:sp>
        <p:nvSpPr>
          <p:cNvPr id="3" name="Espaço Reservado para Conteúdo 2"/>
          <p:cNvSpPr>
            <a:spLocks noGrp="1"/>
          </p:cNvSpPr>
          <p:nvPr>
            <p:ph idx="1"/>
          </p:nvPr>
        </p:nvSpPr>
        <p:spPr>
          <a:xfrm>
            <a:off x="3575650" y="336921"/>
            <a:ext cx="4482500" cy="557012"/>
          </a:xfrm>
        </p:spPr>
        <p:txBody>
          <a:bodyPr>
            <a:noAutofit/>
          </a:bodyPr>
          <a:lstStyle/>
          <a:p>
            <a:pPr marL="0" indent="0" algn="ctr">
              <a:buNone/>
            </a:pPr>
            <a:r>
              <a:rPr lang="pt-BR" b="1" dirty="0" smtClean="0">
                <a:latin typeface="Arial" panose="020B0604020202020204" pitchFamily="34" charset="0"/>
                <a:cs typeface="Arial" panose="020B0604020202020204" pitchFamily="34" charset="0"/>
              </a:rPr>
              <a:t>SEQUENCIA........</a:t>
            </a:r>
            <a:endParaRPr lang="pt-BR" b="1" dirty="0">
              <a:latin typeface="Arial" panose="020B0604020202020204" pitchFamily="34" charset="0"/>
              <a:cs typeface="Arial" panose="020B0604020202020204" pitchFamily="34" charset="0"/>
            </a:endParaRPr>
          </a:p>
        </p:txBody>
      </p:sp>
      <p:pic>
        <p:nvPicPr>
          <p:cNvPr id="7" name="Imagem 6"/>
          <p:cNvPicPr/>
          <p:nvPr/>
        </p:nvPicPr>
        <p:blipFill>
          <a:blip r:embed="rId3"/>
          <a:stretch>
            <a:fillRect/>
          </a:stretch>
        </p:blipFill>
        <p:spPr>
          <a:xfrm>
            <a:off x="1217709" y="1218145"/>
            <a:ext cx="3198547" cy="2362445"/>
          </a:xfrm>
          <a:prstGeom prst="rect">
            <a:avLst/>
          </a:prstGeom>
        </p:spPr>
      </p:pic>
      <p:pic>
        <p:nvPicPr>
          <p:cNvPr id="10" name="Imagem 4"/>
          <p:cNvPicPr>
            <a:picLocks noChangeAspect="1" noChangeArrowheads="1"/>
          </p:cNvPicPr>
          <p:nvPr/>
        </p:nvPicPr>
        <p:blipFill>
          <a:blip r:embed="rId4" cstate="print">
            <a:extLst>
              <a:ext uri="{28A0092B-C50C-407E-A947-70E740481C1C}">
                <a14:useLocalDpi xmlns:a14="http://schemas.microsoft.com/office/drawing/2010/main" val="0"/>
              </a:ext>
            </a:extLst>
          </a:blip>
          <a:srcRect t="1341" r="55914" b="39410"/>
          <a:stretch>
            <a:fillRect/>
          </a:stretch>
        </p:blipFill>
        <p:spPr bwMode="auto">
          <a:xfrm>
            <a:off x="6311651" y="1493988"/>
            <a:ext cx="315436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249" y="3192235"/>
            <a:ext cx="3800476" cy="247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9190" y="3657977"/>
            <a:ext cx="3397704" cy="2235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6"/>
          <p:cNvSpPr>
            <a:spLocks noChangeArrowheads="1"/>
          </p:cNvSpPr>
          <p:nvPr/>
        </p:nvSpPr>
        <p:spPr bwMode="auto">
          <a:xfrm>
            <a:off x="1834242" y="5292230"/>
            <a:ext cx="624568" cy="218621"/>
          </a:xfrm>
          <a:prstGeom prst="rightArrow">
            <a:avLst>
              <a:gd name="adj1" fmla="val 50000"/>
              <a:gd name="adj2" fmla="val 69643"/>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pt-BR"/>
          </a:p>
        </p:txBody>
      </p:sp>
      <p:sp>
        <p:nvSpPr>
          <p:cNvPr id="11" name="AutoShape 6"/>
          <p:cNvSpPr>
            <a:spLocks noChangeArrowheads="1"/>
          </p:cNvSpPr>
          <p:nvPr/>
        </p:nvSpPr>
        <p:spPr bwMode="auto">
          <a:xfrm>
            <a:off x="7356906" y="4775643"/>
            <a:ext cx="624568" cy="218621"/>
          </a:xfrm>
          <a:prstGeom prst="rightArrow">
            <a:avLst>
              <a:gd name="adj1" fmla="val 50000"/>
              <a:gd name="adj2" fmla="val 69643"/>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pt-BR"/>
          </a:p>
        </p:txBody>
      </p:sp>
      <p:sp>
        <p:nvSpPr>
          <p:cNvPr id="12" name="AutoShape 6"/>
          <p:cNvSpPr>
            <a:spLocks noChangeArrowheads="1"/>
          </p:cNvSpPr>
          <p:nvPr/>
        </p:nvSpPr>
        <p:spPr bwMode="auto">
          <a:xfrm>
            <a:off x="7888832" y="5510851"/>
            <a:ext cx="624568" cy="218621"/>
          </a:xfrm>
          <a:prstGeom prst="rightArrow">
            <a:avLst>
              <a:gd name="adj1" fmla="val 50000"/>
              <a:gd name="adj2" fmla="val 69643"/>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pt-BR"/>
          </a:p>
        </p:txBody>
      </p:sp>
      <p:sp>
        <p:nvSpPr>
          <p:cNvPr id="13" name="AutoShape 6"/>
          <p:cNvSpPr>
            <a:spLocks noChangeArrowheads="1"/>
          </p:cNvSpPr>
          <p:nvPr/>
        </p:nvSpPr>
        <p:spPr bwMode="auto">
          <a:xfrm>
            <a:off x="9055758" y="5275860"/>
            <a:ext cx="624568" cy="218621"/>
          </a:xfrm>
          <a:prstGeom prst="rightArrow">
            <a:avLst>
              <a:gd name="adj1" fmla="val 50000"/>
              <a:gd name="adj2" fmla="val 69643"/>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30754391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 DE RESULTADOS</a:t>
            </a:r>
            <a:endParaRPr lang="pt-BR" dirty="0"/>
          </a:p>
        </p:txBody>
      </p:sp>
      <p:graphicFrame>
        <p:nvGraphicFramePr>
          <p:cNvPr id="15" name="Espaço Reservado para Conteúdo 14"/>
          <p:cNvGraphicFramePr>
            <a:graphicFrameLocks noGrp="1"/>
          </p:cNvGraphicFramePr>
          <p:nvPr>
            <p:ph idx="1"/>
          </p:nvPr>
        </p:nvGraphicFramePr>
        <p:xfrm>
          <a:off x="3219450" y="3565620"/>
          <a:ext cx="5753100" cy="871347"/>
        </p:xfrm>
        <a:graphic>
          <a:graphicData uri="http://schemas.openxmlformats.org/drawingml/2006/table">
            <a:tbl>
              <a:tblPr firstRow="1" firstCol="1" bandRow="1">
                <a:tableStyleId>{5C22544A-7EE6-4342-B048-85BDC9FD1C3A}</a:tableStyleId>
              </a:tblPr>
              <a:tblGrid>
                <a:gridCol w="1797050"/>
                <a:gridCol w="2430780"/>
                <a:gridCol w="1525270"/>
              </a:tblGrid>
              <a:tr h="0">
                <a:tc>
                  <a:txBody>
                    <a:bodyPr/>
                    <a:lstStyle/>
                    <a:p>
                      <a:pPr algn="ctr">
                        <a:lnSpc>
                          <a:spcPct val="115000"/>
                        </a:lnSpc>
                        <a:spcAft>
                          <a:spcPts val="0"/>
                        </a:spcAft>
                      </a:pPr>
                      <a:r>
                        <a:rPr lang="pt-BR" sz="1100">
                          <a:effectLst/>
                        </a:rPr>
                        <a:t>Total de novas economias residenciais</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100">
                          <a:effectLst/>
                        </a:rPr>
                        <a:t>Tarifa mínima residencial praticada pelo SAMAE (por 10m³)</a:t>
                      </a:r>
                      <a:endParaRPr lang="pt-BR" sz="1100">
                        <a:effectLst/>
                        <a:latin typeface="Calibri"/>
                        <a:ea typeface="Calibri"/>
                        <a:cs typeface="Times New Roman"/>
                      </a:endParaRPr>
                    </a:p>
                  </a:txBody>
                  <a:tcPr marL="68580" marR="68580" marT="0" marB="0"/>
                </a:tc>
                <a:tc>
                  <a:txBody>
                    <a:bodyPr/>
                    <a:lstStyle/>
                    <a:p>
                      <a:pPr algn="ctr">
                        <a:lnSpc>
                          <a:spcPct val="115000"/>
                        </a:lnSpc>
                        <a:spcAft>
                          <a:spcPts val="0"/>
                        </a:spcAft>
                      </a:pPr>
                      <a:r>
                        <a:rPr lang="pt-BR" sz="1100">
                          <a:effectLst/>
                        </a:rPr>
                        <a:t>Incremento de Receita</a:t>
                      </a:r>
                      <a:endParaRPr lang="pt-BR" sz="1100">
                        <a:effectLst/>
                        <a:latin typeface="Calibri"/>
                        <a:ea typeface="Calibri"/>
                        <a:cs typeface="Times New Roman"/>
                      </a:endParaRPr>
                    </a:p>
                  </a:txBody>
                  <a:tcPr marL="68580" marR="68580" marT="0" marB="0"/>
                </a:tc>
              </a:tr>
              <a:tr h="485775">
                <a:tc>
                  <a:txBody>
                    <a:bodyPr/>
                    <a:lstStyle/>
                    <a:p>
                      <a:pPr algn="ctr">
                        <a:lnSpc>
                          <a:spcPct val="115000"/>
                        </a:lnSpc>
                        <a:spcAft>
                          <a:spcPts val="0"/>
                        </a:spcAft>
                      </a:pPr>
                      <a:r>
                        <a:rPr lang="pt-BR" sz="1100">
                          <a:effectLst/>
                        </a:rPr>
                        <a:t>134</a:t>
                      </a:r>
                      <a:endParaRPr lang="pt-BR"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pt-BR" sz="1100">
                          <a:effectLst/>
                        </a:rPr>
                        <a:t>R$ 26,49</a:t>
                      </a:r>
                      <a:endParaRPr lang="pt-BR"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pt-BR" sz="1100" dirty="0">
                          <a:effectLst/>
                        </a:rPr>
                        <a:t>R$ 3.549,66/mensais</a:t>
                      </a:r>
                    </a:p>
                    <a:p>
                      <a:pPr algn="ctr">
                        <a:lnSpc>
                          <a:spcPct val="115000"/>
                        </a:lnSpc>
                        <a:spcAft>
                          <a:spcPts val="0"/>
                        </a:spcAft>
                      </a:pPr>
                      <a:r>
                        <a:rPr lang="pt-BR" sz="1100" dirty="0">
                          <a:effectLst/>
                        </a:rPr>
                        <a:t>R$ 42.595,92/ano</a:t>
                      </a:r>
                      <a:endParaRPr lang="pt-BR" sz="1100" dirty="0">
                        <a:effectLst/>
                        <a:latin typeface="Calibri"/>
                        <a:ea typeface="Calibri"/>
                        <a:cs typeface="Times New Roman"/>
                      </a:endParaRPr>
                    </a:p>
                  </a:txBody>
                  <a:tcPr marL="68580" marR="68580" marT="0" marB="0" anchor="ctr"/>
                </a:tc>
              </a:tr>
            </a:tbl>
          </a:graphicData>
        </a:graphic>
      </p:graphicFrame>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4" y="0"/>
            <a:ext cx="12155151" cy="6858000"/>
          </a:xfrm>
          <a:prstGeom prst="rect">
            <a:avLst/>
          </a:prstGeom>
        </p:spPr>
      </p:pic>
      <p:sp>
        <p:nvSpPr>
          <p:cNvPr id="8" name="CaixaDeTexto 7"/>
          <p:cNvSpPr txBox="1"/>
          <p:nvPr/>
        </p:nvSpPr>
        <p:spPr>
          <a:xfrm>
            <a:off x="378823" y="757646"/>
            <a:ext cx="11612880" cy="1200329"/>
          </a:xfrm>
          <a:prstGeom prst="rect">
            <a:avLst/>
          </a:prstGeom>
          <a:noFill/>
        </p:spPr>
        <p:txBody>
          <a:bodyPr wrap="square" rtlCol="0">
            <a:spAutoFit/>
          </a:bodyPr>
          <a:lstStyle/>
          <a:p>
            <a:r>
              <a:rPr lang="pt-BR" dirty="0"/>
              <a:t>Em uma previa de resultados temos uma simulação de dados </a:t>
            </a:r>
            <a:r>
              <a:rPr lang="pt-BR" dirty="0" smtClean="0"/>
              <a:t>, </a:t>
            </a:r>
            <a:r>
              <a:rPr lang="pt-BR" dirty="0"/>
              <a:t>sendo que nas 4.000 </a:t>
            </a:r>
            <a:r>
              <a:rPr lang="pt-BR" dirty="0" smtClean="0"/>
              <a:t>ligações, 200 economias temos :foram </a:t>
            </a:r>
            <a:r>
              <a:rPr lang="pt-BR" dirty="0"/>
              <a:t>incluídas, destas 1/3 alteradas para categoria comercial e/ou industrial. </a:t>
            </a:r>
          </a:p>
          <a:p>
            <a:r>
              <a:rPr lang="pt-BR" dirty="0"/>
              <a:t>Levando consideração somente o consumo mínimo de faturamento (10 m³), teremos:</a:t>
            </a:r>
          </a:p>
          <a:p>
            <a:endParaRPr lang="pt-BR"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819" y="1589710"/>
            <a:ext cx="7987991" cy="367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aixaDeTexto 15"/>
          <p:cNvSpPr txBox="1"/>
          <p:nvPr/>
        </p:nvSpPr>
        <p:spPr>
          <a:xfrm>
            <a:off x="3091538" y="5263143"/>
            <a:ext cx="5995851" cy="1477328"/>
          </a:xfrm>
          <a:prstGeom prst="rect">
            <a:avLst/>
          </a:prstGeom>
          <a:noFill/>
        </p:spPr>
        <p:txBody>
          <a:bodyPr wrap="square" rtlCol="0">
            <a:spAutoFit/>
          </a:bodyPr>
          <a:lstStyle/>
          <a:p>
            <a:r>
              <a:rPr lang="pt-BR" dirty="0"/>
              <a:t>Incremento de receita considerando os dois casos apresentados, numa porcentagem considerada de 20% das ligações vistoriadas, teríamos o valor R$ 59.734,80/ano na arrecadação do SAMAE.</a:t>
            </a:r>
          </a:p>
          <a:p>
            <a:endParaRPr lang="pt-BR" dirty="0"/>
          </a:p>
        </p:txBody>
      </p:sp>
      <p:sp>
        <p:nvSpPr>
          <p:cNvPr id="17" name="CaixaDeTexto 16"/>
          <p:cNvSpPr txBox="1"/>
          <p:nvPr/>
        </p:nvSpPr>
        <p:spPr>
          <a:xfrm>
            <a:off x="603067" y="113101"/>
            <a:ext cx="10985862" cy="461665"/>
          </a:xfrm>
          <a:prstGeom prst="rect">
            <a:avLst/>
          </a:prstGeom>
          <a:noFill/>
        </p:spPr>
        <p:txBody>
          <a:bodyPr wrap="square" rtlCol="0">
            <a:spAutoFit/>
          </a:bodyPr>
          <a:lstStyle/>
          <a:p>
            <a:r>
              <a:rPr lang="pt-BR" sz="2400" dirty="0" smtClean="0">
                <a:latin typeface="Arial Black" pitchFamily="34" charset="0"/>
              </a:rPr>
              <a:t>SIMULAÇÃO /INCREMENTO CATEGORIA E/OU ECONOMIA</a:t>
            </a:r>
            <a:endParaRPr lang="pt-BR" sz="2400" dirty="0">
              <a:latin typeface="Arial Black" pitchFamily="34" charset="0"/>
            </a:endParaRPr>
          </a:p>
        </p:txBody>
      </p:sp>
    </p:spTree>
    <p:extLst>
      <p:ext uri="{BB962C8B-B14F-4D97-AF65-F5344CB8AC3E}">
        <p14:creationId xmlns:p14="http://schemas.microsoft.com/office/powerpoint/2010/main" val="3797650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964" y="-606125"/>
            <a:ext cx="12155151" cy="7403800"/>
          </a:xfrm>
          <a:prstGeom prst="rect">
            <a:avLst/>
          </a:prstGeom>
        </p:spPr>
      </p:pic>
      <p:sp>
        <p:nvSpPr>
          <p:cNvPr id="5" name="CaixaDeTexto 4"/>
          <p:cNvSpPr txBox="1"/>
          <p:nvPr/>
        </p:nvSpPr>
        <p:spPr>
          <a:xfrm>
            <a:off x="672352" y="-121024"/>
            <a:ext cx="9923929" cy="6463308"/>
          </a:xfrm>
          <a:prstGeom prst="rect">
            <a:avLst/>
          </a:prstGeom>
          <a:noFill/>
        </p:spPr>
        <p:txBody>
          <a:bodyPr wrap="square" rtlCol="0">
            <a:spAutoFit/>
          </a:bodyPr>
          <a:lstStyle/>
          <a:p>
            <a:endParaRPr lang="pt-BR" sz="2400" dirty="0">
              <a:latin typeface="Arial Black" pitchFamily="34" charset="0"/>
            </a:endParaRPr>
          </a:p>
          <a:p>
            <a:endParaRPr lang="pt-BR" sz="2400" dirty="0" smtClean="0">
              <a:latin typeface="Arial Black" pitchFamily="34" charset="0"/>
            </a:endParaRPr>
          </a:p>
          <a:p>
            <a:endParaRPr lang="pt-BR" sz="2400" dirty="0">
              <a:latin typeface="Arial Black" pitchFamily="34" charset="0"/>
            </a:endParaRPr>
          </a:p>
          <a:p>
            <a:endParaRPr lang="pt-BR" dirty="0"/>
          </a:p>
          <a:p>
            <a:pPr marL="285750" indent="-285750" algn="just">
              <a:buFont typeface="Wingdings" pitchFamily="2" charset="2"/>
              <a:buChar char="ü"/>
            </a:pPr>
            <a:r>
              <a:rPr lang="pt-BR" dirty="0">
                <a:latin typeface="Arial" pitchFamily="34" charset="0"/>
                <a:cs typeface="Arial" pitchFamily="34" charset="0"/>
              </a:rPr>
              <a:t>A primeira dificuldade encontrada foi montar o termo de referencia para licitação, como não tínhamos conhecimento de outra empresa de saneamento que tenha contratado este tipo de serviço. Dificuldade em descrever todos os quesitos para uma bom andamento dos trabalhos</a:t>
            </a:r>
            <a:r>
              <a:rPr lang="pt-BR" dirty="0" smtClean="0">
                <a:latin typeface="Arial" pitchFamily="34" charset="0"/>
                <a:cs typeface="Arial" pitchFamily="34" charset="0"/>
              </a:rPr>
              <a:t>.</a:t>
            </a:r>
          </a:p>
          <a:p>
            <a:pPr marL="285750" indent="-285750" algn="just">
              <a:buFont typeface="Wingdings" pitchFamily="2" charset="2"/>
              <a:buChar char="ü"/>
            </a:pPr>
            <a:endParaRPr lang="pt-BR" dirty="0">
              <a:latin typeface="Arial" pitchFamily="34" charset="0"/>
              <a:cs typeface="Arial" pitchFamily="34" charset="0"/>
            </a:endParaRPr>
          </a:p>
          <a:p>
            <a:pPr marL="285750" indent="-285750" algn="just">
              <a:buFont typeface="Wingdings" pitchFamily="2" charset="2"/>
              <a:buChar char="ü"/>
            </a:pPr>
            <a:r>
              <a:rPr lang="pt-BR" dirty="0">
                <a:latin typeface="Arial" pitchFamily="34" charset="0"/>
                <a:cs typeface="Arial" pitchFamily="34" charset="0"/>
              </a:rPr>
              <a:t>Convencer a população da importância de responder </a:t>
            </a:r>
            <a:r>
              <a:rPr lang="pt-BR" dirty="0" smtClean="0">
                <a:latin typeface="Arial" pitchFamily="34" charset="0"/>
                <a:cs typeface="Arial" pitchFamily="34" charset="0"/>
              </a:rPr>
              <a:t>dado ao </a:t>
            </a:r>
            <a:r>
              <a:rPr lang="pt-BR" dirty="0">
                <a:latin typeface="Arial" pitchFamily="34" charset="0"/>
                <a:cs typeface="Arial" pitchFamily="34" charset="0"/>
              </a:rPr>
              <a:t>entrevistador, mesmo com divulgação em radio, jornal e moto mídia. Principalmente dados pessoais como </a:t>
            </a:r>
            <a:r>
              <a:rPr lang="pt-BR" dirty="0" smtClean="0">
                <a:latin typeface="Arial" pitchFamily="34" charset="0"/>
                <a:cs typeface="Arial" pitchFamily="34" charset="0"/>
              </a:rPr>
              <a:t>CPF</a:t>
            </a:r>
          </a:p>
          <a:p>
            <a:pPr algn="just"/>
            <a:r>
              <a:rPr lang="pt-BR" dirty="0" smtClean="0">
                <a:latin typeface="Arial" pitchFamily="34" charset="0"/>
                <a:cs typeface="Arial" pitchFamily="34" charset="0"/>
              </a:rPr>
              <a:t> </a:t>
            </a:r>
            <a:endParaRPr lang="pt-BR" dirty="0">
              <a:latin typeface="Arial" pitchFamily="34" charset="0"/>
              <a:cs typeface="Arial" pitchFamily="34" charset="0"/>
            </a:endParaRPr>
          </a:p>
          <a:p>
            <a:pPr marL="285750" indent="-285750" algn="just">
              <a:buFont typeface="Wingdings" pitchFamily="2" charset="2"/>
              <a:buChar char="ü"/>
            </a:pPr>
            <a:r>
              <a:rPr lang="pt-BR" dirty="0">
                <a:latin typeface="Arial" pitchFamily="34" charset="0"/>
                <a:cs typeface="Arial" pitchFamily="34" charset="0"/>
              </a:rPr>
              <a:t>Outros dados como mudança de titularidade, muitos imóveis estão cadastrados com pessoas já falecidas e mesmo com o atestado de óbito, sem a efetivação do inventario, não conseguimos alterar os dados</a:t>
            </a:r>
            <a:r>
              <a:rPr lang="pt-BR" dirty="0" smtClean="0">
                <a:latin typeface="Arial" pitchFamily="34" charset="0"/>
                <a:cs typeface="Arial" pitchFamily="34" charset="0"/>
              </a:rPr>
              <a:t>.</a:t>
            </a:r>
          </a:p>
          <a:p>
            <a:pPr marL="285750" indent="-285750" algn="just">
              <a:buFont typeface="Wingdings" pitchFamily="2" charset="2"/>
              <a:buChar char="ü"/>
            </a:pPr>
            <a:endParaRPr lang="pt-BR" dirty="0">
              <a:latin typeface="Arial" pitchFamily="34" charset="0"/>
              <a:cs typeface="Arial" pitchFamily="34" charset="0"/>
            </a:endParaRPr>
          </a:p>
          <a:p>
            <a:pPr marL="285750" indent="-285750" algn="just">
              <a:buFont typeface="Wingdings" pitchFamily="2" charset="2"/>
              <a:buChar char="ü"/>
            </a:pPr>
            <a:r>
              <a:rPr lang="pt-BR" dirty="0">
                <a:latin typeface="Arial" pitchFamily="34" charset="0"/>
                <a:cs typeface="Arial" pitchFamily="34" charset="0"/>
              </a:rPr>
              <a:t>Não conseguir localizar os clientes em casa para </a:t>
            </a:r>
            <a:r>
              <a:rPr lang="pt-BR" dirty="0" smtClean="0">
                <a:latin typeface="Arial" pitchFamily="34" charset="0"/>
                <a:cs typeface="Arial" pitchFamily="34" charset="0"/>
              </a:rPr>
              <a:t>responder </a:t>
            </a:r>
            <a:r>
              <a:rPr lang="pt-BR" dirty="0">
                <a:latin typeface="Arial" pitchFamily="34" charset="0"/>
                <a:cs typeface="Arial" pitchFamily="34" charset="0"/>
              </a:rPr>
              <a:t>o questionário</a:t>
            </a:r>
            <a:r>
              <a:rPr lang="pt-BR" dirty="0" smtClean="0">
                <a:latin typeface="Arial" pitchFamily="34" charset="0"/>
                <a:cs typeface="Arial" pitchFamily="34" charset="0"/>
              </a:rPr>
              <a:t>.</a:t>
            </a:r>
          </a:p>
          <a:p>
            <a:pPr marL="285750" indent="-285750" algn="just">
              <a:buFont typeface="Wingdings" pitchFamily="2" charset="2"/>
              <a:buChar char="ü"/>
            </a:pPr>
            <a:endParaRPr lang="pt-BR" dirty="0">
              <a:latin typeface="Arial" pitchFamily="34" charset="0"/>
              <a:cs typeface="Arial" pitchFamily="34" charset="0"/>
            </a:endParaRPr>
          </a:p>
          <a:p>
            <a:pPr marL="285750" indent="-285750" algn="just">
              <a:buFont typeface="Wingdings" pitchFamily="2" charset="2"/>
              <a:buChar char="ü"/>
            </a:pPr>
            <a:r>
              <a:rPr lang="pt-BR" dirty="0">
                <a:latin typeface="Arial" pitchFamily="34" charset="0"/>
                <a:cs typeface="Arial" pitchFamily="34" charset="0"/>
              </a:rPr>
              <a:t>Reunir equipe interna para fiscalizar e </a:t>
            </a:r>
            <a:r>
              <a:rPr lang="pt-BR" dirty="0" smtClean="0">
                <a:latin typeface="Arial" pitchFamily="34" charset="0"/>
                <a:cs typeface="Arial" pitchFamily="34" charset="0"/>
              </a:rPr>
              <a:t>analisar </a:t>
            </a:r>
            <a:r>
              <a:rPr lang="pt-BR" dirty="0">
                <a:latin typeface="Arial" pitchFamily="34" charset="0"/>
                <a:cs typeface="Arial" pitchFamily="34" charset="0"/>
              </a:rPr>
              <a:t>os dados lançados no </a:t>
            </a:r>
            <a:r>
              <a:rPr lang="pt-BR" dirty="0" smtClean="0">
                <a:latin typeface="Arial" pitchFamily="34" charset="0"/>
                <a:cs typeface="Arial" pitchFamily="34" charset="0"/>
              </a:rPr>
              <a:t>sistema</a:t>
            </a:r>
          </a:p>
          <a:p>
            <a:pPr marL="285750" indent="-285750" algn="just">
              <a:buFont typeface="Wingdings" pitchFamily="2" charset="2"/>
              <a:buChar char="ü"/>
            </a:pPr>
            <a:endParaRPr lang="pt-BR" dirty="0">
              <a:latin typeface="Arial" pitchFamily="34" charset="0"/>
              <a:cs typeface="Arial" pitchFamily="34" charset="0"/>
            </a:endParaRPr>
          </a:p>
          <a:p>
            <a:pPr marL="285750" indent="-285750" algn="just">
              <a:buFont typeface="Wingdings" pitchFamily="2" charset="2"/>
              <a:buChar char="ü"/>
            </a:pPr>
            <a:r>
              <a:rPr lang="pt-BR" dirty="0">
                <a:latin typeface="Arial" pitchFamily="34" charset="0"/>
                <a:cs typeface="Arial" pitchFamily="34" charset="0"/>
              </a:rPr>
              <a:t>Fiscalizar a empresa contratada.</a:t>
            </a:r>
          </a:p>
          <a:p>
            <a:endParaRPr lang="pt-BR" dirty="0"/>
          </a:p>
        </p:txBody>
      </p:sp>
      <p:sp>
        <p:nvSpPr>
          <p:cNvPr id="6" name="CaixaDeTexto 5"/>
          <p:cNvSpPr txBox="1"/>
          <p:nvPr/>
        </p:nvSpPr>
        <p:spPr>
          <a:xfrm>
            <a:off x="2649071" y="6261"/>
            <a:ext cx="5513294" cy="738664"/>
          </a:xfrm>
          <a:prstGeom prst="rect">
            <a:avLst/>
          </a:prstGeom>
          <a:noFill/>
        </p:spPr>
        <p:txBody>
          <a:bodyPr wrap="square" rtlCol="0">
            <a:spAutoFit/>
          </a:bodyPr>
          <a:lstStyle/>
          <a:p>
            <a:pPr algn="ctr"/>
            <a:r>
              <a:rPr lang="pt-BR" sz="2400" dirty="0">
                <a:latin typeface="Arial Black" pitchFamily="34" charset="0"/>
              </a:rPr>
              <a:t>DIFICULDADES</a:t>
            </a:r>
          </a:p>
          <a:p>
            <a:endParaRPr lang="pt-BR" dirty="0"/>
          </a:p>
        </p:txBody>
      </p:sp>
    </p:spTree>
    <p:extLst>
      <p:ext uri="{BB962C8B-B14F-4D97-AF65-F5344CB8AC3E}">
        <p14:creationId xmlns:p14="http://schemas.microsoft.com/office/powerpoint/2010/main" val="372620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dirty="0"/>
          </a:p>
        </p:txBody>
      </p:sp>
      <p:sp>
        <p:nvSpPr>
          <p:cNvPr id="3" name="Subtítulo 2"/>
          <p:cNvSpPr>
            <a:spLocks noGrp="1"/>
          </p:cNvSpPr>
          <p:nvPr>
            <p:ph type="subTitle" idx="1"/>
          </p:nvPr>
        </p:nvSpPr>
        <p:spPr/>
        <p:txBody>
          <a:bodyPr/>
          <a:lstStyle/>
          <a:p>
            <a:endParaRPr lang="pt-BR"/>
          </a:p>
        </p:txBody>
      </p:sp>
      <p:sp>
        <p:nvSpPr>
          <p:cNvPr id="5" name="CaixaDeTexto 4"/>
          <p:cNvSpPr txBox="1"/>
          <p:nvPr/>
        </p:nvSpPr>
        <p:spPr>
          <a:xfrm>
            <a:off x="4935070" y="5880830"/>
            <a:ext cx="1398495" cy="461665"/>
          </a:xfrm>
          <a:prstGeom prst="rect">
            <a:avLst/>
          </a:prstGeom>
          <a:noFill/>
        </p:spPr>
        <p:txBody>
          <a:bodyPr wrap="square" rtlCol="0">
            <a:spAutoFit/>
          </a:bodyPr>
          <a:lstStyle/>
          <a:p>
            <a:r>
              <a:rPr lang="pt-BR" sz="2400" dirty="0" smtClean="0">
                <a:latin typeface="Arial Black" pitchFamily="34" charset="0"/>
              </a:rPr>
              <a:t>FIM</a:t>
            </a:r>
            <a:endParaRPr lang="pt-BR" sz="2400" dirty="0">
              <a:latin typeface="Arial Black" pitchFamily="34" charset="0"/>
            </a:endParaRPr>
          </a:p>
        </p:txBody>
      </p:sp>
      <p:pic>
        <p:nvPicPr>
          <p:cNvPr id="8196" name="Picture 4" descr="F:\Fotos\2015\Fotos I Concurso de Fotografia do SAMAE\Inscrição nº 12 - Lisane Quint (8º)\(8º) Água é vi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27013"/>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5061858" y="6270171"/>
            <a:ext cx="1787978" cy="369332"/>
          </a:xfrm>
          <a:prstGeom prst="rect">
            <a:avLst/>
          </a:prstGeom>
          <a:solidFill>
            <a:schemeClr val="bg1"/>
          </a:solidFill>
        </p:spPr>
        <p:txBody>
          <a:bodyPr wrap="square" rtlCol="0">
            <a:spAutoFit/>
          </a:bodyPr>
          <a:lstStyle/>
          <a:p>
            <a:r>
              <a:rPr lang="pt-BR" dirty="0" smtClean="0">
                <a:solidFill>
                  <a:schemeClr val="bg1"/>
                </a:solidFill>
                <a:latin typeface="Arial Black" panose="020B0A04020102020204" pitchFamily="34" charset="0"/>
              </a:rPr>
              <a:t>F      </a:t>
            </a:r>
            <a:r>
              <a:rPr lang="pt-BR" dirty="0" smtClean="0">
                <a:latin typeface="Arial Black" panose="020B0A04020102020204" pitchFamily="34" charset="0"/>
              </a:rPr>
              <a:t>FIM</a:t>
            </a:r>
            <a:endParaRPr lang="pt-BR" dirty="0">
              <a:solidFill>
                <a:schemeClr val="bg1"/>
              </a:solidFill>
              <a:latin typeface="Arial Black" panose="020B0A04020102020204" pitchFamily="34" charset="0"/>
            </a:endParaRPr>
          </a:p>
        </p:txBody>
      </p:sp>
      <p:sp>
        <p:nvSpPr>
          <p:cNvPr id="7" name="CaixaDeTexto 6"/>
          <p:cNvSpPr txBox="1"/>
          <p:nvPr/>
        </p:nvSpPr>
        <p:spPr>
          <a:xfrm>
            <a:off x="7485462" y="3732414"/>
            <a:ext cx="4237265" cy="1200329"/>
          </a:xfrm>
          <a:prstGeom prst="rect">
            <a:avLst/>
          </a:prstGeom>
          <a:solidFill>
            <a:schemeClr val="bg1"/>
          </a:solidFill>
        </p:spPr>
        <p:txBody>
          <a:bodyPr wrap="square" rtlCol="0">
            <a:spAutoFit/>
          </a:bodyPr>
          <a:lstStyle/>
          <a:p>
            <a:r>
              <a:rPr lang="pt-BR" dirty="0" smtClean="0"/>
              <a:t>Maria Lourdes </a:t>
            </a:r>
            <a:r>
              <a:rPr lang="pt-BR" dirty="0" err="1" smtClean="0"/>
              <a:t>Sperka</a:t>
            </a:r>
            <a:r>
              <a:rPr lang="pt-BR" dirty="0" smtClean="0"/>
              <a:t> </a:t>
            </a:r>
            <a:endParaRPr lang="pt-BR" dirty="0" smtClean="0"/>
          </a:p>
          <a:p>
            <a:r>
              <a:rPr lang="pt-BR" dirty="0" smtClean="0"/>
              <a:t>SAMAE São Bento do Sul</a:t>
            </a:r>
            <a:endParaRPr lang="pt-BR" dirty="0" smtClean="0"/>
          </a:p>
          <a:p>
            <a:r>
              <a:rPr lang="pt-BR" dirty="0" smtClean="0">
                <a:hlinkClick r:id="rId3"/>
              </a:rPr>
              <a:t>maria@samaesbs.sc.gov.br</a:t>
            </a:r>
            <a:endParaRPr lang="pt-BR" dirty="0" smtClean="0"/>
          </a:p>
          <a:p>
            <a:r>
              <a:rPr lang="pt-BR" dirty="0" smtClean="0"/>
              <a:t>(47) 3631-3900</a:t>
            </a:r>
          </a:p>
        </p:txBody>
      </p:sp>
      <p:sp>
        <p:nvSpPr>
          <p:cNvPr id="4" name="CaixaDeTexto 3"/>
          <p:cNvSpPr txBox="1"/>
          <p:nvPr/>
        </p:nvSpPr>
        <p:spPr>
          <a:xfrm>
            <a:off x="595993" y="628650"/>
            <a:ext cx="3755571" cy="1200329"/>
          </a:xfrm>
          <a:prstGeom prst="rect">
            <a:avLst/>
          </a:prstGeom>
          <a:solidFill>
            <a:schemeClr val="bg1"/>
          </a:solidFill>
          <a:ln>
            <a:solidFill>
              <a:schemeClr val="bg1"/>
            </a:solidFill>
          </a:ln>
        </p:spPr>
        <p:txBody>
          <a:bodyPr wrap="square" rtlCol="0">
            <a:spAutoFit/>
          </a:bodyPr>
          <a:lstStyle/>
          <a:p>
            <a:r>
              <a:rPr lang="pt-BR" dirty="0" smtClean="0"/>
              <a:t>“Agua é vida!”</a:t>
            </a:r>
          </a:p>
          <a:p>
            <a:r>
              <a:rPr lang="pt-BR" dirty="0" smtClean="0"/>
              <a:t>Somos abençoados por trabalharmos com elemento tão essencial </a:t>
            </a:r>
            <a:r>
              <a:rPr lang="pt-BR" smtClean="0"/>
              <a:t>e especial.</a:t>
            </a:r>
            <a:endParaRPr lang="pt-BR" dirty="0"/>
          </a:p>
        </p:txBody>
      </p:sp>
      <p:pic>
        <p:nvPicPr>
          <p:cNvPr id="9" name="Picture 3" descr="C:\Users\maria\Desktop\rascunho\Padrão Slid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0987"/>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32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49" y="-65315"/>
            <a:ext cx="12155151" cy="6858000"/>
          </a:xfrm>
          <a:prstGeom prst="rect">
            <a:avLst/>
          </a:prstGeom>
        </p:spPr>
      </p:pic>
      <p:sp>
        <p:nvSpPr>
          <p:cNvPr id="2" name="Título 1"/>
          <p:cNvSpPr>
            <a:spLocks noGrp="1"/>
          </p:cNvSpPr>
          <p:nvPr>
            <p:ph type="ctrTitle"/>
          </p:nvPr>
        </p:nvSpPr>
        <p:spPr>
          <a:xfrm>
            <a:off x="3670300" y="508000"/>
            <a:ext cx="5264924" cy="1951865"/>
          </a:xfrm>
        </p:spPr>
        <p:txBody>
          <a:bodyPr anchor="t" anchorCtr="0">
            <a:normAutofit fontScale="90000"/>
          </a:bodyPr>
          <a:lstStyle/>
          <a:p>
            <a:r>
              <a:rPr lang="pt-BR" sz="3500" b="1" dirty="0" smtClean="0">
                <a:latin typeface="Arial" panose="020B0604020202020204" pitchFamily="34" charset="0"/>
                <a:cs typeface="Arial" panose="020B0604020202020204" pitchFamily="34" charset="0"/>
              </a:rPr>
              <a:t>NÚMEROS DO SAMAE </a:t>
            </a:r>
            <a:br>
              <a:rPr lang="pt-BR" sz="3500" b="1" dirty="0" smtClean="0">
                <a:latin typeface="Arial" panose="020B0604020202020204" pitchFamily="34" charset="0"/>
                <a:cs typeface="Arial" panose="020B0604020202020204" pitchFamily="34" charset="0"/>
              </a:rPr>
            </a:br>
            <a:r>
              <a:rPr lang="pt-BR" sz="3500" b="1" dirty="0" smtClean="0">
                <a:latin typeface="Arial" panose="020B0604020202020204" pitchFamily="34" charset="0"/>
                <a:cs typeface="Arial" panose="020B0604020202020204" pitchFamily="34" charset="0"/>
              </a:rPr>
              <a:t> SÃO BENTO DO SUL</a:t>
            </a:r>
            <a:br>
              <a:rPr lang="pt-BR" sz="3500" b="1" dirty="0" smtClean="0">
                <a:latin typeface="Arial" panose="020B0604020202020204" pitchFamily="34" charset="0"/>
                <a:cs typeface="Arial" panose="020B0604020202020204" pitchFamily="34" charset="0"/>
              </a:rPr>
            </a:br>
            <a:r>
              <a:rPr lang="pt-BR" sz="3500" b="1" dirty="0">
                <a:latin typeface="Arial" panose="020B0604020202020204" pitchFamily="34" charset="0"/>
                <a:cs typeface="Arial" panose="020B0604020202020204" pitchFamily="34" charset="0"/>
              </a:rPr>
              <a:t/>
            </a:r>
            <a:br>
              <a:rPr lang="pt-BR" sz="3500" b="1" dirty="0">
                <a:latin typeface="Arial" panose="020B0604020202020204" pitchFamily="34" charset="0"/>
                <a:cs typeface="Arial" panose="020B0604020202020204" pitchFamily="34" charset="0"/>
              </a:rPr>
            </a:br>
            <a:r>
              <a:rPr lang="pt-BR" sz="3500" b="1" dirty="0" smtClean="0">
                <a:latin typeface="Arial" panose="020B0604020202020204" pitchFamily="34" charset="0"/>
                <a:cs typeface="Arial" panose="020B0604020202020204" pitchFamily="34" charset="0"/>
              </a:rPr>
              <a:t>S.A.A</a:t>
            </a:r>
            <a:endParaRPr lang="pt-BR" sz="3500" b="1"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1542424" y="3221038"/>
            <a:ext cx="7653091" cy="2398712"/>
          </a:xfrm>
        </p:spPr>
        <p:txBody>
          <a:bodyPr>
            <a:normAutofit/>
          </a:bodyPr>
          <a:lstStyle/>
          <a:p>
            <a:pPr algn="l"/>
            <a:r>
              <a:rPr lang="pt-BR" sz="3200" b="1" dirty="0" smtClean="0"/>
              <a:t>Número de ligações ativas de Água:  25.837</a:t>
            </a:r>
          </a:p>
          <a:p>
            <a:pPr algn="l"/>
            <a:r>
              <a:rPr lang="pt-BR" sz="3200" b="1" dirty="0" smtClean="0"/>
              <a:t>Número de Economias de Água: 27.252</a:t>
            </a:r>
          </a:p>
          <a:p>
            <a:pPr algn="l"/>
            <a:r>
              <a:rPr lang="pt-BR" sz="3200" b="1" dirty="0" smtClean="0"/>
              <a:t>Capacidade de </a:t>
            </a:r>
            <a:r>
              <a:rPr lang="pt-BR" sz="3200" b="1" dirty="0" err="1" smtClean="0"/>
              <a:t>Reservação</a:t>
            </a:r>
            <a:r>
              <a:rPr lang="pt-BR" sz="3200" b="1" dirty="0" smtClean="0"/>
              <a:t>: 9.245 m³</a:t>
            </a:r>
          </a:p>
          <a:p>
            <a:pPr algn="l"/>
            <a:r>
              <a:rPr lang="pt-BR" sz="3200" b="1" dirty="0" smtClean="0"/>
              <a:t>Vazão máxima da ETA: 250 l/s</a:t>
            </a:r>
          </a:p>
          <a:p>
            <a:pPr algn="l"/>
            <a:endParaRPr lang="pt-BR" b="1" dirty="0"/>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99" y="314324"/>
            <a:ext cx="3441701" cy="2581276"/>
          </a:xfrm>
          <a:prstGeom prst="rect">
            <a:avLst/>
          </a:prstGeom>
          <a:ln>
            <a:noFill/>
          </a:ln>
          <a:effectLst>
            <a:softEdge rad="112500"/>
          </a:effectLst>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0800" y="2647950"/>
            <a:ext cx="3251200" cy="2438400"/>
          </a:xfrm>
          <a:prstGeom prst="rect">
            <a:avLst/>
          </a:prstGeom>
          <a:ln>
            <a:noFill/>
          </a:ln>
          <a:effectLst>
            <a:softEdge rad="112500"/>
          </a:effectLst>
        </p:spPr>
      </p:pic>
    </p:spTree>
    <p:extLst>
      <p:ext uri="{BB962C8B-B14F-4D97-AF65-F5344CB8AC3E}">
        <p14:creationId xmlns:p14="http://schemas.microsoft.com/office/powerpoint/2010/main" val="981958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55151" cy="6858000"/>
          </a:xfrm>
          <a:prstGeom prst="rect">
            <a:avLst/>
          </a:prstGeom>
        </p:spPr>
      </p:pic>
      <p:sp>
        <p:nvSpPr>
          <p:cNvPr id="2" name="Título 1"/>
          <p:cNvSpPr>
            <a:spLocks noGrp="1"/>
          </p:cNvSpPr>
          <p:nvPr>
            <p:ph type="title"/>
          </p:nvPr>
        </p:nvSpPr>
        <p:spPr>
          <a:xfrm>
            <a:off x="3581400" y="422274"/>
            <a:ext cx="5356538" cy="1963737"/>
          </a:xfrm>
        </p:spPr>
        <p:txBody>
          <a:bodyPr>
            <a:normAutofit fontScale="90000"/>
          </a:bodyPr>
          <a:lstStyle/>
          <a:p>
            <a:pPr algn="ctr"/>
            <a:r>
              <a:rPr lang="pt-BR" sz="3500" b="1" dirty="0">
                <a:latin typeface="Arial" panose="020B0604020202020204" pitchFamily="34" charset="0"/>
                <a:cs typeface="Arial" panose="020B0604020202020204" pitchFamily="34" charset="0"/>
              </a:rPr>
              <a:t>NÚMEROS DO SAMAE </a:t>
            </a:r>
            <a:br>
              <a:rPr lang="pt-BR" sz="3500" b="1" dirty="0">
                <a:latin typeface="Arial" panose="020B0604020202020204" pitchFamily="34" charset="0"/>
                <a:cs typeface="Arial" panose="020B0604020202020204" pitchFamily="34" charset="0"/>
              </a:rPr>
            </a:br>
            <a:r>
              <a:rPr lang="pt-BR" sz="3500" b="1" dirty="0">
                <a:latin typeface="Arial" panose="020B0604020202020204" pitchFamily="34" charset="0"/>
                <a:cs typeface="Arial" panose="020B0604020202020204" pitchFamily="34" charset="0"/>
              </a:rPr>
              <a:t> SÃO BENTO DO SUL</a:t>
            </a:r>
            <a:br>
              <a:rPr lang="pt-BR" sz="3500" b="1" dirty="0">
                <a:latin typeface="Arial" panose="020B0604020202020204" pitchFamily="34" charset="0"/>
                <a:cs typeface="Arial" panose="020B0604020202020204" pitchFamily="34" charset="0"/>
              </a:rPr>
            </a:br>
            <a:r>
              <a:rPr lang="pt-BR" sz="3500" b="1" dirty="0">
                <a:latin typeface="Arial" panose="020B0604020202020204" pitchFamily="34" charset="0"/>
                <a:cs typeface="Arial" panose="020B0604020202020204" pitchFamily="34" charset="0"/>
              </a:rPr>
              <a:t/>
            </a:r>
            <a:br>
              <a:rPr lang="pt-BR" sz="3500" b="1" dirty="0">
                <a:latin typeface="Arial" panose="020B0604020202020204" pitchFamily="34" charset="0"/>
                <a:cs typeface="Arial" panose="020B0604020202020204" pitchFamily="34" charset="0"/>
              </a:rPr>
            </a:br>
            <a:r>
              <a:rPr lang="pt-BR" sz="3500" b="1" dirty="0" smtClean="0">
                <a:latin typeface="Arial" panose="020B0604020202020204" pitchFamily="34" charset="0"/>
                <a:cs typeface="Arial" panose="020B0604020202020204" pitchFamily="34" charset="0"/>
              </a:rPr>
              <a:t>S.E.S</a:t>
            </a:r>
            <a:endParaRPr lang="pt-BR" sz="3500" dirty="0">
              <a:latin typeface="Arial" panose="020B0604020202020204" pitchFamily="34" charset="0"/>
              <a:cs typeface="Arial" panose="020B0604020202020204" pitchFamily="34" charset="0"/>
            </a:endParaRPr>
          </a:p>
        </p:txBody>
      </p:sp>
      <p:sp>
        <p:nvSpPr>
          <p:cNvPr id="3" name="Espaço Reservado para Conteúdo 2"/>
          <p:cNvSpPr>
            <a:spLocks noGrp="1"/>
          </p:cNvSpPr>
          <p:nvPr>
            <p:ph idx="1"/>
          </p:nvPr>
        </p:nvSpPr>
        <p:spPr>
          <a:xfrm>
            <a:off x="1297547" y="2933228"/>
            <a:ext cx="6361090" cy="2643324"/>
          </a:xfrm>
        </p:spPr>
        <p:txBody>
          <a:bodyPr/>
          <a:lstStyle/>
          <a:p>
            <a:r>
              <a:rPr lang="pt-BR" b="1" dirty="0" smtClean="0"/>
              <a:t>Ligações de esgoto: 5.932</a:t>
            </a:r>
          </a:p>
          <a:p>
            <a:r>
              <a:rPr lang="pt-BR" b="1" dirty="0" smtClean="0"/>
              <a:t>Número de economias de esgoto: 6.492</a:t>
            </a:r>
          </a:p>
          <a:p>
            <a:r>
              <a:rPr lang="pt-BR" b="1" dirty="0" smtClean="0"/>
              <a:t>Cobertura atual do setor: 23%</a:t>
            </a:r>
          </a:p>
          <a:p>
            <a:r>
              <a:rPr lang="pt-BR" b="1" dirty="0" smtClean="0"/>
              <a:t>Número de elevatórias: 40</a:t>
            </a:r>
          </a:p>
          <a:p>
            <a:r>
              <a:rPr lang="pt-BR" b="1" dirty="0" smtClean="0"/>
              <a:t>Número de estações de tratamento: 9</a:t>
            </a:r>
            <a:endParaRPr lang="pt-BR" b="1" dirty="0"/>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74" y="209079"/>
            <a:ext cx="3353426" cy="2515070"/>
          </a:xfrm>
          <a:prstGeom prst="rect">
            <a:avLst/>
          </a:prstGeom>
          <a:ln>
            <a:noFill/>
          </a:ln>
          <a:effectLst>
            <a:softEdge rad="112500"/>
          </a:effectLst>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699" y="2599206"/>
            <a:ext cx="3409950" cy="2557463"/>
          </a:xfrm>
          <a:prstGeom prst="rect">
            <a:avLst/>
          </a:prstGeom>
          <a:ln>
            <a:noFill/>
          </a:ln>
          <a:effectLst>
            <a:softEdge rad="112500"/>
          </a:effectLst>
        </p:spPr>
      </p:pic>
    </p:spTree>
    <p:extLst>
      <p:ext uri="{BB962C8B-B14F-4D97-AF65-F5344CB8AC3E}">
        <p14:creationId xmlns:p14="http://schemas.microsoft.com/office/powerpoint/2010/main" val="675413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4" y="0"/>
            <a:ext cx="12155151" cy="6858000"/>
          </a:xfrm>
          <a:prstGeom prst="rect">
            <a:avLst/>
          </a:prstGeom>
        </p:spPr>
      </p:pic>
      <p:sp>
        <p:nvSpPr>
          <p:cNvPr id="2" name="Título 1"/>
          <p:cNvSpPr>
            <a:spLocks noGrp="1"/>
          </p:cNvSpPr>
          <p:nvPr>
            <p:ph type="title"/>
          </p:nvPr>
        </p:nvSpPr>
        <p:spPr>
          <a:xfrm>
            <a:off x="838200" y="365125"/>
            <a:ext cx="2999704" cy="549275"/>
          </a:xfrm>
        </p:spPr>
        <p:txBody>
          <a:bodyPr anchor="t" anchorCtr="0">
            <a:noAutofit/>
          </a:bodyPr>
          <a:lstStyle/>
          <a:p>
            <a:r>
              <a:rPr lang="pt-BR" sz="3500" dirty="0" smtClean="0">
                <a:latin typeface="Arial" panose="020B0604020202020204" pitchFamily="34" charset="0"/>
                <a:cs typeface="Arial" panose="020B0604020202020204" pitchFamily="34" charset="0"/>
              </a:rPr>
              <a:t/>
            </a:r>
            <a:br>
              <a:rPr lang="pt-BR" sz="3500" dirty="0" smtClean="0">
                <a:latin typeface="Arial" panose="020B0604020202020204" pitchFamily="34" charset="0"/>
                <a:cs typeface="Arial" panose="020B0604020202020204" pitchFamily="34" charset="0"/>
              </a:rPr>
            </a:br>
            <a:endParaRPr lang="pt-BR" sz="3500" dirty="0">
              <a:latin typeface="Arial" panose="020B0604020202020204" pitchFamily="34" charset="0"/>
              <a:cs typeface="Arial" panose="020B0604020202020204" pitchFamily="34" charset="0"/>
            </a:endParaRPr>
          </a:p>
        </p:txBody>
      </p:sp>
      <p:sp>
        <p:nvSpPr>
          <p:cNvPr id="5" name="Título 1"/>
          <p:cNvSpPr txBox="1">
            <a:spLocks/>
          </p:cNvSpPr>
          <p:nvPr/>
        </p:nvSpPr>
        <p:spPr>
          <a:xfrm>
            <a:off x="1524000" y="112236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altLang="pt-BR" smtClean="0"/>
              <a:t>Resíduos Sólidos Urbanos em São Bento do Sul</a:t>
            </a:r>
          </a:p>
        </p:txBody>
      </p:sp>
      <p:pic>
        <p:nvPicPr>
          <p:cNvPr id="6" name="Picture 2" descr="E:\DCIM\101_PANA\P10104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ítulo 1"/>
          <p:cNvSpPr txBox="1">
            <a:spLocks/>
          </p:cNvSpPr>
          <p:nvPr/>
        </p:nvSpPr>
        <p:spPr>
          <a:xfrm>
            <a:off x="2239963" y="817563"/>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altLang="pt-BR" dirty="0" smtClean="0"/>
              <a:t>Gestão de Resíduos atual</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560638" y="5080000"/>
            <a:ext cx="1079500" cy="8667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351" y="4831556"/>
            <a:ext cx="4279900" cy="139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eta para a direita 10"/>
          <p:cNvSpPr/>
          <p:nvPr/>
        </p:nvSpPr>
        <p:spPr>
          <a:xfrm>
            <a:off x="3892551" y="5314950"/>
            <a:ext cx="50482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1126" y="2641600"/>
            <a:ext cx="40322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126" y="2768600"/>
            <a:ext cx="1079500"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aixaDeTexto 5"/>
          <p:cNvSpPr txBox="1">
            <a:spLocks noChangeArrowheads="1"/>
          </p:cNvSpPr>
          <p:nvPr/>
        </p:nvSpPr>
        <p:spPr bwMode="auto">
          <a:xfrm>
            <a:off x="1153279" y="2227293"/>
            <a:ext cx="3652879"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t-BR" altLang="pt-BR" sz="2000" b="1" dirty="0">
                <a:solidFill>
                  <a:schemeClr val="bg1"/>
                </a:solidFill>
                <a:latin typeface="Arial Black" panose="020B0A04020102020204" pitchFamily="34" charset="0"/>
              </a:rPr>
              <a:t>Coleta Convencional</a:t>
            </a:r>
            <a:r>
              <a:rPr lang="pt-BR" altLang="pt-BR" dirty="0" smtClean="0">
                <a:solidFill>
                  <a:schemeClr val="bg1"/>
                </a:solidFill>
              </a:rPr>
              <a:t>:</a:t>
            </a:r>
            <a:endParaRPr lang="pt-BR" altLang="pt-BR" sz="1600" dirty="0">
              <a:solidFill>
                <a:schemeClr val="bg1"/>
              </a:solidFill>
            </a:endParaRPr>
          </a:p>
        </p:txBody>
      </p:sp>
      <p:pic>
        <p:nvPicPr>
          <p:cNvPr id="1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5838" y="2990850"/>
            <a:ext cx="5365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86788" y="2100263"/>
            <a:ext cx="2024063"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3376" y="2990850"/>
            <a:ext cx="5365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Conector angulado 17"/>
          <p:cNvCxnSpPr>
            <a:stCxn id="10" idx="2"/>
            <a:endCxn id="16" idx="2"/>
          </p:cNvCxnSpPr>
          <p:nvPr/>
        </p:nvCxnSpPr>
        <p:spPr>
          <a:xfrm rot="5400000" flipH="1" flipV="1">
            <a:off x="6984207" y="3615531"/>
            <a:ext cx="2348705" cy="2880519"/>
          </a:xfrm>
          <a:prstGeom prst="bentConnector3">
            <a:avLst>
              <a:gd name="adj1" fmla="val -9733"/>
            </a:avLst>
          </a:prstGeom>
          <a:ln w="69850">
            <a:headEnd w="lg" len="med"/>
            <a:tailEnd type="arrow"/>
          </a:ln>
        </p:spPr>
        <p:style>
          <a:lnRef idx="1">
            <a:schemeClr val="accent1"/>
          </a:lnRef>
          <a:fillRef idx="0">
            <a:schemeClr val="accent1"/>
          </a:fillRef>
          <a:effectRef idx="0">
            <a:schemeClr val="accent1"/>
          </a:effectRef>
          <a:fontRef idx="minor">
            <a:schemeClr val="tx1"/>
          </a:fontRef>
        </p:style>
      </p:cxnSp>
      <p:sp>
        <p:nvSpPr>
          <p:cNvPr id="19" name="CaixaDeTexto 15"/>
          <p:cNvSpPr txBox="1">
            <a:spLocks noChangeArrowheads="1"/>
          </p:cNvSpPr>
          <p:nvPr/>
        </p:nvSpPr>
        <p:spPr bwMode="auto">
          <a:xfrm>
            <a:off x="1524000" y="4403725"/>
            <a:ext cx="59944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t-BR" altLang="pt-BR" sz="2000" b="1" dirty="0">
                <a:solidFill>
                  <a:schemeClr val="bg1"/>
                </a:solidFill>
                <a:latin typeface="Arial Black" panose="020B0A04020102020204" pitchFamily="34" charset="0"/>
              </a:rPr>
              <a:t>Coleta Seletiva </a:t>
            </a:r>
            <a:r>
              <a:rPr lang="pt-BR" altLang="pt-BR" b="1" dirty="0" smtClean="0">
                <a:solidFill>
                  <a:srgbClr val="00B0F0"/>
                </a:solidFill>
              </a:rPr>
              <a:t>:</a:t>
            </a:r>
            <a:endParaRPr lang="pt-BR" altLang="pt-BR" sz="1600" dirty="0"/>
          </a:p>
        </p:txBody>
      </p:sp>
      <p:cxnSp>
        <p:nvCxnSpPr>
          <p:cNvPr id="20" name="Conector angulado 19"/>
          <p:cNvCxnSpPr>
            <a:stCxn id="10" idx="3"/>
            <a:endCxn id="13" idx="2"/>
          </p:cNvCxnSpPr>
          <p:nvPr/>
        </p:nvCxnSpPr>
        <p:spPr>
          <a:xfrm flipH="1" flipV="1">
            <a:off x="3063876" y="3633788"/>
            <a:ext cx="5794375" cy="1897062"/>
          </a:xfrm>
          <a:prstGeom prst="bentConnector4">
            <a:avLst>
              <a:gd name="adj1" fmla="val -3945"/>
              <a:gd name="adj2" fmla="val 6843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21" name="CaixaDeTexto 19"/>
          <p:cNvSpPr txBox="1">
            <a:spLocks noChangeArrowheads="1"/>
          </p:cNvSpPr>
          <p:nvPr/>
        </p:nvSpPr>
        <p:spPr bwMode="auto">
          <a:xfrm>
            <a:off x="6191251" y="6506718"/>
            <a:ext cx="4124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altLang="pt-BR" sz="1600" dirty="0">
                <a:solidFill>
                  <a:srgbClr val="FF0000"/>
                </a:solidFill>
              </a:rPr>
              <a:t>Rejeitos e materiais não comercializados</a:t>
            </a:r>
          </a:p>
        </p:txBody>
      </p:sp>
      <p:sp>
        <p:nvSpPr>
          <p:cNvPr id="22" name="CaixaDeTexto 20"/>
          <p:cNvSpPr txBox="1">
            <a:spLocks noChangeArrowheads="1"/>
          </p:cNvSpPr>
          <p:nvPr/>
        </p:nvSpPr>
        <p:spPr bwMode="auto">
          <a:xfrm>
            <a:off x="8797926" y="1731963"/>
            <a:ext cx="1871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t-BR" altLang="pt-BR">
                <a:solidFill>
                  <a:srgbClr val="FF0000"/>
                </a:solidFill>
              </a:rPr>
              <a:t>Aterro sanitário</a:t>
            </a:r>
          </a:p>
        </p:txBody>
      </p:sp>
      <p:sp>
        <p:nvSpPr>
          <p:cNvPr id="23" name="CaixaDeTexto 21"/>
          <p:cNvSpPr txBox="1">
            <a:spLocks noChangeArrowheads="1"/>
          </p:cNvSpPr>
          <p:nvPr/>
        </p:nvSpPr>
        <p:spPr bwMode="auto">
          <a:xfrm>
            <a:off x="3816351" y="3881438"/>
            <a:ext cx="4289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altLang="pt-BR" sz="1600">
                <a:solidFill>
                  <a:srgbClr val="FF0000"/>
                </a:solidFill>
              </a:rPr>
              <a:t>Consumo após reciclagem</a:t>
            </a:r>
          </a:p>
        </p:txBody>
      </p:sp>
      <p:sp>
        <p:nvSpPr>
          <p:cNvPr id="24" name="CaixaDeTexto 3"/>
          <p:cNvSpPr txBox="1">
            <a:spLocks noChangeArrowheads="1"/>
          </p:cNvSpPr>
          <p:nvPr/>
        </p:nvSpPr>
        <p:spPr bwMode="auto">
          <a:xfrm>
            <a:off x="4144963" y="2288849"/>
            <a:ext cx="29800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t-BR" altLang="pt-BR" sz="1600" dirty="0">
                <a:solidFill>
                  <a:schemeClr val="bg1"/>
                </a:solidFill>
                <a:latin typeface="Arial Black" panose="020B0A04020102020204" pitchFamily="34" charset="0"/>
              </a:rPr>
              <a:t>1200 toneladas/mês</a:t>
            </a:r>
          </a:p>
        </p:txBody>
      </p:sp>
      <p:sp>
        <p:nvSpPr>
          <p:cNvPr id="25" name="CaixaDeTexto 2"/>
          <p:cNvSpPr txBox="1">
            <a:spLocks noChangeArrowheads="1"/>
          </p:cNvSpPr>
          <p:nvPr/>
        </p:nvSpPr>
        <p:spPr bwMode="auto">
          <a:xfrm>
            <a:off x="3816351" y="4465697"/>
            <a:ext cx="2540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t-BR" altLang="pt-BR" sz="1600" dirty="0">
                <a:solidFill>
                  <a:schemeClr val="bg1"/>
                </a:solidFill>
                <a:latin typeface="Arial Black" panose="020B0A04020102020204" pitchFamily="34" charset="0"/>
              </a:rPr>
              <a:t>30 toneladas/mês</a:t>
            </a:r>
          </a:p>
        </p:txBody>
      </p:sp>
      <p:pic>
        <p:nvPicPr>
          <p:cNvPr id="26" name="Picture 3" descr="C:\Users\maria\Desktop\rascunho\Padrão Slides.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19072"/>
            <a:ext cx="12173576" cy="683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139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4" y="0"/>
            <a:ext cx="12155151" cy="6858000"/>
          </a:xfrm>
          <a:prstGeom prst="rect">
            <a:avLst/>
          </a:prstGeom>
        </p:spPr>
      </p:pic>
      <p:sp>
        <p:nvSpPr>
          <p:cNvPr id="3" name="Espaço Reservado para Conteúdo 2"/>
          <p:cNvSpPr>
            <a:spLocks noGrp="1"/>
          </p:cNvSpPr>
          <p:nvPr>
            <p:ph idx="1"/>
          </p:nvPr>
        </p:nvSpPr>
        <p:spPr>
          <a:xfrm>
            <a:off x="1469264" y="189963"/>
            <a:ext cx="9065654" cy="5141891"/>
          </a:xfrm>
        </p:spPr>
        <p:txBody>
          <a:bodyPr>
            <a:noAutofit/>
          </a:bodyPr>
          <a:lstStyle/>
          <a:p>
            <a:pPr marL="0" indent="0">
              <a:buNone/>
            </a:pPr>
            <a:r>
              <a:rPr lang="pt-BR" b="1" dirty="0" smtClean="0">
                <a:latin typeface="Arial" panose="020B0604020202020204" pitchFamily="34" charset="0"/>
                <a:cs typeface="Arial" panose="020B0604020202020204" pitchFamily="34" charset="0"/>
              </a:rPr>
              <a:t>Diagnostico situacional</a:t>
            </a:r>
          </a:p>
          <a:p>
            <a:pPr marL="0" indent="0">
              <a:buNone/>
            </a:pPr>
            <a:endParaRPr lang="pt-BR" b="1" dirty="0">
              <a:latin typeface="Arial" panose="020B0604020202020204" pitchFamily="34" charset="0"/>
              <a:cs typeface="Arial" panose="020B0604020202020204" pitchFamily="34" charset="0"/>
            </a:endParaRPr>
          </a:p>
          <a:p>
            <a:pPr marL="0" indent="0">
              <a:buNone/>
            </a:pPr>
            <a:r>
              <a:rPr lang="pt-BR" sz="1400" b="1" dirty="0" smtClean="0">
                <a:latin typeface="Arial" panose="020B0604020202020204" pitchFamily="34" charset="0"/>
                <a:cs typeface="Arial" panose="020B0604020202020204" pitchFamily="34" charset="0"/>
              </a:rPr>
              <a:t>Cadastro desatualizado </a:t>
            </a:r>
            <a:r>
              <a:rPr lang="pt-BR" sz="1400" dirty="0"/>
              <a:t>um banco de dados </a:t>
            </a:r>
            <a:r>
              <a:rPr lang="pt-BR" sz="1400" dirty="0" smtClean="0"/>
              <a:t>sem </a:t>
            </a:r>
            <a:r>
              <a:rPr lang="pt-BR" sz="1400" dirty="0"/>
              <a:t>informações imprescindíveis, como número do Cadastro de Pessoa Física – CPF ou Cadastro Nacional da Pessoa Jurídica </a:t>
            </a:r>
            <a:r>
              <a:rPr lang="pt-BR" sz="1400" dirty="0" smtClean="0"/>
              <a:t>– CNPJ e número </a:t>
            </a:r>
            <a:r>
              <a:rPr lang="pt-BR" sz="1400" dirty="0"/>
              <a:t>de economias e enquadramento incorreto da classificação das categorias de faturamento </a:t>
            </a:r>
            <a:endParaRPr lang="pt-BR" sz="1400" b="1" dirty="0">
              <a:latin typeface="Arial" panose="020B0604020202020204" pitchFamily="34" charset="0"/>
              <a:cs typeface="Arial" panose="020B0604020202020204" pitchFamily="34" charset="0"/>
            </a:endParaRPr>
          </a:p>
        </p:txBody>
      </p:sp>
      <p:pic>
        <p:nvPicPr>
          <p:cNvPr id="5" name="Imagem 4"/>
          <p:cNvPicPr/>
          <p:nvPr/>
        </p:nvPicPr>
        <p:blipFill>
          <a:blip r:embed="rId3"/>
          <a:stretch>
            <a:fillRect/>
          </a:stretch>
        </p:blipFill>
        <p:spPr>
          <a:xfrm>
            <a:off x="3078264" y="2149555"/>
            <a:ext cx="5400040" cy="3597275"/>
          </a:xfrm>
          <a:prstGeom prst="rect">
            <a:avLst/>
          </a:prstGeom>
        </p:spPr>
      </p:pic>
      <p:sp>
        <p:nvSpPr>
          <p:cNvPr id="7" name="Seta para baixo 6"/>
          <p:cNvSpPr/>
          <p:nvPr/>
        </p:nvSpPr>
        <p:spPr>
          <a:xfrm>
            <a:off x="7431437" y="1859796"/>
            <a:ext cx="430077" cy="8679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baixo 7"/>
          <p:cNvSpPr/>
          <p:nvPr/>
        </p:nvSpPr>
        <p:spPr>
          <a:xfrm>
            <a:off x="6416298" y="1906292"/>
            <a:ext cx="426204" cy="8679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direita 8"/>
          <p:cNvSpPr/>
          <p:nvPr/>
        </p:nvSpPr>
        <p:spPr>
          <a:xfrm>
            <a:off x="4161295" y="3948192"/>
            <a:ext cx="991891" cy="267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a direita 9"/>
          <p:cNvSpPr/>
          <p:nvPr/>
        </p:nvSpPr>
        <p:spPr>
          <a:xfrm>
            <a:off x="3603356" y="4517756"/>
            <a:ext cx="1387098" cy="216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06059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4" y="0"/>
            <a:ext cx="12155151" cy="6858000"/>
          </a:xfrm>
          <a:prstGeom prst="rect">
            <a:avLst/>
          </a:prstGeom>
        </p:spPr>
      </p:pic>
      <p:sp>
        <p:nvSpPr>
          <p:cNvPr id="3" name="Espaço Reservado para Conteúdo 2"/>
          <p:cNvSpPr>
            <a:spLocks noGrp="1"/>
          </p:cNvSpPr>
          <p:nvPr>
            <p:ph idx="1"/>
          </p:nvPr>
        </p:nvSpPr>
        <p:spPr>
          <a:xfrm>
            <a:off x="1469264" y="189963"/>
            <a:ext cx="9065654" cy="5141891"/>
          </a:xfrm>
        </p:spPr>
        <p:txBody>
          <a:bodyPr>
            <a:noAutofit/>
          </a:bodyPr>
          <a:lstStyle/>
          <a:p>
            <a:pPr marL="0" indent="0">
              <a:buNone/>
            </a:pPr>
            <a:r>
              <a:rPr lang="pt-BR" sz="2400" b="1" dirty="0" smtClean="0">
                <a:latin typeface="Arial Black" pitchFamily="34" charset="0"/>
                <a:cs typeface="Arial" panose="020B0604020202020204" pitchFamily="34" charset="0"/>
              </a:rPr>
              <a:t>PRINCIPAIS OBJETIVOS</a:t>
            </a:r>
            <a:r>
              <a:rPr lang="pt-BR" sz="3600" b="1" dirty="0" smtClean="0">
                <a:latin typeface="Arial" panose="020B0604020202020204" pitchFamily="34" charset="0"/>
                <a:cs typeface="Arial" panose="020B0604020202020204" pitchFamily="34" charset="0"/>
              </a:rPr>
              <a:t>:</a:t>
            </a:r>
          </a:p>
          <a:p>
            <a:pPr marL="0" indent="0">
              <a:buNone/>
            </a:pPr>
            <a:endParaRPr lang="pt-BR" sz="3600" b="1" dirty="0" smtClean="0">
              <a:latin typeface="Arial" panose="020B0604020202020204" pitchFamily="34" charset="0"/>
              <a:cs typeface="Arial" panose="020B0604020202020204" pitchFamily="34" charset="0"/>
            </a:endParaRPr>
          </a:p>
          <a:p>
            <a:pPr>
              <a:buFont typeface="Wingdings" panose="05000000000000000000" pitchFamily="2" charset="2"/>
              <a:buChar char="ü"/>
            </a:pPr>
            <a:r>
              <a:rPr lang="pt-BR" sz="2000" b="1" dirty="0" smtClean="0">
                <a:latin typeface="Arial" panose="020B0604020202020204" pitchFamily="34" charset="0"/>
                <a:cs typeface="Arial" panose="020B0604020202020204" pitchFamily="34" charset="0"/>
              </a:rPr>
              <a:t>Agilizar o atendimento;</a:t>
            </a:r>
          </a:p>
          <a:p>
            <a:pPr>
              <a:buFont typeface="Wingdings" panose="05000000000000000000" pitchFamily="2" charset="2"/>
              <a:buChar char="ü"/>
            </a:pPr>
            <a:endParaRPr lang="pt-BR" sz="2000" b="1" dirty="0" smtClean="0">
              <a:latin typeface="Arial" panose="020B0604020202020204" pitchFamily="34" charset="0"/>
              <a:cs typeface="Arial" panose="020B0604020202020204" pitchFamily="34" charset="0"/>
            </a:endParaRPr>
          </a:p>
          <a:p>
            <a:pPr>
              <a:buFont typeface="Wingdings" panose="05000000000000000000" pitchFamily="2" charset="2"/>
              <a:buChar char="ü"/>
            </a:pPr>
            <a:r>
              <a:rPr lang="pt-BR" sz="2000" b="1" dirty="0" smtClean="0">
                <a:latin typeface="Arial" panose="020B0604020202020204" pitchFamily="34" charset="0"/>
                <a:cs typeface="Arial" panose="020B0604020202020204" pitchFamily="34" charset="0"/>
              </a:rPr>
              <a:t>Conter dados para localização como coordenadas geográfica, foto, nº do imóvel correto;</a:t>
            </a:r>
          </a:p>
          <a:p>
            <a:pPr>
              <a:buFont typeface="Wingdings" panose="05000000000000000000" pitchFamily="2" charset="2"/>
              <a:buChar char="ü"/>
            </a:pPr>
            <a:endParaRPr lang="pt-BR" sz="2000" b="1" dirty="0" smtClean="0">
              <a:latin typeface="Arial" panose="020B0604020202020204" pitchFamily="34" charset="0"/>
              <a:cs typeface="Arial" panose="020B0604020202020204" pitchFamily="34" charset="0"/>
            </a:endParaRPr>
          </a:p>
          <a:p>
            <a:pPr>
              <a:buFont typeface="Wingdings" panose="05000000000000000000" pitchFamily="2" charset="2"/>
              <a:buChar char="ü"/>
            </a:pPr>
            <a:r>
              <a:rPr lang="pt-BR" sz="2000" b="1" dirty="0" smtClean="0">
                <a:latin typeface="Arial" panose="020B0604020202020204" pitchFamily="34" charset="0"/>
                <a:cs typeface="Arial" panose="020B0604020202020204" pitchFamily="34" charset="0"/>
              </a:rPr>
              <a:t>Inscrever imóveis que tenham poço como fonte de agua;</a:t>
            </a:r>
          </a:p>
          <a:p>
            <a:pPr>
              <a:buFont typeface="Wingdings" panose="05000000000000000000" pitchFamily="2" charset="2"/>
              <a:buChar char="ü"/>
            </a:pPr>
            <a:endParaRPr lang="pt-BR" sz="2000" b="1" dirty="0" smtClean="0">
              <a:latin typeface="Arial" panose="020B0604020202020204" pitchFamily="34" charset="0"/>
              <a:cs typeface="Arial" panose="020B0604020202020204" pitchFamily="34" charset="0"/>
            </a:endParaRPr>
          </a:p>
          <a:p>
            <a:pPr>
              <a:buFont typeface="Wingdings" panose="05000000000000000000" pitchFamily="2" charset="2"/>
              <a:buChar char="ü"/>
            </a:pPr>
            <a:r>
              <a:rPr lang="pt-BR" sz="2000" b="1" dirty="0" smtClean="0">
                <a:latin typeface="Arial" panose="020B0604020202020204" pitchFamily="34" charset="0"/>
                <a:cs typeface="Arial" panose="020B0604020202020204" pitchFamily="34" charset="0"/>
              </a:rPr>
              <a:t>Diminuir o índice de perdas por</a:t>
            </a:r>
            <a:r>
              <a:rPr lang="pt-BR" sz="2000" dirty="0" smtClean="0"/>
              <a:t> </a:t>
            </a:r>
            <a:r>
              <a:rPr lang="pt-BR" sz="2000" b="1" dirty="0">
                <a:latin typeface="Arial" panose="020B0604020202020204" pitchFamily="34" charset="0"/>
                <a:cs typeface="Arial" panose="020B0604020202020204" pitchFamily="34" charset="0"/>
              </a:rPr>
              <a:t>inconsistências existentes no banco de </a:t>
            </a:r>
            <a:r>
              <a:rPr lang="pt-BR" sz="2000" b="1" dirty="0" smtClean="0">
                <a:latin typeface="Arial" panose="020B0604020202020204" pitchFamily="34" charset="0"/>
                <a:cs typeface="Arial" panose="020B0604020202020204" pitchFamily="34" charset="0"/>
              </a:rPr>
              <a:t>dados, como mais economias ou categoria diferente.</a:t>
            </a:r>
            <a:endParaRPr lang="pt-B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118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55151" cy="6858000"/>
          </a:xfrm>
          <a:prstGeom prst="rect">
            <a:avLst/>
          </a:prstGeom>
        </p:spPr>
      </p:pic>
      <p:sp>
        <p:nvSpPr>
          <p:cNvPr id="2" name="Título 1"/>
          <p:cNvSpPr>
            <a:spLocks noGrp="1"/>
          </p:cNvSpPr>
          <p:nvPr>
            <p:ph type="title"/>
          </p:nvPr>
        </p:nvSpPr>
        <p:spPr>
          <a:xfrm>
            <a:off x="838200" y="365126"/>
            <a:ext cx="7404279" cy="600790"/>
          </a:xfrm>
        </p:spPr>
        <p:txBody>
          <a:bodyPr anchor="t" anchorCtr="0">
            <a:normAutofit/>
          </a:bodyPr>
          <a:lstStyle/>
          <a:p>
            <a:r>
              <a:rPr lang="pt-BR" sz="2400" b="1" dirty="0" smtClean="0">
                <a:latin typeface="Arial Black" pitchFamily="34" charset="0"/>
                <a:cs typeface="Arial" panose="020B0604020202020204" pitchFamily="34" charset="0"/>
              </a:rPr>
              <a:t>O COMEÇO....</a:t>
            </a:r>
            <a:endParaRPr lang="pt-BR" sz="2400" b="1" dirty="0">
              <a:latin typeface="Arial Black" pitchFamily="34" charset="0"/>
              <a:cs typeface="Arial" panose="020B0604020202020204" pitchFamily="34" charset="0"/>
            </a:endParaRPr>
          </a:p>
        </p:txBody>
      </p:sp>
      <p:sp>
        <p:nvSpPr>
          <p:cNvPr id="3" name="Espaço Reservado para Conteúdo 2"/>
          <p:cNvSpPr>
            <a:spLocks noGrp="1"/>
          </p:cNvSpPr>
          <p:nvPr>
            <p:ph idx="1"/>
          </p:nvPr>
        </p:nvSpPr>
        <p:spPr>
          <a:xfrm>
            <a:off x="838200" y="1084217"/>
            <a:ext cx="7025640" cy="5092746"/>
          </a:xfrm>
        </p:spPr>
        <p:txBody>
          <a:bodyPr/>
          <a:lstStyle/>
          <a:p>
            <a:pPr marL="0" indent="0">
              <a:buNone/>
            </a:pPr>
            <a:r>
              <a:rPr lang="pt-BR" dirty="0" smtClean="0"/>
              <a:t>   </a:t>
            </a:r>
            <a:endParaRPr lang="pt-BR"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564" y="1375704"/>
            <a:ext cx="24193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516" y="1767249"/>
            <a:ext cx="3985728" cy="411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2521" y="143692"/>
            <a:ext cx="4297714" cy="63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7329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4" y="0"/>
            <a:ext cx="12155151" cy="685800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799" y="809808"/>
            <a:ext cx="3962399" cy="5809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3763736" y="204107"/>
            <a:ext cx="4563835" cy="461665"/>
          </a:xfrm>
          <a:prstGeom prst="rect">
            <a:avLst/>
          </a:prstGeom>
          <a:noFill/>
        </p:spPr>
        <p:txBody>
          <a:bodyPr wrap="square" rtlCol="0">
            <a:spAutoFit/>
          </a:bodyPr>
          <a:lstStyle/>
          <a:p>
            <a:r>
              <a:rPr lang="pt-BR" sz="2400" dirty="0" smtClean="0">
                <a:latin typeface="Arial Black" panose="020B0A04020102020204" pitchFamily="34" charset="0"/>
              </a:rPr>
              <a:t>FORMULARIO MANUAL</a:t>
            </a:r>
            <a:endParaRPr lang="pt-BR" sz="2400" dirty="0">
              <a:latin typeface="Arial Black" panose="020B0A04020102020204" pitchFamily="34" charset="0"/>
            </a:endParaRPr>
          </a:p>
        </p:txBody>
      </p:sp>
    </p:spTree>
    <p:extLst>
      <p:ext uri="{BB962C8B-B14F-4D97-AF65-F5344CB8AC3E}">
        <p14:creationId xmlns:p14="http://schemas.microsoft.com/office/powerpoint/2010/main" val="1824421550"/>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1720</TotalTime>
  <Words>602</Words>
  <Application>Microsoft Office PowerPoint</Application>
  <PresentationFormat>Personalizar</PresentationFormat>
  <Paragraphs>98</Paragraphs>
  <Slides>26</Slides>
  <Notes>0</Notes>
  <HiddenSlides>0</HiddenSlides>
  <MMClips>0</MMClips>
  <ScaleCrop>false</ScaleCrop>
  <HeadingPairs>
    <vt:vector size="4" baseType="variant">
      <vt:variant>
        <vt:lpstr>Tema</vt:lpstr>
      </vt:variant>
      <vt:variant>
        <vt:i4>1</vt:i4>
      </vt:variant>
      <vt:variant>
        <vt:lpstr>Títulos de slides</vt:lpstr>
      </vt:variant>
      <vt:variant>
        <vt:i4>26</vt:i4>
      </vt:variant>
    </vt:vector>
  </HeadingPairs>
  <TitlesOfParts>
    <vt:vector size="27" baseType="lpstr">
      <vt:lpstr>Tema do Office</vt:lpstr>
      <vt:lpstr>Apresentação do PowerPoint</vt:lpstr>
      <vt:lpstr>Apresentação do PowerPoint</vt:lpstr>
      <vt:lpstr>NÚMEROS DO SAMAE   SÃO BENTO DO SUL  S.A.A</vt:lpstr>
      <vt:lpstr>NÚMEROS DO SAMAE   SÃO BENTO DO SUL  S.E.S</vt:lpstr>
      <vt:lpstr> </vt:lpstr>
      <vt:lpstr>Apresentação do PowerPoint</vt:lpstr>
      <vt:lpstr>Apresentação do PowerPoint</vt:lpstr>
      <vt:lpstr>O COMEÇO....</vt:lpstr>
      <vt:lpstr>Apresentação do PowerPoint</vt:lpstr>
      <vt:lpstr>PRIMEIRA REUNIÕES, TREINAMENTO</vt:lpstr>
      <vt:lpstr> Equipamentos, material, cadastradores</vt:lpstr>
      <vt:lpstr>Apresentação do PowerPoint</vt:lpstr>
      <vt:lpstr>Apresentação do PowerPoint</vt:lpstr>
      <vt:lpstr>RECEBIMENTO DOS ARQUIVOS E BAIXA</vt:lpstr>
      <vt:lpstr>REVISÃO MANUAL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DE RESULTADOS</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Djoni Lila</dc:creator>
  <cp:lastModifiedBy>maria</cp:lastModifiedBy>
  <cp:revision>100</cp:revision>
  <dcterms:created xsi:type="dcterms:W3CDTF">2016-04-25T16:14:31Z</dcterms:created>
  <dcterms:modified xsi:type="dcterms:W3CDTF">2016-05-16T17:04:18Z</dcterms:modified>
</cp:coreProperties>
</file>