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5"/>
  </p:notesMasterIdLst>
  <p:handoutMasterIdLst>
    <p:handoutMasterId r:id="rId26"/>
  </p:handoutMasterIdLst>
  <p:sldIdLst>
    <p:sldId id="260" r:id="rId4"/>
    <p:sldId id="311" r:id="rId5"/>
    <p:sldId id="312" r:id="rId6"/>
    <p:sldId id="313" r:id="rId7"/>
    <p:sldId id="314" r:id="rId8"/>
    <p:sldId id="293" r:id="rId9"/>
    <p:sldId id="294" r:id="rId10"/>
    <p:sldId id="295" r:id="rId11"/>
    <p:sldId id="323" r:id="rId12"/>
    <p:sldId id="321" r:id="rId13"/>
    <p:sldId id="301" r:id="rId14"/>
    <p:sldId id="315" r:id="rId15"/>
    <p:sldId id="320" r:id="rId16"/>
    <p:sldId id="297" r:id="rId17"/>
    <p:sldId id="317" r:id="rId18"/>
    <p:sldId id="322" r:id="rId19"/>
    <p:sldId id="300" r:id="rId20"/>
    <p:sldId id="299" r:id="rId21"/>
    <p:sldId id="318" r:id="rId22"/>
    <p:sldId id="296" r:id="rId23"/>
    <p:sldId id="261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CC6600"/>
    <a:srgbClr val="DFF862"/>
    <a:srgbClr val="0F6783"/>
    <a:srgbClr val="009A46"/>
    <a:srgbClr val="660066"/>
    <a:srgbClr val="001848"/>
    <a:srgbClr val="6FF9E2"/>
    <a:srgbClr val="0E6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0" autoAdjust="0"/>
    <p:restoredTop sz="94660"/>
  </p:normalViewPr>
  <p:slideViewPr>
    <p:cSldViewPr>
      <p:cViewPr>
        <p:scale>
          <a:sx n="53" d="100"/>
          <a:sy n="53" d="100"/>
        </p:scale>
        <p:origin x="-1100" y="-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5710"/>
            <a:ext cx="5438775" cy="4466511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9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FBF586-BD63-47AD-9B57-D085E0F9F57A}" type="datetimeFigureOut">
              <a:rPr lang="pt-BR" smtClean="0"/>
              <a:pPr/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47D37-F079-463F-99F3-B8FEFB2E412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4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6725766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Arly</a:t>
            </a:r>
            <a:r>
              <a:rPr lang="pt-BR" sz="1600" dirty="0" smtClean="0">
                <a:solidFill>
                  <a:srgbClr val="002060"/>
                </a:solidFill>
              </a:rPr>
              <a:t> de Lara </a:t>
            </a:r>
            <a:r>
              <a:rPr lang="pt-BR" sz="1600" dirty="0" err="1" smtClean="0">
                <a:solidFill>
                  <a:srgbClr val="002060"/>
                </a:solidFill>
              </a:rPr>
              <a:t>Romêo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</a:t>
            </a:r>
            <a:r>
              <a:rPr lang="pt-BR" sz="1600" dirty="0" err="1" smtClean="0">
                <a:solidFill>
                  <a:srgbClr val="002060"/>
                </a:solidFill>
              </a:rPr>
              <a:t>Rossilho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</a:t>
            </a:r>
            <a:r>
              <a:rPr lang="pt-BR" sz="1600" dirty="0" err="1" smtClean="0">
                <a:solidFill>
                  <a:srgbClr val="002060"/>
                </a:solidFill>
              </a:rPr>
              <a:t>Balesteros</a:t>
            </a:r>
            <a:r>
              <a:rPr lang="pt-BR" sz="1600" dirty="0" smtClean="0">
                <a:solidFill>
                  <a:srgbClr val="002060"/>
                </a:solidFill>
              </a:rPr>
              <a:t>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Jorge </a:t>
            </a:r>
            <a:r>
              <a:rPr lang="pt-BR" sz="1600" dirty="0" err="1" smtClean="0">
                <a:solidFill>
                  <a:srgbClr val="002060"/>
                </a:solidFill>
              </a:rPr>
              <a:t>Zeraik</a:t>
            </a:r>
            <a:r>
              <a:rPr lang="pt-BR" sz="160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charset="0"/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6954164" y="5805264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55575" y="116633"/>
            <a:ext cx="8868345" cy="3157146"/>
          </a:xfrm>
          <a:prstGeom prst="roundRect">
            <a:avLst>
              <a:gd name="adj" fmla="val 8971"/>
            </a:avLst>
          </a:prstGeom>
          <a:solidFill>
            <a:schemeClr val="lt1">
              <a:alpha val="8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242620" y="1628800"/>
            <a:ext cx="960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 Papel da Gestão da Qualidade e o Monitoramento 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 Riscos em Ocorrências Operacionais dos Sistemas 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 Abastecimento de Água e Esgotamento Sanitário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75657" y="5661248"/>
            <a:ext cx="1296144" cy="792088"/>
          </a:xfrm>
          <a:prstGeom prst="roundRect">
            <a:avLst>
              <a:gd name="adj" fmla="val 915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79" y="5724684"/>
            <a:ext cx="1099705" cy="69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rtgi2001\Desktop\XXXXXXXXXXXXXXXXXXXX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844196" cy="13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549398" y="260648"/>
            <a:ext cx="5271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Jaraguá do Sul SC </a:t>
            </a:r>
          </a:p>
          <a:p>
            <a:pPr algn="ctr"/>
            <a:r>
              <a:rPr lang="pt-BR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 de Maio de 2016</a:t>
            </a:r>
            <a:endParaRPr lang="pt-BR" sz="3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573419" y="1535289"/>
            <a:ext cx="8006137" cy="170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3401" y="764704"/>
            <a:ext cx="2774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   </a:t>
            </a:r>
            <a:endParaRPr lang="pt-BR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GESTÃO DE RISCOS</a:t>
            </a:r>
            <a:endParaRPr lang="pt-BR" alt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7337" y="1098610"/>
            <a:ext cx="859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                            É o efeito que as incertezas exercem sobre os objetivos das organizações. </a:t>
            </a:r>
          </a:p>
          <a:p>
            <a:endParaRPr lang="pt-BR" i="1" dirty="0"/>
          </a:p>
          <a:p>
            <a:pPr algn="just"/>
            <a:r>
              <a:rPr lang="pt-BR" i="1" dirty="0" smtClean="0"/>
              <a:t>O RISCO é muitas vezes expresso em termos de uma combinação de consequências de um evento, e a probabilidade da ocorrência associada . </a:t>
            </a:r>
          </a:p>
          <a:p>
            <a:pPr algn="r"/>
            <a:r>
              <a:rPr lang="pt-BR" i="1" dirty="0" smtClean="0"/>
              <a:t>NBR ISO 31.000  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3320" y="2492896"/>
            <a:ext cx="8671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 sua descrição pode ser mensurada de acordo com um modelo de Matriz de Riscos  tendo como princípio a redução de seus respectivos impactos .</a:t>
            </a:r>
          </a:p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Para os Sistemas de Abastecimento de Água e Esgotamento  Sanitário, o Risco pode ser ainda classificado com um evento não programado capaz de comprometer os sistemas.</a:t>
            </a:r>
          </a:p>
          <a:p>
            <a:pPr algn="just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98080" y="4571320"/>
            <a:ext cx="8955869" cy="2332683"/>
            <a:chOff x="98080" y="4571320"/>
            <a:chExt cx="8955869" cy="233268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22095" r="48500" b="45143"/>
            <a:stretch/>
          </p:blipFill>
          <p:spPr bwMode="auto">
            <a:xfrm>
              <a:off x="2717244" y="4571320"/>
              <a:ext cx="6336705" cy="233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98080" y="4800653"/>
              <a:ext cx="290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Modelo de Matriz de Riscos 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42189" y="317760"/>
            <a:ext cx="73448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sz="1850" dirty="0" smtClean="0"/>
              <a:t>O PAPEL DA GESTÃO DA QUALIDADE NO MONITORAMENTO DE RISCOS</a:t>
            </a:r>
            <a:endParaRPr lang="pt-BR" altLang="pt-BR" sz="185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1088718"/>
            <a:ext cx="870482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 GESTÃO DE RISCOS </a:t>
            </a:r>
            <a:r>
              <a:rPr lang="pt-BR" dirty="0" smtClean="0">
                <a:solidFill>
                  <a:schemeClr val="bg1"/>
                </a:solidFill>
              </a:rPr>
              <a:t>é um processo complexo que envolve atividades e ações destinadas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controlar e reduzir os impactos dos riscos de uma organização.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020273" y="2143889"/>
            <a:ext cx="1944215" cy="129614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948264" y="2215897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ANALISAR CRITICAMENTE: </a:t>
            </a:r>
            <a:endParaRPr lang="pt-BR" sz="1200" b="1" dirty="0">
              <a:solidFill>
                <a:schemeClr val="bg1"/>
              </a:solidFill>
            </a:endParaRPr>
          </a:p>
          <a:p>
            <a:pPr algn="ctr"/>
            <a:endParaRPr lang="pt-BR" sz="1200" dirty="0" smtClean="0">
              <a:solidFill>
                <a:schemeClr val="bg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PROPOR 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MELHORIAS    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5496" y="2215897"/>
            <a:ext cx="1296144" cy="1584176"/>
            <a:chOff x="35496" y="4797152"/>
            <a:chExt cx="1296144" cy="1584176"/>
          </a:xfrm>
        </p:grpSpPr>
        <p:sp>
          <p:nvSpPr>
            <p:cNvPr id="11" name="Seta para a direita listrada 10"/>
            <p:cNvSpPr/>
            <p:nvPr/>
          </p:nvSpPr>
          <p:spPr>
            <a:xfrm>
              <a:off x="179512" y="4797152"/>
              <a:ext cx="1152128" cy="1080120"/>
            </a:xfrm>
            <a:prstGeom prst="stripedRightArrow">
              <a:avLst>
                <a:gd name="adj1" fmla="val 53455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496" y="60119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</a:t>
              </a:r>
              <a:r>
                <a:rPr lang="pt-BR" dirty="0" smtClean="0"/>
                <a:t>dentificar</a:t>
              </a:r>
              <a:endParaRPr lang="pt-BR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547664" y="2215897"/>
            <a:ext cx="1224136" cy="1593468"/>
            <a:chOff x="1547664" y="4797152"/>
            <a:chExt cx="1224136" cy="1593468"/>
          </a:xfrm>
        </p:grpSpPr>
        <p:sp>
          <p:nvSpPr>
            <p:cNvPr id="13" name="Seta para a direita listrada 12"/>
            <p:cNvSpPr/>
            <p:nvPr/>
          </p:nvSpPr>
          <p:spPr>
            <a:xfrm>
              <a:off x="1619672" y="4797152"/>
              <a:ext cx="1152128" cy="1080120"/>
            </a:xfrm>
            <a:prstGeom prst="stripedRightArrow">
              <a:avLst>
                <a:gd name="adj1" fmla="val 53455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547664" y="60212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Analisar</a:t>
              </a:r>
              <a:endParaRPr lang="pt-BR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987824" y="2215897"/>
            <a:ext cx="1152128" cy="1584176"/>
            <a:chOff x="2987824" y="4797152"/>
            <a:chExt cx="1152128" cy="1584176"/>
          </a:xfrm>
        </p:grpSpPr>
        <p:sp>
          <p:nvSpPr>
            <p:cNvPr id="14" name="Seta para a direita listrada 13"/>
            <p:cNvSpPr/>
            <p:nvPr/>
          </p:nvSpPr>
          <p:spPr>
            <a:xfrm>
              <a:off x="2987824" y="4797152"/>
              <a:ext cx="1152128" cy="1080120"/>
            </a:xfrm>
            <a:prstGeom prst="stripedRightArrow">
              <a:avLst>
                <a:gd name="adj1" fmla="val 53455"/>
                <a:gd name="adj2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987824" y="60119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Avaliar</a:t>
              </a:r>
              <a:endParaRPr lang="pt-BR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355976" y="2215897"/>
            <a:ext cx="1224136" cy="1593468"/>
            <a:chOff x="4355976" y="4797152"/>
            <a:chExt cx="1224136" cy="1593468"/>
          </a:xfrm>
        </p:grpSpPr>
        <p:sp>
          <p:nvSpPr>
            <p:cNvPr id="15" name="Seta para a direita listrada 14"/>
            <p:cNvSpPr/>
            <p:nvPr/>
          </p:nvSpPr>
          <p:spPr>
            <a:xfrm>
              <a:off x="4427984" y="4797152"/>
              <a:ext cx="1152128" cy="1080120"/>
            </a:xfrm>
            <a:prstGeom prst="stripedRightArrow">
              <a:avLst>
                <a:gd name="adj1" fmla="val 53455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355976" y="60212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Monitorar</a:t>
              </a:r>
              <a:endParaRPr lang="pt-BR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724127" y="2215897"/>
            <a:ext cx="1296145" cy="1593468"/>
            <a:chOff x="5724127" y="4797152"/>
            <a:chExt cx="1296145" cy="1593468"/>
          </a:xfrm>
        </p:grpSpPr>
        <p:sp>
          <p:nvSpPr>
            <p:cNvPr id="16" name="Seta para a direita listrada 15"/>
            <p:cNvSpPr/>
            <p:nvPr/>
          </p:nvSpPr>
          <p:spPr>
            <a:xfrm>
              <a:off x="5796136" y="4797152"/>
              <a:ext cx="1152128" cy="1080120"/>
            </a:xfrm>
            <a:prstGeom prst="stripedRightArrow">
              <a:avLst>
                <a:gd name="adj1" fmla="val 53455"/>
                <a:gd name="adj2" fmla="val 5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724127" y="6021288"/>
              <a:ext cx="129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Solucionar </a:t>
              </a:r>
              <a:endParaRPr lang="pt-BR" dirty="0"/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242188" y="4077072"/>
            <a:ext cx="8722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objetivo principal da GESTÃO DA QUALIDADE é mapear todas as informações dos processos de Ressarcimento de Danos solicitados por consumidores junto à SANASA, alimentando uma extensa base de informações com série histórica desde 2001.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Ao longo destes anos, foram abertas um montante de </a:t>
            </a:r>
            <a:r>
              <a:rPr lang="pt-BR" b="1" dirty="0" smtClean="0"/>
              <a:t>2.084 ocorrências </a:t>
            </a:r>
            <a:r>
              <a:rPr lang="pt-BR" dirty="0" smtClean="0"/>
              <a:t>referentes às solicitações de indenização de danos causados à imóveis, móveis e equipamentos além de veículos que ocasionalmente se envolveram em acidentes oriundos de reparos em via pública ou irregularidades nas instalações prediais, além de reparos de redes de água e esgotos.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9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2" descr="Digitalizar00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2" y="1193412"/>
            <a:ext cx="1952924" cy="14418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4" descr="Digitalizar0032"/>
          <p:cNvPicPr>
            <a:picLocks noGrp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50647D"/>
              </a:clrFrom>
              <a:clrTo>
                <a:srgbClr val="5064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11075"/>
          <a:stretch>
            <a:fillRect/>
          </a:stretch>
        </p:blipFill>
        <p:spPr bwMode="auto">
          <a:xfrm>
            <a:off x="271677" y="1193412"/>
            <a:ext cx="1944597" cy="14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 descr="G:\IMG_40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58339" r="53194" b="7089"/>
          <a:stretch/>
        </p:blipFill>
        <p:spPr bwMode="auto">
          <a:xfrm>
            <a:off x="4229921" y="1193412"/>
            <a:ext cx="1950234" cy="14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251519" y="3075456"/>
            <a:ext cx="5928634" cy="1433664"/>
            <a:chOff x="251519" y="3075456"/>
            <a:chExt cx="5928634" cy="1433664"/>
          </a:xfrm>
        </p:grpSpPr>
        <p:pic>
          <p:nvPicPr>
            <p:cNvPr id="16" name="Picture 6" descr="G:\IMG_403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0" t="3500" r="21843" b="3190"/>
            <a:stretch/>
          </p:blipFill>
          <p:spPr bwMode="auto">
            <a:xfrm rot="5400000">
              <a:off x="2499670" y="2826616"/>
              <a:ext cx="1433663" cy="193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G:\IMG_404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0" t="24590" r="5008" b="5047"/>
            <a:stretch/>
          </p:blipFill>
          <p:spPr bwMode="auto">
            <a:xfrm rot="5400000">
              <a:off x="4483398" y="2812364"/>
              <a:ext cx="1433664" cy="195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G:\IMG_404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9872" r="9255" b="18583"/>
            <a:stretch/>
          </p:blipFill>
          <p:spPr bwMode="auto">
            <a:xfrm>
              <a:off x="251519" y="3075456"/>
              <a:ext cx="1959118" cy="143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igitaliza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" b="17703"/>
          <a:stretch/>
        </p:blipFill>
        <p:spPr bwMode="auto">
          <a:xfrm>
            <a:off x="-13141968" y="-4142215"/>
            <a:ext cx="3936522" cy="46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230920" y="4947664"/>
            <a:ext cx="5928638" cy="1433664"/>
            <a:chOff x="230920" y="4947664"/>
            <a:chExt cx="5928638" cy="1433664"/>
          </a:xfrm>
        </p:grpSpPr>
        <p:pic>
          <p:nvPicPr>
            <p:cNvPr id="14" name="Picture 3" descr="G:\IMG_4036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" t="1727" r="70673" b="50000"/>
            <a:stretch/>
          </p:blipFill>
          <p:spPr bwMode="auto">
            <a:xfrm rot="5400000">
              <a:off x="2474689" y="4689335"/>
              <a:ext cx="1427937" cy="195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G:\IMG_4036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2" t="1834" r="40041" b="50000"/>
            <a:stretch/>
          </p:blipFill>
          <p:spPr bwMode="auto">
            <a:xfrm rot="5400000">
              <a:off x="493650" y="4684934"/>
              <a:ext cx="1433664" cy="1959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Digitalizar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" t="26168" r="7370" b="17703"/>
            <a:stretch/>
          </p:blipFill>
          <p:spPr bwMode="auto">
            <a:xfrm>
              <a:off x="4199711" y="4953388"/>
              <a:ext cx="1959847" cy="14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" name="CaixaDeTexto 26"/>
          <p:cNvSpPr txBox="1"/>
          <p:nvPr/>
        </p:nvSpPr>
        <p:spPr>
          <a:xfrm>
            <a:off x="6228184" y="1196752"/>
            <a:ext cx="2843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</a:rPr>
              <a:t>Acidentes de Trânsito</a:t>
            </a:r>
            <a:endParaRPr lang="pt-BR" dirty="0"/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Causa Raiz: </a:t>
            </a:r>
          </a:p>
          <a:p>
            <a:pPr algn="ctr"/>
            <a:r>
              <a:rPr lang="pt-BR" dirty="0" smtClean="0"/>
              <a:t>Reparos de Rede de Água.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228184" y="2996952"/>
            <a:ext cx="2843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</a:rPr>
              <a:t>Abalos à Estrutura</a:t>
            </a:r>
          </a:p>
          <a:p>
            <a:pPr algn="ctr"/>
            <a:r>
              <a:rPr lang="pt-BR" sz="2200" b="1" dirty="0" smtClean="0">
                <a:solidFill>
                  <a:srgbClr val="002060"/>
                </a:solidFill>
              </a:rPr>
              <a:t> de Imóveis </a:t>
            </a:r>
            <a:endParaRPr lang="pt-BR" dirty="0"/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Causa Raiz: </a:t>
            </a:r>
          </a:p>
          <a:p>
            <a:pPr algn="ctr"/>
            <a:r>
              <a:rPr lang="pt-BR" dirty="0" smtClean="0"/>
              <a:t>Reparos de Rede de </a:t>
            </a:r>
            <a:endParaRPr lang="pt-BR" dirty="0" smtClean="0"/>
          </a:p>
          <a:p>
            <a:pPr algn="ctr"/>
            <a:r>
              <a:rPr lang="pt-BR" dirty="0" smtClean="0"/>
              <a:t>Água </a:t>
            </a:r>
            <a:r>
              <a:rPr lang="pt-BR" dirty="0" smtClean="0"/>
              <a:t>e Esgoto.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6228184" y="4914453"/>
            <a:ext cx="2843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</a:rPr>
              <a:t>Refluxo de Esgoto</a:t>
            </a:r>
            <a:endParaRPr lang="pt-BR" dirty="0"/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Causa Raiz: </a:t>
            </a:r>
          </a:p>
          <a:p>
            <a:pPr algn="ctr"/>
            <a:r>
              <a:rPr lang="pt-BR" dirty="0" smtClean="0"/>
              <a:t>Lançamento </a:t>
            </a:r>
            <a:r>
              <a:rPr lang="pt-BR" dirty="0" smtClean="0"/>
              <a:t>irregular de </a:t>
            </a:r>
            <a:r>
              <a:rPr lang="pt-BR" dirty="0" smtClean="0"/>
              <a:t>águas pluviais na rede</a:t>
            </a:r>
          </a:p>
          <a:p>
            <a:pPr algn="ctr"/>
            <a:r>
              <a:rPr lang="pt-BR" dirty="0" smtClean="0"/>
              <a:t> de esgoto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19" y="6514311"/>
            <a:ext cx="8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 Desacordo </a:t>
            </a:r>
            <a:r>
              <a:rPr lang="pt-BR" b="1" dirty="0">
                <a:solidFill>
                  <a:srgbClr val="FF0000"/>
                </a:solidFill>
              </a:rPr>
              <a:t>com o Regulamento dos </a:t>
            </a:r>
            <a:r>
              <a:rPr lang="pt-BR" b="1" dirty="0" smtClean="0">
                <a:solidFill>
                  <a:srgbClr val="FF0000"/>
                </a:solidFill>
              </a:rPr>
              <a:t>Serviços de Água e Esgoto – SAN.P.IN.NP 03 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OCORRÊNCIAS OPERACIONAIS X RESSARCIMENTO DE DANOS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/>
          <p:cNvCxnSpPr/>
          <p:nvPr/>
        </p:nvCxnSpPr>
        <p:spPr>
          <a:xfrm>
            <a:off x="3696435" y="2160622"/>
            <a:ext cx="1250005" cy="120136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361814" y="2194668"/>
            <a:ext cx="1198483" cy="116572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258043" y="2130467"/>
            <a:ext cx="1195446" cy="1229649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210891" y="3452810"/>
            <a:ext cx="1279063" cy="125613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23" idx="0"/>
          </p:cNvCxnSpPr>
          <p:nvPr/>
        </p:nvCxnSpPr>
        <p:spPr>
          <a:xfrm flipV="1">
            <a:off x="3606003" y="3452810"/>
            <a:ext cx="1345253" cy="120235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25" idx="0"/>
          </p:cNvCxnSpPr>
          <p:nvPr/>
        </p:nvCxnSpPr>
        <p:spPr>
          <a:xfrm flipV="1">
            <a:off x="6339133" y="3491506"/>
            <a:ext cx="1188551" cy="1183375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631773" y="1794302"/>
            <a:ext cx="1098122" cy="386172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dk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1773" y="186631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100" dirty="0" smtClean="0">
                <a:effectLst/>
              </a:rPr>
              <a:t>Máquinas</a:t>
            </a:r>
            <a:endParaRPr lang="pt-BR" sz="1100" dirty="0">
              <a:effectLst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129279" y="1794302"/>
            <a:ext cx="1098122" cy="360040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dk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9279" y="1866310"/>
            <a:ext cx="1138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100" dirty="0" smtClean="0">
                <a:effectLst/>
              </a:rPr>
              <a:t>Manutenção</a:t>
            </a:r>
            <a:endParaRPr lang="pt-BR" sz="1100" dirty="0">
              <a:effectLst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774195" y="1794302"/>
            <a:ext cx="1098122" cy="386172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774195" y="186631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Moeda</a:t>
            </a:r>
            <a:endParaRPr lang="pt-BR" sz="1100" b="1" dirty="0">
              <a:solidFill>
                <a:srgbClr val="00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0052" y="4705047"/>
            <a:ext cx="1098122" cy="401623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dk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1051" y="4773052"/>
            <a:ext cx="1120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lang="pt-BR" sz="11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100" b="1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</a:p>
        </p:txBody>
      </p:sp>
      <p:sp>
        <p:nvSpPr>
          <p:cNvPr id="23" name="Elipse 22"/>
          <p:cNvSpPr/>
          <p:nvPr/>
        </p:nvSpPr>
        <p:spPr>
          <a:xfrm>
            <a:off x="2984604" y="4655168"/>
            <a:ext cx="1242797" cy="379494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dk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034551" y="4701044"/>
            <a:ext cx="1192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Mão-de-Obra</a:t>
            </a:r>
          </a:p>
        </p:txBody>
      </p:sp>
      <p:sp>
        <p:nvSpPr>
          <p:cNvPr id="25" name="Elipse 24"/>
          <p:cNvSpPr/>
          <p:nvPr/>
        </p:nvSpPr>
        <p:spPr>
          <a:xfrm>
            <a:off x="5790072" y="4674881"/>
            <a:ext cx="1098122" cy="359781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dk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808074" y="4701044"/>
            <a:ext cx="1098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Materiais</a:t>
            </a:r>
            <a:endParaRPr lang="pt-BR" sz="1100" b="1" dirty="0">
              <a:solidFill>
                <a:srgbClr val="00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7692763" y="3001571"/>
            <a:ext cx="1259668" cy="757739"/>
            <a:chOff x="8017927" y="2666360"/>
            <a:chExt cx="1100288" cy="674173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8028384" y="2666360"/>
              <a:ext cx="1062182" cy="67417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pc="-1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017927" y="2806142"/>
              <a:ext cx="1100288" cy="45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 smtClean="0">
                  <a:solidFill>
                    <a:srgbClr val="00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SOLICITAÇÕES DE </a:t>
              </a:r>
              <a:r>
                <a:rPr lang="pt-BR" sz="900" b="1" dirty="0" smtClean="0">
                  <a:solidFill>
                    <a:srgbClr val="00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RESSARCIMENTO</a:t>
              </a:r>
            </a:p>
            <a:p>
              <a:pPr algn="ctr"/>
              <a:r>
                <a:rPr lang="pt-BR" sz="900" b="1" dirty="0" smtClean="0">
                  <a:solidFill>
                    <a:srgbClr val="00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DE </a:t>
              </a:r>
              <a:r>
                <a:rPr lang="pt-BR" sz="900" b="1" dirty="0" smtClean="0">
                  <a:solidFill>
                    <a:srgbClr val="00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DANOS </a:t>
              </a:r>
              <a:endParaRPr lang="pt-BR" sz="900" b="1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1" name="Conector de seta reta 30"/>
          <p:cNvCxnSpPr>
            <a:endCxn id="29" idx="1"/>
          </p:cNvCxnSpPr>
          <p:nvPr/>
        </p:nvCxnSpPr>
        <p:spPr>
          <a:xfrm>
            <a:off x="2453489" y="3412594"/>
            <a:ext cx="5239274" cy="1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/>
          <p:cNvSpPr/>
          <p:nvPr/>
        </p:nvSpPr>
        <p:spPr>
          <a:xfrm>
            <a:off x="251520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 Riscos – Diagrama de Causa e Efeito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7348609" y="5157192"/>
            <a:ext cx="168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Fonte: TQC -  Total Quality Control, </a:t>
            </a:r>
          </a:p>
          <a:p>
            <a:r>
              <a:rPr lang="pt-BR" sz="800" b="1" dirty="0" smtClean="0"/>
              <a:t> Kaoru Ishikawa, 1993  </a:t>
            </a:r>
            <a:endParaRPr lang="pt-BR" sz="8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107504" y="2290496"/>
            <a:ext cx="1280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Retroescavadeiras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635804" y="2629875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Compactadores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1043608" y="3003261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Marteletes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2791937" y="2290496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Reparos 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3151655" y="2638391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Vazamentos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CaixaDeTexto 120"/>
          <p:cNvSpPr txBox="1"/>
          <p:nvPr/>
        </p:nvSpPr>
        <p:spPr>
          <a:xfrm>
            <a:off x="3551321" y="3003261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Rompimentos 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2" name="CaixaDeTexto 121"/>
          <p:cNvSpPr txBox="1"/>
          <p:nvPr/>
        </p:nvSpPr>
        <p:spPr>
          <a:xfrm>
            <a:off x="4946440" y="2290496"/>
            <a:ext cx="1542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Custo Operacional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3" name="CaixaDeTexto 122"/>
          <p:cNvSpPr txBox="1"/>
          <p:nvPr/>
        </p:nvSpPr>
        <p:spPr>
          <a:xfrm>
            <a:off x="5745966" y="2645889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Retrabalho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CaixaDeTexto 123"/>
          <p:cNvSpPr txBox="1"/>
          <p:nvPr/>
        </p:nvSpPr>
        <p:spPr>
          <a:xfrm>
            <a:off x="6142205" y="3000375"/>
            <a:ext cx="109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Desperdício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5" name="CaixaDeTexto 124"/>
          <p:cNvSpPr txBox="1"/>
          <p:nvPr/>
        </p:nvSpPr>
        <p:spPr>
          <a:xfrm>
            <a:off x="3121350" y="3551093"/>
            <a:ext cx="1529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Fiscalização Preventiva 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6" name="CaixaDeTexto 125"/>
          <p:cNvSpPr txBox="1"/>
          <p:nvPr/>
        </p:nvSpPr>
        <p:spPr>
          <a:xfrm>
            <a:off x="2659708" y="3889554"/>
            <a:ext cx="1529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Terceirizada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7" name="CaixaDeTexto 126"/>
          <p:cNvSpPr txBox="1"/>
          <p:nvPr/>
        </p:nvSpPr>
        <p:spPr>
          <a:xfrm>
            <a:off x="2264526" y="4286318"/>
            <a:ext cx="1529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Treinamento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0" name="CaixaDeTexto 129"/>
          <p:cNvSpPr txBox="1"/>
          <p:nvPr/>
        </p:nvSpPr>
        <p:spPr>
          <a:xfrm>
            <a:off x="5774195" y="3485202"/>
            <a:ext cx="1529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Tubulação e Conexões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4951256" y="3843804"/>
            <a:ext cx="1982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Recomposição Asfáltica e Passeio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2" name="CaixaDeTexto 131"/>
          <p:cNvSpPr txBox="1"/>
          <p:nvPr/>
        </p:nvSpPr>
        <p:spPr>
          <a:xfrm>
            <a:off x="4513961" y="4281086"/>
            <a:ext cx="1982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Ferramentas e Equipamentos 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237772" y="3506397"/>
            <a:ext cx="1982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Águas Pluviais 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-131731" y="3843804"/>
            <a:ext cx="1982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Água Servida e Irregularidades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-594558" y="4281086"/>
            <a:ext cx="1982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Refluxo de Esgotos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7772" y="5661248"/>
            <a:ext cx="87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BENEFÍCIOS: PROPOSTA DE REVISÃO DE PROCEDIMENTOS E NORMAS VIGENTES PARA OTIMIZAR AS AÇÕES E REDUZIR TAIS OCORRÊNCIAS.  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73" grpId="0"/>
      <p:bldP spid="83" grpId="0"/>
      <p:bldP spid="99" grpId="0"/>
      <p:bldP spid="103" grpId="0"/>
      <p:bldP spid="104" grpId="0"/>
      <p:bldP spid="105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7494" r="33378" b="42023"/>
          <a:stretch/>
        </p:blipFill>
        <p:spPr bwMode="auto">
          <a:xfrm>
            <a:off x="395536" y="943398"/>
            <a:ext cx="7200800" cy="56971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NORMA INTERNA DE ATENDIMENTO ÀS OCORRÊNCIAS  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ABRANGÊNCIA DAS OCORRÊNCIAS POR SETORES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6628" r="17872" b="5569"/>
          <a:stretch/>
        </p:blipFill>
        <p:spPr bwMode="auto">
          <a:xfrm>
            <a:off x="323528" y="1055041"/>
            <a:ext cx="8551835" cy="570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875859" y="4061048"/>
            <a:ext cx="720478" cy="448072"/>
          </a:xfrm>
          <a:prstGeom prst="roundRect">
            <a:avLst/>
          </a:prstGeom>
          <a:solidFill>
            <a:srgbClr val="0F6783">
              <a:alpha val="37000"/>
            </a:srgb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932420" y="3547110"/>
            <a:ext cx="727710" cy="4343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283968" y="3541390"/>
            <a:ext cx="737612" cy="4366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884476" y="3547110"/>
            <a:ext cx="720478" cy="4366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43808" y="5116227"/>
            <a:ext cx="720080" cy="4659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52614" y="5662245"/>
            <a:ext cx="711273" cy="45720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724128" y="4061048"/>
            <a:ext cx="719683" cy="4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890510" y="2190749"/>
            <a:ext cx="727710" cy="44196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20255" y="6178062"/>
            <a:ext cx="691505" cy="4337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60320" y="2766061"/>
            <a:ext cx="5834533" cy="53721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072890" y="1630680"/>
            <a:ext cx="1173480" cy="5410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924799" y="5113020"/>
            <a:ext cx="754381" cy="45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932419" y="4591050"/>
            <a:ext cx="750571" cy="4381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20255" y="5636070"/>
            <a:ext cx="691505" cy="49723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20255" y="4581128"/>
            <a:ext cx="691505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865620" y="5654040"/>
            <a:ext cx="758190" cy="4495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843808" y="3573016"/>
            <a:ext cx="763513" cy="4556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767412" y="1667940"/>
            <a:ext cx="746760" cy="44577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523440" y="1181784"/>
            <a:ext cx="727710" cy="4114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11560" y="4077072"/>
            <a:ext cx="720080" cy="4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5"/>
          <p:cNvSpPr/>
          <p:nvPr/>
        </p:nvSpPr>
        <p:spPr>
          <a:xfrm flipH="1" flipV="1">
            <a:off x="6229808" y="4581128"/>
            <a:ext cx="1026211" cy="840085"/>
          </a:xfrm>
          <a:prstGeom prst="bentArrow">
            <a:avLst>
              <a:gd name="adj1" fmla="val 25000"/>
              <a:gd name="adj2" fmla="val 26666"/>
              <a:gd name="adj3" fmla="val 25000"/>
              <a:gd name="adj4" fmla="val 4375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788024" y="5179497"/>
            <a:ext cx="1735415" cy="950476"/>
            <a:chOff x="4860032" y="5153145"/>
            <a:chExt cx="1735415" cy="950476"/>
          </a:xfrm>
        </p:grpSpPr>
        <p:sp>
          <p:nvSpPr>
            <p:cNvPr id="28" name="Retângulo com Único Canto Aparado 27"/>
            <p:cNvSpPr/>
            <p:nvPr/>
          </p:nvSpPr>
          <p:spPr>
            <a:xfrm>
              <a:off x="4860032" y="5153145"/>
              <a:ext cx="1583779" cy="950476"/>
            </a:xfrm>
            <a:prstGeom prst="snip1Rect">
              <a:avLst>
                <a:gd name="adj" fmla="val 29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860032" y="5229200"/>
              <a:ext cx="173541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>
                  <a:solidFill>
                    <a:schemeClr val="bg1"/>
                  </a:solidFill>
                </a:rPr>
                <a:t>Monitoramento</a:t>
              </a:r>
            </a:p>
            <a:p>
              <a:r>
                <a:rPr lang="pt-BR" sz="1500" b="1" dirty="0">
                  <a:solidFill>
                    <a:schemeClr val="bg1"/>
                  </a:solidFill>
                </a:rPr>
                <a:t> </a:t>
              </a:r>
              <a:r>
                <a:rPr lang="pt-BR" sz="1500" b="1" dirty="0" smtClean="0">
                  <a:solidFill>
                    <a:schemeClr val="bg1"/>
                  </a:solidFill>
                </a:rPr>
                <a:t>do SGQ e suporte aos Setores</a:t>
              </a:r>
              <a:endParaRPr lang="pt-BR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1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SISTEMA DE MONITORAMENTO DO SGQ </a:t>
            </a:r>
            <a:endParaRPr lang="pt-BR" alt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-468560" y="764704"/>
            <a:ext cx="3096344" cy="1984971"/>
            <a:chOff x="-326776" y="980728"/>
            <a:chExt cx="3096344" cy="1984971"/>
          </a:xfrm>
        </p:grpSpPr>
        <p:pic>
          <p:nvPicPr>
            <p:cNvPr id="6146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5" y="980728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-326776" y="1700808"/>
              <a:ext cx="309634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 e Número de </a:t>
              </a:r>
            </a:p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Protocolo de</a:t>
              </a:r>
            </a:p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Atendimento</a:t>
              </a:r>
              <a:endPara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8753" y="1160241"/>
            <a:ext cx="3096344" cy="1984971"/>
            <a:chOff x="222769" y="1340768"/>
            <a:chExt cx="3096344" cy="1984971"/>
          </a:xfrm>
        </p:grpSpPr>
        <p:pic>
          <p:nvPicPr>
            <p:cNvPr id="12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86" y="1340768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222769" y="2060848"/>
              <a:ext cx="309634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Identificação </a:t>
              </a:r>
            </a:p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</a:t>
              </a:r>
            </a:p>
            <a:p>
              <a:pPr algn="ctr"/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Consumidor</a:t>
              </a:r>
              <a:endPara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39552" y="1592289"/>
            <a:ext cx="3096344" cy="1984971"/>
            <a:chOff x="841757" y="1844824"/>
            <a:chExt cx="3096344" cy="1984971"/>
          </a:xfrm>
        </p:grpSpPr>
        <p:pic>
          <p:nvPicPr>
            <p:cNvPr id="19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74" y="1844824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841757" y="2715017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Bairro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71600" y="2055590"/>
            <a:ext cx="3096344" cy="1984971"/>
            <a:chOff x="1354542" y="2333253"/>
            <a:chExt cx="3096344" cy="1984971"/>
          </a:xfrm>
        </p:grpSpPr>
        <p:pic>
          <p:nvPicPr>
            <p:cNvPr id="22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059" y="2333253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ixaDeTexto 22"/>
            <p:cNvSpPr txBox="1"/>
            <p:nvPr/>
          </p:nvSpPr>
          <p:spPr>
            <a:xfrm>
              <a:off x="1354542" y="3147065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Domasa</a:t>
              </a:r>
              <a:r>
                <a:rPr lang="pt-BR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403648" y="2487638"/>
            <a:ext cx="3096344" cy="1984971"/>
            <a:chOff x="1618219" y="2717282"/>
            <a:chExt cx="3096344" cy="1984971"/>
          </a:xfrm>
        </p:grpSpPr>
        <p:pic>
          <p:nvPicPr>
            <p:cNvPr id="25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717282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ixaDeTexto 25"/>
            <p:cNvSpPr txBox="1"/>
            <p:nvPr/>
          </p:nvSpPr>
          <p:spPr>
            <a:xfrm>
              <a:off x="1618219" y="3437362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Tipo de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Ocorrência 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834243" y="3032449"/>
            <a:ext cx="3096344" cy="1984971"/>
            <a:chOff x="1978259" y="3212976"/>
            <a:chExt cx="3096344" cy="1984971"/>
          </a:xfrm>
        </p:grpSpPr>
        <p:pic>
          <p:nvPicPr>
            <p:cNvPr id="28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212976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aixaDeTexto 28"/>
            <p:cNvSpPr txBox="1"/>
            <p:nvPr/>
          </p:nvSpPr>
          <p:spPr>
            <a:xfrm>
              <a:off x="1978259" y="3933056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Causa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Provável 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169335" y="3505677"/>
            <a:ext cx="3096344" cy="1984971"/>
            <a:chOff x="2313351" y="3686204"/>
            <a:chExt cx="3096344" cy="1984971"/>
          </a:xfrm>
        </p:grpSpPr>
        <p:pic>
          <p:nvPicPr>
            <p:cNvPr id="31" name="Picture 2" descr="Resultado de imagem para pasta do window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68" y="3686204"/>
              <a:ext cx="1984971" cy="198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ixaDeTexto 31"/>
            <p:cNvSpPr txBox="1"/>
            <p:nvPr/>
          </p:nvSpPr>
          <p:spPr>
            <a:xfrm>
              <a:off x="2313351" y="4406284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Valor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Pleiteado 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067004" y="4169699"/>
            <a:ext cx="2319481" cy="1695442"/>
            <a:chOff x="5204846" y="1229502"/>
            <a:chExt cx="2319481" cy="1695442"/>
          </a:xfrm>
        </p:grpSpPr>
        <p:pic>
          <p:nvPicPr>
            <p:cNvPr id="6148" name="Picture 4" descr="https://pixabay.com/static/uploads/photo/2013/07/12/19/32/folder-154961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46" y="1229502"/>
              <a:ext cx="2319481" cy="169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ixaDeTexto 15"/>
            <p:cNvSpPr txBox="1"/>
            <p:nvPr/>
          </p:nvSpPr>
          <p:spPr>
            <a:xfrm>
              <a:off x="5204846" y="1739338"/>
              <a:ext cx="2309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Pesquisa de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Nexo Causal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(Def. ou Indef.) 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3620671" y="4757894"/>
            <a:ext cx="2319481" cy="1695442"/>
            <a:chOff x="5204846" y="1229502"/>
            <a:chExt cx="2319481" cy="1695442"/>
          </a:xfrm>
        </p:grpSpPr>
        <p:pic>
          <p:nvPicPr>
            <p:cNvPr id="44" name="Picture 4" descr="https://pixabay.com/static/uploads/photo/2013/07/12/19/32/folder-154961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46" y="1229502"/>
              <a:ext cx="2319481" cy="169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CaixaDeTexto 44"/>
            <p:cNvSpPr txBox="1"/>
            <p:nvPr/>
          </p:nvSpPr>
          <p:spPr>
            <a:xfrm>
              <a:off x="5204846" y="1739338"/>
              <a:ext cx="2309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Valor a ser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Ressarcido </a:t>
              </a:r>
            </a:p>
            <a:p>
              <a:pPr algn="ctr"/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(Laudo Espec.)</a:t>
              </a:r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789023" y="5045926"/>
            <a:ext cx="2319481" cy="1695442"/>
            <a:chOff x="5204846" y="1229502"/>
            <a:chExt cx="2319481" cy="1695442"/>
          </a:xfrm>
        </p:grpSpPr>
        <p:pic>
          <p:nvPicPr>
            <p:cNvPr id="47" name="Picture 4" descr="https://pixabay.com/static/uploads/photo/2013/07/12/19/32/folder-154961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46" y="1229502"/>
              <a:ext cx="2319481" cy="169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ixaDeTexto 47"/>
            <p:cNvSpPr txBox="1"/>
            <p:nvPr/>
          </p:nvSpPr>
          <p:spPr>
            <a:xfrm>
              <a:off x="5204846" y="1924090"/>
              <a:ext cx="23093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Decisão </a:t>
              </a:r>
            </a:p>
            <a:p>
              <a:pPr algn="ctr"/>
              <a:endPara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Divisa 39"/>
          <p:cNvSpPr/>
          <p:nvPr/>
        </p:nvSpPr>
        <p:spPr>
          <a:xfrm>
            <a:off x="6012160" y="5819252"/>
            <a:ext cx="576064" cy="60843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765536" y="930569"/>
            <a:ext cx="564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Monitoramento em </a:t>
            </a:r>
          </a:p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Vigor desde 2003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499990" y="2060848"/>
            <a:ext cx="4533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Série Histórica dos anos </a:t>
            </a:r>
          </a:p>
          <a:p>
            <a:pPr algn="ctr"/>
            <a:r>
              <a:rPr lang="pt-BR" sz="2500" dirty="0" smtClean="0"/>
              <a:t>de </a:t>
            </a:r>
            <a:r>
              <a:rPr lang="pt-BR" sz="2500" b="1" dirty="0" smtClean="0"/>
              <a:t>2001 à 2015</a:t>
            </a:r>
            <a:r>
              <a:rPr lang="pt-BR" sz="2500" dirty="0" smtClean="0"/>
              <a:t>.</a:t>
            </a:r>
          </a:p>
          <a:p>
            <a:pPr algn="ctr"/>
            <a:endParaRPr lang="pt-BR" sz="2500" dirty="0" smtClean="0"/>
          </a:p>
          <a:p>
            <a:pPr algn="ctr"/>
            <a:r>
              <a:rPr lang="pt-BR" sz="2500" b="1" dirty="0" smtClean="0"/>
              <a:t>2.084</a:t>
            </a:r>
            <a:r>
              <a:rPr lang="pt-BR" sz="2500" dirty="0" smtClean="0"/>
              <a:t> Processos </a:t>
            </a:r>
          </a:p>
          <a:p>
            <a:pPr algn="ctr"/>
            <a:r>
              <a:rPr lang="pt-BR" sz="2500" b="1" dirty="0" smtClean="0"/>
              <a:t>87% </a:t>
            </a:r>
            <a:r>
              <a:rPr lang="pt-BR" sz="2500" dirty="0" smtClean="0"/>
              <a:t>lançados na Base de Monitoramento.</a:t>
            </a:r>
          </a:p>
          <a:p>
            <a:pPr algn="ctr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6389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RESULTADOS </a:t>
            </a:r>
            <a:endParaRPr lang="pt-BR" altLang="pt-BR" dirty="0"/>
          </a:p>
        </p:txBody>
      </p:sp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251520" y="1004887"/>
            <a:ext cx="4032250" cy="5761038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7" y="1389062"/>
            <a:ext cx="1871663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397570" y="6346071"/>
            <a:ext cx="187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pt-BR" altLang="pt-BR" dirty="0"/>
              <a:t>A</a:t>
            </a:r>
            <a:r>
              <a:rPr lang="pt-BR" altLang="pt-BR" dirty="0"/>
              <a:t>ntes</a:t>
            </a:r>
            <a:endParaRPr lang="pt-BR" altLang="pt-BR" dirty="0"/>
          </a:p>
        </p:txBody>
      </p:sp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13798"/>
              </p:ext>
            </p:extLst>
          </p:nvPr>
        </p:nvGraphicFramePr>
        <p:xfrm>
          <a:off x="3059832" y="1484784"/>
          <a:ext cx="8858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Visio" r:id="rId4" imgW="7489878" imgH="10425379" progId="Visio.Drawing.11">
                  <p:embed/>
                </p:oleObj>
              </mc:Choice>
              <mc:Fallback>
                <p:oleObj name="Visio" r:id="rId4" imgW="7489878" imgH="104253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84784"/>
                        <a:ext cx="88582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2699594" y="314096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FF0000"/>
                </a:solidFill>
              </a:rPr>
              <a:t>Depois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251520" y="1004887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000066"/>
                </a:solidFill>
              </a:rPr>
              <a:t>Fluxogramas de Atendimento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427984" y="1052736"/>
            <a:ext cx="46085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E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ficiência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e interação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os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processos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elhoria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na execução das atividades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edução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de 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despesas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operacionais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inamismo</a:t>
            </a:r>
            <a:endParaRPr lang="pt-BR" altLang="pt-BR" sz="20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S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inergia e Integração</a:t>
            </a:r>
            <a:endParaRPr lang="pt-BR" altLang="pt-BR" sz="20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gilidade</a:t>
            </a:r>
            <a:endParaRPr lang="pt-BR" altLang="pt-BR" sz="20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b="1" dirty="0" smtClean="0">
                <a:solidFill>
                  <a:srgbClr val="002060"/>
                </a:solidFill>
                <a:latin typeface="+mn-lt"/>
              </a:rPr>
              <a:t>Melhoria Contínua</a:t>
            </a:r>
            <a:endParaRPr lang="pt-BR" altLang="pt-BR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2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3528" y="1268760"/>
            <a:ext cx="8496944" cy="4968552"/>
            <a:chOff x="107504" y="1268760"/>
            <a:chExt cx="8496944" cy="4968552"/>
          </a:xfrm>
        </p:grpSpPr>
        <p:pic>
          <p:nvPicPr>
            <p:cNvPr id="4111" name="Picture 15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68760"/>
              <a:ext cx="8496944" cy="496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 explicativo em seta para baixo 4"/>
            <p:cNvSpPr/>
            <p:nvPr/>
          </p:nvSpPr>
          <p:spPr>
            <a:xfrm>
              <a:off x="1187624" y="3284984"/>
              <a:ext cx="864096" cy="1056068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211823" y="4393022"/>
              <a:ext cx="6168489" cy="36933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Ocorrência no imóvel com mais de um cadastro de consumidor.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MONITORAMENTO NA BASE CARTOGRÁFICA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BASE CARTOGRÁFICA – DIAGNÓSTICO DE REDES E SISTEMAS 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1520" y="1043444"/>
            <a:ext cx="8640960" cy="5697924"/>
            <a:chOff x="251520" y="1043444"/>
            <a:chExt cx="8640960" cy="5697924"/>
          </a:xfrm>
        </p:grpSpPr>
        <p:pic>
          <p:nvPicPr>
            <p:cNvPr id="7" name="Imagem 1" descr="imag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68484"/>
              <a:ext cx="8640960" cy="527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o 9"/>
            <p:cNvGrpSpPr/>
            <p:nvPr/>
          </p:nvGrpSpPr>
          <p:grpSpPr>
            <a:xfrm>
              <a:off x="251520" y="1043444"/>
              <a:ext cx="8626058" cy="369332"/>
              <a:chOff x="813472" y="6340678"/>
              <a:chExt cx="7646960" cy="369332"/>
            </a:xfrm>
          </p:grpSpPr>
          <p:sp>
            <p:nvSpPr>
              <p:cNvPr id="8" name="Cruz 7"/>
              <p:cNvSpPr/>
              <p:nvPr/>
            </p:nvSpPr>
            <p:spPr>
              <a:xfrm>
                <a:off x="813472" y="6412160"/>
                <a:ext cx="216024" cy="216024"/>
              </a:xfrm>
              <a:prstGeom prst="plus">
                <a:avLst>
                  <a:gd name="adj" fmla="val 3395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007096" y="6340678"/>
                <a:ext cx="7453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Identificação das ocorrências de rompimentos de redes na base cartográfica. </a:t>
                </a:r>
                <a:endParaRPr lang="pt-BR" dirty="0"/>
              </a:p>
            </p:txBody>
          </p:sp>
        </p:grpSp>
        <p:sp>
          <p:nvSpPr>
            <p:cNvPr id="12" name="Retângulo de cantos arredondados 11"/>
            <p:cNvSpPr/>
            <p:nvPr/>
          </p:nvSpPr>
          <p:spPr>
            <a:xfrm>
              <a:off x="5868144" y="2276872"/>
              <a:ext cx="2592288" cy="3992605"/>
            </a:xfrm>
            <a:prstGeom prst="roundRect">
              <a:avLst>
                <a:gd name="adj" fmla="val 1913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37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4662" r="6075" b="19807"/>
          <a:stretch/>
        </p:blipFill>
        <p:spPr bwMode="auto">
          <a:xfrm>
            <a:off x="-23062" y="836712"/>
            <a:ext cx="92068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8"/>
          <p:cNvSpPr txBox="1">
            <a:spLocks noChangeArrowheads="1"/>
          </p:cNvSpPr>
          <p:nvPr/>
        </p:nvSpPr>
        <p:spPr bwMode="auto">
          <a:xfrm>
            <a:off x="250825" y="292586"/>
            <a:ext cx="728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Arial" pitchFamily="34" charset="0"/>
              </a:rPr>
              <a:t>Bacia Hidrográfica dos rios Piracicaba, Capivari e Jundiaí</a:t>
            </a:r>
            <a:endParaRPr lang="pt-BR" altLang="pt-BR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RESULTADOS </a:t>
            </a:r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340768" y="20608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002794"/>
            <a:ext cx="493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ANÁLISES ESTATÍSTICAS </a:t>
            </a:r>
            <a:endParaRPr lang="pt-BR" sz="3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9512" y="1628800"/>
            <a:ext cx="785899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Tipos de Ocorrências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- Ocorrências por Regiões – Água, Esgoto, Veículos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Regiões com maiores incidências de Irregularidades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- Revisão de Procedimentos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Redução de Custos Operacionais e Processuais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- Intensificação de Serviços de Fiscalização das Bacias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Estudos </a:t>
            </a:r>
            <a:r>
              <a:rPr lang="pt-BR" b="1" dirty="0">
                <a:solidFill>
                  <a:srgbClr val="002060"/>
                </a:solidFill>
              </a:rPr>
              <a:t>de Regiões – Diagnósticos e Substituições de </a:t>
            </a:r>
            <a:r>
              <a:rPr lang="pt-BR" b="1" dirty="0" smtClean="0">
                <a:solidFill>
                  <a:srgbClr val="002060"/>
                </a:solidFill>
              </a:rPr>
              <a:t>Redes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- Maior agilidade nos serviços de recomposição asfáltica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Redução de acidentes de trânsito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- Evolução do Sistema de Gestão da Qualidade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- Integração com outras Secretarias do Governo Municipal</a:t>
            </a:r>
            <a:endParaRPr lang="pt-BR" sz="1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sz="1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sz="1400" b="1" dirty="0" smtClean="0">
              <a:solidFill>
                <a:srgbClr val="002060"/>
              </a:solidFill>
            </a:endParaRPr>
          </a:p>
          <a:p>
            <a:endParaRPr lang="pt-BR" sz="1400" b="1" dirty="0">
              <a:solidFill>
                <a:srgbClr val="002060"/>
              </a:solidFill>
            </a:endParaRPr>
          </a:p>
          <a:p>
            <a:r>
              <a:rPr lang="pt-BR" sz="1400" b="1" dirty="0" smtClean="0">
                <a:solidFill>
                  <a:srgbClr val="002060"/>
                </a:solidFill>
              </a:rPr>
              <a:t>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3135" name="Picture 63" descr="http://2.bp.blogspot.com/_N4u0umn7m1I/SYn0_B0u5EI/AAAAAAAABQY/jdQSAvi-uMw/s400/ch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53" y="2597533"/>
            <a:ext cx="2901576" cy="20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84168" y="4725144"/>
            <a:ext cx="2666032" cy="19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Imagens Ilustrativas – Gráficos </a:t>
            </a:r>
            <a:endParaRPr lang="pt-BR" sz="1200" dirty="0"/>
          </a:p>
        </p:txBody>
      </p:sp>
      <p:pic>
        <p:nvPicPr>
          <p:cNvPr id="3137" name="Picture 65" descr="http://3.bp.blogspot.com/-CCOj4WbsOG0/UfKiTeOmaUI/AAAAAAAAAYM/hxE7CWiVBjY/s1600/tutr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42754" r="6437" b="19731"/>
          <a:stretch/>
        </p:blipFill>
        <p:spPr bwMode="auto">
          <a:xfrm>
            <a:off x="5997164" y="1190277"/>
            <a:ext cx="1407979" cy="12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 descr="http://mps1.minproteccionsocial.gov.co/evtmedica/linea%204/images/pare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36" y="1190277"/>
            <a:ext cx="1619418" cy="12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-15233" y="620688"/>
            <a:ext cx="9144000" cy="4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95000"/>
              <a:buFont typeface="Corbel" pitchFamily="34" charset="0"/>
              <a:buNone/>
            </a:pPr>
            <a:r>
              <a:rPr lang="pt-BR" sz="1600" dirty="0" smtClean="0">
                <a:solidFill>
                  <a:srgbClr val="000066"/>
                </a:solidFill>
                <a:latin typeface="Arial" charset="0"/>
              </a:rPr>
              <a:t> Alessandro Tetzner - Gerente de Gestão da Qualidade e Relações Técnicas  </a:t>
            </a:r>
          </a:p>
          <a:p>
            <a:pPr algn="ctr" eaLnBrk="1" hangingPunct="1">
              <a:lnSpc>
                <a:spcPct val="150000"/>
              </a:lnSpc>
              <a:buSzPct val="95000"/>
              <a:buFont typeface="Corbel" pitchFamily="34" charset="0"/>
              <a:buNone/>
            </a:pPr>
            <a:r>
              <a:rPr lang="pt-BR" sz="1600" dirty="0" smtClean="0">
                <a:solidFill>
                  <a:srgbClr val="000066"/>
                </a:solidFill>
                <a:latin typeface="Arial" charset="0"/>
              </a:rPr>
              <a:t>Eng</a:t>
            </a:r>
            <a:r>
              <a:rPr lang="pt-BR" sz="1600" baseline="30000" dirty="0" smtClean="0">
                <a:solidFill>
                  <a:srgbClr val="000066"/>
                </a:solidFill>
                <a:latin typeface="Arial" charset="0"/>
              </a:rPr>
              <a:t>o</a:t>
            </a:r>
            <a:r>
              <a:rPr lang="pt-BR" sz="1600" dirty="0" smtClean="0">
                <a:solidFill>
                  <a:srgbClr val="000066"/>
                </a:solidFill>
                <a:latin typeface="Arial" charset="0"/>
              </a:rPr>
              <a:t> Gustavo Prado – Coordenador de Relações Técnicas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109984"/>
            <a:ext cx="9144000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95000"/>
            </a:pPr>
            <a:r>
              <a:rPr lang="pt-BR" sz="2000" b="1" dirty="0" smtClean="0">
                <a:solidFill>
                  <a:srgbClr val="000066"/>
                </a:solidFill>
                <a:latin typeface="Arial" charset="0"/>
              </a:rPr>
              <a:t>Alexssandro Alves – Consultor Técnico </a:t>
            </a:r>
            <a:r>
              <a:rPr lang="pt-BR" sz="2000" b="1" dirty="0" err="1" smtClean="0">
                <a:solidFill>
                  <a:srgbClr val="000066"/>
                </a:solidFill>
                <a:latin typeface="Arial" charset="0"/>
              </a:rPr>
              <a:t>Sr</a:t>
            </a:r>
            <a:r>
              <a:rPr lang="pt-BR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pt-BR" sz="2000" b="1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8"/>
          <p:cNvSpPr txBox="1">
            <a:spLocks noChangeArrowheads="1"/>
          </p:cNvSpPr>
          <p:nvPr/>
        </p:nvSpPr>
        <p:spPr bwMode="auto">
          <a:xfrm>
            <a:off x="250825" y="292586"/>
            <a:ext cx="728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Arial" pitchFamily="34" charset="0"/>
              </a:rPr>
              <a:t>Bacia Hidrográfica dos rios Piracicaba, Capivari e Jundiaí</a:t>
            </a:r>
            <a:endParaRPr lang="pt-BR" altLang="pt-BR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9814" r="7091" b="23060"/>
          <a:stretch/>
        </p:blipFill>
        <p:spPr bwMode="auto">
          <a:xfrm>
            <a:off x="-4068" y="1124744"/>
            <a:ext cx="91364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8"/>
          <p:cNvSpPr txBox="1">
            <a:spLocks noChangeArrowheads="1"/>
          </p:cNvSpPr>
          <p:nvPr/>
        </p:nvSpPr>
        <p:spPr bwMode="auto">
          <a:xfrm>
            <a:off x="250825" y="292586"/>
            <a:ext cx="728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Arial" pitchFamily="34" charset="0"/>
              </a:rPr>
              <a:t>Bacia Hidrográfica dos rios Piracicaba, Capivari e Jundiaí</a:t>
            </a:r>
            <a:endParaRPr lang="pt-BR" altLang="pt-BR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0674" r="6265" b="21648"/>
          <a:stretch/>
        </p:blipFill>
        <p:spPr>
          <a:xfrm>
            <a:off x="35496" y="1124744"/>
            <a:ext cx="9105654" cy="48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6995" r="5985" b="16827"/>
          <a:stretch/>
        </p:blipFill>
        <p:spPr>
          <a:xfrm>
            <a:off x="35496" y="769497"/>
            <a:ext cx="9108504" cy="561183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228184" y="3789040"/>
            <a:ext cx="1429971" cy="1453721"/>
          </a:xfrm>
          <a:prstGeom prst="ellipse">
            <a:avLst/>
          </a:prstGeom>
          <a:noFill/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399638" y="5157192"/>
            <a:ext cx="1564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Represas 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</a:p>
          <a:p>
            <a:pPr algn="ctr" eaLnBrk="1" hangingPunct="1"/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Sistema</a:t>
            </a:r>
            <a:r>
              <a:rPr lang="pt-BR" altLang="pt-BR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Cantareira</a:t>
            </a:r>
            <a:endParaRPr lang="pt-BR" altLang="pt-BR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Reversão de 31 m</a:t>
            </a:r>
            <a:r>
              <a:rPr lang="pt-BR" altLang="pt-BR" sz="1200" b="1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/s </a:t>
            </a:r>
          </a:p>
          <a:p>
            <a:pPr algn="ctr" eaLnBrk="1" hangingPunct="1"/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</a:rPr>
              <a:t>p/ RMSP</a:t>
            </a:r>
            <a:endParaRPr lang="pt-BR" alt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ta circular 4"/>
          <p:cNvSpPr/>
          <p:nvPr/>
        </p:nvSpPr>
        <p:spPr>
          <a:xfrm rot="3168901">
            <a:off x="7505482" y="4473734"/>
            <a:ext cx="757832" cy="744961"/>
          </a:xfrm>
          <a:prstGeom prst="circularArrow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18"/>
          <p:cNvSpPr txBox="1">
            <a:spLocks noChangeArrowheads="1"/>
          </p:cNvSpPr>
          <p:nvPr/>
        </p:nvSpPr>
        <p:spPr bwMode="auto">
          <a:xfrm>
            <a:off x="250825" y="292586"/>
            <a:ext cx="728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Arial" pitchFamily="34" charset="0"/>
              </a:rPr>
              <a:t>Bacia Hidrográfica dos rios Piracicaba, Capivari e Jundiaí</a:t>
            </a:r>
            <a:endParaRPr lang="pt-BR" altLang="pt-BR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APRESENTAÇÃO – SANASA EM NÚMEROS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0601" r="20000" b="12052"/>
          <a:stretch/>
        </p:blipFill>
        <p:spPr bwMode="auto">
          <a:xfrm>
            <a:off x="107504" y="1052736"/>
            <a:ext cx="8906319" cy="55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83568" y="3694360"/>
            <a:ext cx="2520280" cy="21602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83568" y="5805264"/>
            <a:ext cx="1260140" cy="21602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20072" y="2420888"/>
            <a:ext cx="2520280" cy="21602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189063" y="2852936"/>
            <a:ext cx="1183137" cy="21602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a esquerda 1"/>
          <p:cNvSpPr/>
          <p:nvPr/>
        </p:nvSpPr>
        <p:spPr>
          <a:xfrm>
            <a:off x="2883732" y="1196752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1721572" y="1400744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3155827" y="2132856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>
            <a:off x="3434109" y="2338611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3075988" y="2888940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8880352" y="1181708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8316416" y="1404750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17"/>
          <p:cNvSpPr/>
          <p:nvPr/>
        </p:nvSpPr>
        <p:spPr>
          <a:xfrm>
            <a:off x="7211516" y="1614300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esquerda 18"/>
          <p:cNvSpPr/>
          <p:nvPr/>
        </p:nvSpPr>
        <p:spPr>
          <a:xfrm>
            <a:off x="2051720" y="3071825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>
            <a:off x="2678026" y="3302149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esquerda 20"/>
          <p:cNvSpPr/>
          <p:nvPr/>
        </p:nvSpPr>
        <p:spPr>
          <a:xfrm>
            <a:off x="3487650" y="3510354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esquerda 21"/>
          <p:cNvSpPr/>
          <p:nvPr/>
        </p:nvSpPr>
        <p:spPr>
          <a:xfrm>
            <a:off x="7001966" y="2242950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esquerda 22"/>
          <p:cNvSpPr/>
          <p:nvPr/>
        </p:nvSpPr>
        <p:spPr>
          <a:xfrm>
            <a:off x="4407182" y="4581128"/>
            <a:ext cx="251765" cy="144016"/>
          </a:xfrm>
          <a:prstGeom prst="leftArrow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7975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GERÊNCIA DE GESTÃO DA QUALIDADE E RELAÇÕES TÉCNICAS  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6628" r="17872" b="5569"/>
          <a:stretch/>
        </p:blipFill>
        <p:spPr bwMode="auto">
          <a:xfrm>
            <a:off x="323528" y="1052736"/>
            <a:ext cx="8551835" cy="570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876256" y="4077072"/>
            <a:ext cx="736124" cy="432048"/>
          </a:xfrm>
          <a:prstGeom prst="roundRect">
            <a:avLst>
              <a:gd name="adj" fmla="val 8730"/>
            </a:avLst>
          </a:prstGeom>
          <a:solidFill>
            <a:srgbClr val="0070C0">
              <a:alpha val="29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936230" y="3552652"/>
            <a:ext cx="733655" cy="432048"/>
          </a:xfrm>
          <a:prstGeom prst="roundRect">
            <a:avLst>
              <a:gd name="adj" fmla="val 7848"/>
            </a:avLst>
          </a:prstGeom>
          <a:solidFill>
            <a:srgbClr val="FF0000">
              <a:alpha val="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4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DIVISÃO DE DISTRITOS DE MANUTENÇÃO - DOMASAS</a:t>
            </a:r>
            <a:endParaRPr lang="pt-BR" alt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747429" y="1049989"/>
            <a:ext cx="7654459" cy="5661247"/>
            <a:chOff x="0" y="901336"/>
            <a:chExt cx="9144000" cy="5956663"/>
          </a:xfrm>
        </p:grpSpPr>
        <p:sp>
          <p:nvSpPr>
            <p:cNvPr id="15" name="Retângulo 14"/>
            <p:cNvSpPr/>
            <p:nvPr/>
          </p:nvSpPr>
          <p:spPr>
            <a:xfrm>
              <a:off x="0" y="901336"/>
              <a:ext cx="9144000" cy="5956663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79512" y="1000604"/>
              <a:ext cx="8830598" cy="5740764"/>
              <a:chOff x="611560" y="1671638"/>
              <a:chExt cx="7345362" cy="4970462"/>
            </a:xfrm>
          </p:grpSpPr>
          <p:pic>
            <p:nvPicPr>
              <p:cNvPr id="2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2" t="31059" r="30649" b="16110"/>
              <a:stretch>
                <a:fillRect/>
              </a:stretch>
            </p:blipFill>
            <p:spPr bwMode="auto">
              <a:xfrm>
                <a:off x="611560" y="1671638"/>
                <a:ext cx="7200901" cy="4754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5362947" y="4597400"/>
                <a:ext cx="2593975" cy="2044700"/>
                <a:chOff x="4104" y="3004"/>
                <a:chExt cx="1634" cy="1288"/>
              </a:xfrm>
            </p:grpSpPr>
            <p:sp>
              <p:nvSpPr>
                <p:cNvPr id="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05" y="3004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01 (TD 1)</a:t>
                  </a:r>
                </a:p>
              </p:txBody>
            </p:sp>
            <p:sp>
              <p:nvSpPr>
                <p:cNvPr id="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05" y="3140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02 (TD 2)</a:t>
                  </a:r>
                </a:p>
              </p:txBody>
            </p:sp>
            <p:sp>
              <p:nvSpPr>
                <p:cNvPr id="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105" y="3249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03 (TD 3)</a:t>
                  </a:r>
                </a:p>
              </p:txBody>
            </p:sp>
            <p:sp>
              <p:nvSpPr>
                <p:cNvPr id="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05" y="3385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 dirty="0"/>
                    <a:t>Distrito de manutenção 04 (TD 4)</a:t>
                  </a:r>
                </a:p>
              </p:txBody>
            </p:sp>
            <p:sp>
              <p:nvSpPr>
                <p:cNvPr id="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05" y="3503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05 (TD 5)</a:t>
                  </a:r>
                </a:p>
              </p:txBody>
            </p:sp>
            <p:sp>
              <p:nvSpPr>
                <p:cNvPr id="1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05" y="3639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06 (TD 6)</a:t>
                  </a:r>
                </a:p>
              </p:txBody>
            </p:sp>
            <p:sp>
              <p:nvSpPr>
                <p:cNvPr id="1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05" y="3748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07 (TD 7)</a:t>
                  </a:r>
                </a:p>
              </p:txBody>
            </p:sp>
            <p:sp>
              <p:nvSpPr>
                <p:cNvPr id="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04" y="3866"/>
                  <a:ext cx="1452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09 (TD 9)</a:t>
                  </a:r>
                </a:p>
              </p:txBody>
            </p:sp>
            <p:sp>
              <p:nvSpPr>
                <p:cNvPr id="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05" y="4002"/>
                  <a:ext cx="1633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Distrito de manutenção noturno (TDN)</a:t>
                  </a:r>
                </a:p>
              </p:txBody>
            </p:sp>
            <p:sp>
              <p:nvSpPr>
                <p:cNvPr id="1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05" y="4138"/>
                  <a:ext cx="1497" cy="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1000" b="1"/>
                    <a:t>apoio aos demais distritos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13402" y="285977"/>
            <a:ext cx="7210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DADOS DE MANUTENÇÃO </a:t>
            </a:r>
            <a:r>
              <a:rPr lang="pt-BR" altLang="pt-BR" dirty="0" smtClean="0"/>
              <a:t>- DOMASAS</a:t>
            </a:r>
            <a:endParaRPr lang="pt-BR" alt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037891"/>
            <a:ext cx="8219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DADOS DE MANUTENÇÃO NOS ANOS DE 2013, 2014 E 2015:</a:t>
            </a:r>
            <a:endParaRPr lang="pt-BR" sz="2200" b="1" dirty="0"/>
          </a:p>
        </p:txBody>
      </p:sp>
      <p:grpSp>
        <p:nvGrpSpPr>
          <p:cNvPr id="50" name="Grupo 49"/>
          <p:cNvGrpSpPr/>
          <p:nvPr/>
        </p:nvGrpSpPr>
        <p:grpSpPr>
          <a:xfrm>
            <a:off x="302405" y="1646803"/>
            <a:ext cx="5457818" cy="2058035"/>
            <a:chOff x="302405" y="1646803"/>
            <a:chExt cx="5457818" cy="2058035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989148" y="1646803"/>
              <a:ext cx="4771075" cy="2016223"/>
            </a:xfrm>
            <a:prstGeom prst="roundRect">
              <a:avLst>
                <a:gd name="adj" fmla="val 795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de cantos arredondados 19"/>
            <p:cNvSpPr/>
            <p:nvPr/>
          </p:nvSpPr>
          <p:spPr>
            <a:xfrm rot="16200000">
              <a:off x="-399419" y="2348627"/>
              <a:ext cx="2016224" cy="612576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 rot="16200000">
              <a:off x="-253082" y="2402887"/>
              <a:ext cx="1908215" cy="5040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ÁGUA</a:t>
              </a:r>
              <a:r>
                <a:rPr lang="pt-BR" sz="28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033482" y="1773977"/>
              <a:ext cx="47267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rgbClr val="002060"/>
                  </a:solidFill>
                </a:rPr>
                <a:t>REPAROS DE REDES   </a:t>
              </a:r>
              <a:endParaRPr lang="pt-BR" sz="2200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033482" y="2708920"/>
              <a:ext cx="34665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rgbClr val="0070C0"/>
                  </a:solidFill>
                </a:rPr>
                <a:t>REPAROS EM RAMAIS  </a:t>
              </a:r>
              <a:endParaRPr lang="pt-BR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043608" y="2996952"/>
              <a:ext cx="346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>
                  <a:solidFill>
                    <a:srgbClr val="0070C0"/>
                  </a:solidFill>
                </a:rPr>
                <a:t>29.554 </a:t>
              </a:r>
              <a:endParaRPr lang="pt-BR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043608" y="2001034"/>
              <a:ext cx="346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>
                  <a:solidFill>
                    <a:srgbClr val="002060"/>
                  </a:solidFill>
                </a:rPr>
                <a:t>7.449 </a:t>
              </a:r>
              <a:endParaRPr lang="pt-BR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10826" y="3955322"/>
            <a:ext cx="5531531" cy="2400657"/>
            <a:chOff x="310826" y="3955322"/>
            <a:chExt cx="5531531" cy="2400657"/>
          </a:xfrm>
        </p:grpSpPr>
        <p:sp>
          <p:nvSpPr>
            <p:cNvPr id="27" name="Retângulo de cantos arredondados 26"/>
            <p:cNvSpPr/>
            <p:nvPr/>
          </p:nvSpPr>
          <p:spPr>
            <a:xfrm rot="16200000">
              <a:off x="-552329" y="4818477"/>
              <a:ext cx="2376959" cy="65064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36000"/>
              </a:schemeClr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 rot="16200000">
              <a:off x="-480756" y="4903623"/>
              <a:ext cx="2400657" cy="5040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  <a:p>
              <a:r>
                <a:rPr lang="pt-BR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SGOTO </a:t>
              </a:r>
              <a:endParaRPr 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1019726" y="3955322"/>
              <a:ext cx="4771075" cy="2376959"/>
            </a:xfrm>
            <a:prstGeom prst="roundRect">
              <a:avLst>
                <a:gd name="adj" fmla="val 7950"/>
              </a:avLst>
            </a:prstGeom>
            <a:solidFill>
              <a:srgbClr val="CC6600">
                <a:alpha val="12000"/>
              </a:srgbClr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115616" y="4162435"/>
              <a:ext cx="47267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rgbClr val="663300"/>
                  </a:solidFill>
                </a:rPr>
                <a:t>REPAROS DE REDES / DESOBSTRUÇÕES   </a:t>
              </a:r>
              <a:endParaRPr lang="pt-BR" sz="2200" b="1" dirty="0">
                <a:solidFill>
                  <a:srgbClr val="663300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185882" y="5097378"/>
              <a:ext cx="34665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accent6">
                      <a:lumMod val="75000"/>
                    </a:schemeClr>
                  </a:solidFill>
                </a:rPr>
                <a:t>REPAROS EM RAMAIS  </a:t>
              </a:r>
              <a:endParaRPr lang="pt-BR" sz="2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196008" y="5385410"/>
              <a:ext cx="346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11.264 </a:t>
              </a:r>
              <a:endParaRPr lang="pt-BR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1196008" y="4389492"/>
              <a:ext cx="346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>
                  <a:solidFill>
                    <a:srgbClr val="663300"/>
                  </a:solidFill>
                </a:rPr>
                <a:t>84.300 </a:t>
              </a:r>
              <a:endParaRPr lang="pt-BR" sz="4000" b="1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5940152" y="2252849"/>
            <a:ext cx="3024336" cy="3408399"/>
            <a:chOff x="6012159" y="1646803"/>
            <a:chExt cx="3024336" cy="3408399"/>
          </a:xfrm>
        </p:grpSpPr>
        <p:sp>
          <p:nvSpPr>
            <p:cNvPr id="41" name="Retângulo de cantos arredondados 40"/>
            <p:cNvSpPr/>
            <p:nvPr/>
          </p:nvSpPr>
          <p:spPr>
            <a:xfrm>
              <a:off x="6012160" y="1646803"/>
              <a:ext cx="3024335" cy="3408399"/>
            </a:xfrm>
            <a:prstGeom prst="roundRect">
              <a:avLst>
                <a:gd name="adj" fmla="val 9955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39480" y="1773977"/>
              <a:ext cx="289701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rgbClr val="FF0000"/>
                  </a:solidFill>
                </a:rPr>
                <a:t>SOLICITAÇÕES DE RESSARCIMENTO </a:t>
              </a:r>
            </a:p>
            <a:p>
              <a:pPr algn="ctr"/>
              <a:r>
                <a:rPr lang="pt-BR" sz="2600" b="1" dirty="0" smtClean="0">
                  <a:solidFill>
                    <a:srgbClr val="FF0000"/>
                  </a:solidFill>
                </a:rPr>
                <a:t>DE DANOS </a:t>
              </a:r>
              <a:endParaRPr lang="pt-BR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6012159" y="3109028"/>
              <a:ext cx="3024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525 </a:t>
              </a:r>
              <a:endParaRPr lang="pt-B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6291844" y="4270156"/>
              <a:ext cx="2464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ÁGUA, ESGOTO E VEÍCULOS 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790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883</Words>
  <Application>Microsoft Office PowerPoint</Application>
  <PresentationFormat>Apresentação na tela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1_Personalizar design</vt:lpstr>
      <vt:lpstr>Personalizar design</vt:lpstr>
      <vt:lpstr>2_Personalizar design</vt:lpstr>
      <vt:lpstr>Visio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ALE</cp:lastModifiedBy>
  <cp:revision>260</cp:revision>
  <cp:lastPrinted>2016-05-16T18:38:44Z</cp:lastPrinted>
  <dcterms:created xsi:type="dcterms:W3CDTF">2013-01-21T13:05:03Z</dcterms:created>
  <dcterms:modified xsi:type="dcterms:W3CDTF">2016-05-17T03:19:20Z</dcterms:modified>
</cp:coreProperties>
</file>