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tags/tag3.xml" ContentType="application/vnd.openxmlformats-officedocument.presentationml.tags+xml"/>
  <Override PartName="/ppt/notesSlides/notesSlide15.xml" ContentType="application/vnd.openxmlformats-officedocument.presentationml.notesSlide+xml"/>
  <Override PartName="/ppt/tags/tag4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94" r:id="rId2"/>
    <p:sldId id="258" r:id="rId3"/>
    <p:sldId id="296" r:id="rId4"/>
    <p:sldId id="295" r:id="rId5"/>
    <p:sldId id="352" r:id="rId6"/>
    <p:sldId id="286" r:id="rId7"/>
    <p:sldId id="319" r:id="rId8"/>
    <p:sldId id="265" r:id="rId9"/>
    <p:sldId id="338" r:id="rId10"/>
    <p:sldId id="351" r:id="rId11"/>
    <p:sldId id="348" r:id="rId12"/>
    <p:sldId id="349" r:id="rId13"/>
    <p:sldId id="339" r:id="rId14"/>
    <p:sldId id="340" r:id="rId15"/>
    <p:sldId id="341" r:id="rId16"/>
    <p:sldId id="342" r:id="rId17"/>
    <p:sldId id="327" r:id="rId18"/>
    <p:sldId id="325" r:id="rId19"/>
    <p:sldId id="344" r:id="rId20"/>
    <p:sldId id="350" r:id="rId2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B414"/>
    <a:srgbClr val="4DBD15"/>
    <a:srgbClr val="5ADD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019" autoAdjust="0"/>
    <p:restoredTop sz="79537" autoAdjust="0"/>
  </p:normalViewPr>
  <p:slideViewPr>
    <p:cSldViewPr snapToGrid="0">
      <p:cViewPr>
        <p:scale>
          <a:sx n="75" d="100"/>
          <a:sy n="75" d="100"/>
        </p:scale>
        <p:origin x="-72" y="5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49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140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452C913-90B2-4548-BE22-7F9B9E844A68}" type="datetimeFigureOut">
              <a:rPr lang="pt-BR"/>
              <a:pPr>
                <a:defRPr/>
              </a:pPr>
              <a:t>16/05/2016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EA65BC0-97A4-43DC-8727-BDFF98D2FBB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1445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B9A0919-8563-4CC0-8AF8-D3D53CC33026}" type="datetimeFigureOut">
              <a:rPr lang="pt-BR"/>
              <a:pPr>
                <a:defRPr/>
              </a:pPr>
              <a:t>16/05/2016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dirty="0" smtClean="0"/>
              <a:t>Clique para editar o texto mestre</a:t>
            </a:r>
          </a:p>
          <a:p>
            <a:pPr lvl="1"/>
            <a:r>
              <a:rPr lang="pt-BR" noProof="0" dirty="0" smtClean="0"/>
              <a:t>Segundo nível</a:t>
            </a:r>
          </a:p>
          <a:p>
            <a:pPr lvl="2"/>
            <a:r>
              <a:rPr lang="pt-BR" noProof="0" dirty="0" smtClean="0"/>
              <a:t>Terceiro nível</a:t>
            </a:r>
          </a:p>
          <a:p>
            <a:pPr lvl="3"/>
            <a:r>
              <a:rPr lang="pt-BR" noProof="0" dirty="0" smtClean="0"/>
              <a:t>Quarto nível</a:t>
            </a:r>
          </a:p>
          <a:p>
            <a:pPr lvl="4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48C0F2-5352-40AE-A16B-EBB037FB1B1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21514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-Bom dia, meu nome é Danilo e eu vou apresentar meu trabalho, que tem como </a:t>
            </a:r>
            <a:r>
              <a:rPr lang="pt-BR" sz="1200" b="1" dirty="0" smtClean="0"/>
              <a:t>WETLAND CONSTRUÍDO VERTICAL COMO ALTERNATIVA PARA O TRATAMENTO DE ESGOTO EM LOTEAMENTOS E CONDOMÍNIOS</a:t>
            </a:r>
            <a:endParaRPr lang="pt-BR" dirty="0" smtClean="0"/>
          </a:p>
        </p:txBody>
      </p:sp>
      <p:sp>
        <p:nvSpPr>
          <p:cNvPr id="2355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6A9A66-DDC6-4AF8-A4E5-69CA065BD60A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Os sistemas 1 e 2 compreendem a aplicação</a:t>
            </a:r>
            <a:r>
              <a:rPr lang="pt-BR" baseline="0" dirty="0" smtClean="0"/>
              <a:t> de tratamento primário composto por um decanto digestor, reator </a:t>
            </a:r>
            <a:r>
              <a:rPr lang="pt-BR" baseline="0" dirty="0" err="1" smtClean="0"/>
              <a:t>anaerobio</a:t>
            </a:r>
            <a:r>
              <a:rPr lang="pt-BR" baseline="0" dirty="0" smtClean="0"/>
              <a:t> compartimentado, semelhante ao tanque séptico, seguido WCV-D e WCV-MFS.</a:t>
            </a:r>
          </a:p>
          <a:p>
            <a:endParaRPr lang="pt-BR" baseline="0" dirty="0" smtClean="0"/>
          </a:p>
          <a:p>
            <a:r>
              <a:rPr lang="pt-BR" dirty="0" smtClean="0"/>
              <a:t>O</a:t>
            </a:r>
            <a:r>
              <a:rPr lang="pt-BR" baseline="0" dirty="0" smtClean="0"/>
              <a:t> efluente dos dois sistemas possuem características de esgoto domestico, sendo que o sistema 1 é proveniente de uma empresa de embalagens e o sistema 2 de um condomínio horizontal residencial.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48C0F2-5352-40AE-A16B-EBB037FB1B1A}" type="slidenum">
              <a:rPr lang="pt-BR" smtClean="0"/>
              <a:pPr>
                <a:defRPr/>
              </a:pPr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0632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O</a:t>
            </a:r>
            <a:r>
              <a:rPr lang="pt-BR" baseline="0" dirty="0" smtClean="0"/>
              <a:t> WCV-D foi </a:t>
            </a:r>
            <a:r>
              <a:rPr lang="pt-BR" baseline="0" dirty="0" err="1" smtClean="0"/>
              <a:t>construido</a:t>
            </a:r>
            <a:r>
              <a:rPr lang="pt-BR" baseline="0" dirty="0" smtClean="0"/>
              <a:t> e 2009, possui área de 189 m², a </a:t>
            </a:r>
            <a:r>
              <a:rPr lang="pt-BR" baseline="0" dirty="0" err="1" smtClean="0"/>
              <a:t>macrófita</a:t>
            </a:r>
            <a:r>
              <a:rPr lang="pt-BR" baseline="0" dirty="0" smtClean="0"/>
              <a:t> utilizada foi </a:t>
            </a:r>
            <a:r>
              <a:rPr lang="pt-BR" baseline="0" dirty="0" err="1" smtClean="0"/>
              <a:t>Cyperus</a:t>
            </a:r>
            <a:r>
              <a:rPr lang="pt-BR" baseline="0" dirty="0" smtClean="0"/>
              <a:t> papiros, o </a:t>
            </a:r>
            <a:r>
              <a:rPr lang="pt-BR" baseline="0" dirty="0" err="1" smtClean="0"/>
              <a:t>wetland</a:t>
            </a:r>
            <a:r>
              <a:rPr lang="pt-BR" baseline="0" dirty="0" smtClean="0"/>
              <a:t> é estanque, com fundo e laterais </a:t>
            </a:r>
            <a:r>
              <a:rPr lang="pt-BR" baseline="0" dirty="0" err="1" smtClean="0"/>
              <a:t>imermeabilizado</a:t>
            </a:r>
            <a:r>
              <a:rPr lang="pt-BR" baseline="0" dirty="0" smtClean="0"/>
              <a:t> com manta PEAD.</a:t>
            </a:r>
            <a:endParaRPr lang="pt-BR" dirty="0" smtClean="0"/>
          </a:p>
          <a:p>
            <a:pPr eaLnBrk="1" hangingPunct="1">
              <a:spcBef>
                <a:spcPct val="0"/>
              </a:spcBef>
            </a:pPr>
            <a:r>
              <a:rPr lang="pt-BR" dirty="0" smtClean="0"/>
              <a:t>A alimentação ocorreu </a:t>
            </a:r>
            <a:r>
              <a:rPr lang="pt-BR" dirty="0" err="1" smtClean="0"/>
              <a:t>intermitantemante</a:t>
            </a:r>
            <a:r>
              <a:rPr lang="pt-BR" dirty="0" smtClean="0"/>
              <a:t> a cada </a:t>
            </a:r>
            <a:r>
              <a:rPr lang="pt-BR" dirty="0" err="1" smtClean="0"/>
              <a:t>tres</a:t>
            </a:r>
            <a:r>
              <a:rPr lang="pt-BR" dirty="0" smtClean="0"/>
              <a:t> horas por um conjunto moto-bomba, permanecendo ligada por 30 min e desligado</a:t>
            </a:r>
            <a:r>
              <a:rPr lang="pt-BR" baseline="0" dirty="0" smtClean="0"/>
              <a:t> por 2,5 horas.</a:t>
            </a:r>
          </a:p>
          <a:p>
            <a:pPr eaLnBrk="1" hangingPunct="1">
              <a:spcBef>
                <a:spcPct val="0"/>
              </a:spcBef>
            </a:pPr>
            <a:r>
              <a:rPr lang="pt-BR" baseline="0" dirty="0" smtClean="0"/>
              <a:t>Possui capacidade de atender ate 765 pessoas e operou com carregamento de 87g/DQO.m².dia e de 7 a 20 </a:t>
            </a:r>
            <a:r>
              <a:rPr lang="pt-BR" baseline="0" dirty="0" err="1" smtClean="0"/>
              <a:t>gNH</a:t>
            </a:r>
            <a:r>
              <a:rPr lang="pt-BR" baseline="0" dirty="0" smtClean="0"/>
              <a:t>$/m².dia.</a:t>
            </a:r>
          </a:p>
          <a:p>
            <a:pPr eaLnBrk="1" hangingPunct="1">
              <a:spcBef>
                <a:spcPct val="0"/>
              </a:spcBef>
            </a:pPr>
            <a:r>
              <a:rPr lang="pt-BR" baseline="0" dirty="0" smtClean="0"/>
              <a:t>O sistema foi </a:t>
            </a:r>
            <a:r>
              <a:rPr lang="pt-BR" baseline="0" dirty="0" err="1" smtClean="0"/>
              <a:t>minitorado</a:t>
            </a:r>
            <a:r>
              <a:rPr lang="pt-BR" baseline="0" dirty="0" smtClean="0"/>
              <a:t> com alta carga orgânica aplicada, com elevado numero de pessoas e área superficial do WCV-D reduzida.</a:t>
            </a:r>
            <a:endParaRPr lang="pt-BR" dirty="0" smtClean="0"/>
          </a:p>
        </p:txBody>
      </p:sp>
      <p:sp>
        <p:nvSpPr>
          <p:cNvPr id="6246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DA55EA-2637-4C04-9130-F986B6997E1D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O</a:t>
            </a:r>
            <a:r>
              <a:rPr lang="pt-BR" baseline="0" dirty="0" smtClean="0"/>
              <a:t> WCV-D foi </a:t>
            </a:r>
            <a:r>
              <a:rPr lang="pt-BR" baseline="0" dirty="0" err="1" smtClean="0"/>
              <a:t>construido</a:t>
            </a:r>
            <a:r>
              <a:rPr lang="pt-BR" baseline="0" dirty="0" smtClean="0"/>
              <a:t> e 2005, possui área de 3140,94 m², a </a:t>
            </a:r>
            <a:r>
              <a:rPr lang="pt-BR" baseline="0" dirty="0" err="1" smtClean="0"/>
              <a:t>macrófita</a:t>
            </a:r>
            <a:r>
              <a:rPr lang="pt-BR" baseline="0" dirty="0" smtClean="0"/>
              <a:t> utilizada foi </a:t>
            </a:r>
            <a:r>
              <a:rPr lang="pt-BR" baseline="0" dirty="0" err="1" smtClean="0"/>
              <a:t>Cyperus</a:t>
            </a:r>
            <a:r>
              <a:rPr lang="pt-BR" baseline="0" dirty="0" smtClean="0"/>
              <a:t> papiros, o </a:t>
            </a:r>
            <a:r>
              <a:rPr lang="pt-BR" baseline="0" dirty="0" err="1" smtClean="0"/>
              <a:t>wetland</a:t>
            </a:r>
            <a:r>
              <a:rPr lang="pt-BR" baseline="0" dirty="0" smtClean="0"/>
              <a:t> é estanque, com fundo e laterais </a:t>
            </a:r>
            <a:r>
              <a:rPr lang="pt-BR" baseline="0" dirty="0" err="1" smtClean="0"/>
              <a:t>imermeabilizado</a:t>
            </a:r>
            <a:r>
              <a:rPr lang="pt-BR" baseline="0" dirty="0" smtClean="0"/>
              <a:t> com manta PEAD.</a:t>
            </a:r>
            <a:endParaRPr lang="pt-BR" dirty="0" smtClean="0"/>
          </a:p>
          <a:p>
            <a:pPr eaLnBrk="1" hangingPunct="1">
              <a:spcBef>
                <a:spcPct val="0"/>
              </a:spcBef>
            </a:pPr>
            <a:r>
              <a:rPr lang="pt-BR" dirty="0" smtClean="0"/>
              <a:t>A alimentação ocorreu </a:t>
            </a:r>
            <a:r>
              <a:rPr lang="pt-BR" dirty="0" err="1" smtClean="0"/>
              <a:t>intermitantemante</a:t>
            </a:r>
            <a:r>
              <a:rPr lang="pt-BR" dirty="0" smtClean="0"/>
              <a:t>,</a:t>
            </a:r>
            <a:r>
              <a:rPr lang="pt-BR" baseline="0" dirty="0" smtClean="0"/>
              <a:t> ocorreu em 2 quadrantes de forma cruzada e alternada para os outros quadrantes a cada 30 dias.</a:t>
            </a:r>
          </a:p>
          <a:p>
            <a:pPr eaLnBrk="1" hangingPunct="1">
              <a:spcBef>
                <a:spcPct val="0"/>
              </a:spcBef>
            </a:pPr>
            <a:r>
              <a:rPr lang="pt-BR" baseline="0" dirty="0" smtClean="0"/>
              <a:t>Possui capacidade de atender ate 2200 pessoas e operou com carregamento de 2g/DQO.m².dia e de 0,5 a 1,6 gNH4/m².dia.</a:t>
            </a:r>
          </a:p>
          <a:p>
            <a:pPr eaLnBrk="1" hangingPunct="1">
              <a:spcBef>
                <a:spcPct val="0"/>
              </a:spcBef>
            </a:pPr>
            <a:r>
              <a:rPr lang="pt-BR" baseline="0" dirty="0" smtClean="0"/>
              <a:t>O sistema foi monitorado com baixa carga orgânica aplicada, com reduzido numero de pessoas e com elevada área superficial.</a:t>
            </a:r>
            <a:endParaRPr lang="pt-BR" dirty="0" smtClean="0"/>
          </a:p>
        </p:txBody>
      </p:sp>
      <p:sp>
        <p:nvSpPr>
          <p:cNvPr id="6246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A87B77-F568-4D1B-8750-E7E29FDF95B2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NBR 7229 (ABNT, 1992) trata sobre o tratamento primário de esgoto sanitário com tanque séptico.</a:t>
            </a:r>
          </a:p>
          <a:p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NBR 13679 (ABNT, 1997) apresenta alternativas tecnológicas para o pós-tratamento de efluentes de tanque séptico, parâmetros para lançamento de efluentes em galeria pluvial e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</a:t>
            </a:r>
            <a:r>
              <a:rPr lang="pt-BR" sz="1200" dirty="0" smtClean="0">
                <a:latin typeface="Times New Roman" pitchFamily="18" charset="0"/>
                <a:cs typeface="Times New Roman" pitchFamily="18" charset="0"/>
              </a:rPr>
              <a:t>aixas prováveis de remoção de poluentes considerado em conjunto com tanque séptico (%).</a:t>
            </a:r>
          </a:p>
          <a:p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Não há diretrizes brasileiras específicas sobre wetlands construídos, no entanto, a NBR 7229 (ABNT, 1992) e NBR 13969 (ABNT, 1997) fornecem informações sobre a construção diferentes unidades de pós-tratamento e disposição de efluentes líquidos de tanque séptico, como o filtro de areia e valas de infiltração que possuem características similares de projeto, implantação e operação a dos wetlands construídos de fluxo vertical e horizontal (SEZERINO et al, 2012).</a:t>
            </a:r>
            <a:endParaRPr lang="pt-BR" dirty="0" smtClean="0"/>
          </a:p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6451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628092-5CFA-493F-8417-41243B78D308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Outras tecnologias comumente</a:t>
            </a:r>
            <a:r>
              <a:rPr lang="pt-BR" baseline="0" dirty="0" smtClean="0"/>
              <a:t> utilizadas para tratamento de esgoto em loteamentos e condomínios são os arranjos tecnológicos constituída por reator UASB como tratamento primário e lodos ativados, filtro aeróbio submerso, filtro percolador, flotação, lagoa de polimento.</a:t>
            </a:r>
          </a:p>
          <a:p>
            <a:pPr eaLnBrk="1" hangingPunct="1">
              <a:spcBef>
                <a:spcPct val="0"/>
              </a:spcBef>
            </a:pPr>
            <a:endParaRPr lang="pt-BR" baseline="0" dirty="0" smtClean="0"/>
          </a:p>
          <a:p>
            <a:pPr eaLnBrk="1" hangingPunct="1">
              <a:spcBef>
                <a:spcPct val="0"/>
              </a:spcBef>
            </a:pPr>
            <a:r>
              <a:rPr lang="pt-BR" baseline="0" dirty="0" smtClean="0"/>
              <a:t>Os sistemas 1 e 2 monitorados possuem eficiência de remoção de poluentes compatíveis com a eficiência esperada para esses arranjos tecnológicos.</a:t>
            </a:r>
            <a:endParaRPr lang="pt-BR" dirty="0" smtClean="0"/>
          </a:p>
        </p:txBody>
      </p:sp>
      <p:sp>
        <p:nvSpPr>
          <p:cNvPr id="6451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CC4733-2904-47B1-99F0-7B4D18A09D83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sz="1200" dirty="0" smtClean="0"/>
              <a:t>Resolução CONSEMA n. 13/2012 – as atividades potencialmente poluidoras ou degradadoras do meio ambiente. As atividades são enquadradas conforme porte, conforme vazão media de final de plano para sistema de coleta e tratamento de esgoto e área útil em hectares para loteamentos e condomínios. Os estudos ambientais são </a:t>
            </a:r>
            <a:r>
              <a:rPr lang="pt-BR" sz="1200" dirty="0" err="1" smtClean="0"/>
              <a:t>defnidos</a:t>
            </a:r>
            <a:r>
              <a:rPr lang="pt-BR" sz="1200" dirty="0" smtClean="0"/>
              <a:t> conforme porte do empreendimento.</a:t>
            </a:r>
            <a:endParaRPr lang="pt-BR" dirty="0" smtClean="0"/>
          </a:p>
        </p:txBody>
      </p:sp>
      <p:sp>
        <p:nvSpPr>
          <p:cNvPr id="6451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DF380A-D41A-4E38-BA76-36E4C846A48E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sz="1200" dirty="0" smtClean="0"/>
              <a:t>O estudo ambiental (RAP, EAS, EIA-RIMA) no qual deve contemplar o estudo de auto depuração do corpo receptor.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Anuência da concessionária de serviços de esgoto, visando sua manutenção e operação do sistema de tratamento;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Relatório do programa de monitoramento da qualidade dos efluentes tratados e do corpo receptor, com respectivos laudos de análise. </a:t>
            </a:r>
            <a:endParaRPr lang="pt-BR" sz="1200" dirty="0" smtClean="0">
              <a:solidFill>
                <a:srgbClr val="595959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6451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BAEFAB-213C-4F8E-A51F-2D5F0EA60387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A tabela apresenta</a:t>
            </a:r>
            <a:r>
              <a:rPr lang="pt-BR" baseline="0" dirty="0" smtClean="0"/>
              <a:t> um quadro comparativo  de desempenho dos sistemas 1 e 2 com a leis e normas aplicáveis.</a:t>
            </a:r>
            <a:endParaRPr lang="pt-BR" dirty="0" smtClean="0"/>
          </a:p>
          <a:p>
            <a:pPr eaLnBrk="1" hangingPunct="1">
              <a:spcBef>
                <a:spcPct val="0"/>
              </a:spcBef>
            </a:pPr>
            <a:r>
              <a:rPr lang="pt-BR" dirty="0" smtClean="0"/>
              <a:t>Os</a:t>
            </a:r>
            <a:r>
              <a:rPr lang="pt-BR" baseline="0" dirty="0" smtClean="0"/>
              <a:t> sistema monitorados eles atendem os requisitos para licenciamento ambiental.</a:t>
            </a:r>
          </a:p>
          <a:p>
            <a:pPr eaLnBrk="1" hangingPunct="1">
              <a:spcBef>
                <a:spcPct val="0"/>
              </a:spcBef>
            </a:pPr>
            <a:r>
              <a:rPr lang="pt-BR" baseline="0" dirty="0" smtClean="0"/>
              <a:t>O sistema 1, com elevado carregamento orgânico, não atende exigência para o fosforo, porem ele exigido para lançamento em lagoas lagunas e estuários.</a:t>
            </a:r>
          </a:p>
          <a:p>
            <a:pPr eaLnBrk="1" hangingPunct="1">
              <a:spcBef>
                <a:spcPct val="0"/>
              </a:spcBef>
            </a:pPr>
            <a:r>
              <a:rPr lang="pt-BR" baseline="0" dirty="0" smtClean="0"/>
              <a:t>O parâmetro nitrogênio amoniacal, segundo resolução </a:t>
            </a:r>
            <a:r>
              <a:rPr lang="pt-BR" baseline="0" dirty="0" err="1" smtClean="0"/>
              <a:t>conama</a:t>
            </a:r>
            <a:r>
              <a:rPr lang="pt-BR" baseline="0" dirty="0" smtClean="0"/>
              <a:t> 430, não é exigível para esgoto sanitário, mas sim para o demais efluentes, industrial, etc.</a:t>
            </a:r>
          </a:p>
          <a:p>
            <a:pPr eaLnBrk="1" hangingPunct="1">
              <a:spcBef>
                <a:spcPct val="0"/>
              </a:spcBef>
            </a:pPr>
            <a:r>
              <a:rPr lang="pt-BR" baseline="0" dirty="0" smtClean="0"/>
              <a:t>A proposta do </a:t>
            </a:r>
            <a:r>
              <a:rPr lang="pt-BR" baseline="0" dirty="0" err="1" smtClean="0"/>
              <a:t>consema</a:t>
            </a:r>
            <a:r>
              <a:rPr lang="pt-BR" baseline="0" dirty="0" smtClean="0"/>
              <a:t> define as frequência de monitoramento nos </a:t>
            </a:r>
            <a:r>
              <a:rPr lang="pt-BR" baseline="0" dirty="0" err="1" smtClean="0"/>
              <a:t>parametros</a:t>
            </a:r>
            <a:r>
              <a:rPr lang="pt-BR" baseline="0" dirty="0" smtClean="0"/>
              <a:t> de interesse.</a:t>
            </a:r>
            <a:endParaRPr lang="pt-BR" dirty="0" smtClean="0"/>
          </a:p>
        </p:txBody>
      </p:sp>
      <p:sp>
        <p:nvSpPr>
          <p:cNvPr id="7065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F11D7D-6173-4A2E-938B-6B64255BA14D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O sistema com baixa carregamento apresentou-se</a:t>
            </a:r>
            <a:r>
              <a:rPr lang="pt-BR" baseline="0" dirty="0" smtClean="0"/>
              <a:t> mais eficiente do que o com alto carregamento.</a:t>
            </a:r>
          </a:p>
          <a:p>
            <a:pPr eaLnBrk="1" hangingPunct="1">
              <a:spcBef>
                <a:spcPct val="0"/>
              </a:spcBef>
            </a:pPr>
            <a:endParaRPr lang="pt-BR" baseline="0" dirty="0" smtClean="0"/>
          </a:p>
          <a:p>
            <a:pPr eaLnBrk="1" hangingPunct="1">
              <a:spcBef>
                <a:spcPct val="0"/>
              </a:spcBef>
            </a:pPr>
            <a:r>
              <a:rPr lang="pt-BR" dirty="0" smtClean="0"/>
              <a:t>Quando comparados com arranjos tecnológicos</a:t>
            </a:r>
            <a:r>
              <a:rPr lang="pt-BR" baseline="0" dirty="0" smtClean="0"/>
              <a:t> apresentados pela NBR 13969 e com UASB seguido de tratamento complementar os sistemas monitorados possuem eficiência de remoção de poluentes compatíveis a RAC seguido de wetlands.</a:t>
            </a:r>
          </a:p>
          <a:p>
            <a:pPr eaLnBrk="1" hangingPunct="1">
              <a:spcBef>
                <a:spcPct val="0"/>
              </a:spcBef>
            </a:pPr>
            <a:endParaRPr lang="pt-BR" baseline="0" dirty="0" smtClean="0"/>
          </a:p>
          <a:p>
            <a:pPr eaLnBrk="1" hangingPunct="1">
              <a:spcBef>
                <a:spcPct val="0"/>
              </a:spcBef>
            </a:pPr>
            <a:r>
              <a:rPr lang="pt-BR" baseline="0" dirty="0" smtClean="0"/>
              <a:t>Os sistemas 1 e 2 atendem os requisitos para licenciamento de loteamentos e condomínios, com exceção do fosforo no sistema com elevado carregamento orgânico, no entanto o parâmetro é exigido apenas para lançamento em lagunas, lagoas e estuários. O parâmetro nitrogênio amoniacal, segundo resolução </a:t>
            </a:r>
            <a:r>
              <a:rPr lang="pt-BR" baseline="0" dirty="0" smtClean="0"/>
              <a:t>CONAMA n. </a:t>
            </a:r>
            <a:r>
              <a:rPr lang="pt-BR" baseline="0" dirty="0" smtClean="0"/>
              <a:t>430, não é exigível para esgoto sanitário.</a:t>
            </a:r>
          </a:p>
          <a:p>
            <a:pPr eaLnBrk="1" hangingPunct="1">
              <a:spcBef>
                <a:spcPct val="0"/>
              </a:spcBef>
            </a:pPr>
            <a:endParaRPr lang="pt-BR" baseline="0" dirty="0" smtClean="0"/>
          </a:p>
          <a:p>
            <a:pPr eaLnBrk="1" hangingPunct="1">
              <a:spcBef>
                <a:spcPct val="0"/>
              </a:spcBef>
            </a:pPr>
            <a:r>
              <a:rPr lang="pt-BR" baseline="0" dirty="0" smtClean="0"/>
              <a:t>Para lançamento de DBO e fosforo fora do padrão dependerá das </a:t>
            </a:r>
            <a:r>
              <a:rPr lang="pt-BR" baseline="0" dirty="0" smtClean="0"/>
              <a:t>características </a:t>
            </a:r>
            <a:r>
              <a:rPr lang="pt-BR" baseline="0" dirty="0" smtClean="0"/>
              <a:t>do corpo receptor.</a:t>
            </a:r>
            <a:endParaRPr lang="pt-BR" dirty="0" smtClean="0"/>
          </a:p>
        </p:txBody>
      </p:sp>
      <p:sp>
        <p:nvSpPr>
          <p:cNvPr id="7065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7116DC-D90B-40B6-849F-F046A6E5F2FC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Queria agradece a UFSC, ao GESAD e a FUNASA pelo financiamento parcial da pesquisa.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  Agora estou a disposição para perguntas e questionamentos.</a:t>
            </a:r>
          </a:p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7065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970F51-C41B-4A6B-BCBE-95BA1C57A65B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84,36% da população brasileira, residem em área urbana. aproximadamente cento e sessenta e um milhões de habitantes, </a:t>
            </a:r>
          </a:p>
          <a:p>
            <a:pPr eaLnBrk="1" hangingPunct="1">
              <a:spcBef>
                <a:spcPct val="0"/>
              </a:spcBef>
            </a:pPr>
            <a:endParaRPr lang="pt-BR" dirty="0" smtClean="0"/>
          </a:p>
          <a:p>
            <a:pPr eaLnBrk="1" hangingPunct="1">
              <a:spcBef>
                <a:spcPct val="0"/>
              </a:spcBef>
            </a:pPr>
            <a:r>
              <a:rPr lang="pt-BR" dirty="0" smtClean="0"/>
              <a:t>Apenas 48,6% da população brasileira estão conectadas às redes de esgoto sanitário. Em relação ao total de esgoto gerado, somente cerca de 39,0% é tratado, sendo o restante lançado sem tratamento nos solos e corpos d’água, colocando em risco a saúde dos ecossistemas e da população local. Já em relação ao total de esgotos coletados 69,4 % são tratados (SNSA, 2014).</a:t>
            </a:r>
          </a:p>
          <a:p>
            <a:pPr eaLnBrk="1" hangingPunct="1">
              <a:spcBef>
                <a:spcPct val="0"/>
              </a:spcBef>
            </a:pPr>
            <a:endParaRPr lang="pt-BR" dirty="0" smtClean="0"/>
          </a:p>
          <a:p>
            <a:pPr eaLnBrk="1" hangingPunct="1">
              <a:spcBef>
                <a:spcPct val="0"/>
              </a:spcBef>
            </a:pPr>
            <a:r>
              <a:rPr lang="pt-BR" dirty="0" smtClean="0"/>
              <a:t>O tratamento e o lançamento inadequado de esgoto sanitário no solo e corpos d’água, representam uma das principais fontes poluidoras dos recursos hídricos no Brasil. </a:t>
            </a:r>
          </a:p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2560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EFE7FF-036F-4948-B3DC-276F58D2DBAD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2355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1BEF5A-6C45-4E40-9A6A-6C05D6C4A846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smtClean="0"/>
              <a:t>Segundo o censo do Instituto Brasileiro de Geografia e Estatística (IBGE 2010), aproximadamente trinta milhões de habitantes, 15,64 % da população, residem em áreas consideradas rurais, os quais totalizam aproximadamente oito milhões de domicílios em áreas rurais. </a:t>
            </a:r>
          </a:p>
          <a:p>
            <a:r>
              <a:rPr lang="pt-BR" smtClean="0"/>
              <a:t>Em áreas rurais os sistemas de tratamento de esgoto sanitário adotados em maior parte são fossas rudimentares e outras soluções, os quais representam 45,3 e 7,7% dos domicílios rurais (Figura 12), respectivamente. Além disso, 13,6% dos domicílios não dispõem de nenhuma solução (IBGE – PNAD 2012).. Somente 5,2% dos domicílios rurais possuem coleta de esgoto ligada à rede geral e 28,3% possuem fossa séptica ligada ou não à rede coletora (Figura 13). Estes sistemas de tratamento são inadequados e comprometem qualidade do solo, das águas superficiais e subterrâneas e podem colocar em risco a saúde da população local.</a:t>
            </a:r>
          </a:p>
          <a:p>
            <a:pPr eaLnBrk="1" hangingPunct="1">
              <a:spcBef>
                <a:spcPct val="0"/>
              </a:spcBef>
            </a:pPr>
            <a:endParaRPr lang="pt-BR" smtClean="0"/>
          </a:p>
          <a:p>
            <a:r>
              <a:rPr lang="pt-BR" smtClean="0"/>
              <a:t>O fato de nas áreas rurais existir significativo número de domicílios dispersos, e a inexistência de rede coletora de esgotos nas áreas mais concentradas, leva as famílias a recorrerem às alternativas de esgotamento sanitário, como fossa rudimentar (45,3%) e outras formas (7,7%), representando um total de 53% do total de domicílios rurais.</a:t>
            </a:r>
          </a:p>
          <a:p>
            <a:r>
              <a:rPr lang="pt-BR" smtClean="0"/>
              <a:t>Dentre as soluções adotadas para o esgotamento sanitário em domicílios rurais destaca-se o predomínio da utilização de fossas rudimentares em todas as regiões do Brasil.</a:t>
            </a:r>
          </a:p>
        </p:txBody>
      </p:sp>
      <p:sp>
        <p:nvSpPr>
          <p:cNvPr id="2765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9E88D4-B90D-4D77-8C62-F24E58F2D77E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As abordagens de tratamento de esgoto sanitário variam desde os sistemas centralizados convencionais, até aos sistemas descentralizados.</a:t>
            </a:r>
          </a:p>
          <a:p>
            <a:pPr eaLnBrk="1" hangingPunct="1">
              <a:spcBef>
                <a:spcPct val="0"/>
              </a:spcBef>
            </a:pPr>
            <a:r>
              <a:rPr lang="pt-BR" dirty="0" smtClean="0"/>
              <a:t>Os sistemas centralizados, em geral, são mais aplicados em Áreas densamente povoadas. Estes sistemas demandam muita energia, requerem equipamentos sofisticados, e grandes extensões de redes coletoras.</a:t>
            </a:r>
          </a:p>
          <a:p>
            <a:pPr eaLnBrk="1" hangingPunct="1">
              <a:spcBef>
                <a:spcPct val="0"/>
              </a:spcBef>
            </a:pPr>
            <a:endParaRPr lang="pt-BR" dirty="0" smtClean="0"/>
          </a:p>
          <a:p>
            <a:pPr eaLnBrk="1" hangingPunct="1">
              <a:spcBef>
                <a:spcPct val="0"/>
              </a:spcBef>
            </a:pPr>
            <a:r>
              <a:rPr lang="pt-BR" dirty="0" smtClean="0"/>
              <a:t>Já a descentralização, pode ser definida sob várias perspectivas, mas principalmente pelo fato de a água residual ser tratada próximo à fonte geradora, e pela capacidade de tratamento avaliada por meio da carga orgânica e expressa como pessoa equivalente (pe) e geralmente utilizam tecnologias simplificadas de tratamento.</a:t>
            </a:r>
          </a:p>
          <a:p>
            <a:pPr eaLnBrk="1" hangingPunct="1">
              <a:spcBef>
                <a:spcPct val="0"/>
              </a:spcBef>
            </a:pPr>
            <a:r>
              <a:rPr lang="pt-BR" dirty="0" smtClean="0"/>
              <a:t>Na concepção do saneamento descentralizado destacam-se os WC, que são sistemas que utilizam os processos naturais para o tratamento de efluentes e são capazes de garantir alta eficiência de tratamento de esgotos principalmente para unidades residenciais, loteamentos, comunidades rurais e isoladas.</a:t>
            </a:r>
          </a:p>
        </p:txBody>
      </p:sp>
      <p:sp>
        <p:nvSpPr>
          <p:cNvPr id="2969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ACCE5F-77D8-4C0C-AB34-C4405DC1DDB4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Os WC são comumente classificados de acordo com seu fluxo hidráulico, superficial e subsuperficial, nos </a:t>
            </a:r>
            <a:r>
              <a:rPr lang="pt-BR" dirty="0" err="1" smtClean="0"/>
              <a:t>subsuperficiais</a:t>
            </a:r>
            <a:r>
              <a:rPr lang="pt-BR" dirty="0" smtClean="0"/>
              <a:t> de duas formas: WCH,</a:t>
            </a:r>
            <a:r>
              <a:rPr lang="pt-BR" baseline="0" dirty="0" smtClean="0"/>
              <a:t> </a:t>
            </a:r>
            <a:r>
              <a:rPr lang="pt-BR" dirty="0" smtClean="0"/>
              <a:t>WCV,</a:t>
            </a:r>
            <a:r>
              <a:rPr lang="pt-BR" baseline="0" dirty="0" smtClean="0"/>
              <a:t> e dentre os WCV em WCV-D e WCV-MFS.</a:t>
            </a:r>
            <a:endParaRPr lang="pt-BR" dirty="0" smtClean="0"/>
          </a:p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48C0F2-5352-40AE-A16B-EBB037FB1B1A}" type="slidenum">
              <a:rPr lang="pt-BR" smtClean="0"/>
              <a:pPr>
                <a:defRPr/>
              </a:pPr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5468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-No WCV, o esgoto </a:t>
            </a:r>
            <a:r>
              <a:rPr lang="pt-BR" dirty="0" err="1" smtClean="0"/>
              <a:t>percola</a:t>
            </a:r>
            <a:r>
              <a:rPr lang="pt-BR" dirty="0" smtClean="0"/>
              <a:t> verticalmente o meio filtrante. Nessa modalidade, um ambiente </a:t>
            </a:r>
            <a:r>
              <a:rPr lang="pt-BR" dirty="0" err="1" smtClean="0"/>
              <a:t>oxidativo</a:t>
            </a:r>
            <a:r>
              <a:rPr lang="pt-BR" dirty="0" smtClean="0"/>
              <a:t> é proporcionado devido ao arraste de oxigênio para o interior do módulo, favorecendo a remoção de matéria orgânica e também a nitrificação. Contudo, os WCV apresentam limitações quanto a remoção de nitrogênio, pois não possuem ambientes redutores para proporcionar a remoção completa deste nutriente. Então o que acontece, o nitrogênio é apenas transformado e não removido.</a:t>
            </a:r>
          </a:p>
          <a:p>
            <a:pPr eaLnBrk="1" hangingPunct="1">
              <a:spcBef>
                <a:spcPct val="0"/>
              </a:spcBef>
            </a:pPr>
            <a:endParaRPr lang="pt-BR" dirty="0" smtClean="0"/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 WCVD-FS possuem os mesmos princípios de tratamento que os WCVD. Os mesmos elementos atuantes, como as macrófitas, micro-organismos e material filtrante. </a:t>
            </a:r>
          </a:p>
          <a:p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principal estratégia dos WCVD-FS é proporcionar a maior remoção de nitrogênio, buscando não somente a nitrificação como é o caso dos WCVD, mas a nitrificação seguida da desnitrificação em uma única unidade (KIM </a:t>
            </a:r>
            <a:r>
              <a:rPr lang="pt-B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al.,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2014). 	Para isso, proporciona-se uma saturação por meio da elevação do controlador de nível, originando condições anaeróbias/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anóxicas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fundo do filtro e condições aeróbias na superfície, promovendo assim ambientes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oxidativos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redutores em um mesmo módulo (KIM </a:t>
            </a:r>
            <a:r>
              <a:rPr lang="pt-B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al.,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2014). </a:t>
            </a:r>
          </a:p>
          <a:p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Figura 7 apresentam-se as vias de transformação de nitrogênio apresentadas na literatura, levando em consideração a região aeróbia de um WCVD e a saturação de fundo de WCVD-FS.</a:t>
            </a:r>
          </a:p>
          <a:p>
            <a:pPr eaLnBrk="1" hangingPunct="1">
              <a:spcBef>
                <a:spcPct val="0"/>
              </a:spcBef>
            </a:pPr>
            <a:endParaRPr lang="pt-BR" dirty="0" smtClean="0"/>
          </a:p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3379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E1B522-1FF5-43D0-BD3F-E054A35C09A1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Com atuação dos principais elementos nos WC, meio filtrante, microrganismos e macrófitas são proporcionados os seguintes processos de remoção de poluentes, conforme apresentado na Tabela 1.</a:t>
            </a:r>
          </a:p>
          <a:p>
            <a:pPr eaLnBrk="1" hangingPunct="1">
              <a:spcBef>
                <a:spcPct val="0"/>
              </a:spcBef>
            </a:pPr>
            <a:endParaRPr lang="pt-BR" dirty="0" smtClean="0"/>
          </a:p>
          <a:p>
            <a:r>
              <a:rPr lang="pt-BR" dirty="0" smtClean="0"/>
              <a:t>O material filtrante, micro-organismos e macrófitas, atuam em conjunto para realizar a depuração das águas residuárias a serem tratadas, conforme destacado a seguir:</a:t>
            </a:r>
          </a:p>
          <a:p>
            <a:r>
              <a:rPr lang="pt-BR" dirty="0" smtClean="0"/>
              <a:t> </a:t>
            </a:r>
          </a:p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3379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6890B0-9AEC-423D-B8E5-A12EC534CE27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smtClean="0"/>
              <a:t>Neste contexto, esta pesquisa tem como objetivo geral...</a:t>
            </a:r>
          </a:p>
        </p:txBody>
      </p:sp>
      <p:sp>
        <p:nvSpPr>
          <p:cNvPr id="5837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09B9AF-E3E3-448B-97C9-30716A3786CE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A base metodológica para execução deste trabalho, compreenderá na </a:t>
            </a:r>
            <a:r>
              <a:rPr lang="pt-BR" sz="1200" dirty="0" smtClean="0"/>
              <a:t>Compilação e interpretação dos resultados do efluente em dois sistemas de WCV, implantados em escala real, e aplicados no tratamento de esgoto sanitário.</a:t>
            </a:r>
          </a:p>
          <a:p>
            <a:pPr eaLnBrk="1" hangingPunct="1">
              <a:spcBef>
                <a:spcPct val="0"/>
              </a:spcBef>
            </a:pPr>
            <a:endParaRPr lang="pt-BR" sz="1200" dirty="0" smtClean="0"/>
          </a:p>
          <a:p>
            <a:pPr eaLnBrk="1" hangingPunct="1">
              <a:spcBef>
                <a:spcPct val="0"/>
              </a:spcBef>
            </a:pPr>
            <a:r>
              <a:rPr lang="pt-BR" sz="1200" dirty="0" smtClean="0"/>
              <a:t>Os resultados serão comparados com</a:t>
            </a:r>
            <a:r>
              <a:rPr lang="pt-BR" sz="1200" baseline="0" dirty="0" smtClean="0"/>
              <a:t> a IN 03 da FATMA que trata de atividades relacionadas ao parcelamento do solo urbano, loteamentos e </a:t>
            </a:r>
            <a:r>
              <a:rPr lang="pt-BR" sz="1200" baseline="0" dirty="0" err="1" smtClean="0"/>
              <a:t>condominios</a:t>
            </a:r>
            <a:r>
              <a:rPr lang="pt-BR" sz="1200" baseline="0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sz="1200" baseline="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sz="1200" baseline="0" dirty="0" err="1" smtClean="0"/>
              <a:t>Tambem</a:t>
            </a:r>
            <a:r>
              <a:rPr lang="pt-BR" sz="1200" baseline="0" dirty="0" smtClean="0"/>
              <a:t> serão comparados a </a:t>
            </a:r>
            <a:r>
              <a:rPr lang="pt-BR" dirty="0" smtClean="0"/>
              <a:t>CONAMA n. 430/2011, Lei n. 14675/2009 (Código Estadual de Meio Ambiente, do Estado de Santa Catarina) e CONAMA n. 357/2005. </a:t>
            </a:r>
          </a:p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6246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EF1673-F1F1-4F8B-ACCA-D06CCD02F7A5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6"/>
          <p:cNvCxnSpPr/>
          <p:nvPr/>
        </p:nvCxnSpPr>
        <p:spPr>
          <a:xfrm>
            <a:off x="9374188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7"/>
          <p:cNvCxnSpPr/>
          <p:nvPr/>
        </p:nvCxnSpPr>
        <p:spPr>
          <a:xfrm flipV="1">
            <a:off x="7427913" y="3681413"/>
            <a:ext cx="4764087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orma livre 8"/>
          <p:cNvSpPr/>
          <p:nvPr/>
        </p:nvSpPr>
        <p:spPr>
          <a:xfrm>
            <a:off x="9188450" y="-7938"/>
            <a:ext cx="3006725" cy="6865938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7" name="Forma livre 9"/>
          <p:cNvSpPr/>
          <p:nvPr/>
        </p:nvSpPr>
        <p:spPr>
          <a:xfrm>
            <a:off x="9604375" y="-7938"/>
            <a:ext cx="2590800" cy="6865938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8" name="Forma livre 10"/>
          <p:cNvSpPr/>
          <p:nvPr/>
        </p:nvSpPr>
        <p:spPr>
          <a:xfrm>
            <a:off x="8934450" y="3048000"/>
            <a:ext cx="3260725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9" name="Forma livre 11"/>
          <p:cNvSpPr/>
          <p:nvPr/>
        </p:nvSpPr>
        <p:spPr>
          <a:xfrm>
            <a:off x="9340850" y="-7938"/>
            <a:ext cx="2854325" cy="6865938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0" name="Forma livre 12"/>
          <p:cNvSpPr/>
          <p:nvPr/>
        </p:nvSpPr>
        <p:spPr>
          <a:xfrm>
            <a:off x="10907713" y="-7938"/>
            <a:ext cx="1287462" cy="6865938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1" name="Forma livre 13"/>
          <p:cNvSpPr/>
          <p:nvPr/>
        </p:nvSpPr>
        <p:spPr>
          <a:xfrm>
            <a:off x="10941050" y="-7938"/>
            <a:ext cx="1271588" cy="6865938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2" name="Forma livre 14"/>
          <p:cNvSpPr/>
          <p:nvPr/>
        </p:nvSpPr>
        <p:spPr>
          <a:xfrm>
            <a:off x="-7938" y="-7938"/>
            <a:ext cx="863601" cy="5697538"/>
          </a:xfrm>
          <a:custGeom>
            <a:avLst/>
            <a:gdLst>
              <a:gd name="connsiteX0" fmla="*/ 0 w 863600"/>
              <a:gd name="connsiteY0" fmla="*/ 8467 h 5698067"/>
              <a:gd name="connsiteX1" fmla="*/ 863600 w 863600"/>
              <a:gd name="connsiteY1" fmla="*/ 0 h 5698067"/>
              <a:gd name="connsiteX2" fmla="*/ 863600 w 863600"/>
              <a:gd name="connsiteY2" fmla="*/ 16934 h 5698067"/>
              <a:gd name="connsiteX3" fmla="*/ 0 w 863600"/>
              <a:gd name="connsiteY3" fmla="*/ 5698067 h 5698067"/>
              <a:gd name="connsiteX4" fmla="*/ 0 w 863600"/>
              <a:gd name="connsiteY4" fmla="*/ 8467 h 5698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600" h="5698067">
                <a:moveTo>
                  <a:pt x="0" y="8467"/>
                </a:moveTo>
                <a:lnTo>
                  <a:pt x="863600" y="0"/>
                </a:lnTo>
                <a:lnTo>
                  <a:pt x="863600" y="16934"/>
                </a:lnTo>
                <a:lnTo>
                  <a:pt x="0" y="5698067"/>
                </a:lnTo>
                <a:lnTo>
                  <a:pt x="0" y="846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3" name="Forma livre 15"/>
          <p:cNvSpPr/>
          <p:nvPr/>
        </p:nvSpPr>
        <p:spPr>
          <a:xfrm>
            <a:off x="10374313" y="3589338"/>
            <a:ext cx="1820862" cy="3268662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07460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07460" y="4050834"/>
            <a:ext cx="776895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  <p:sp>
        <p:nvSpPr>
          <p:cNvPr id="1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A256D-F5E0-4DA2-84DF-3ED9C42AA160}" type="datetime1">
              <a:rPr lang="pt-BR"/>
              <a:pPr>
                <a:defRPr/>
              </a:pPr>
              <a:t>16/05/2016</a:t>
            </a:fld>
            <a:endParaRPr lang="pt-BR" dirty="0"/>
          </a:p>
        </p:txBody>
      </p:sp>
      <p:sp>
        <p:nvSpPr>
          <p:cNvPr id="1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E3B1C-26B2-4802-8950-D6D2C28A5D5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512" y="609600"/>
            <a:ext cx="8598907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77512" y="4470400"/>
            <a:ext cx="8598907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E5010-6230-4F67-ACE0-0E3E17EA9941}" type="datetime1">
              <a:rPr lang="pt-BR"/>
              <a:pPr>
                <a:defRPr/>
              </a:pPr>
              <a:t>16/05/2016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C0035-2E6B-4872-B08B-F59F9251E79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9"/>
          <p:cNvSpPr txBox="1"/>
          <p:nvPr/>
        </p:nvSpPr>
        <p:spPr>
          <a:xfrm>
            <a:off x="541338" y="790575"/>
            <a:ext cx="611187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t-BR" sz="8000" dirty="0" smtClean="0">
                <a:solidFill>
                  <a:srgbClr val="90C226">
                    <a:lumMod val="60000"/>
                    <a:lumOff val="40000"/>
                  </a:srgbClr>
                </a:solidFill>
                <a:effectLst/>
                <a:ea typeface="+mn-ea"/>
                <a:cs typeface="+mn-cs"/>
              </a:rPr>
              <a:t>“</a:t>
            </a:r>
            <a:endParaRPr lang="pt-BR" sz="8000" dirty="0">
              <a:solidFill>
                <a:srgbClr val="90C226">
                  <a:lumMod val="60000"/>
                  <a:lumOff val="40000"/>
                </a:srgbClr>
              </a:solidFill>
              <a:effectLst/>
              <a:ea typeface="+mn-ea"/>
              <a:cs typeface="+mn-cs"/>
            </a:endParaRPr>
          </a:p>
        </p:txBody>
      </p:sp>
      <p:sp>
        <p:nvSpPr>
          <p:cNvPr id="6" name="CaixaDeTexto 21"/>
          <p:cNvSpPr txBox="1"/>
          <p:nvPr/>
        </p:nvSpPr>
        <p:spPr>
          <a:xfrm>
            <a:off x="8894763" y="2886075"/>
            <a:ext cx="609600" cy="58578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lvl="0">
              <a:spcBef>
                <a:spcPct val="0"/>
              </a:spcBef>
              <a:buNone/>
              <a:defRPr sz="8000" b="0" cap="all" baseline="0">
                <a:ln w="3175" cmpd="sng">
                  <a:noFill/>
                </a:ln>
                <a:effectLst/>
                <a:latin typeface="Arial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rgbClr val="90C226">
                    <a:lumMod val="60000"/>
                    <a:lumOff val="40000"/>
                  </a:srgbClr>
                </a:solidFill>
                <a:latin typeface="Trebuchet MS"/>
                <a:ea typeface="+mn-ea"/>
                <a:cs typeface="+mn-cs"/>
              </a:rPr>
              <a:t>”</a:t>
            </a:r>
            <a:endParaRPr lang="pt-BR" dirty="0">
              <a:solidFill>
                <a:srgbClr val="90C226">
                  <a:lumMod val="60000"/>
                  <a:lumOff val="40000"/>
                </a:srgbClr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1577" y="609600"/>
            <a:ext cx="809624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77512" y="4470400"/>
            <a:ext cx="8598907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3" name="Espaço Reservado para Texto 9"/>
          <p:cNvSpPr>
            <a:spLocks noGrp="1"/>
          </p:cNvSpPr>
          <p:nvPr>
            <p:ph type="body" sz="quarter" idx="13"/>
          </p:nvPr>
        </p:nvSpPr>
        <p:spPr>
          <a:xfrm>
            <a:off x="1366495" y="3632200"/>
            <a:ext cx="722640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04CD8-5EF9-4EB6-9CAD-3C6E621B4422}" type="datetime1">
              <a:rPr lang="pt-BR"/>
              <a:pPr>
                <a:defRPr/>
              </a:pPr>
              <a:t>16/05/2016</a:t>
            </a:fld>
            <a:endParaRPr lang="pt-BR" dirty="0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DCDF5-CAA4-4B5D-A882-51C37E3BF56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rtão de Identific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512" y="1931988"/>
            <a:ext cx="8598907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5A52B-BD09-4462-9F80-A26B4C9EE04F}" type="datetime1">
              <a:rPr lang="pt-BR"/>
              <a:pPr>
                <a:defRPr/>
              </a:pPr>
              <a:t>16/05/2016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14304-DEF7-4985-A68A-4AFF9C57FAA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 da Co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23"/>
          <p:cNvSpPr txBox="1"/>
          <p:nvPr/>
        </p:nvSpPr>
        <p:spPr>
          <a:xfrm>
            <a:off x="541338" y="790575"/>
            <a:ext cx="611187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t-BR" sz="8000" dirty="0" smtClean="0">
                <a:solidFill>
                  <a:srgbClr val="90C226">
                    <a:lumMod val="60000"/>
                    <a:lumOff val="40000"/>
                  </a:srgbClr>
                </a:solidFill>
                <a:effectLst/>
                <a:ea typeface="+mn-ea"/>
                <a:cs typeface="+mn-cs"/>
              </a:rPr>
              <a:t>“</a:t>
            </a:r>
            <a:endParaRPr lang="pt-BR" sz="8000" dirty="0">
              <a:solidFill>
                <a:srgbClr val="90C226">
                  <a:lumMod val="60000"/>
                  <a:lumOff val="40000"/>
                </a:srgbClr>
              </a:solidFill>
              <a:effectLst/>
              <a:ea typeface="+mn-ea"/>
              <a:cs typeface="+mn-cs"/>
            </a:endParaRPr>
          </a:p>
        </p:txBody>
      </p:sp>
      <p:sp>
        <p:nvSpPr>
          <p:cNvPr id="6" name="CaixaDeTexto 24"/>
          <p:cNvSpPr txBox="1"/>
          <p:nvPr/>
        </p:nvSpPr>
        <p:spPr>
          <a:xfrm>
            <a:off x="8894763" y="2886075"/>
            <a:ext cx="609600" cy="58578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lvl="0">
              <a:spcBef>
                <a:spcPct val="0"/>
              </a:spcBef>
              <a:buNone/>
              <a:defRPr sz="8000" b="0" cap="all" baseline="0">
                <a:ln w="3175" cmpd="sng">
                  <a:noFill/>
                </a:ln>
                <a:effectLst/>
                <a:latin typeface="Arial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rgbClr val="90C226">
                    <a:lumMod val="60000"/>
                    <a:lumOff val="40000"/>
                  </a:srgbClr>
                </a:solidFill>
                <a:latin typeface="Trebuchet MS"/>
                <a:ea typeface="+mn-ea"/>
                <a:cs typeface="+mn-cs"/>
              </a:rPr>
              <a:t>”</a:t>
            </a:r>
            <a:endParaRPr lang="pt-BR" dirty="0">
              <a:solidFill>
                <a:srgbClr val="90C226">
                  <a:lumMod val="60000"/>
                  <a:lumOff val="40000"/>
                </a:srgbClr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1577" y="609600"/>
            <a:ext cx="809624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3" name="Espaço Reservado para Texto 9"/>
          <p:cNvSpPr>
            <a:spLocks noGrp="1"/>
          </p:cNvSpPr>
          <p:nvPr>
            <p:ph type="body" sz="quarter" idx="13"/>
          </p:nvPr>
        </p:nvSpPr>
        <p:spPr>
          <a:xfrm>
            <a:off x="677509" y="4013200"/>
            <a:ext cx="8598908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C0D58-D8CB-4979-B174-6A7BEEEC52F6}" type="datetime1">
              <a:rPr lang="pt-BR"/>
              <a:pPr>
                <a:defRPr/>
              </a:pPr>
              <a:t>16/05/2016</a:t>
            </a:fld>
            <a:endParaRPr lang="pt-BR" dirty="0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35766-EDEF-43E2-BF65-1ECCEC36857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978" y="609600"/>
            <a:ext cx="859044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3" name="Espaço Reservado para Texto 9"/>
          <p:cNvSpPr>
            <a:spLocks noGrp="1"/>
          </p:cNvSpPr>
          <p:nvPr>
            <p:ph type="body" sz="quarter" idx="13"/>
          </p:nvPr>
        </p:nvSpPr>
        <p:spPr>
          <a:xfrm>
            <a:off x="677509" y="4013200"/>
            <a:ext cx="8598908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E9DB5-6FFA-454D-A9DA-394C68A62C0B}" type="datetime1">
              <a:rPr lang="pt-BR"/>
              <a:pPr>
                <a:defRPr/>
              </a:pPr>
              <a:t>16/05/2016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60FD0-1224-449B-9FE0-BDC5EF60DAF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2572D-E8FC-441D-B823-C7D1F48ED4E2}" type="datetime1">
              <a:rPr lang="pt-BR"/>
              <a:pPr>
                <a:defRPr/>
              </a:pPr>
              <a:t>16/05/2016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F16E4-D800-4E64-9EFD-3E0E53F2E0E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969749" y="609600"/>
            <a:ext cx="1305083" cy="5251451"/>
          </a:xfrm>
        </p:spPr>
        <p:txBody>
          <a:bodyPr vert="eaVert" anchor="ctr"/>
          <a:lstStyle/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77511" y="609600"/>
            <a:ext cx="7061989" cy="525145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1FAFE-AEDB-46D3-A1A6-02AFD36DEC2A}" type="datetime1">
              <a:rPr lang="pt-BR"/>
              <a:pPr>
                <a:defRPr/>
              </a:pPr>
              <a:t>16/05/2016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536E2-530D-4FFD-936F-6295AFA34CF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6BFC7-379B-4648-B935-51C16A7D7C98}" type="datetime1">
              <a:rPr lang="pt-BR"/>
              <a:pPr>
                <a:defRPr/>
              </a:pPr>
              <a:t>16/05/2016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1D5F5-8ABE-4B26-9610-1E1ECDF4FA4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512" y="2700868"/>
            <a:ext cx="8598907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38BED-8B40-4112-8BE3-6C685B883208}" type="datetime1">
              <a:rPr lang="pt-BR"/>
              <a:pPr>
                <a:defRPr/>
              </a:pPr>
              <a:t>16/05/2016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3333A-E2D0-4437-B3F0-878ADB952FA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77511" y="2160589"/>
            <a:ext cx="4185125" cy="388077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91296" y="2160590"/>
            <a:ext cx="4185124" cy="388077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AEA0F-DF3C-433A-BE2E-076590C7AB17}" type="datetime1">
              <a:rPr lang="pt-BR"/>
              <a:pPr>
                <a:defRPr/>
              </a:pPr>
              <a:t>16/05/2016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2B1E7-212A-4DFA-A036-91C8689792D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75922" y="2160983"/>
            <a:ext cx="41867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75922" y="2737246"/>
            <a:ext cx="418671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89709" y="2160983"/>
            <a:ext cx="418670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89710" y="2737246"/>
            <a:ext cx="418670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83CA7-5DF2-4433-BF60-D7DA2C2F7514}" type="datetime1">
              <a:rPr lang="pt-BR"/>
              <a:pPr>
                <a:defRPr/>
              </a:pPr>
              <a:t>16/05/2016</a:t>
            </a:fld>
            <a:endParaRPr lang="pt-BR" dirty="0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CAA2D-1A30-4BC3-AF69-3E1495BDCE7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511" y="609600"/>
            <a:ext cx="8598907" cy="13208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5F508-BF82-448B-BE1B-9E394589CC85}" type="datetime1">
              <a:rPr lang="pt-BR"/>
              <a:pPr>
                <a:defRPr/>
              </a:pPr>
              <a:t>16/05/2016</a:t>
            </a:fld>
            <a:endParaRPr lang="pt-BR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BA885-3DEA-4A5A-AAD7-75687585A5C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483A4-83B7-476E-A70E-52374EE330AE}" type="datetime1">
              <a:rPr lang="pt-BR"/>
              <a:pPr>
                <a:defRPr/>
              </a:pPr>
              <a:t>16/05/2016</a:t>
            </a:fld>
            <a:endParaRPr lang="pt-BR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782CD-58B0-4387-BEB1-76E3486DFE3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510" y="1498604"/>
            <a:ext cx="385553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1701" y="514925"/>
            <a:ext cx="4514717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7510" y="2777069"/>
            <a:ext cx="385553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A6352-2098-4DFC-92E8-C30C56FC6CB6}" type="datetime1">
              <a:rPr lang="pt-BR"/>
              <a:pPr>
                <a:defRPr/>
              </a:pPr>
              <a:t>16/05/2016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39136-DBF5-4F18-A85D-50145BA8F58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511" y="4800600"/>
            <a:ext cx="8598906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Imagem 2"/>
          <p:cNvSpPr>
            <a:spLocks noGrp="1" noChangeAspect="1"/>
          </p:cNvSpPr>
          <p:nvPr>
            <p:ph type="pic" idx="1"/>
          </p:nvPr>
        </p:nvSpPr>
        <p:spPr>
          <a:xfrm>
            <a:off x="677511" y="609600"/>
            <a:ext cx="8598907" cy="384571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7511" y="5367338"/>
            <a:ext cx="8598906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D3A7C-4F7F-4530-8D8B-B74E43CA4AFB}" type="datetime1">
              <a:rPr lang="pt-BR"/>
              <a:pPr>
                <a:defRPr/>
              </a:pPr>
              <a:t>16/05/2016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2950E-0395-4220-8E57-AE0492EDB4B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/>
        </p:nvCxnSpPr>
        <p:spPr>
          <a:xfrm flipV="1">
            <a:off x="7427913" y="3681413"/>
            <a:ext cx="4764087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9374188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rma livre 8"/>
          <p:cNvSpPr/>
          <p:nvPr/>
        </p:nvSpPr>
        <p:spPr>
          <a:xfrm>
            <a:off x="9188450" y="-7938"/>
            <a:ext cx="3006725" cy="6865938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0" name="Forma livre 9"/>
          <p:cNvSpPr/>
          <p:nvPr/>
        </p:nvSpPr>
        <p:spPr>
          <a:xfrm>
            <a:off x="9604375" y="-7938"/>
            <a:ext cx="2590800" cy="6865938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1" name="Forma livre 10"/>
          <p:cNvSpPr/>
          <p:nvPr/>
        </p:nvSpPr>
        <p:spPr>
          <a:xfrm>
            <a:off x="8934450" y="3048000"/>
            <a:ext cx="3260725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2" name="Forma livre 11"/>
          <p:cNvSpPr/>
          <p:nvPr/>
        </p:nvSpPr>
        <p:spPr>
          <a:xfrm>
            <a:off x="9340850" y="-7938"/>
            <a:ext cx="2854325" cy="6865938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3" name="Forma livre 12"/>
          <p:cNvSpPr/>
          <p:nvPr/>
        </p:nvSpPr>
        <p:spPr>
          <a:xfrm>
            <a:off x="10907713" y="-7938"/>
            <a:ext cx="1287462" cy="6865938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4" name="Forma livre 13"/>
          <p:cNvSpPr/>
          <p:nvPr/>
        </p:nvSpPr>
        <p:spPr>
          <a:xfrm>
            <a:off x="10941050" y="-7938"/>
            <a:ext cx="1271588" cy="6865938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5" name="Forma livre 14"/>
          <p:cNvSpPr/>
          <p:nvPr/>
        </p:nvSpPr>
        <p:spPr>
          <a:xfrm>
            <a:off x="10374313" y="3589338"/>
            <a:ext cx="1820862" cy="3268662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6" name="Forma livre 15"/>
          <p:cNvSpPr/>
          <p:nvPr/>
        </p:nvSpPr>
        <p:spPr>
          <a:xfrm>
            <a:off x="-7938" y="4013200"/>
            <a:ext cx="457201" cy="2852738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9404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79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59405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7900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7207250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537661-88E0-4FCD-B0E8-A585224DE5C6}" type="datetime1">
              <a:rPr lang="pt-BR"/>
              <a:pPr>
                <a:defRPr/>
              </a:pPr>
              <a:t>16/05/2016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593138" y="6042025"/>
            <a:ext cx="682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3E41DB-C415-4173-A7FD-D38B6208193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78" r:id="rId11"/>
    <p:sldLayoutId id="2147483667" r:id="rId12"/>
    <p:sldLayoutId id="2147483679" r:id="rId13"/>
    <p:sldLayoutId id="2147483666" r:id="rId14"/>
    <p:sldLayoutId id="2147483665" r:id="rId15"/>
    <p:sldLayoutId id="2147483664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.bin"/><Relationship Id="rId10" Type="http://schemas.openxmlformats.org/officeDocument/2006/relationships/hyperlink" Target="http://www.wetlandsconstruidos.blogspot.com.br/" TargetMode="External"/><Relationship Id="rId4" Type="http://schemas.openxmlformats.org/officeDocument/2006/relationships/image" Target="../media/image34.jpeg"/><Relationship Id="rId9" Type="http://schemas.openxmlformats.org/officeDocument/2006/relationships/hyperlink" Target="http://www.gesad.ufsc.b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tângulo 8"/>
          <p:cNvSpPr>
            <a:spLocks noGrp="1" noChangeArrowheads="1"/>
          </p:cNvSpPr>
          <p:nvPr>
            <p:ph type="ctrTitle"/>
          </p:nvPr>
        </p:nvSpPr>
        <p:spPr>
          <a:xfrm>
            <a:off x="534988" y="2560638"/>
            <a:ext cx="8740775" cy="1646237"/>
          </a:xfrm>
        </p:spPr>
        <p:txBody>
          <a:bodyPr/>
          <a:lstStyle/>
          <a:p>
            <a:pPr eaLnBrk="1" hangingPunct="1"/>
            <a:r>
              <a:rPr lang="pt-BR" sz="2400" b="1" dirty="0" smtClean="0"/>
              <a:t>WETLAND CONSTRUÍDO VERTICAL COMO ALTERNATIVA PARA O TRATAMENTO DE ESGOTO EM LOTEAMENTOS E CONDOMÍNIOS</a:t>
            </a:r>
            <a:endParaRPr lang="pt-BR" sz="2500" dirty="0" smtClean="0">
              <a:solidFill>
                <a:srgbClr val="90C226"/>
              </a:solidFill>
            </a:endParaRPr>
          </a:p>
        </p:txBody>
      </p:sp>
      <p:sp>
        <p:nvSpPr>
          <p:cNvPr id="89097" name="Retângulo 9"/>
          <p:cNvSpPr>
            <a:spLocks noGrp="1" noChangeArrowheads="1"/>
          </p:cNvSpPr>
          <p:nvPr>
            <p:ph type="subTitle" idx="1"/>
          </p:nvPr>
        </p:nvSpPr>
        <p:spPr>
          <a:xfrm>
            <a:off x="1493838" y="5108575"/>
            <a:ext cx="7769225" cy="16192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Eng. Danilo Martins de Medeiros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Dr. Pablo Heleno Sezerino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pt-B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Msc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Camila Maria </a:t>
            </a:r>
            <a:r>
              <a:rPr lang="pt-B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Trein</a:t>
            </a:r>
            <a:endParaRPr lang="pt-B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483" name="Picture 2" descr="Menu de Navegaçã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078538"/>
            <a:ext cx="1998663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9"/>
          <p:cNvSpPr txBox="1">
            <a:spLocks noChangeArrowheads="1"/>
          </p:cNvSpPr>
          <p:nvPr/>
        </p:nvSpPr>
        <p:spPr>
          <a:xfrm>
            <a:off x="661988" y="688975"/>
            <a:ext cx="7769225" cy="1617663"/>
          </a:xfrm>
          <a:prstGeom prst="rect">
            <a:avLst/>
          </a:prstGeom>
        </p:spPr>
        <p:txBody>
          <a:bodyPr/>
          <a:lstStyle/>
          <a:p>
            <a:pPr algn="r" defTabSz="457200" fontAlgn="auto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Universidade Federal de Santa Catarina</a:t>
            </a:r>
          </a:p>
          <a:p>
            <a:pPr algn="r" defTabSz="457200" fontAlgn="auto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Departamento de Engenharia Sanitária e Ambiental</a:t>
            </a:r>
          </a:p>
          <a:p>
            <a:pPr algn="r" defTabSz="457200" fontAlgn="auto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Programa de Pós-graduação em Engenharia Ambiental</a:t>
            </a:r>
          </a:p>
        </p:txBody>
      </p:sp>
      <p:pic>
        <p:nvPicPr>
          <p:cNvPr id="20485" name="Shape 52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0425" y="515938"/>
            <a:ext cx="140335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8" descr="brasao_UFSC_vertical_sigl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20125" y="365125"/>
            <a:ext cx="998538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Imagem 3"/>
          <p:cNvPicPr>
            <a:picLocks noChangeAspect="1"/>
          </p:cNvPicPr>
          <p:nvPr/>
        </p:nvPicPr>
        <p:blipFill>
          <a:blip r:embed="rId4"/>
          <a:srcRect l="13046" t="37633" r="43303" b="18353"/>
          <a:stretch>
            <a:fillRect/>
          </a:stretch>
        </p:blipFill>
        <p:spPr bwMode="auto">
          <a:xfrm>
            <a:off x="815975" y="1627188"/>
            <a:ext cx="4570413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63600" y="404813"/>
            <a:ext cx="10802938" cy="10795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Monitoramento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escala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real de WC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operados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baixa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carga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orgânica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55838" y="3717925"/>
            <a:ext cx="8736012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3600" y="5013325"/>
            <a:ext cx="10417175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4988" y="1778000"/>
            <a:ext cx="5684837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tângulo 2"/>
          <p:cNvSpPr>
            <a:spLocks noGrp="1" noChangeArrowheads="1"/>
          </p:cNvSpPr>
          <p:nvPr>
            <p:ph type="title"/>
          </p:nvPr>
        </p:nvSpPr>
        <p:spPr>
          <a:xfrm>
            <a:off x="330200" y="163513"/>
            <a:ext cx="8599488" cy="1320800"/>
          </a:xfrm>
        </p:spPr>
        <p:txBody>
          <a:bodyPr/>
          <a:lstStyle/>
          <a:p>
            <a:pPr eaLnBrk="1" hangingPunct="1"/>
            <a:r>
              <a:rPr lang="pt-BR" smtClean="0">
                <a:solidFill>
                  <a:srgbClr val="90C226"/>
                </a:solidFill>
              </a:rPr>
              <a:t>Metodologia</a:t>
            </a:r>
          </a:p>
        </p:txBody>
      </p:sp>
      <p:pic>
        <p:nvPicPr>
          <p:cNvPr id="3993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13" y="1998663"/>
            <a:ext cx="6721475" cy="28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175" y="4868863"/>
            <a:ext cx="6565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8" y="1341438"/>
            <a:ext cx="648017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4888" y="1489075"/>
            <a:ext cx="450215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eta para a direita 13"/>
          <p:cNvSpPr/>
          <p:nvPr/>
        </p:nvSpPr>
        <p:spPr>
          <a:xfrm>
            <a:off x="6597650" y="1484313"/>
            <a:ext cx="650875" cy="2841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11938" y="4005263"/>
            <a:ext cx="5383212" cy="269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aixaDeTexto 15"/>
          <p:cNvSpPr txBox="1"/>
          <p:nvPr/>
        </p:nvSpPr>
        <p:spPr>
          <a:xfrm>
            <a:off x="7440613" y="5148263"/>
            <a:ext cx="153511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WCV-D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8880475" y="5949950"/>
            <a:ext cx="15367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</a:t>
            </a:r>
          </a:p>
        </p:txBody>
      </p:sp>
      <p:sp>
        <p:nvSpPr>
          <p:cNvPr id="18" name="Seta para a direita 17"/>
          <p:cNvSpPr/>
          <p:nvPr/>
        </p:nvSpPr>
        <p:spPr>
          <a:xfrm rot="5400000">
            <a:off x="9030494" y="2070894"/>
            <a:ext cx="687387" cy="377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7913688" y="2708275"/>
            <a:ext cx="336708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87 </a:t>
            </a:r>
            <a:r>
              <a:rPr lang="pt-BR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gDQO</a:t>
            </a:r>
            <a:r>
              <a:rPr lang="pt-B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/m</a:t>
            </a:r>
            <a:r>
              <a:rPr lang="pt-BR" b="1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.dia</a:t>
            </a:r>
          </a:p>
        </p:txBody>
      </p:sp>
      <p:pic>
        <p:nvPicPr>
          <p:cNvPr id="39948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30313" y="6286500"/>
            <a:ext cx="392271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Seta para a direita 20"/>
          <p:cNvSpPr/>
          <p:nvPr/>
        </p:nvSpPr>
        <p:spPr>
          <a:xfrm rot="5400000">
            <a:off x="2705100" y="5751513"/>
            <a:ext cx="647700" cy="323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7913688" y="3098800"/>
            <a:ext cx="375126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 a 20 gNH</a:t>
            </a:r>
            <a:r>
              <a:rPr lang="pt-BR" b="1" baseline="-2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-N/m</a:t>
            </a:r>
            <a:r>
              <a:rPr lang="pt-BR" b="1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.dia</a:t>
            </a:r>
          </a:p>
        </p:txBody>
      </p:sp>
      <p:sp>
        <p:nvSpPr>
          <p:cNvPr id="39951" name="Título 1"/>
          <p:cNvSpPr txBox="1">
            <a:spLocks/>
          </p:cNvSpPr>
          <p:nvPr/>
        </p:nvSpPr>
        <p:spPr bwMode="auto">
          <a:xfrm>
            <a:off x="422275" y="433388"/>
            <a:ext cx="1124267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sz="2000" i="1" u="sng">
                <a:solidFill>
                  <a:schemeClr val="tx2"/>
                </a:solidFill>
                <a:latin typeface="Trebuchet MS" pitchFamily="34" charset="0"/>
              </a:rPr>
              <a:t>Sistema 1: WCV-D</a:t>
            </a:r>
            <a:r>
              <a:rPr lang="en-US" sz="2000" i="1">
                <a:solidFill>
                  <a:schemeClr val="tx2"/>
                </a:solidFill>
                <a:latin typeface="Trebuchet MS" pitchFamily="34" charset="0"/>
              </a:rPr>
              <a:t>: </a:t>
            </a:r>
            <a:r>
              <a:rPr lang="pt-BR" sz="2000">
                <a:solidFill>
                  <a:schemeClr val="tx2"/>
                </a:solidFill>
                <a:latin typeface="Trebuchet MS" pitchFamily="34" charset="0"/>
              </a:rPr>
              <a:t>Alta carga orgânica aplicada</a:t>
            </a:r>
            <a:endParaRPr lang="en-US" sz="2000">
              <a:solidFill>
                <a:schemeClr val="tx2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tângulo 2"/>
          <p:cNvSpPr>
            <a:spLocks noGrp="1" noChangeArrowheads="1"/>
          </p:cNvSpPr>
          <p:nvPr>
            <p:ph type="title"/>
          </p:nvPr>
        </p:nvSpPr>
        <p:spPr>
          <a:xfrm>
            <a:off x="330200" y="163513"/>
            <a:ext cx="8599488" cy="1320800"/>
          </a:xfrm>
        </p:spPr>
        <p:txBody>
          <a:bodyPr/>
          <a:lstStyle/>
          <a:p>
            <a:pPr eaLnBrk="1" hangingPunct="1"/>
            <a:r>
              <a:rPr lang="pt-BR" smtClean="0">
                <a:solidFill>
                  <a:srgbClr val="90C226"/>
                </a:solidFill>
              </a:rPr>
              <a:t>Metodologia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725" y="2605088"/>
            <a:ext cx="5791200" cy="294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4825" y="4064000"/>
            <a:ext cx="4810125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ixaDeTexto 11"/>
          <p:cNvSpPr txBox="1"/>
          <p:nvPr/>
        </p:nvSpPr>
        <p:spPr>
          <a:xfrm>
            <a:off x="8880475" y="5949950"/>
            <a:ext cx="15367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7056438" y="5019675"/>
            <a:ext cx="20161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WCV-MFS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7913688" y="3222625"/>
            <a:ext cx="375126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pt-BR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gDQO</a:t>
            </a:r>
            <a:r>
              <a:rPr lang="pt-B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/m</a:t>
            </a:r>
            <a:r>
              <a:rPr lang="pt-BR" b="1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.dia</a:t>
            </a:r>
          </a:p>
        </p:txBody>
      </p:sp>
      <p:pic>
        <p:nvPicPr>
          <p:cNvPr id="4199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750" y="1484313"/>
            <a:ext cx="683260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49213" y="5664200"/>
            <a:ext cx="6904038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56138" y="2284413"/>
            <a:ext cx="724852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eta para a direita 17"/>
          <p:cNvSpPr/>
          <p:nvPr/>
        </p:nvSpPr>
        <p:spPr>
          <a:xfrm>
            <a:off x="3600450" y="2260600"/>
            <a:ext cx="915988" cy="2825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9" name="Seta para a direita 18"/>
          <p:cNvSpPr/>
          <p:nvPr/>
        </p:nvSpPr>
        <p:spPr>
          <a:xfrm rot="5400000">
            <a:off x="8935244" y="2734469"/>
            <a:ext cx="687387" cy="377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41996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38300" y="6524625"/>
            <a:ext cx="392271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Seta para a direita 20"/>
          <p:cNvSpPr/>
          <p:nvPr/>
        </p:nvSpPr>
        <p:spPr>
          <a:xfrm rot="5400000">
            <a:off x="3168650" y="6192838"/>
            <a:ext cx="234950" cy="323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7913688" y="3598863"/>
            <a:ext cx="375126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0,5 a 1,6 gNH</a:t>
            </a:r>
            <a:r>
              <a:rPr lang="pt-BR" b="1" baseline="-2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-N/m</a:t>
            </a:r>
            <a:r>
              <a:rPr lang="pt-BR" b="1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.dia</a:t>
            </a:r>
          </a:p>
        </p:txBody>
      </p:sp>
      <p:sp>
        <p:nvSpPr>
          <p:cNvPr id="41999" name="Título 1"/>
          <p:cNvSpPr txBox="1">
            <a:spLocks/>
          </p:cNvSpPr>
          <p:nvPr/>
        </p:nvSpPr>
        <p:spPr bwMode="auto">
          <a:xfrm>
            <a:off x="422275" y="514350"/>
            <a:ext cx="112426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sz="2000" i="1" u="sng">
                <a:solidFill>
                  <a:schemeClr val="tx2"/>
                </a:solidFill>
                <a:latin typeface="Trebuchet MS" pitchFamily="34" charset="0"/>
              </a:rPr>
              <a:t>Sistema 2: WCV-MFS</a:t>
            </a:r>
            <a:r>
              <a:rPr lang="en-US" sz="2000" i="1">
                <a:solidFill>
                  <a:schemeClr val="tx2"/>
                </a:solidFill>
                <a:latin typeface="Trebuchet MS" pitchFamily="34" charset="0"/>
              </a:rPr>
              <a:t>: </a:t>
            </a:r>
            <a:r>
              <a:rPr lang="pt-BR" sz="2000">
                <a:solidFill>
                  <a:schemeClr val="tx2"/>
                </a:solidFill>
                <a:latin typeface="Trebuchet MS" pitchFamily="34" charset="0"/>
              </a:rPr>
              <a:t>Baixa carga orgânica aplicada</a:t>
            </a:r>
            <a:endParaRPr lang="en-US" sz="2000">
              <a:solidFill>
                <a:schemeClr val="tx2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2"/>
          <p:cNvSpPr txBox="1">
            <a:spLocks noChangeArrowheads="1"/>
          </p:cNvSpPr>
          <p:nvPr/>
        </p:nvSpPr>
        <p:spPr>
          <a:xfrm>
            <a:off x="330200" y="131763"/>
            <a:ext cx="8599488" cy="132080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solidFill>
                  <a:srgbClr val="90C226"/>
                </a:solidFill>
                <a:latin typeface="Trebuchet MS"/>
                <a:ea typeface="+mj-ea"/>
                <a:cs typeface="+mj-cs"/>
              </a:rPr>
              <a:t>Resultados e Discussão</a:t>
            </a:r>
          </a:p>
        </p:txBody>
      </p:sp>
      <p:sp>
        <p:nvSpPr>
          <p:cNvPr id="5" name="Retângulo 3"/>
          <p:cNvSpPr>
            <a:spLocks noGrp="1" noChangeArrowheads="1"/>
          </p:cNvSpPr>
          <p:nvPr>
            <p:ph idx="1"/>
          </p:nvPr>
        </p:nvSpPr>
        <p:spPr>
          <a:xfrm>
            <a:off x="398463" y="939800"/>
            <a:ext cx="11512550" cy="698500"/>
          </a:xfrm>
        </p:spPr>
        <p:txBody>
          <a:bodyPr>
            <a:normAutofit lnSpcReduction="10000"/>
          </a:bodyPr>
          <a:lstStyle/>
          <a:p>
            <a:pPr lvl="1" eaLnBrk="1" hangingPunct="1">
              <a:defRPr/>
            </a:pPr>
            <a:r>
              <a:rPr lang="pt-BR" sz="2000" dirty="0" smtClean="0">
                <a:solidFill>
                  <a:srgbClr val="595959"/>
                </a:solidFill>
              </a:rPr>
              <a:t>CRITÉRIOS BRASILEIROS NORMATIZADOS PARA TECNOLOGIAS DE TRATAMENTO DE ESGOTO APLICADOS A LOTEAMENTOS, CONDOMÍNIOS, COMUNIDADES RURAIS E ISOLADAS</a:t>
            </a:r>
          </a:p>
          <a:p>
            <a:pPr marL="346075" indent="-346075" eaLnBrk="1" hangingPunct="1">
              <a:buClr>
                <a:srgbClr val="90C226"/>
              </a:buClr>
              <a:defRPr/>
            </a:pPr>
            <a:endParaRPr lang="pt-BR" sz="2000" dirty="0" smtClean="0">
              <a:solidFill>
                <a:srgbClr val="595959"/>
              </a:solidFill>
            </a:endParaRPr>
          </a:p>
          <a:p>
            <a:pPr marL="346075" indent="-346075" eaLnBrk="1" hangingPunct="1">
              <a:buClr>
                <a:srgbClr val="90C226"/>
              </a:buClr>
              <a:buFont typeface="Wingdings 3" pitchFamily="18" charset="2"/>
              <a:buNone/>
              <a:defRPr/>
            </a:pPr>
            <a:endParaRPr lang="pt-BR" sz="2000" dirty="0" smtClean="0">
              <a:solidFill>
                <a:srgbClr val="595959"/>
              </a:solidFill>
            </a:endParaRPr>
          </a:p>
          <a:p>
            <a:pPr marL="346075" indent="-346075" eaLnBrk="1" hangingPunct="1">
              <a:buClr>
                <a:srgbClr val="90C226"/>
              </a:buClr>
              <a:buFont typeface="Wingdings" pitchFamily="2" charset="2"/>
              <a:buChar char="Ø"/>
              <a:defRPr/>
            </a:pPr>
            <a:endParaRPr lang="pt-BR" sz="2000" dirty="0" smtClean="0">
              <a:solidFill>
                <a:srgbClr val="595959"/>
              </a:solidFill>
            </a:endParaRPr>
          </a:p>
          <a:p>
            <a:pPr marL="346075" indent="-346075" eaLnBrk="1" hangingPunct="1">
              <a:buClr>
                <a:srgbClr val="90C226"/>
              </a:buClr>
              <a:defRPr/>
            </a:pPr>
            <a:endParaRPr lang="pt-BR" sz="2000" dirty="0" smtClean="0">
              <a:solidFill>
                <a:srgbClr val="595959"/>
              </a:solidFill>
            </a:endParaRPr>
          </a:p>
          <a:p>
            <a:pPr marL="346075" indent="-346075" eaLnBrk="1" hangingPunct="1">
              <a:buClr>
                <a:srgbClr val="90C226"/>
              </a:buClr>
              <a:defRPr/>
            </a:pPr>
            <a:endParaRPr lang="pt-BR" sz="2000" dirty="0" smtClean="0">
              <a:solidFill>
                <a:srgbClr val="595959"/>
              </a:solidFill>
            </a:endParaRPr>
          </a:p>
          <a:p>
            <a:pPr marL="346075" indent="-346075" eaLnBrk="1" hangingPunct="1">
              <a:buClr>
                <a:srgbClr val="90C226"/>
              </a:buClr>
              <a:buFont typeface="Wingdings" pitchFamily="2" charset="2"/>
              <a:buChar char="Ø"/>
              <a:defRPr/>
            </a:pPr>
            <a:endParaRPr lang="pt-BR" sz="2000" dirty="0" smtClean="0">
              <a:solidFill>
                <a:srgbClr val="595959"/>
              </a:solidFill>
            </a:endParaRPr>
          </a:p>
        </p:txBody>
      </p:sp>
      <p:pic>
        <p:nvPicPr>
          <p:cNvPr id="44035" name="Imagem 8"/>
          <p:cNvPicPr>
            <a:picLocks noChangeAspect="1" noChangeArrowheads="1"/>
          </p:cNvPicPr>
          <p:nvPr/>
        </p:nvPicPr>
        <p:blipFill>
          <a:blip r:embed="rId4"/>
          <a:srcRect l="8412" t="2824" r="4456" b="7825"/>
          <a:stretch>
            <a:fillRect/>
          </a:stretch>
        </p:blipFill>
        <p:spPr bwMode="auto">
          <a:xfrm>
            <a:off x="331788" y="2217738"/>
            <a:ext cx="4110037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316408"/>
              </p:ext>
            </p:extLst>
          </p:nvPr>
        </p:nvGraphicFramePr>
        <p:xfrm>
          <a:off x="4729163" y="2190750"/>
          <a:ext cx="7220607" cy="4008360"/>
        </p:xfrm>
        <a:graphic>
          <a:graphicData uri="http://schemas.openxmlformats.org/drawingml/2006/table">
            <a:tbl>
              <a:tblPr firstRow="1" firstCol="1" bandRow="1"/>
              <a:tblGrid>
                <a:gridCol w="2096813"/>
                <a:gridCol w="851338"/>
                <a:gridCol w="804041"/>
                <a:gridCol w="930166"/>
                <a:gridCol w="794063"/>
                <a:gridCol w="930155"/>
                <a:gridCol w="814031"/>
              </a:tblGrid>
              <a:tr h="226096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Parâmetros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29" marR="419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29" marR="419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29" marR="419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Sistema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29" marR="419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29" marR="419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29" marR="419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29" marR="419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628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Filtro anaeróbio submerso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29" marR="419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Filtro</a:t>
                      </a: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aeróbio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29" marR="419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Filtro de areia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29" marR="419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Vala de filtração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29" marR="419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Lodos ativados batelada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29" marR="419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Lagoa com plantas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29" marR="419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14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DBO</a:t>
                      </a:r>
                      <a:r>
                        <a:rPr lang="pt-BR" sz="1200" baseline="-25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(mg/L)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29" marR="419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462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 a 75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29" marR="419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462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 a 95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29" marR="419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462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 a 85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29" marR="419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462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 a 80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29" marR="419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462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 a 95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29" marR="419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462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 a 90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29" marR="419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14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DQO (mg/L)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29" marR="419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462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 a 70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29" marR="419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462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 a 80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29" marR="419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462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 a 75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29" marR="419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462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 a 75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29" marR="419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462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 a 90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29" marR="419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462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 a 85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29" marR="419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2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Sólidos sedimentáveis (</a:t>
                      </a:r>
                      <a:r>
                        <a:rPr lang="pt-BR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mL</a:t>
                      </a: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/L)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29" marR="419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462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&gt;70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29" marR="419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462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 a 95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29" marR="419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462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29" marR="419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462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29" marR="419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462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 a100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29" marR="419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462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29" marR="419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14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Nitrogênio amoniacal (mg/L)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29" marR="419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462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29" marR="419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462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&gt;90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29" marR="419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462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 a 80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29" marR="419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462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 a 80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29" marR="419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462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 a 90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29" marR="419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462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 a 90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29" marR="419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14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Nitrato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29" marR="419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462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29" marR="419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462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 a 80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29" marR="419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462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 a 70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29" marR="419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462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 a 70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29" marR="419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462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 a 70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29" marR="419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462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 a 80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29" marR="419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14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Fosfato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29" marR="419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462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 a 50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29" marR="419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462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 a 70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29" marR="419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462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 a 70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29" marR="419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462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 a 70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29" marR="419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462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 a 90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29" marR="419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462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 a 90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29" marR="419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14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Coliformes (NMP/100mL)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29" marR="419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462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29" marR="419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462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 a 70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29" marR="419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462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&gt;99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29" marR="419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462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&gt;99,5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29" marR="419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462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29" marR="419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462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29" marR="419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4109" name="Retângulo 3"/>
          <p:cNvSpPr>
            <a:spLocks noChangeArrowheads="1"/>
          </p:cNvSpPr>
          <p:nvPr/>
        </p:nvSpPr>
        <p:spPr bwMode="auto">
          <a:xfrm>
            <a:off x="4546600" y="1849438"/>
            <a:ext cx="71516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>
                <a:latin typeface="Times New Roman" pitchFamily="18" charset="0"/>
                <a:cs typeface="Times New Roman" pitchFamily="18" charset="0"/>
              </a:rPr>
              <a:t>Faixas prováveis de remoção de poluentes considerado em conjunto com tanque séptico (%).</a:t>
            </a:r>
          </a:p>
        </p:txBody>
      </p:sp>
      <p:sp>
        <p:nvSpPr>
          <p:cNvPr id="44110" name="Espaço Reservado para Conteúdo 2"/>
          <p:cNvSpPr txBox="1">
            <a:spLocks/>
          </p:cNvSpPr>
          <p:nvPr/>
        </p:nvSpPr>
        <p:spPr bwMode="auto">
          <a:xfrm>
            <a:off x="19050" y="6535738"/>
            <a:ext cx="12006263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lnSpc>
                <a:spcPct val="90000"/>
              </a:lnSpc>
              <a:spcBef>
                <a:spcPct val="20000"/>
              </a:spcBef>
              <a:buClr>
                <a:srgbClr val="9BBB59"/>
              </a:buClr>
              <a:buSzPct val="80000"/>
              <a:buFont typeface="Wingdings 3" pitchFamily="18" charset="2"/>
              <a:buNone/>
            </a:pPr>
            <a:r>
              <a:rPr lang="pt-BR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ABNT, 1997</a:t>
            </a:r>
          </a:p>
          <a:p>
            <a:pPr algn="just" defTabSz="457200">
              <a:lnSpc>
                <a:spcPct val="90000"/>
              </a:lnSpc>
              <a:spcBef>
                <a:spcPts val="1000"/>
              </a:spcBef>
              <a:buClr>
                <a:srgbClr val="9BBB59"/>
              </a:buClr>
              <a:buSzPct val="80000"/>
              <a:buFont typeface="Arial" charset="0"/>
              <a:buNone/>
            </a:pPr>
            <a:endParaRPr lang="pt-BR" altLang="pt-BR" sz="3000">
              <a:solidFill>
                <a:srgbClr val="404040"/>
              </a:solidFill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31788" y="4951376"/>
            <a:ext cx="1585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NBR 7229/93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033588" y="4940818"/>
            <a:ext cx="175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NBR 13969/97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618538" y="2463800"/>
            <a:ext cx="728662" cy="3721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9448800" y="2476500"/>
            <a:ext cx="749300" cy="3721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2"/>
          <p:cNvSpPr txBox="1">
            <a:spLocks noChangeArrowheads="1"/>
          </p:cNvSpPr>
          <p:nvPr/>
        </p:nvSpPr>
        <p:spPr>
          <a:xfrm>
            <a:off x="330200" y="131763"/>
            <a:ext cx="8599488" cy="132080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solidFill>
                  <a:srgbClr val="90C226"/>
                </a:solidFill>
                <a:latin typeface="Trebuchet MS"/>
                <a:ea typeface="+mj-ea"/>
                <a:cs typeface="+mj-cs"/>
              </a:rPr>
              <a:t>Resultados e Discussão</a:t>
            </a:r>
          </a:p>
        </p:txBody>
      </p:sp>
      <p:sp>
        <p:nvSpPr>
          <p:cNvPr id="46082" name="Retângulo 10"/>
          <p:cNvSpPr>
            <a:spLocks noChangeArrowheads="1"/>
          </p:cNvSpPr>
          <p:nvPr/>
        </p:nvSpPr>
        <p:spPr bwMode="auto">
          <a:xfrm>
            <a:off x="2114550" y="1652588"/>
            <a:ext cx="66833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/>
              <a:t>Eficiência de remoção de poluentes em (%)</a:t>
            </a:r>
            <a:endParaRPr lang="pt-BR"/>
          </a:p>
        </p:txBody>
      </p:sp>
      <p:graphicFrame>
        <p:nvGraphicFramePr>
          <p:cNvPr id="46261" name="Group 181"/>
          <p:cNvGraphicFramePr>
            <a:graphicFrameLocks noGrp="1"/>
          </p:cNvGraphicFramePr>
          <p:nvPr/>
        </p:nvGraphicFramePr>
        <p:xfrm>
          <a:off x="2084388" y="2084388"/>
          <a:ext cx="6656387" cy="3894141"/>
        </p:xfrm>
        <a:graphic>
          <a:graphicData uri="http://schemas.openxmlformats.org/drawingml/2006/table">
            <a:tbl>
              <a:tblPr/>
              <a:tblGrid>
                <a:gridCol w="2255837"/>
                <a:gridCol w="533400"/>
                <a:gridCol w="547688"/>
                <a:gridCol w="701675"/>
                <a:gridCol w="701675"/>
                <a:gridCol w="676275"/>
                <a:gridCol w="674687"/>
                <a:gridCol w="565150"/>
              </a:tblGrid>
              <a:tr h="439738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Sistema</a:t>
                      </a:r>
                      <a:endParaRPr kumimoji="0" 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798" marR="38798" marT="0" marB="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DBO</a:t>
                      </a:r>
                      <a:r>
                        <a:rPr kumimoji="0" lang="pt-BR" sz="1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798" marR="38798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COD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798" marR="38798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SST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798" marR="38798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Amônia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798" marR="38798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Total N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798" marR="38798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Total P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798" marR="38798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CF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798" marR="38798" marT="0" marB="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(%)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798" marR="38798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(%)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798" marR="38798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(%)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798" marR="38798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(%)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798" marR="38798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(%)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798" marR="38798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(%)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798" marR="38798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(log)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798" marR="38798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UASB 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798" marR="38798" marT="0" marB="0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60-75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798" marR="38798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55-70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798" marR="38798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65-80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798" marR="38798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&lt;50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798" marR="38798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&lt;60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798" marR="38798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&lt;35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798" marR="38798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 a 2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798" marR="38798" marT="0" marB="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UASB+lodos ativados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798" marR="38798" marT="0" marB="0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83-93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798" marR="38798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75-88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798" marR="38798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87-93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798" marR="38798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50-85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798" marR="38798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&lt;60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798" marR="38798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&lt;35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798" marR="38798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 a 2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798" marR="38798" marT="0" marB="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UASB+biofiltro aeróbio submerso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798" marR="38798" marT="0" marB="0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83-93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798" marR="38798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75-88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798" marR="38798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87-93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798" marR="38798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50-85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798" marR="38798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&lt;60</a:t>
                      </a:r>
                      <a:endParaRPr kumimoji="0" 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798" marR="38798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&lt;35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798" marR="38798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 a 2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798" marR="38798" marT="0" marB="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UASB+Filtro Percolador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798" marR="38798" marT="0" marB="0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80-93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798" marR="38798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73-88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798" marR="38798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87-93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798" marR="38798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&lt;50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798" marR="38798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&lt;60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798" marR="38798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&lt;35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798" marR="38798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 a 2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798" marR="38798" marT="0" marB="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UASB + Filtro anaeróbio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798" marR="38798" marT="0" marB="0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75-87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798" marR="38798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70-80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798" marR="38798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80-90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798" marR="38798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&lt;50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798" marR="38798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&lt;60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798" marR="38798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&lt;35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798" marR="38798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 a 2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798" marR="38798" marT="0" marB="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UASB + Flotação por ar dissolvido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798" marR="38798" marT="0" marB="0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83-93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798" marR="38798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83-90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798" marR="38798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90-97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798" marR="38798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&lt;30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798" marR="38798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&lt;30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798" marR="38798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75-88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798" marR="38798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 a 2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798" marR="38798" marT="0" marB="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UASB + lagoa de polimento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798" marR="38798" marT="0" marB="0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77-87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798" marR="38798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70-83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798" marR="38798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73-83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798" marR="38798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50-65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798" marR="38798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50-65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798" marR="38798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&gt;50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798" marR="38798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3 a 5</a:t>
                      </a:r>
                      <a:endParaRPr kumimoji="0" 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798" marR="38798" marT="0" marB="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173" name="Rectangle 1"/>
          <p:cNvSpPr>
            <a:spLocks noChangeArrowheads="1"/>
          </p:cNvSpPr>
          <p:nvPr/>
        </p:nvSpPr>
        <p:spPr bwMode="auto">
          <a:xfrm>
            <a:off x="0" y="6151563"/>
            <a:ext cx="265112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pt-BR" altLang="pt-BR" sz="1100"/>
          </a:p>
          <a:p>
            <a:pPr eaLnBrk="0" hangingPunct="0"/>
            <a:r>
              <a:rPr lang="pt-BR" altLang="pt-BR" sz="1100"/>
              <a:t>Fonte: Adaptado de Chernicharo (2006)</a:t>
            </a:r>
          </a:p>
          <a:p>
            <a:pPr eaLnBrk="0" hangingPunct="0"/>
            <a:endParaRPr lang="pt-BR" altLang="pt-BR"/>
          </a:p>
        </p:txBody>
      </p:sp>
      <p:sp>
        <p:nvSpPr>
          <p:cNvPr id="8" name="Retângulo 3"/>
          <p:cNvSpPr>
            <a:spLocks noGrp="1" noChangeArrowheads="1"/>
          </p:cNvSpPr>
          <p:nvPr>
            <p:ph idx="1"/>
          </p:nvPr>
        </p:nvSpPr>
        <p:spPr>
          <a:xfrm>
            <a:off x="398463" y="939800"/>
            <a:ext cx="11512550" cy="698500"/>
          </a:xfrm>
        </p:spPr>
        <p:txBody>
          <a:bodyPr>
            <a:normAutofit lnSpcReduction="10000"/>
          </a:bodyPr>
          <a:lstStyle/>
          <a:p>
            <a:pPr lvl="1" eaLnBrk="1" hangingPunct="1">
              <a:defRPr/>
            </a:pPr>
            <a:r>
              <a:rPr lang="pt-BR" sz="2000" dirty="0" smtClean="0">
                <a:solidFill>
                  <a:srgbClr val="595959"/>
                </a:solidFill>
              </a:rPr>
              <a:t>ALTERNATIVAS DE ARRANJOS TÉCNOLOGICOS COM UASB SEGUIDO DE SISTEMAS COMPLEMENTARES</a:t>
            </a:r>
          </a:p>
        </p:txBody>
      </p:sp>
      <p:sp>
        <p:nvSpPr>
          <p:cNvPr id="2" name="Retângulo 1"/>
          <p:cNvSpPr/>
          <p:nvPr/>
        </p:nvSpPr>
        <p:spPr>
          <a:xfrm>
            <a:off x="6807200" y="2235200"/>
            <a:ext cx="622300" cy="3721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4318794" y="2235200"/>
            <a:ext cx="622300" cy="3721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7429500" y="2235200"/>
            <a:ext cx="622300" cy="3721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6184900" y="2235200"/>
            <a:ext cx="622300" cy="3721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2"/>
          <p:cNvSpPr txBox="1">
            <a:spLocks noChangeArrowheads="1"/>
          </p:cNvSpPr>
          <p:nvPr/>
        </p:nvSpPr>
        <p:spPr>
          <a:xfrm>
            <a:off x="330200" y="131763"/>
            <a:ext cx="8599488" cy="132080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solidFill>
                  <a:srgbClr val="90C226"/>
                </a:solidFill>
                <a:latin typeface="Trebuchet MS"/>
                <a:ea typeface="+mj-ea"/>
                <a:cs typeface="+mj-cs"/>
              </a:rPr>
              <a:t>Resultados e Discussão</a:t>
            </a:r>
          </a:p>
        </p:txBody>
      </p:sp>
      <p:sp>
        <p:nvSpPr>
          <p:cNvPr id="11" name="Retângulo 3"/>
          <p:cNvSpPr>
            <a:spLocks noGrp="1" noChangeArrowheads="1"/>
          </p:cNvSpPr>
          <p:nvPr>
            <p:ph idx="1"/>
          </p:nvPr>
        </p:nvSpPr>
        <p:spPr>
          <a:xfrm>
            <a:off x="1030288" y="1524000"/>
            <a:ext cx="10077450" cy="4308475"/>
          </a:xfrm>
        </p:spPr>
        <p:txBody>
          <a:bodyPr rtlCol="0">
            <a:normAutofit/>
          </a:bodyPr>
          <a:lstStyle/>
          <a:p>
            <a:pPr marL="347472" indent="-347472" eaLnBrk="1" fontAlgn="auto" hangingPunct="1">
              <a:spcAft>
                <a:spcPts val="0"/>
              </a:spcAft>
              <a:buClr>
                <a:srgbClr val="90C226"/>
              </a:buClr>
              <a:buFont typeface="Wingdings 3"/>
              <a:buChar char=""/>
              <a:defRPr/>
            </a:pP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LICENCIAMENTO AMBIENTAL</a:t>
            </a:r>
          </a:p>
          <a:p>
            <a:pPr marL="347472" indent="-347472" eaLnBrk="1" fontAlgn="auto" hangingPunct="1">
              <a:spcAft>
                <a:spcPts val="0"/>
              </a:spcAft>
              <a:buClr>
                <a:srgbClr val="90C226"/>
              </a:buClr>
              <a:buFont typeface="Wingdings 3"/>
              <a:buChar char=""/>
              <a:defRPr/>
            </a:pPr>
            <a:endParaRPr lang="pt-B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7472" indent="-347472" eaLnBrk="1" fontAlgn="auto" hangingPunct="1">
              <a:spcAft>
                <a:spcPts val="0"/>
              </a:spcAft>
              <a:buClr>
                <a:srgbClr val="90C226"/>
              </a:buClr>
              <a:buFont typeface="Wingdings 3" charset="2"/>
              <a:buNone/>
              <a:defRPr/>
            </a:pPr>
            <a:endParaRPr lang="pt-B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7472" indent="-347472" eaLnBrk="1" fontAlgn="auto" hangingPunct="1">
              <a:spcAft>
                <a:spcPts val="0"/>
              </a:spcAft>
              <a:buClr>
                <a:srgbClr val="90C226"/>
              </a:buClr>
              <a:buFont typeface="Wingdings" pitchFamily="2" charset="2"/>
              <a:buChar char="Ø"/>
              <a:defRPr/>
            </a:pPr>
            <a:endParaRPr lang="pt-B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7472" indent="-347472" eaLnBrk="1" fontAlgn="auto" hangingPunct="1">
              <a:spcAft>
                <a:spcPts val="0"/>
              </a:spcAft>
              <a:buClr>
                <a:srgbClr val="90C226"/>
              </a:buClr>
              <a:buFont typeface="Wingdings 3"/>
              <a:buChar char=""/>
              <a:defRPr/>
            </a:pPr>
            <a:endParaRPr lang="pt-B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7472" indent="-347472" eaLnBrk="1" fontAlgn="auto" hangingPunct="1">
              <a:spcAft>
                <a:spcPts val="0"/>
              </a:spcAft>
              <a:buClr>
                <a:srgbClr val="90C226"/>
              </a:buClr>
              <a:buFont typeface="Wingdings 3"/>
              <a:buChar char=""/>
              <a:defRPr/>
            </a:pPr>
            <a:endParaRPr lang="pt-B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7472" indent="-347472" eaLnBrk="1" fontAlgn="auto" hangingPunct="1">
              <a:spcAft>
                <a:spcPts val="0"/>
              </a:spcAft>
              <a:buClr>
                <a:srgbClr val="90C226"/>
              </a:buClr>
              <a:buFont typeface="Wingdings" pitchFamily="2" charset="2"/>
              <a:buChar char="Ø"/>
              <a:defRPr/>
            </a:pPr>
            <a:endParaRPr lang="pt-B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9631363" y="3662363"/>
            <a:ext cx="141287" cy="487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070943"/>
              </p:ext>
            </p:extLst>
          </p:nvPr>
        </p:nvGraphicFramePr>
        <p:xfrm>
          <a:off x="5895975" y="2438400"/>
          <a:ext cx="5651271" cy="2485173"/>
        </p:xfrm>
        <a:graphic>
          <a:graphicData uri="http://schemas.openxmlformats.org/drawingml/2006/table">
            <a:tbl>
              <a:tblPr firstRow="1" firstCol="1" bandRow="1"/>
              <a:tblGrid>
                <a:gridCol w="1621948"/>
                <a:gridCol w="1850090"/>
                <a:gridCol w="2179233"/>
              </a:tblGrid>
              <a:tr h="290613"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Porte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Estudo ambiental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936">
                <a:tc gridSpan="3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Sistema </a:t>
                      </a:r>
                      <a:r>
                        <a:rPr lang="pt-BR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 coleta e tratamento de esgoto sanitário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293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Q(2) ≤ 50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Pequeno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RAP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93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 &lt; Q(2)&lt; 50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Médio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EAS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93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Q(2) &gt; 400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Grande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EAI-RIMA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936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Loteamentos e condomínios de terrenos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293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AU ≤ 1 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Pequeno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EAS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93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&lt; AU &lt; 5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Médio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EAS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93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AU &gt; 5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Grande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EAS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8165" name="Retângulo 3"/>
          <p:cNvSpPr>
            <a:spLocks noChangeArrowheads="1"/>
          </p:cNvSpPr>
          <p:nvPr/>
        </p:nvSpPr>
        <p:spPr bwMode="auto">
          <a:xfrm>
            <a:off x="930275" y="2097088"/>
            <a:ext cx="4681538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700">
                <a:solidFill>
                  <a:srgbClr val="404040"/>
                </a:solidFill>
                <a:latin typeface="Trebuchet MS" pitchFamily="34" charset="0"/>
              </a:rPr>
              <a:t>O licenciamento ambiental é um procedimento administrativo pelo qual o órgão ambiental competente licencia a</a:t>
            </a:r>
            <a:r>
              <a:rPr lang="pt-BR" sz="1700" b="1">
                <a:solidFill>
                  <a:srgbClr val="404040"/>
                </a:solidFill>
                <a:latin typeface="Trebuchet MS" pitchFamily="34" charset="0"/>
              </a:rPr>
              <a:t> localização, instalação, ampliação e a operação</a:t>
            </a:r>
            <a:r>
              <a:rPr lang="pt-BR" sz="1700">
                <a:solidFill>
                  <a:srgbClr val="404040"/>
                </a:solidFill>
                <a:latin typeface="Trebuchet MS" pitchFamily="34" charset="0"/>
              </a:rPr>
              <a:t> de empreendimentos e atividades utilizadoras de recursos ambientais, consideradas efetiva ou potencialmente poluidoras ou daquelas que, sob qualquer forma, possam causar degradação ambiental, considerando as disposições </a:t>
            </a:r>
            <a:r>
              <a:rPr lang="pt-BR" sz="1700" b="1">
                <a:solidFill>
                  <a:srgbClr val="404040"/>
                </a:solidFill>
                <a:latin typeface="Trebuchet MS" pitchFamily="34" charset="0"/>
              </a:rPr>
              <a:t>legais e regulamentares</a:t>
            </a:r>
            <a:r>
              <a:rPr lang="pt-BR" sz="1700">
                <a:solidFill>
                  <a:srgbClr val="404040"/>
                </a:solidFill>
                <a:latin typeface="Trebuchet MS" pitchFamily="34" charset="0"/>
              </a:rPr>
              <a:t> e as </a:t>
            </a:r>
            <a:r>
              <a:rPr lang="pt-BR" sz="1700" b="1">
                <a:solidFill>
                  <a:srgbClr val="404040"/>
                </a:solidFill>
                <a:latin typeface="Trebuchet MS" pitchFamily="34" charset="0"/>
              </a:rPr>
              <a:t>normas técnicas </a:t>
            </a:r>
            <a:r>
              <a:rPr lang="pt-BR" sz="1700">
                <a:solidFill>
                  <a:srgbClr val="404040"/>
                </a:solidFill>
                <a:latin typeface="Trebuchet MS" pitchFamily="34" charset="0"/>
              </a:rPr>
              <a:t>aplicáveis ao caso.</a:t>
            </a:r>
          </a:p>
        </p:txBody>
      </p:sp>
      <p:sp>
        <p:nvSpPr>
          <p:cNvPr id="48166" name="Rectangle 39"/>
          <p:cNvSpPr>
            <a:spLocks noChangeArrowheads="1"/>
          </p:cNvSpPr>
          <p:nvPr/>
        </p:nvSpPr>
        <p:spPr bwMode="auto">
          <a:xfrm>
            <a:off x="5943600" y="1909763"/>
            <a:ext cx="56086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sz="1400" dirty="0"/>
              <a:t>Resolução CONSEMA n. 13/2012 – Lista de atividades potencialmente poluidoras ou degradadoras do meio ambiente.</a:t>
            </a:r>
          </a:p>
        </p:txBody>
      </p:sp>
      <p:sp>
        <p:nvSpPr>
          <p:cNvPr id="48167" name="Espaço Reservado para Conteúdo 2"/>
          <p:cNvSpPr txBox="1">
            <a:spLocks/>
          </p:cNvSpPr>
          <p:nvPr/>
        </p:nvSpPr>
        <p:spPr bwMode="auto">
          <a:xfrm>
            <a:off x="19050" y="6523038"/>
            <a:ext cx="12006263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pt-BR" sz="1200">
                <a:solidFill>
                  <a:srgbClr val="404040"/>
                </a:solidFill>
                <a:latin typeface="Trebuchet MS" pitchFamily="34" charset="0"/>
              </a:rPr>
              <a:t>CONAMA , 1997; CONSEMA, 2012</a:t>
            </a:r>
          </a:p>
        </p:txBody>
      </p:sp>
      <p:sp>
        <p:nvSpPr>
          <p:cNvPr id="48168" name="Retângulo 16"/>
          <p:cNvSpPr>
            <a:spLocks noChangeArrowheads="1"/>
          </p:cNvSpPr>
          <p:nvPr/>
        </p:nvSpPr>
        <p:spPr bwMode="auto">
          <a:xfrm>
            <a:off x="5895975" y="4929188"/>
            <a:ext cx="6096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/>
              <a:t>AU = área útil (ha); Q(2) = vazão média ao final do plano (l/s)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2"/>
          <p:cNvSpPr txBox="1">
            <a:spLocks noChangeArrowheads="1"/>
          </p:cNvSpPr>
          <p:nvPr/>
        </p:nvSpPr>
        <p:spPr>
          <a:xfrm>
            <a:off x="330200" y="131763"/>
            <a:ext cx="8599488" cy="132080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solidFill>
                  <a:srgbClr val="90C226"/>
                </a:solidFill>
                <a:latin typeface="Trebuchet MS"/>
                <a:ea typeface="+mj-ea"/>
                <a:cs typeface="+mj-cs"/>
              </a:rPr>
              <a:t>Resultados e Discussão</a:t>
            </a:r>
          </a:p>
        </p:txBody>
      </p:sp>
      <p:sp>
        <p:nvSpPr>
          <p:cNvPr id="18" name="Retângulo 3"/>
          <p:cNvSpPr>
            <a:spLocks noGrp="1" noChangeArrowheads="1"/>
          </p:cNvSpPr>
          <p:nvPr>
            <p:ph idx="4294967295"/>
          </p:nvPr>
        </p:nvSpPr>
        <p:spPr>
          <a:xfrm>
            <a:off x="1030288" y="1050925"/>
            <a:ext cx="9785350" cy="4767263"/>
          </a:xfrm>
        </p:spPr>
        <p:txBody>
          <a:bodyPr>
            <a:normAutofit lnSpcReduction="10000"/>
          </a:bodyPr>
          <a:lstStyle/>
          <a:p>
            <a:pPr marL="371475" indent="-371475" eaLnBrk="1" hangingPunct="1">
              <a:lnSpc>
                <a:spcPct val="80000"/>
              </a:lnSpc>
              <a:buClr>
                <a:srgbClr val="90C226"/>
              </a:buClr>
              <a:defRPr/>
            </a:pPr>
            <a:r>
              <a:rPr lang="pt-BR" sz="2200" dirty="0" smtClean="0">
                <a:solidFill>
                  <a:srgbClr val="595959"/>
                </a:solidFill>
              </a:rPr>
              <a:t>LICENCIAMENTO AMBIENTAL - Loteamentos e condomínios</a:t>
            </a:r>
          </a:p>
          <a:p>
            <a:pPr marL="371475" indent="-371475" eaLnBrk="1" hangingPunct="1">
              <a:lnSpc>
                <a:spcPct val="80000"/>
              </a:lnSpc>
              <a:buClr>
                <a:srgbClr val="90C226"/>
              </a:buClr>
              <a:buFont typeface="Wingdings 3" pitchFamily="18" charset="2"/>
              <a:buNone/>
              <a:defRPr/>
            </a:pPr>
            <a:endParaRPr lang="pt-BR" sz="1700" dirty="0" smtClean="0"/>
          </a:p>
          <a:p>
            <a:pPr marL="371475" indent="-371475" eaLnBrk="1" hangingPunct="1">
              <a:lnSpc>
                <a:spcPct val="80000"/>
              </a:lnSpc>
              <a:buClr>
                <a:srgbClr val="90C226"/>
              </a:buClr>
              <a:buFont typeface="Wingdings 3" pitchFamily="18" charset="2"/>
              <a:buNone/>
              <a:defRPr/>
            </a:pPr>
            <a:r>
              <a:rPr lang="pt-BR" sz="1700" dirty="0" smtClean="0"/>
              <a:t>Documentação necessária para o licenciamento ambiental de loteamentos e condomínios (IN-03 FATMA): </a:t>
            </a:r>
          </a:p>
          <a:p>
            <a:pPr marL="371475" indent="-371475" eaLnBrk="1" hangingPunct="1">
              <a:lnSpc>
                <a:spcPct val="80000"/>
              </a:lnSpc>
              <a:buClr>
                <a:srgbClr val="90C226"/>
              </a:buClr>
              <a:buFont typeface="Wingdings 3" pitchFamily="18" charset="2"/>
              <a:buNone/>
              <a:defRPr/>
            </a:pPr>
            <a:endParaRPr lang="pt-BR" sz="1700" dirty="0" smtClean="0"/>
          </a:p>
          <a:p>
            <a:pPr marL="371475" indent="-371475" algn="just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pt-BR" sz="1700" dirty="0" smtClean="0"/>
              <a:t>O estudo ambiental (RAP, EAS, EIA-RIMA); </a:t>
            </a:r>
          </a:p>
          <a:p>
            <a:pPr marL="371475" indent="-371475" algn="just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pt-BR" sz="1700" dirty="0" smtClean="0"/>
              <a:t>Teste de infiltração e de determinação do lençol freático para casos de infiltração do esgoto sanitário tratado;</a:t>
            </a:r>
          </a:p>
          <a:p>
            <a:pPr marL="371475" indent="-371475" algn="just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pt-BR" sz="1700" dirty="0"/>
              <a:t>Projeto executivo do sistema de coleta e tratamento de esgoto </a:t>
            </a:r>
            <a:r>
              <a:rPr lang="pt-BR" sz="1700" dirty="0" smtClean="0"/>
              <a:t>sanitário, com ART;</a:t>
            </a:r>
          </a:p>
          <a:p>
            <a:pPr marL="371475" indent="-371475" algn="just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pt-BR" sz="1700" dirty="0" smtClean="0"/>
              <a:t>Anuência da concessionária de serviços de esgoto, visando sua manutenção e operação do sistema de tratamento;</a:t>
            </a:r>
          </a:p>
          <a:p>
            <a:pPr marL="371475" indent="-371475" algn="just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pt-BR" sz="1700" dirty="0" smtClean="0"/>
              <a:t>Responsabilidade técnica pela operação e manutenção do sistema de tratamento de esgoto sanitário,</a:t>
            </a:r>
            <a:r>
              <a:rPr lang="pt-BR" sz="1700" dirty="0"/>
              <a:t> com vigência igual ou superior ao período pretendido de validade da </a:t>
            </a:r>
            <a:r>
              <a:rPr lang="pt-BR" sz="1700" dirty="0" smtClean="0"/>
              <a:t>licença;</a:t>
            </a:r>
          </a:p>
          <a:p>
            <a:pPr marL="371475" indent="-371475" algn="just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pt-BR" sz="1700" dirty="0" smtClean="0"/>
              <a:t>Autorização </a:t>
            </a:r>
            <a:r>
              <a:rPr lang="pt-BR" sz="1700" dirty="0"/>
              <a:t>do órgão municipal competente para o lançamento de efluente tratado na rede municipal de drenagem pluvial. </a:t>
            </a:r>
            <a:endParaRPr lang="pt-BR" sz="1700" dirty="0" smtClean="0"/>
          </a:p>
          <a:p>
            <a:pPr marL="371475" indent="-371475" algn="just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pt-BR" sz="1700" dirty="0" smtClean="0"/>
              <a:t>Relatório do programa de monitoramento da qualidade dos efluentes tratados e do corpo receptor, com respectivos laudos de análise. </a:t>
            </a:r>
            <a:endParaRPr lang="pt-BR" sz="1700" dirty="0" smtClean="0">
              <a:solidFill>
                <a:srgbClr val="595959"/>
              </a:solidFill>
            </a:endParaRPr>
          </a:p>
          <a:p>
            <a:pPr marL="371475" indent="-371475" eaLnBrk="1" hangingPunct="1">
              <a:lnSpc>
                <a:spcPct val="80000"/>
              </a:lnSpc>
              <a:buClr>
                <a:srgbClr val="90C226"/>
              </a:buClr>
              <a:buFont typeface="Wingdings 3" pitchFamily="18" charset="2"/>
              <a:buNone/>
              <a:defRPr/>
            </a:pPr>
            <a:endParaRPr lang="pt-BR" sz="1700" dirty="0" smtClean="0">
              <a:solidFill>
                <a:srgbClr val="595959"/>
              </a:solidFill>
            </a:endParaRPr>
          </a:p>
          <a:p>
            <a:pPr marL="371475" indent="-371475" eaLnBrk="1" hangingPunct="1">
              <a:lnSpc>
                <a:spcPct val="80000"/>
              </a:lnSpc>
              <a:buClr>
                <a:srgbClr val="90C226"/>
              </a:buClr>
              <a:buFont typeface="Wingdings" pitchFamily="2" charset="2"/>
              <a:buChar char="Ø"/>
              <a:defRPr/>
            </a:pPr>
            <a:endParaRPr lang="pt-BR" sz="1700" dirty="0" smtClean="0">
              <a:solidFill>
                <a:srgbClr val="595959"/>
              </a:solidFill>
            </a:endParaRPr>
          </a:p>
          <a:p>
            <a:pPr marL="371475" indent="-371475" eaLnBrk="1" hangingPunct="1">
              <a:lnSpc>
                <a:spcPct val="80000"/>
              </a:lnSpc>
              <a:buClr>
                <a:srgbClr val="90C226"/>
              </a:buClr>
              <a:defRPr/>
            </a:pPr>
            <a:endParaRPr lang="pt-BR" sz="1700" dirty="0" smtClean="0">
              <a:solidFill>
                <a:srgbClr val="595959"/>
              </a:solidFill>
            </a:endParaRPr>
          </a:p>
          <a:p>
            <a:pPr marL="371475" indent="-371475" eaLnBrk="1" hangingPunct="1">
              <a:lnSpc>
                <a:spcPct val="80000"/>
              </a:lnSpc>
              <a:buClr>
                <a:srgbClr val="90C226"/>
              </a:buClr>
              <a:defRPr/>
            </a:pPr>
            <a:endParaRPr lang="pt-BR" sz="1700" dirty="0" smtClean="0">
              <a:solidFill>
                <a:srgbClr val="595959"/>
              </a:solidFill>
            </a:endParaRPr>
          </a:p>
          <a:p>
            <a:pPr marL="371475" indent="-371475" eaLnBrk="1" hangingPunct="1">
              <a:lnSpc>
                <a:spcPct val="80000"/>
              </a:lnSpc>
              <a:buClr>
                <a:srgbClr val="90C226"/>
              </a:buClr>
              <a:buFont typeface="Wingdings" pitchFamily="2" charset="2"/>
              <a:buChar char="Ø"/>
              <a:defRPr/>
            </a:pPr>
            <a:endParaRPr lang="pt-BR" sz="1700" dirty="0" smtClean="0">
              <a:solidFill>
                <a:srgbClr val="595959"/>
              </a:solidFill>
            </a:endParaRPr>
          </a:p>
        </p:txBody>
      </p:sp>
      <p:sp>
        <p:nvSpPr>
          <p:cNvPr id="50179" name="Espaço Reservado para Conteúdo 2"/>
          <p:cNvSpPr txBox="1">
            <a:spLocks/>
          </p:cNvSpPr>
          <p:nvPr/>
        </p:nvSpPr>
        <p:spPr bwMode="auto">
          <a:xfrm>
            <a:off x="19050" y="6523038"/>
            <a:ext cx="12006263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pt-BR" sz="1200">
                <a:solidFill>
                  <a:srgbClr val="404040"/>
                </a:solidFill>
                <a:latin typeface="Trebuchet MS" pitchFamily="34" charset="0"/>
              </a:rPr>
              <a:t>FATMA - IN 03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414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520396"/>
              </p:ext>
            </p:extLst>
          </p:nvPr>
        </p:nvGraphicFramePr>
        <p:xfrm>
          <a:off x="1331913" y="2181225"/>
          <a:ext cx="8764587" cy="3316671"/>
        </p:xfrm>
        <a:graphic>
          <a:graphicData uri="http://schemas.openxmlformats.org/drawingml/2006/table">
            <a:tbl>
              <a:tblPr/>
              <a:tblGrid>
                <a:gridCol w="636587"/>
                <a:gridCol w="749300"/>
                <a:gridCol w="1028700"/>
                <a:gridCol w="825500"/>
                <a:gridCol w="1011238"/>
                <a:gridCol w="842962"/>
                <a:gridCol w="762000"/>
                <a:gridCol w="1028700"/>
                <a:gridCol w="1016000"/>
                <a:gridCol w="863600"/>
              </a:tblGrid>
              <a:tr h="7112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Sistema 1</a:t>
                      </a:r>
                      <a:endParaRPr kumimoji="0" lang="pt-B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carregamento médio de 87 </a:t>
                      </a: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Che" pitchFamily="49" charset="-127"/>
                          <a:cs typeface="Times New Roman" pitchFamily="18" charset="0"/>
                        </a:rPr>
                        <a:t>gDQOm</a:t>
                      </a:r>
                      <a:r>
                        <a:rPr kumimoji="0" lang="pt-BR" sz="11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Che" pitchFamily="49" charset="-127"/>
                          <a:cs typeface="Times New Roman" pitchFamily="18" charset="0"/>
                        </a:rPr>
                        <a:t>-2</a:t>
                      </a: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Che" pitchFamily="49" charset="-127"/>
                          <a:cs typeface="Times New Roman" pitchFamily="18" charset="0"/>
                        </a:rPr>
                        <a:t>.d</a:t>
                      </a:r>
                      <a:r>
                        <a:rPr kumimoji="0" lang="pt-BR" sz="11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Che" pitchFamily="49" charset="-127"/>
                          <a:cs typeface="Times New Roman" pitchFamily="18" charset="0"/>
                        </a:rPr>
                        <a:t>-1</a:t>
                      </a:r>
                      <a:endParaRPr kumimoji="0" lang="pt-B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Sistema 2</a:t>
                      </a:r>
                      <a:endParaRPr kumimoji="0" lang="pt-B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carregamento médio de </a:t>
                      </a:r>
                      <a:endParaRPr kumimoji="0" lang="pt-B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2 </a:t>
                      </a: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Che" pitchFamily="49" charset="-127"/>
                          <a:cs typeface="Times New Roman" pitchFamily="18" charset="0"/>
                        </a:rPr>
                        <a:t>gDQOm</a:t>
                      </a:r>
                      <a:r>
                        <a:rPr kumimoji="0" lang="pt-BR" sz="11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Che" pitchFamily="49" charset="-127"/>
                          <a:cs typeface="Times New Roman" pitchFamily="18" charset="0"/>
                        </a:rPr>
                        <a:t>-2</a:t>
                      </a: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Che" pitchFamily="49" charset="-127"/>
                          <a:cs typeface="Times New Roman" pitchFamily="18" charset="0"/>
                        </a:rPr>
                        <a:t>.d</a:t>
                      </a:r>
                      <a:r>
                        <a:rPr kumimoji="0" lang="pt-BR" sz="11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Che" pitchFamily="49" charset="-127"/>
                          <a:cs typeface="Times New Roman" pitchFamily="18" charset="0"/>
                        </a:rPr>
                        <a:t>-1</a:t>
                      </a:r>
                      <a:endParaRPr kumimoji="0" lang="pt-B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CONAMA n. 430/2011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Lei n. 14675/2009</a:t>
                      </a:r>
                      <a:endParaRPr kumimoji="0" lang="pt-B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Proposta CONSEMA (d)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CONAMA </a:t>
                      </a:r>
                      <a:endParaRPr kumimoji="0" lang="pt-B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n. 357/2005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NBR 13969/97</a:t>
                      </a:r>
                      <a:endParaRPr kumimoji="0" lang="pt-B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12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Eficiência (%)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Concentração efluente (mg/l)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Eficiência (%)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Concentração efluente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(mg/l)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Min-Max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Min-Max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Min-Max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Min-Max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Min-Max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pH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6,3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6,5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5 a 9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6 a 9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a 9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 a 9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6 a 9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DQO 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75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179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93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18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ND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ND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 mg/l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ND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&lt;150 mg/l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DBO 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88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48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97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120 mg/l</a:t>
                      </a: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60 mg/l </a:t>
                      </a: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&lt;90 mg/l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&lt; 5mg/l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&lt;60 mg/l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SS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83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22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94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20%</a:t>
                      </a: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ND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ND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ND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ND</a:t>
                      </a: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N-NH</a:t>
                      </a:r>
                      <a:r>
                        <a:rPr kumimoji="0" lang="pt-BR" sz="11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pt-BR" sz="1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47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54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93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20 mg/l***</a:t>
                      </a: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ND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N/A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ND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ND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P-PO</a:t>
                      </a:r>
                      <a:r>
                        <a:rPr kumimoji="0" lang="pt-BR" sz="11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pt-BR" sz="1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3-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63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93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ND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 mg/l ou 75%*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(c)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0,03 a 0,05**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ND</a:t>
                      </a: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353" name="Retângulo 6"/>
          <p:cNvSpPr>
            <a:spLocks noChangeArrowheads="1"/>
          </p:cNvSpPr>
          <p:nvPr/>
        </p:nvSpPr>
        <p:spPr bwMode="auto">
          <a:xfrm>
            <a:off x="1071563" y="1538288"/>
            <a:ext cx="9623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Comparativo em termos de qualidade dos efluentes dos sistemas 1 e 2 com as normativas resoluções e legislações aplicáveis ao licenciamento ambiental</a:t>
            </a:r>
          </a:p>
        </p:txBody>
      </p:sp>
      <p:sp>
        <p:nvSpPr>
          <p:cNvPr id="6" name="Retângulo 2"/>
          <p:cNvSpPr txBox="1">
            <a:spLocks noChangeArrowheads="1"/>
          </p:cNvSpPr>
          <p:nvPr/>
        </p:nvSpPr>
        <p:spPr>
          <a:xfrm>
            <a:off x="330200" y="115888"/>
            <a:ext cx="8599488" cy="132080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solidFill>
                  <a:srgbClr val="90C226"/>
                </a:solidFill>
                <a:latin typeface="Trebuchet MS"/>
              </a:rPr>
              <a:t>Resultado e Discussão</a:t>
            </a:r>
            <a:endParaRPr lang="pt-BR" sz="3600" dirty="0">
              <a:solidFill>
                <a:srgbClr val="90C226"/>
              </a:solidFill>
              <a:latin typeface="Trebuchet MS"/>
              <a:ea typeface="+mj-ea"/>
              <a:cs typeface="+mj-cs"/>
            </a:endParaRPr>
          </a:p>
        </p:txBody>
      </p:sp>
      <p:sp>
        <p:nvSpPr>
          <p:cNvPr id="54356" name="Retângulo 9"/>
          <p:cNvSpPr>
            <a:spLocks noChangeArrowheads="1"/>
          </p:cNvSpPr>
          <p:nvPr/>
        </p:nvSpPr>
        <p:spPr bwMode="auto">
          <a:xfrm>
            <a:off x="976313" y="5561013"/>
            <a:ext cx="106886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 dirty="0"/>
              <a:t>* Para lançamento em lagoas, lagunas e estuários;** Para água doce classe II</a:t>
            </a:r>
            <a:r>
              <a:rPr lang="pt-BR" sz="1000" dirty="0" smtClean="0"/>
              <a:t>;*** não exigível para esgoto sanitário; ND </a:t>
            </a:r>
            <a:r>
              <a:rPr lang="pt-BR" sz="1000" dirty="0"/>
              <a:t>– não definido. (a) Valor máximo </a:t>
            </a:r>
            <a:r>
              <a:rPr lang="pt-BR" sz="1000" dirty="0" smtClean="0"/>
              <a:t> sólidos sedimentáveis (Resolução </a:t>
            </a:r>
            <a:r>
              <a:rPr lang="pt-BR" sz="1000" dirty="0"/>
              <a:t>CONAMA 430/2011); (b) Depende de estudo do corpo receptor elaborado pelo interessado com base Termo de Referência e Matriz de Decisão; (c) Para ambientes </a:t>
            </a:r>
            <a:r>
              <a:rPr lang="pt-BR" sz="1000" dirty="0" err="1"/>
              <a:t>lênticos</a:t>
            </a:r>
            <a:r>
              <a:rPr lang="pt-BR" sz="1000" dirty="0"/>
              <a:t>, intermediários e lóticos, de acordo com a Resolução CONAMA 357/2005; (d) Padrões de lançamento de efluentes sanitários, média anual até 2020; PA: Padrão de acompanhamento; N/A: não aplicável</a:t>
            </a:r>
          </a:p>
        </p:txBody>
      </p:sp>
      <p:sp>
        <p:nvSpPr>
          <p:cNvPr id="7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23838" y="6523038"/>
            <a:ext cx="1762125" cy="33496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>
                <a:srgbClr val="9BBB59"/>
              </a:buClr>
              <a:buFont typeface="Wingdings 3" pitchFamily="18" charset="2"/>
              <a:buNone/>
            </a:pPr>
            <a:r>
              <a:rPr lang="pt-BR" altLang="pt-BR" sz="1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TREIN. C, 2015</a:t>
            </a:r>
            <a:endParaRPr lang="pt-BR" sz="120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90000"/>
              </a:lnSpc>
              <a:buClr>
                <a:srgbClr val="9BBB59"/>
              </a:buClr>
              <a:buFont typeface="Arial" charset="0"/>
              <a:buNone/>
            </a:pPr>
            <a:endParaRPr lang="pt-BR" altLang="pt-BR" sz="3000" dirty="0" smtClean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2"/>
          <p:cNvSpPr txBox="1">
            <a:spLocks noChangeArrowheads="1"/>
          </p:cNvSpPr>
          <p:nvPr/>
        </p:nvSpPr>
        <p:spPr>
          <a:xfrm>
            <a:off x="330200" y="100013"/>
            <a:ext cx="8599488" cy="132080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solidFill>
                  <a:srgbClr val="90C226"/>
                </a:solidFill>
                <a:latin typeface="Trebuchet MS"/>
                <a:ea typeface="+mj-ea"/>
                <a:cs typeface="+mj-cs"/>
              </a:rPr>
              <a:t>Conclusões</a:t>
            </a:r>
          </a:p>
        </p:txBody>
      </p:sp>
      <p:sp>
        <p:nvSpPr>
          <p:cNvPr id="2" name="Retângulo 1"/>
          <p:cNvSpPr/>
          <p:nvPr/>
        </p:nvSpPr>
        <p:spPr>
          <a:xfrm>
            <a:off x="446088" y="866775"/>
            <a:ext cx="11299825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6075" indent="-346075" algn="just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  <a:defRPr/>
            </a:pPr>
            <a:r>
              <a:rPr lang="pt-BR" dirty="0"/>
              <a:t>A avaliação do modo de operação dos sistemas wetlands demonstra que o desempenho do tratamento é dependente principalmente carregamento orgânico afluente. </a:t>
            </a:r>
          </a:p>
          <a:p>
            <a:pPr algn="just" defTabSz="457200">
              <a:spcBef>
                <a:spcPts val="1000"/>
              </a:spcBef>
              <a:buClr>
                <a:schemeClr val="accent1"/>
              </a:buClr>
              <a:buSzPct val="80000"/>
              <a:defRPr/>
            </a:pPr>
            <a:endParaRPr lang="pt-BR" dirty="0"/>
          </a:p>
          <a:p>
            <a:pPr marL="346075" indent="-346075" algn="just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  <a:defRPr/>
            </a:pPr>
            <a:r>
              <a:rPr lang="pt-BR" dirty="0"/>
              <a:t>Os wetlands quando projetados e operados de maneira adequada, apresentam eficiência compatível com outras tecnologias que promovem o tratamento secundário e terciário, mostrando-se como uma alternativa tecnológica de grande potencial para loteamentos e </a:t>
            </a:r>
            <a:r>
              <a:rPr lang="pt-BR" dirty="0" smtClean="0"/>
              <a:t>condomínios.</a:t>
            </a:r>
            <a:endParaRPr lang="pt-BR" dirty="0"/>
          </a:p>
          <a:p>
            <a:pPr algn="just" defTabSz="457200">
              <a:spcBef>
                <a:spcPts val="1000"/>
              </a:spcBef>
              <a:buClr>
                <a:schemeClr val="accent1"/>
              </a:buClr>
              <a:buSzPct val="80000"/>
              <a:defRPr/>
            </a:pPr>
            <a:endParaRPr lang="pt-BR" dirty="0"/>
          </a:p>
          <a:p>
            <a:pPr marL="346075" indent="-346075" algn="just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  <a:defRPr/>
            </a:pPr>
            <a:r>
              <a:rPr lang="pt-BR" dirty="0"/>
              <a:t>O desempenho dos arranjos tecnológicos dos sistemas 1 e 2 atendem os requisitos do licenciamento </a:t>
            </a:r>
            <a:r>
              <a:rPr lang="pt-BR" dirty="0" smtClean="0"/>
              <a:t>ambiental, </a:t>
            </a:r>
            <a:r>
              <a:rPr lang="pt-BR" dirty="0"/>
              <a:t>quando comparados com o que dispõe a resolução CONAMA n. 430/2011 e Lei n. 14675/2009</a:t>
            </a:r>
            <a:r>
              <a:rPr lang="pt-BR" dirty="0" smtClean="0"/>
              <a:t>, com </a:t>
            </a:r>
            <a:r>
              <a:rPr lang="pt-BR" dirty="0"/>
              <a:t>exceção do parâmetro P-PO</a:t>
            </a:r>
            <a:r>
              <a:rPr lang="pt-BR" baseline="-25000" dirty="0"/>
              <a:t>4</a:t>
            </a:r>
            <a:r>
              <a:rPr lang="pt-BR" baseline="30000" dirty="0"/>
              <a:t>3-</a:t>
            </a:r>
            <a:r>
              <a:rPr lang="pt-BR" dirty="0"/>
              <a:t> avaliado no sistema 1 (caracterizado pelo alto carregamento orgânico afluente) para lançamentos em trechos de lagoas, lagunas e estuários. </a:t>
            </a:r>
          </a:p>
          <a:p>
            <a:pPr algn="just" defTabSz="457200">
              <a:spcBef>
                <a:spcPts val="1000"/>
              </a:spcBef>
              <a:buClr>
                <a:schemeClr val="accent1"/>
              </a:buClr>
              <a:buSzPct val="80000"/>
              <a:defRPr/>
            </a:pPr>
            <a:endParaRPr lang="pt-BR" dirty="0"/>
          </a:p>
          <a:p>
            <a:pPr marL="346075" indent="-346075" algn="just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  <a:defRPr/>
            </a:pPr>
            <a:r>
              <a:rPr lang="pt-BR" dirty="0"/>
              <a:t>O lançamento de efluente fora do padrão estabelecido pela Resolução CONAMA n. 430/2011 e Lei n. 14675/2009 dependerá do estudo de autodepuração, das características do corpo receptor segundo CONAMA n. 357/2005 e da qualidade do efluente a ser lançado.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2"/>
          <p:cNvSpPr txBox="1">
            <a:spLocks noChangeArrowheads="1"/>
          </p:cNvSpPr>
          <p:nvPr/>
        </p:nvSpPr>
        <p:spPr>
          <a:xfrm>
            <a:off x="4256088" y="777875"/>
            <a:ext cx="4100512" cy="132080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solidFill>
                  <a:srgbClr val="90C226"/>
                </a:solidFill>
                <a:latin typeface="Trebuchet MS"/>
                <a:ea typeface="+mj-ea"/>
                <a:cs typeface="+mj-cs"/>
              </a:rPr>
              <a:t>Muito Obrigado!</a:t>
            </a:r>
          </a:p>
        </p:txBody>
      </p:sp>
      <p:pic>
        <p:nvPicPr>
          <p:cNvPr id="1044" name="Picture 2" descr="logo Funas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" y="2098675"/>
            <a:ext cx="3706813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42" name="Object 18"/>
          <p:cNvGraphicFramePr>
            <a:graphicFrameLocks noChangeAspect="1"/>
          </p:cNvGraphicFramePr>
          <p:nvPr/>
        </p:nvGraphicFramePr>
        <p:xfrm>
          <a:off x="5727700" y="2535238"/>
          <a:ext cx="1187450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Picture" r:id="rId5" imgW="2266254" imgH="1959429" progId="Word.Picture.8">
                  <p:embed/>
                </p:oleObj>
              </mc:Choice>
              <mc:Fallback>
                <p:oleObj name="Picture" r:id="rId5" imgW="2266254" imgH="1959429" progId="Word.Picture.8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7700" y="2535238"/>
                        <a:ext cx="1187450" cy="1120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45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88300" y="2098675"/>
            <a:ext cx="2938463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6" name="Imagem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22575" y="4276725"/>
            <a:ext cx="2160588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7" name="CaixaDeTexto 8"/>
          <p:cNvSpPr txBox="1">
            <a:spLocks noChangeArrowheads="1"/>
          </p:cNvSpPr>
          <p:nvPr/>
        </p:nvSpPr>
        <p:spPr bwMode="auto">
          <a:xfrm>
            <a:off x="4983163" y="4991100"/>
            <a:ext cx="54721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hlinkClick r:id="rId9"/>
              </a:rPr>
              <a:t>www.gesad.ufsc.br</a:t>
            </a:r>
            <a:endParaRPr lang="pt-BR" b="1"/>
          </a:p>
          <a:p>
            <a:endParaRPr lang="pt-BR" b="1"/>
          </a:p>
          <a:p>
            <a:r>
              <a:rPr lang="pt-BR" b="1">
                <a:hlinkClick r:id="rId10"/>
              </a:rPr>
              <a:t>www.wetlandsconstruidos.blogspot.com.br</a:t>
            </a:r>
            <a:endParaRPr lang="pt-BR" b="1"/>
          </a:p>
          <a:p>
            <a:endParaRPr lang="pt-B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tângulo 2"/>
          <p:cNvSpPr>
            <a:spLocks noGrp="1" noChangeArrowheads="1"/>
          </p:cNvSpPr>
          <p:nvPr>
            <p:ph type="title"/>
          </p:nvPr>
        </p:nvSpPr>
        <p:spPr>
          <a:xfrm>
            <a:off x="330200" y="163513"/>
            <a:ext cx="8599488" cy="1320800"/>
          </a:xfrm>
        </p:spPr>
        <p:txBody>
          <a:bodyPr/>
          <a:lstStyle/>
          <a:p>
            <a:pPr eaLnBrk="1" hangingPunct="1"/>
            <a:r>
              <a:rPr lang="pt-BR" smtClean="0">
                <a:solidFill>
                  <a:srgbClr val="90C226"/>
                </a:solidFill>
              </a:rPr>
              <a:t>Introdução e Contextualização</a:t>
            </a:r>
          </a:p>
        </p:txBody>
      </p:sp>
      <p:sp>
        <p:nvSpPr>
          <p:cNvPr id="22530" name="Rectangle 65"/>
          <p:cNvSpPr>
            <a:spLocks noChangeArrowheads="1"/>
          </p:cNvSpPr>
          <p:nvPr/>
        </p:nvSpPr>
        <p:spPr bwMode="auto">
          <a:xfrm>
            <a:off x="0" y="6515100"/>
            <a:ext cx="121920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9BBB59"/>
              </a:buClr>
              <a:buFont typeface="Arial" charset="0"/>
              <a:buNone/>
            </a:pPr>
            <a:r>
              <a:rPr lang="pt-BR" altLang="pt-BR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SNSA, 2014</a:t>
            </a:r>
            <a:endParaRPr lang="pt-PT" sz="12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2531" name="Imagem 43" descr="sn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975" y="1370013"/>
            <a:ext cx="4706938" cy="441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tângulo 1"/>
          <p:cNvSpPr>
            <a:spLocks noChangeArrowheads="1"/>
          </p:cNvSpPr>
          <p:nvPr/>
        </p:nvSpPr>
        <p:spPr bwMode="auto">
          <a:xfrm>
            <a:off x="5314950" y="1751013"/>
            <a:ext cx="6429375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pt-BR" sz="2000" dirty="0" smtClean="0">
                <a:solidFill>
                  <a:srgbClr val="404040"/>
                </a:solidFill>
                <a:latin typeface="Trebuchet MS" pitchFamily="34" charset="0"/>
              </a:rPr>
              <a:t>Aproximadamente </a:t>
            </a:r>
            <a:r>
              <a:rPr lang="pt-BR" sz="2000" dirty="0">
                <a:solidFill>
                  <a:srgbClr val="404040"/>
                </a:solidFill>
                <a:latin typeface="Trebuchet MS" pitchFamily="34" charset="0"/>
              </a:rPr>
              <a:t>cento e sessenta e um milhões de habitantes, 84,36% da população brasileira, residem em área urbana;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pt-BR" sz="2000" dirty="0">
              <a:solidFill>
                <a:srgbClr val="404040"/>
              </a:solidFill>
              <a:latin typeface="Trebuchet MS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pt-BR" sz="2000" dirty="0">
                <a:solidFill>
                  <a:srgbClr val="404040"/>
                </a:solidFill>
                <a:latin typeface="Trebuchet MS" pitchFamily="34" charset="0"/>
              </a:rPr>
              <a:t>  Apenas 48,6% da população brasileira estão conectadas às redes de esgoto sanitário; 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pt-BR" sz="2000" dirty="0">
              <a:solidFill>
                <a:srgbClr val="404040"/>
              </a:solidFill>
              <a:latin typeface="Trebuchet MS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pt-BR" sz="2000" dirty="0">
                <a:solidFill>
                  <a:srgbClr val="404040"/>
                </a:solidFill>
                <a:latin typeface="Trebuchet MS" pitchFamily="34" charset="0"/>
              </a:rPr>
              <a:t>  Em relação ao total de esgoto gerado, somente cerca de 39,0% é tratado, sendo o restante lançado sem tratamento nos solos e corpos d’água; 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pt-BR" sz="2000" dirty="0">
              <a:solidFill>
                <a:srgbClr val="404040"/>
              </a:solidFill>
              <a:latin typeface="Trebuchet MS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pt-BR" sz="2000" dirty="0">
                <a:solidFill>
                  <a:srgbClr val="404040"/>
                </a:solidFill>
                <a:latin typeface="Trebuchet MS" pitchFamily="34" charset="0"/>
              </a:rPr>
              <a:t>  Já em relação ao total de esgotos coletados, 69,4 % são tratados.</a:t>
            </a:r>
          </a:p>
        </p:txBody>
      </p:sp>
      <p:sp>
        <p:nvSpPr>
          <p:cNvPr id="6" name="Retângulo 3"/>
          <p:cNvSpPr>
            <a:spLocks noGrp="1" noChangeArrowheads="1"/>
          </p:cNvSpPr>
          <p:nvPr>
            <p:ph idx="1"/>
          </p:nvPr>
        </p:nvSpPr>
        <p:spPr>
          <a:xfrm>
            <a:off x="5314950" y="1035050"/>
            <a:ext cx="6877050" cy="603250"/>
          </a:xfrm>
        </p:spPr>
        <p:txBody>
          <a:bodyPr rtlCol="0">
            <a:noAutofit/>
          </a:bodyPr>
          <a:lstStyle/>
          <a:p>
            <a:pPr marL="347472" indent="-347472" eaLnBrk="1" fontAlgn="auto" hangingPunct="1">
              <a:spcAft>
                <a:spcPts val="0"/>
              </a:spcAft>
              <a:buClr>
                <a:srgbClr val="90C226"/>
              </a:buClr>
              <a:buFont typeface="Wingdings 3"/>
              <a:buChar char=""/>
              <a:defRPr/>
            </a:pP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INDICE DE ATENDIMENTO URBANO DE ESGOTO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90C226"/>
              </a:buClr>
              <a:buFont typeface="Wingdings 3" pitchFamily="18" charset="2"/>
              <a:buNone/>
              <a:defRPr/>
            </a:pPr>
            <a:endParaRPr lang="pt-BR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tângulo 8"/>
          <p:cNvSpPr>
            <a:spLocks noGrp="1" noChangeArrowheads="1"/>
          </p:cNvSpPr>
          <p:nvPr>
            <p:ph type="ctrTitle"/>
          </p:nvPr>
        </p:nvSpPr>
        <p:spPr>
          <a:xfrm>
            <a:off x="534988" y="2560638"/>
            <a:ext cx="8740775" cy="1646237"/>
          </a:xfrm>
        </p:spPr>
        <p:txBody>
          <a:bodyPr/>
          <a:lstStyle/>
          <a:p>
            <a:pPr eaLnBrk="1" hangingPunct="1"/>
            <a:r>
              <a:rPr lang="pt-BR" sz="2400" b="1" smtClean="0"/>
              <a:t>WETLAND CONSTRUÍDO VERTICAL COMO ALTERNATIVA PARA O TRATAMENTO DE ESGOTO EM LOTEAMENTOS E CONDOMÍNIOS</a:t>
            </a:r>
            <a:endParaRPr lang="pt-BR" sz="2500" smtClean="0">
              <a:solidFill>
                <a:srgbClr val="90C226"/>
              </a:solidFill>
            </a:endParaRPr>
          </a:p>
        </p:txBody>
      </p:sp>
      <p:sp>
        <p:nvSpPr>
          <p:cNvPr id="89097" name="Retângulo 9"/>
          <p:cNvSpPr>
            <a:spLocks noGrp="1" noChangeArrowheads="1"/>
          </p:cNvSpPr>
          <p:nvPr>
            <p:ph type="subTitle" idx="1"/>
          </p:nvPr>
        </p:nvSpPr>
        <p:spPr>
          <a:xfrm>
            <a:off x="1493838" y="5108575"/>
            <a:ext cx="7769225" cy="16192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Eng. Danilo Martins de Medeiros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Dr. Pablo Heleno Sezerino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pt-B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Msc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Camila Maria </a:t>
            </a:r>
            <a:r>
              <a:rPr lang="pt-B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Trein</a:t>
            </a:r>
            <a:endParaRPr lang="pt-B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1443" name="Picture 2" descr="Menu de Navegaçã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078538"/>
            <a:ext cx="1998663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9"/>
          <p:cNvSpPr txBox="1">
            <a:spLocks noChangeArrowheads="1"/>
          </p:cNvSpPr>
          <p:nvPr/>
        </p:nvSpPr>
        <p:spPr>
          <a:xfrm>
            <a:off x="661988" y="688975"/>
            <a:ext cx="7769225" cy="1617663"/>
          </a:xfrm>
          <a:prstGeom prst="rect">
            <a:avLst/>
          </a:prstGeom>
        </p:spPr>
        <p:txBody>
          <a:bodyPr/>
          <a:lstStyle/>
          <a:p>
            <a:pPr algn="r" defTabSz="457200" fontAlgn="auto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Universidade Federal de Santa Catarina</a:t>
            </a:r>
          </a:p>
          <a:p>
            <a:pPr algn="r" defTabSz="457200" fontAlgn="auto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Departamento de Engenharia Sanitária e Ambiental</a:t>
            </a:r>
          </a:p>
          <a:p>
            <a:pPr algn="r" defTabSz="457200" fontAlgn="auto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Programa de Pós-graduação em Engenharia Ambiental</a:t>
            </a:r>
          </a:p>
        </p:txBody>
      </p:sp>
      <p:pic>
        <p:nvPicPr>
          <p:cNvPr id="61445" name="Shape 52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0425" y="515938"/>
            <a:ext cx="140335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18" descr="brasao_UFSC_vertical_sigl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20125" y="365125"/>
            <a:ext cx="998538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146175" y="4438650"/>
            <a:ext cx="2932113" cy="619125"/>
          </a:xfrm>
        </p:spPr>
        <p:txBody>
          <a:bodyPr rtlCol="0">
            <a:normAutofit fontScale="85000" lnSpcReduction="20000"/>
          </a:bodyPr>
          <a:lstStyle/>
          <a:p>
            <a:pPr marL="0" indent="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9BBB59"/>
              </a:buClr>
              <a:buFont typeface="Arial" charset="0"/>
              <a:buNone/>
              <a:defRPr/>
            </a:pPr>
            <a:endParaRPr lang="pt-PT" sz="19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9BBB59"/>
              </a:buClr>
              <a:buFont typeface="Wingdings 3" charset="2"/>
              <a:buNone/>
              <a:defRPr/>
            </a:pPr>
            <a:r>
              <a:rPr lang="pt-BR" alt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Fonte: IBGE – PNAD 2012.</a:t>
            </a:r>
            <a:endParaRPr lang="pt-BR" sz="1900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9BBB59"/>
              </a:buClr>
              <a:buFont typeface="Arial" charset="0"/>
              <a:buNone/>
              <a:defRPr/>
            </a:pPr>
            <a:endParaRPr lang="pt-BR" altLang="pt-BR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4578" name="Imagem 3" descr="http://www.funasa.gov.br/site/wp-content/uploads/2012/04/graf12-san-rural.jpg"/>
          <p:cNvPicPr>
            <a:picLocks noChangeAspect="1" noChangeArrowheads="1"/>
          </p:cNvPicPr>
          <p:nvPr/>
        </p:nvPicPr>
        <p:blipFill>
          <a:blip r:embed="rId3"/>
          <a:srcRect l="12810" t="11130" r="8241" b="9779"/>
          <a:stretch>
            <a:fillRect/>
          </a:stretch>
        </p:blipFill>
        <p:spPr bwMode="auto">
          <a:xfrm>
            <a:off x="1041400" y="2819400"/>
            <a:ext cx="4652963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23838" y="6523038"/>
            <a:ext cx="1762125" cy="33496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>
                <a:srgbClr val="9BBB59"/>
              </a:buClr>
              <a:buFont typeface="Wingdings 3" pitchFamily="18" charset="2"/>
              <a:buNone/>
            </a:pPr>
            <a:r>
              <a:rPr lang="pt-BR" altLang="pt-BR" sz="1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IBGE – PNAD, 2012</a:t>
            </a:r>
            <a:endParaRPr lang="pt-BR" sz="120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90000"/>
              </a:lnSpc>
              <a:buClr>
                <a:srgbClr val="9BBB59"/>
              </a:buClr>
              <a:buFont typeface="Arial" charset="0"/>
              <a:buNone/>
            </a:pPr>
            <a:endParaRPr lang="pt-BR" altLang="pt-BR" sz="3000" dirty="0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4580" name="Imagem 9" descr="http://www.funasa.gov.br/site/wp-content/uploads/2012/04/graf13-san-rural.jpg"/>
          <p:cNvPicPr>
            <a:picLocks noChangeAspect="1" noChangeArrowheads="1"/>
          </p:cNvPicPr>
          <p:nvPr/>
        </p:nvPicPr>
        <p:blipFill>
          <a:blip r:embed="rId4"/>
          <a:srcRect l="1787" t="4379" r="2428" b="4379"/>
          <a:stretch>
            <a:fillRect/>
          </a:stretch>
        </p:blipFill>
        <p:spPr bwMode="auto">
          <a:xfrm>
            <a:off x="6716713" y="2755900"/>
            <a:ext cx="4408487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3"/>
          <p:cNvSpPr>
            <a:spLocks noGrp="1" noChangeArrowheads="1"/>
          </p:cNvSpPr>
          <p:nvPr>
            <p:ph idx="1"/>
          </p:nvPr>
        </p:nvSpPr>
        <p:spPr>
          <a:xfrm>
            <a:off x="884238" y="1314450"/>
            <a:ext cx="5626100" cy="60325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pt-BR" sz="2200" dirty="0" smtClean="0"/>
              <a:t>ESGOTO SANITÁRIO EM MUNICÍPIOS RURAIS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90C226"/>
              </a:buClr>
              <a:buFont typeface="Wingdings 3" pitchFamily="18" charset="2"/>
              <a:buNone/>
              <a:defRPr/>
            </a:pPr>
            <a:endParaRPr lang="pt-BR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tângulo 3"/>
          <p:cNvSpPr txBox="1">
            <a:spLocks noChangeArrowheads="1"/>
          </p:cNvSpPr>
          <p:nvPr/>
        </p:nvSpPr>
        <p:spPr bwMode="auto">
          <a:xfrm>
            <a:off x="6510338" y="1368425"/>
            <a:ext cx="532923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472" indent="-347472" eaLnBrk="1" fontAlgn="auto" hangingPunct="1">
              <a:spcAft>
                <a:spcPts val="0"/>
              </a:spcAft>
              <a:buClr>
                <a:srgbClr val="90C226"/>
              </a:buClr>
              <a:buFont typeface="Wingdings 3"/>
              <a:buChar char=""/>
              <a:defRPr/>
            </a:pPr>
            <a:r>
              <a:rPr lang="pt-BR" sz="2200" dirty="0" smtClean="0"/>
              <a:t>ESGOTAMENTO SANITÁRIO EM MUNICÍPIOS RURAIS POR REGIÃO GEOGRÁFICA</a:t>
            </a:r>
            <a:endParaRPr lang="pt-BR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583" name="Retângulo 2"/>
          <p:cNvSpPr>
            <a:spLocks noGrp="1" noChangeArrowheads="1"/>
          </p:cNvSpPr>
          <p:nvPr>
            <p:ph type="title"/>
          </p:nvPr>
        </p:nvSpPr>
        <p:spPr>
          <a:xfrm>
            <a:off x="330200" y="163513"/>
            <a:ext cx="8599488" cy="1320800"/>
          </a:xfrm>
        </p:spPr>
        <p:txBody>
          <a:bodyPr/>
          <a:lstStyle/>
          <a:p>
            <a:pPr eaLnBrk="1" hangingPunct="1"/>
            <a:r>
              <a:rPr lang="pt-BR" smtClean="0">
                <a:solidFill>
                  <a:srgbClr val="90C226"/>
                </a:solidFill>
              </a:rPr>
              <a:t>Introdução e Contextualização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3463" y="2354263"/>
            <a:ext cx="4338637" cy="320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3" descr="C:\Users\Danilo\Desktop\pendrive\MESTRADO\fotos wetlands meleiro\fotos wtlands\24 l0 20l4\20141024_1325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3175" y="2354263"/>
            <a:ext cx="4559300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tângulo 3"/>
          <p:cNvSpPr>
            <a:spLocks noGrp="1" noChangeArrowheads="1"/>
          </p:cNvSpPr>
          <p:nvPr>
            <p:ph idx="1"/>
          </p:nvPr>
        </p:nvSpPr>
        <p:spPr>
          <a:xfrm>
            <a:off x="884238" y="1377950"/>
            <a:ext cx="4487862" cy="603250"/>
          </a:xfrm>
        </p:spPr>
        <p:txBody>
          <a:bodyPr/>
          <a:lstStyle/>
          <a:p>
            <a:r>
              <a:rPr lang="pt-BR" sz="2200" smtClean="0"/>
              <a:t>SANEAMENTO CENTRALIZADO</a:t>
            </a:r>
          </a:p>
        </p:txBody>
      </p:sp>
      <p:sp>
        <p:nvSpPr>
          <p:cNvPr id="9" name="Retângulo 3"/>
          <p:cNvSpPr txBox="1">
            <a:spLocks noChangeArrowheads="1"/>
          </p:cNvSpPr>
          <p:nvPr/>
        </p:nvSpPr>
        <p:spPr bwMode="auto">
          <a:xfrm>
            <a:off x="6353175" y="1357313"/>
            <a:ext cx="50292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2200" dirty="0" smtClean="0"/>
              <a:t>SANEAMENTO DESCENTRALIZADO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90C226"/>
              </a:buClr>
              <a:buFont typeface="Wingdings 3" pitchFamily="18" charset="2"/>
              <a:buNone/>
              <a:defRPr/>
            </a:pPr>
            <a:endParaRPr lang="pt-BR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629" name="Retângulo 2"/>
          <p:cNvSpPr>
            <a:spLocks noGrp="1" noChangeArrowheads="1"/>
          </p:cNvSpPr>
          <p:nvPr>
            <p:ph type="title"/>
          </p:nvPr>
        </p:nvSpPr>
        <p:spPr>
          <a:xfrm>
            <a:off x="330200" y="163513"/>
            <a:ext cx="8599488" cy="1320800"/>
          </a:xfrm>
        </p:spPr>
        <p:txBody>
          <a:bodyPr/>
          <a:lstStyle/>
          <a:p>
            <a:pPr eaLnBrk="1" hangingPunct="1"/>
            <a:r>
              <a:rPr lang="pt-BR" smtClean="0">
                <a:solidFill>
                  <a:srgbClr val="90C226"/>
                </a:solidFill>
              </a:rPr>
              <a:t>Introdução e Contextualização</a:t>
            </a: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6224588" y="5567363"/>
            <a:ext cx="5157787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defTabSz="457200" eaLnBrk="0" hangingPunct="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pt-BR" altLang="pt-BR" sz="14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Para </a:t>
            </a:r>
            <a:r>
              <a:rPr lang="pt-BR" altLang="pt-BR" sz="1200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municípios rurais e de </a:t>
            </a:r>
            <a:r>
              <a:rPr lang="pt-BR" altLang="pt-BR" sz="12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pequeno porte, pequenos aglomerados, </a:t>
            </a:r>
            <a:r>
              <a:rPr lang="pt-BR" altLang="pt-BR" sz="1200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empreendimentos </a:t>
            </a:r>
            <a:r>
              <a:rPr lang="pt-BR" altLang="pt-BR" sz="12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alocados em áreas </a:t>
            </a:r>
            <a:r>
              <a:rPr lang="pt-BR" altLang="pt-BR" sz="1200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rurais,  domicílios rurais.</a:t>
            </a:r>
          </a:p>
          <a:p>
            <a:pPr algn="just" defTabSz="457200" eaLnBrk="0" hangingPunct="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pt-BR" altLang="pt-BR" sz="1400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Parcelamento do solo urbano:  L</a:t>
            </a:r>
            <a:r>
              <a:rPr lang="pt-BR" altLang="pt-BR" sz="14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oteamentos e </a:t>
            </a:r>
            <a:r>
              <a:rPr lang="pt-BR" altLang="pt-BR" sz="1400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Condomínios.</a:t>
            </a:r>
            <a:endParaRPr lang="pt-BR" altLang="pt-BR" sz="1400" b="1" dirty="0">
              <a:solidFill>
                <a:srgbClr val="40404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defTabSz="457200" eaLnBrk="0" hangingPunct="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pt-BR" altLang="pt-BR" sz="1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altLang="pt-BR" sz="1200" dirty="0">
              <a:solidFill>
                <a:srgbClr val="40404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ítulo 1"/>
          <p:cNvSpPr>
            <a:spLocks noGrp="1"/>
          </p:cNvSpPr>
          <p:nvPr>
            <p:ph type="title" idx="4294967295"/>
          </p:nvPr>
        </p:nvSpPr>
        <p:spPr>
          <a:xfrm>
            <a:off x="4344988" y="1120775"/>
            <a:ext cx="4597400" cy="647700"/>
          </a:xfrm>
        </p:spPr>
        <p:txBody>
          <a:bodyPr anchor="ctr"/>
          <a:lstStyle/>
          <a:p>
            <a:pPr algn="r"/>
            <a:r>
              <a:rPr lang="pt-BR" sz="3400" i="1" smtClean="0"/>
              <a:t>Wetlands</a:t>
            </a:r>
            <a:r>
              <a:rPr lang="pt-BR" sz="3400" smtClean="0"/>
              <a:t> construídos </a:t>
            </a:r>
          </a:p>
        </p:txBody>
      </p:sp>
      <p:sp>
        <p:nvSpPr>
          <p:cNvPr id="66564" name="Rectangle 3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 altLang="pt-BR"/>
          </a:p>
        </p:txBody>
      </p:sp>
      <p:grpSp>
        <p:nvGrpSpPr>
          <p:cNvPr id="66565" name="Group 1"/>
          <p:cNvGrpSpPr>
            <a:grpSpLocks/>
          </p:cNvGrpSpPr>
          <p:nvPr/>
        </p:nvGrpSpPr>
        <p:grpSpPr bwMode="auto">
          <a:xfrm>
            <a:off x="2544763" y="1984375"/>
            <a:ext cx="8226425" cy="4252913"/>
            <a:chOff x="1265" y="3990"/>
            <a:chExt cx="8116" cy="4679"/>
          </a:xfrm>
        </p:grpSpPr>
        <p:sp>
          <p:nvSpPr>
            <p:cNvPr id="12" name="Text Box 150"/>
            <p:cNvSpPr txBox="1">
              <a:spLocks noChangeArrowheads="1"/>
            </p:cNvSpPr>
            <p:nvPr/>
          </p:nvSpPr>
          <p:spPr bwMode="auto">
            <a:xfrm>
              <a:off x="4150" y="6336"/>
              <a:ext cx="1690" cy="45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666666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r>
                <a:rPr lang="pt-BR" altLang="pt-BR" sz="900">
                  <a:latin typeface="Arial" pitchFamily="34" charset="0"/>
                  <a:ea typeface="Calibri" pitchFamily="34" charset="0"/>
                  <a:cs typeface="Times New Roman" pitchFamily="18" charset="0"/>
                </a:rPr>
                <a:t>Plantas flutuantes</a:t>
              </a:r>
              <a:endParaRPr lang="pt-BR" altLang="pt-B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152"/>
            <p:cNvSpPr txBox="1">
              <a:spLocks noChangeArrowheads="1"/>
            </p:cNvSpPr>
            <p:nvPr/>
          </p:nvSpPr>
          <p:spPr bwMode="auto">
            <a:xfrm>
              <a:off x="6754" y="5185"/>
              <a:ext cx="2269" cy="452"/>
            </a:xfrm>
            <a:prstGeom prst="rect">
              <a:avLst/>
            </a:prstGeom>
            <a:solidFill>
              <a:srgbClr val="D8D8D8"/>
            </a:solidFill>
            <a:ln w="12700">
              <a:solidFill>
                <a:srgbClr val="666666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pt-BR" altLang="pt-BR" sz="900">
                  <a:latin typeface="Arial" pitchFamily="34" charset="0"/>
                  <a:ea typeface="Calibri" pitchFamily="34" charset="0"/>
                  <a:cs typeface="Times New Roman" pitchFamily="18" charset="0"/>
                </a:rPr>
                <a:t>Escoamento subsuperficial</a:t>
              </a:r>
              <a:endParaRPr lang="pt-BR" altLang="pt-BR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6568" name="AutoShape 153"/>
            <p:cNvCxnSpPr>
              <a:cxnSpLocks noChangeShapeType="1"/>
            </p:cNvCxnSpPr>
            <p:nvPr/>
          </p:nvCxnSpPr>
          <p:spPr bwMode="auto">
            <a:xfrm flipH="1">
              <a:off x="9174" y="8000"/>
              <a:ext cx="207" cy="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66569" name="AutoShape 154"/>
            <p:cNvCxnSpPr>
              <a:cxnSpLocks noChangeShapeType="1"/>
            </p:cNvCxnSpPr>
            <p:nvPr/>
          </p:nvCxnSpPr>
          <p:spPr bwMode="auto">
            <a:xfrm>
              <a:off x="6075" y="4204"/>
              <a:ext cx="152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6" name="Text Box 155"/>
            <p:cNvSpPr txBox="1">
              <a:spLocks noChangeArrowheads="1"/>
            </p:cNvSpPr>
            <p:nvPr/>
          </p:nvSpPr>
          <p:spPr bwMode="auto">
            <a:xfrm>
              <a:off x="4065" y="3990"/>
              <a:ext cx="2009" cy="46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999999"/>
                </a:gs>
              </a:gsLst>
              <a:lin ang="5400000" scaled="1"/>
            </a:gradFill>
            <a:ln w="12700">
              <a:solidFill>
                <a:srgbClr val="666666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pt-BR" altLang="pt-BR" sz="900" b="1" i="1">
                  <a:latin typeface="Arial" pitchFamily="34" charset="0"/>
                  <a:ea typeface="Calibri" pitchFamily="34" charset="0"/>
                  <a:cs typeface="Times New Roman" pitchFamily="18" charset="0"/>
                </a:rPr>
                <a:t>Wetlands</a:t>
              </a:r>
              <a:r>
                <a:rPr lang="pt-BR" altLang="pt-BR" sz="900" b="1">
                  <a:latin typeface="Arial" pitchFamily="34" charset="0"/>
                  <a:ea typeface="Calibri" pitchFamily="34" charset="0"/>
                  <a:cs typeface="Times New Roman" pitchFamily="18" charset="0"/>
                </a:rPr>
                <a:t> construídos</a:t>
              </a:r>
              <a:endParaRPr lang="pt-BR" altLang="pt-B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 Box 156"/>
            <p:cNvSpPr txBox="1">
              <a:spLocks noChangeArrowheads="1"/>
            </p:cNvSpPr>
            <p:nvPr/>
          </p:nvSpPr>
          <p:spPr bwMode="auto">
            <a:xfrm>
              <a:off x="1265" y="6054"/>
              <a:ext cx="2055" cy="437"/>
            </a:xfrm>
            <a:prstGeom prst="rect">
              <a:avLst/>
            </a:prstGeom>
            <a:solidFill>
              <a:srgbClr val="D8D8D8"/>
            </a:solidFill>
            <a:ln w="12700">
              <a:solidFill>
                <a:srgbClr val="666666"/>
              </a:solidFill>
              <a:miter lim="800000"/>
              <a:headEnd/>
              <a:tailEnd/>
            </a:ln>
            <a:effectLst>
              <a:outerShdw dist="45791" dir="3378596" algn="ctr" rotWithShape="0">
                <a:srgbClr val="A5A5A5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pt-BR" altLang="pt-BR" sz="900">
                  <a:latin typeface="Arial" pitchFamily="34" charset="0"/>
                  <a:ea typeface="Calibri" pitchFamily="34" charset="0"/>
                  <a:cs typeface="Times New Roman" pitchFamily="18" charset="0"/>
                </a:rPr>
                <a:t>Escoamento superficial</a:t>
              </a:r>
              <a:endParaRPr lang="pt-BR" altLang="pt-B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157"/>
            <p:cNvSpPr txBox="1">
              <a:spLocks noChangeArrowheads="1"/>
            </p:cNvSpPr>
            <p:nvPr/>
          </p:nvSpPr>
          <p:spPr bwMode="auto">
            <a:xfrm>
              <a:off x="4150" y="5422"/>
              <a:ext cx="1690" cy="45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666666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/>
            <a:lstStyle/>
            <a:p>
              <a:pPr algn="just">
                <a:defRPr/>
              </a:pPr>
              <a:r>
                <a:rPr lang="pt-BR" altLang="pt-BR" sz="800">
                  <a:latin typeface="Arial" pitchFamily="34" charset="0"/>
                  <a:ea typeface="Calibri" pitchFamily="34" charset="0"/>
                  <a:cs typeface="Times New Roman" pitchFamily="18" charset="0"/>
                </a:rPr>
                <a:t>Plantas emergentes</a:t>
              </a:r>
              <a:endParaRPr lang="pt-BR" altLang="pt-B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 Box 158"/>
            <p:cNvSpPr txBox="1">
              <a:spLocks noChangeArrowheads="1"/>
            </p:cNvSpPr>
            <p:nvPr/>
          </p:nvSpPr>
          <p:spPr bwMode="auto">
            <a:xfrm>
              <a:off x="4150" y="5880"/>
              <a:ext cx="1690" cy="45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666666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/>
            <a:lstStyle/>
            <a:p>
              <a:pPr algn="just">
                <a:defRPr/>
              </a:pPr>
              <a:r>
                <a:rPr lang="pt-BR" altLang="pt-BR" sz="900">
                  <a:latin typeface="Arial" pitchFamily="34" charset="0"/>
                  <a:ea typeface="Calibri" pitchFamily="34" charset="0"/>
                  <a:cs typeface="Times New Roman" pitchFamily="18" charset="0"/>
                </a:rPr>
                <a:t>Plantas submersas</a:t>
              </a:r>
              <a:endParaRPr lang="pt-BR" altLang="pt-B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 Box 159"/>
            <p:cNvSpPr txBox="1">
              <a:spLocks noChangeArrowheads="1"/>
            </p:cNvSpPr>
            <p:nvPr/>
          </p:nvSpPr>
          <p:spPr bwMode="auto">
            <a:xfrm>
              <a:off x="6255" y="6266"/>
              <a:ext cx="1348" cy="45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666666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pt-BR" altLang="pt-BR" sz="900">
                  <a:latin typeface="Arial" pitchFamily="34" charset="0"/>
                  <a:ea typeface="Calibri" pitchFamily="34" charset="0"/>
                  <a:cs typeface="Times New Roman" pitchFamily="18" charset="0"/>
                </a:rPr>
                <a:t>Horizontal</a:t>
              </a:r>
              <a:endParaRPr lang="pt-BR" altLang="pt-B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 Box 160"/>
            <p:cNvSpPr txBox="1">
              <a:spLocks noChangeArrowheads="1"/>
            </p:cNvSpPr>
            <p:nvPr/>
          </p:nvSpPr>
          <p:spPr bwMode="auto">
            <a:xfrm>
              <a:off x="7906" y="7031"/>
              <a:ext cx="1269" cy="41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666666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pt-BR" altLang="pt-BR" sz="900">
                  <a:latin typeface="Arial" pitchFamily="34" charset="0"/>
                  <a:ea typeface="Calibri" pitchFamily="34" charset="0"/>
                  <a:cs typeface="Times New Roman" pitchFamily="18" charset="0"/>
                </a:rPr>
                <a:t>Descendente</a:t>
              </a:r>
              <a:endParaRPr lang="pt-BR" altLang="pt-B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 Box 161"/>
            <p:cNvSpPr txBox="1">
              <a:spLocks noChangeArrowheads="1"/>
            </p:cNvSpPr>
            <p:nvPr/>
          </p:nvSpPr>
          <p:spPr bwMode="auto">
            <a:xfrm>
              <a:off x="4507" y="8213"/>
              <a:ext cx="1850" cy="456"/>
            </a:xfrm>
            <a:prstGeom prst="rect">
              <a:avLst/>
            </a:prstGeom>
            <a:solidFill>
              <a:srgbClr val="D8D8D8"/>
            </a:solidFill>
            <a:ln w="12700">
              <a:solidFill>
                <a:srgbClr val="666666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pt-BR" altLang="pt-BR" sz="900">
                  <a:latin typeface="Arial" pitchFamily="34" charset="0"/>
                  <a:ea typeface="Calibri" pitchFamily="34" charset="0"/>
                  <a:cs typeface="Times New Roman" pitchFamily="18" charset="0"/>
                </a:rPr>
                <a:t>Sistema híbrido</a:t>
              </a:r>
              <a:endParaRPr lang="pt-BR" altLang="pt-B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 Box 162"/>
            <p:cNvSpPr txBox="1">
              <a:spLocks noChangeArrowheads="1"/>
            </p:cNvSpPr>
            <p:nvPr/>
          </p:nvSpPr>
          <p:spPr bwMode="auto">
            <a:xfrm>
              <a:off x="4150" y="6790"/>
              <a:ext cx="1690" cy="6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666666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/>
            <a:lstStyle/>
            <a:p>
              <a:pPr algn="just">
                <a:defRPr/>
              </a:pPr>
              <a:r>
                <a:rPr lang="pt-BR" altLang="pt-BR" sz="900">
                  <a:latin typeface="Arial" pitchFamily="34" charset="0"/>
                  <a:ea typeface="Calibri" pitchFamily="34" charset="0"/>
                  <a:cs typeface="Times New Roman" pitchFamily="18" charset="0"/>
                </a:rPr>
                <a:t>Plantas com folhas flutuantes</a:t>
              </a:r>
              <a:endParaRPr lang="pt-BR" altLang="pt-BR" sz="800">
                <a:latin typeface="Arial" pitchFamily="34" charset="0"/>
                <a:cs typeface="Arial" pitchFamily="34" charset="0"/>
              </a:endParaRPr>
            </a:p>
            <a:p>
              <a:pPr algn="just" eaLnBrk="0" hangingPunct="0">
                <a:defRPr/>
              </a:pPr>
              <a:r>
                <a:rPr lang="pt-BR" altLang="pt-BR" sz="900">
                  <a:latin typeface="Arial" pitchFamily="34" charset="0"/>
                  <a:ea typeface="Calibri" pitchFamily="34" charset="0"/>
                  <a:cs typeface="Times New Roman" pitchFamily="18" charset="0"/>
                </a:rPr>
                <a:t>flutuantes</a:t>
              </a:r>
              <a:endParaRPr lang="pt-BR" altLang="pt-B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 Box 163"/>
            <p:cNvSpPr txBox="1">
              <a:spLocks noChangeArrowheads="1"/>
            </p:cNvSpPr>
            <p:nvPr/>
          </p:nvSpPr>
          <p:spPr bwMode="auto">
            <a:xfrm>
              <a:off x="8017" y="6266"/>
              <a:ext cx="1364" cy="45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666666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pt-BR" altLang="pt-BR" sz="900">
                  <a:latin typeface="Arial" pitchFamily="34" charset="0"/>
                  <a:ea typeface="Calibri" pitchFamily="34" charset="0"/>
                  <a:cs typeface="Times New Roman" pitchFamily="18" charset="0"/>
                </a:rPr>
                <a:t>Vertical</a:t>
              </a:r>
              <a:endParaRPr lang="pt-BR" altLang="pt-B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 Box 164"/>
            <p:cNvSpPr txBox="1">
              <a:spLocks noChangeArrowheads="1"/>
            </p:cNvSpPr>
            <p:nvPr/>
          </p:nvSpPr>
          <p:spPr bwMode="auto">
            <a:xfrm>
              <a:off x="7906" y="7450"/>
              <a:ext cx="1269" cy="41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666666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pt-BR" altLang="pt-BR" sz="900">
                  <a:latin typeface="Arial" pitchFamily="34" charset="0"/>
                  <a:ea typeface="Calibri" pitchFamily="34" charset="0"/>
                  <a:cs typeface="Times New Roman" pitchFamily="18" charset="0"/>
                </a:rPr>
                <a:t>Ascendente</a:t>
              </a:r>
              <a:endParaRPr lang="pt-BR" altLang="pt-B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 Box 165"/>
            <p:cNvSpPr txBox="1">
              <a:spLocks noChangeArrowheads="1"/>
            </p:cNvSpPr>
            <p:nvPr/>
          </p:nvSpPr>
          <p:spPr bwMode="auto">
            <a:xfrm>
              <a:off x="7597" y="7867"/>
              <a:ext cx="1612" cy="56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666666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pt-BR" altLang="pt-BR" sz="800">
                  <a:latin typeface="Arial" pitchFamily="34" charset="0"/>
                  <a:ea typeface="Calibri" pitchFamily="34" charset="0"/>
                  <a:cs typeface="Times New Roman" pitchFamily="18" charset="0"/>
                </a:rPr>
                <a:t>Ciclos de inundação e esvaziamento</a:t>
              </a:r>
              <a:endParaRPr lang="pt-BR" altLang="pt-BR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6581" name="AutoShape 166"/>
            <p:cNvCxnSpPr>
              <a:cxnSpLocks noChangeShapeType="1"/>
            </p:cNvCxnSpPr>
            <p:nvPr/>
          </p:nvCxnSpPr>
          <p:spPr bwMode="auto">
            <a:xfrm flipV="1">
              <a:off x="3320" y="5637"/>
              <a:ext cx="830" cy="62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66582" name="AutoShape 167"/>
            <p:cNvCxnSpPr>
              <a:cxnSpLocks noChangeShapeType="1"/>
            </p:cNvCxnSpPr>
            <p:nvPr/>
          </p:nvCxnSpPr>
          <p:spPr bwMode="auto">
            <a:xfrm flipV="1">
              <a:off x="3320" y="6055"/>
              <a:ext cx="830" cy="21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66583" name="AutoShape 168"/>
            <p:cNvCxnSpPr>
              <a:cxnSpLocks noChangeShapeType="1"/>
            </p:cNvCxnSpPr>
            <p:nvPr/>
          </p:nvCxnSpPr>
          <p:spPr bwMode="auto">
            <a:xfrm>
              <a:off x="3320" y="6265"/>
              <a:ext cx="830" cy="31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66584" name="AutoShape 169"/>
            <p:cNvCxnSpPr>
              <a:cxnSpLocks noChangeShapeType="1"/>
            </p:cNvCxnSpPr>
            <p:nvPr/>
          </p:nvCxnSpPr>
          <p:spPr bwMode="auto">
            <a:xfrm>
              <a:off x="3320" y="6265"/>
              <a:ext cx="830" cy="76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66585" name="AutoShape 170"/>
            <p:cNvCxnSpPr>
              <a:cxnSpLocks noChangeShapeType="1"/>
            </p:cNvCxnSpPr>
            <p:nvPr/>
          </p:nvCxnSpPr>
          <p:spPr bwMode="auto">
            <a:xfrm>
              <a:off x="7837" y="5637"/>
              <a:ext cx="180" cy="62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66586" name="AutoShape 171"/>
            <p:cNvCxnSpPr>
              <a:cxnSpLocks noChangeShapeType="1"/>
            </p:cNvCxnSpPr>
            <p:nvPr/>
          </p:nvCxnSpPr>
          <p:spPr bwMode="auto">
            <a:xfrm flipH="1">
              <a:off x="7604" y="5637"/>
              <a:ext cx="233" cy="62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66587" name="AutoShape 174"/>
            <p:cNvCxnSpPr>
              <a:cxnSpLocks noChangeShapeType="1"/>
            </p:cNvCxnSpPr>
            <p:nvPr/>
          </p:nvCxnSpPr>
          <p:spPr bwMode="auto">
            <a:xfrm>
              <a:off x="9381" y="6721"/>
              <a:ext cx="0" cy="127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6588" name="AutoShape 175"/>
            <p:cNvCxnSpPr>
              <a:cxnSpLocks noChangeShapeType="1"/>
            </p:cNvCxnSpPr>
            <p:nvPr/>
          </p:nvCxnSpPr>
          <p:spPr bwMode="auto">
            <a:xfrm flipH="1">
              <a:off x="9174" y="7170"/>
              <a:ext cx="207" cy="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66589" name="AutoShape 176"/>
            <p:cNvCxnSpPr>
              <a:cxnSpLocks noChangeShapeType="1"/>
            </p:cNvCxnSpPr>
            <p:nvPr/>
          </p:nvCxnSpPr>
          <p:spPr bwMode="auto">
            <a:xfrm flipH="1">
              <a:off x="9174" y="7609"/>
              <a:ext cx="207" cy="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66590" name="AutoShape 178"/>
            <p:cNvCxnSpPr>
              <a:cxnSpLocks noChangeShapeType="1"/>
            </p:cNvCxnSpPr>
            <p:nvPr/>
          </p:nvCxnSpPr>
          <p:spPr bwMode="auto">
            <a:xfrm flipH="1">
              <a:off x="2341" y="4204"/>
              <a:ext cx="172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6591" name="AutoShape 179"/>
            <p:cNvCxnSpPr>
              <a:cxnSpLocks noChangeShapeType="1"/>
            </p:cNvCxnSpPr>
            <p:nvPr/>
          </p:nvCxnSpPr>
          <p:spPr bwMode="auto">
            <a:xfrm>
              <a:off x="2341" y="4204"/>
              <a:ext cx="0" cy="185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66592" name="AutoShape 180"/>
            <p:cNvCxnSpPr>
              <a:cxnSpLocks noChangeShapeType="1"/>
            </p:cNvCxnSpPr>
            <p:nvPr/>
          </p:nvCxnSpPr>
          <p:spPr bwMode="auto">
            <a:xfrm>
              <a:off x="7604" y="4204"/>
              <a:ext cx="0" cy="9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66593" name="AutoShape 181"/>
            <p:cNvCxnSpPr>
              <a:cxnSpLocks noChangeShapeType="1"/>
            </p:cNvCxnSpPr>
            <p:nvPr/>
          </p:nvCxnSpPr>
          <p:spPr bwMode="auto">
            <a:xfrm flipH="1">
              <a:off x="5840" y="5423"/>
              <a:ext cx="914" cy="21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grpSp>
          <p:nvGrpSpPr>
            <p:cNvPr id="66594" name="Group 2"/>
            <p:cNvGrpSpPr>
              <a:grpSpLocks/>
            </p:cNvGrpSpPr>
            <p:nvPr/>
          </p:nvGrpSpPr>
          <p:grpSpPr bwMode="auto">
            <a:xfrm>
              <a:off x="5415" y="6579"/>
              <a:ext cx="2602" cy="1621"/>
              <a:chOff x="5415" y="6579"/>
              <a:chExt cx="2602" cy="1621"/>
            </a:xfrm>
          </p:grpSpPr>
          <p:cxnSp>
            <p:nvCxnSpPr>
              <p:cNvPr id="66595" name="AutoShape 172"/>
              <p:cNvCxnSpPr>
                <a:cxnSpLocks noChangeShapeType="1"/>
              </p:cNvCxnSpPr>
              <p:nvPr/>
            </p:nvCxnSpPr>
            <p:spPr bwMode="auto">
              <a:xfrm>
                <a:off x="5415" y="7622"/>
                <a:ext cx="1" cy="57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66596" name="AutoShape 173"/>
              <p:cNvCxnSpPr>
                <a:cxnSpLocks noChangeShapeType="1"/>
              </p:cNvCxnSpPr>
              <p:nvPr/>
            </p:nvCxnSpPr>
            <p:spPr bwMode="auto">
              <a:xfrm flipH="1">
                <a:off x="7566" y="6579"/>
                <a:ext cx="451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66597" name="AutoShape 4"/>
              <p:cNvCxnSpPr>
                <a:cxnSpLocks noChangeShapeType="1"/>
              </p:cNvCxnSpPr>
              <p:nvPr/>
            </p:nvCxnSpPr>
            <p:spPr bwMode="auto">
              <a:xfrm>
                <a:off x="7799" y="6579"/>
                <a:ext cx="0" cy="104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6598" name="AutoShape 3"/>
              <p:cNvCxnSpPr>
                <a:cxnSpLocks noChangeShapeType="1"/>
              </p:cNvCxnSpPr>
              <p:nvPr/>
            </p:nvCxnSpPr>
            <p:spPr bwMode="auto">
              <a:xfrm>
                <a:off x="5415" y="7622"/>
                <a:ext cx="2384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</p:grpSp>
      <p:sp>
        <p:nvSpPr>
          <p:cNvPr id="66599" name="Rectangle 51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 altLang="pt-BR"/>
          </a:p>
        </p:txBody>
      </p:sp>
      <p:pic>
        <p:nvPicPr>
          <p:cNvPr id="57" name="Picture 8" descr="P1010007"/>
          <p:cNvPicPr/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59672" y="5180923"/>
            <a:ext cx="2463851" cy="129780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8" name="Imagem 57" descr="w-8"/>
          <p:cNvPicPr/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117999" y="2223247"/>
            <a:ext cx="2505529" cy="1280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" name="Imagem 58"/>
          <p:cNvPicPr/>
          <p:nvPr/>
        </p:nvPicPr>
        <p:blipFill rotWithShape="1">
          <a:blip r:embed="rId5" cstate="print"/>
          <a:srcRect t="26224"/>
          <a:stretch/>
        </p:blipFill>
        <p:spPr bwMode="auto">
          <a:xfrm>
            <a:off x="183265" y="707483"/>
            <a:ext cx="2479658" cy="1416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0" name="Picture 2" descr="C:\Users\Catiane\Desktop\Mestrado\Fotos Wetlands\Caneca Pablo\SAM_0894.JPG"/>
          <p:cNvPicPr/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174779" y="3625140"/>
            <a:ext cx="2448744" cy="141075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7" name="CaixaDeTexto 6"/>
          <p:cNvSpPr txBox="1"/>
          <p:nvPr/>
        </p:nvSpPr>
        <p:spPr>
          <a:xfrm>
            <a:off x="9017000" y="6108700"/>
            <a:ext cx="16462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WCV-MFS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b="1" dirty="0">
                <a:latin typeface="+mn-lt"/>
                <a:cs typeface="+mn-cs"/>
              </a:rPr>
              <a:t>Modificado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b="1" dirty="0">
                <a:latin typeface="+mn-lt"/>
                <a:cs typeface="+mn-cs"/>
              </a:rPr>
              <a:t>Fundo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b="1" dirty="0">
                <a:latin typeface="+mn-lt"/>
                <a:cs typeface="+mn-cs"/>
              </a:rPr>
              <a:t>Saturado</a:t>
            </a:r>
          </a:p>
        </p:txBody>
      </p:sp>
      <p:sp>
        <p:nvSpPr>
          <p:cNvPr id="52" name="CaixaDeTexto 51"/>
          <p:cNvSpPr txBox="1"/>
          <p:nvPr/>
        </p:nvSpPr>
        <p:spPr>
          <a:xfrm>
            <a:off x="9353550" y="4941888"/>
            <a:ext cx="1055688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WCV-D</a:t>
            </a:r>
          </a:p>
        </p:txBody>
      </p:sp>
      <p:sp>
        <p:nvSpPr>
          <p:cNvPr id="53" name="CaixaDeTexto 52"/>
          <p:cNvSpPr txBox="1"/>
          <p:nvPr/>
        </p:nvSpPr>
        <p:spPr>
          <a:xfrm>
            <a:off x="7727950" y="4294188"/>
            <a:ext cx="1055688" cy="214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WCH</a:t>
            </a:r>
          </a:p>
        </p:txBody>
      </p:sp>
      <p:sp>
        <p:nvSpPr>
          <p:cNvPr id="55" name="Seta para a direita 54"/>
          <p:cNvSpPr/>
          <p:nvPr/>
        </p:nvSpPr>
        <p:spPr>
          <a:xfrm rot="10800000">
            <a:off x="10380663" y="6294438"/>
            <a:ext cx="431800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1" name="Seta para a direita 60"/>
          <p:cNvSpPr/>
          <p:nvPr/>
        </p:nvSpPr>
        <p:spPr>
          <a:xfrm rot="10800000">
            <a:off x="10812463" y="4821238"/>
            <a:ext cx="431800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6610" name="Retângulo 2"/>
          <p:cNvSpPr>
            <a:spLocks noChangeArrowheads="1"/>
          </p:cNvSpPr>
          <p:nvPr/>
        </p:nvSpPr>
        <p:spPr bwMode="auto">
          <a:xfrm>
            <a:off x="330200" y="163513"/>
            <a:ext cx="8599488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pt-BR" sz="3600">
                <a:solidFill>
                  <a:srgbClr val="90C226"/>
                </a:solidFill>
                <a:latin typeface="Trebuchet MS" pitchFamily="34" charset="0"/>
              </a:rPr>
              <a:t>Introdução e Contextualização</a:t>
            </a:r>
          </a:p>
        </p:txBody>
      </p:sp>
      <p:sp>
        <p:nvSpPr>
          <p:cNvPr id="66611" name="Espaço Reservado para Conteúdo 2"/>
          <p:cNvSpPr>
            <a:spLocks/>
          </p:cNvSpPr>
          <p:nvPr/>
        </p:nvSpPr>
        <p:spPr bwMode="auto">
          <a:xfrm>
            <a:off x="223838" y="6523038"/>
            <a:ext cx="4900612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lnSpc>
                <a:spcPct val="90000"/>
              </a:lnSpc>
              <a:spcBef>
                <a:spcPct val="20000"/>
              </a:spcBef>
              <a:buClr>
                <a:srgbClr val="9BBB59"/>
              </a:buClr>
              <a:buSzPct val="80000"/>
              <a:buFont typeface="Wingdings 3" pitchFamily="18" charset="2"/>
              <a:buNone/>
            </a:pPr>
            <a:r>
              <a:rPr lang="pt-BR" sz="120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VYMAZAL, J. &amp; KROEPFELOVÁ, L. </a:t>
            </a:r>
            <a:r>
              <a:rPr lang="pt-BR" altLang="pt-BR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2008.</a:t>
            </a:r>
            <a:endParaRPr lang="pt-BR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defTabSz="457200">
              <a:lnSpc>
                <a:spcPct val="90000"/>
              </a:lnSpc>
              <a:spcBef>
                <a:spcPts val="1000"/>
              </a:spcBef>
              <a:buClr>
                <a:srgbClr val="9BBB59"/>
              </a:buClr>
              <a:buSzPct val="80000"/>
              <a:buFont typeface="Arial" charset="0"/>
              <a:buNone/>
            </a:pPr>
            <a:endParaRPr lang="pt-BR" altLang="pt-BR" sz="3000">
              <a:solidFill>
                <a:srgbClr val="404040"/>
              </a:solidFill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6612" name="Freeform 52"/>
          <p:cNvSpPr>
            <a:spLocks noEditPoints="1"/>
          </p:cNvSpPr>
          <p:nvPr/>
        </p:nvSpPr>
        <p:spPr bwMode="auto">
          <a:xfrm>
            <a:off x="7827963" y="2495550"/>
            <a:ext cx="2781300" cy="1322388"/>
          </a:xfrm>
          <a:custGeom>
            <a:avLst/>
            <a:gdLst/>
            <a:ahLst/>
            <a:cxnLst>
              <a:cxn ang="0">
                <a:pos x="884" y="12"/>
              </a:cxn>
              <a:cxn ang="0">
                <a:pos x="808" y="19"/>
              </a:cxn>
              <a:cxn ang="0">
                <a:pos x="881" y="3"/>
              </a:cxn>
              <a:cxn ang="0">
                <a:pos x="701" y="10"/>
              </a:cxn>
              <a:cxn ang="0">
                <a:pos x="579" y="43"/>
              </a:cxn>
              <a:cxn ang="0">
                <a:pos x="636" y="35"/>
              </a:cxn>
              <a:cxn ang="0">
                <a:pos x="461" y="50"/>
              </a:cxn>
              <a:cxn ang="0">
                <a:pos x="359" y="98"/>
              </a:cxn>
              <a:cxn ang="0">
                <a:pos x="400" y="86"/>
              </a:cxn>
              <a:cxn ang="0">
                <a:pos x="230" y="136"/>
              </a:cxn>
              <a:cxn ang="0">
                <a:pos x="140" y="212"/>
              </a:cxn>
              <a:cxn ang="0">
                <a:pos x="182" y="183"/>
              </a:cxn>
              <a:cxn ang="0">
                <a:pos x="33" y="304"/>
              </a:cxn>
              <a:cxn ang="0">
                <a:pos x="27" y="358"/>
              </a:cxn>
              <a:cxn ang="0">
                <a:pos x="18" y="407"/>
              </a:cxn>
              <a:cxn ang="0">
                <a:pos x="1" y="395"/>
              </a:cxn>
              <a:cxn ang="0">
                <a:pos x="27" y="358"/>
              </a:cxn>
              <a:cxn ang="0">
                <a:pos x="54" y="532"/>
              </a:cxn>
              <a:cxn ang="0">
                <a:pos x="9" y="477"/>
              </a:cxn>
              <a:cxn ang="0">
                <a:pos x="123" y="632"/>
              </a:cxn>
              <a:cxn ang="0">
                <a:pos x="186" y="654"/>
              </a:cxn>
              <a:cxn ang="0">
                <a:pos x="166" y="663"/>
              </a:cxn>
              <a:cxn ang="0">
                <a:pos x="340" y="747"/>
              </a:cxn>
              <a:cxn ang="0">
                <a:pos x="429" y="758"/>
              </a:cxn>
              <a:cxn ang="0">
                <a:pos x="511" y="779"/>
              </a:cxn>
              <a:cxn ang="0">
                <a:pos x="511" y="779"/>
              </a:cxn>
              <a:cxn ang="0">
                <a:pos x="627" y="816"/>
              </a:cxn>
              <a:cxn ang="0">
                <a:pos x="787" y="832"/>
              </a:cxn>
              <a:cxn ang="0">
                <a:pos x="940" y="815"/>
              </a:cxn>
              <a:cxn ang="0">
                <a:pos x="992" y="814"/>
              </a:cxn>
              <a:cxn ang="0">
                <a:pos x="1009" y="829"/>
              </a:cxn>
              <a:cxn ang="0">
                <a:pos x="1180" y="790"/>
              </a:cxn>
              <a:cxn ang="0">
                <a:pos x="1231" y="780"/>
              </a:cxn>
              <a:cxn ang="0">
                <a:pos x="1253" y="794"/>
              </a:cxn>
              <a:cxn ang="0">
                <a:pos x="1413" y="729"/>
              </a:cxn>
              <a:cxn ang="0">
                <a:pos x="1460" y="710"/>
              </a:cxn>
              <a:cxn ang="0">
                <a:pos x="1494" y="714"/>
              </a:cxn>
              <a:cxn ang="0">
                <a:pos x="1623" y="614"/>
              </a:cxn>
              <a:cxn ang="0">
                <a:pos x="1660" y="579"/>
              </a:cxn>
              <a:cxn ang="0">
                <a:pos x="1712" y="543"/>
              </a:cxn>
              <a:cxn ang="0">
                <a:pos x="1725" y="477"/>
              </a:cxn>
              <a:cxn ang="0">
                <a:pos x="1735" y="417"/>
              </a:cxn>
              <a:cxn ang="0">
                <a:pos x="1749" y="450"/>
              </a:cxn>
              <a:cxn ang="0">
                <a:pos x="1728" y="367"/>
              </a:cxn>
              <a:cxn ang="0">
                <a:pos x="1716" y="298"/>
              </a:cxn>
              <a:cxn ang="0">
                <a:pos x="1728" y="367"/>
              </a:cxn>
              <a:cxn ang="0">
                <a:pos x="1632" y="207"/>
              </a:cxn>
              <a:cxn ang="0">
                <a:pos x="1580" y="190"/>
              </a:cxn>
              <a:cxn ang="0">
                <a:pos x="1575" y="166"/>
              </a:cxn>
              <a:cxn ang="0">
                <a:pos x="1412" y="105"/>
              </a:cxn>
              <a:cxn ang="0">
                <a:pos x="1362" y="89"/>
              </a:cxn>
              <a:cxn ang="0">
                <a:pos x="1364" y="71"/>
              </a:cxn>
              <a:cxn ang="0">
                <a:pos x="1181" y="26"/>
              </a:cxn>
              <a:cxn ang="0">
                <a:pos x="1059" y="26"/>
              </a:cxn>
              <a:cxn ang="0">
                <a:pos x="965" y="19"/>
              </a:cxn>
              <a:cxn ang="0">
                <a:pos x="885" y="18"/>
              </a:cxn>
            </a:cxnLst>
            <a:rect l="0" t="0" r="r" b="b"/>
            <a:pathLst>
              <a:path w="1752" h="833">
                <a:moveTo>
                  <a:pt x="881" y="3"/>
                </a:moveTo>
                <a:lnTo>
                  <a:pt x="881" y="3"/>
                </a:lnTo>
                <a:lnTo>
                  <a:pt x="883" y="4"/>
                </a:lnTo>
                <a:lnTo>
                  <a:pt x="884" y="7"/>
                </a:lnTo>
                <a:lnTo>
                  <a:pt x="884" y="10"/>
                </a:lnTo>
                <a:lnTo>
                  <a:pt x="884" y="12"/>
                </a:lnTo>
                <a:lnTo>
                  <a:pt x="883" y="14"/>
                </a:lnTo>
                <a:lnTo>
                  <a:pt x="881" y="17"/>
                </a:lnTo>
                <a:lnTo>
                  <a:pt x="879" y="18"/>
                </a:lnTo>
                <a:lnTo>
                  <a:pt x="876" y="18"/>
                </a:lnTo>
                <a:lnTo>
                  <a:pt x="831" y="18"/>
                </a:lnTo>
                <a:lnTo>
                  <a:pt x="808" y="19"/>
                </a:lnTo>
                <a:lnTo>
                  <a:pt x="806" y="1"/>
                </a:lnTo>
                <a:lnTo>
                  <a:pt x="831" y="1"/>
                </a:lnTo>
                <a:lnTo>
                  <a:pt x="876" y="0"/>
                </a:lnTo>
                <a:lnTo>
                  <a:pt x="870" y="17"/>
                </a:lnTo>
                <a:lnTo>
                  <a:pt x="870" y="17"/>
                </a:lnTo>
                <a:lnTo>
                  <a:pt x="881" y="3"/>
                </a:lnTo>
                <a:close/>
                <a:moveTo>
                  <a:pt x="755" y="22"/>
                </a:moveTo>
                <a:lnTo>
                  <a:pt x="744" y="22"/>
                </a:lnTo>
                <a:lnTo>
                  <a:pt x="702" y="26"/>
                </a:lnTo>
                <a:lnTo>
                  <a:pt x="687" y="28"/>
                </a:lnTo>
                <a:lnTo>
                  <a:pt x="686" y="11"/>
                </a:lnTo>
                <a:lnTo>
                  <a:pt x="701" y="10"/>
                </a:lnTo>
                <a:lnTo>
                  <a:pt x="744" y="6"/>
                </a:lnTo>
                <a:lnTo>
                  <a:pt x="755" y="4"/>
                </a:lnTo>
                <a:lnTo>
                  <a:pt x="755" y="22"/>
                </a:lnTo>
                <a:close/>
                <a:moveTo>
                  <a:pt x="636" y="35"/>
                </a:moveTo>
                <a:lnTo>
                  <a:pt x="619" y="36"/>
                </a:lnTo>
                <a:lnTo>
                  <a:pt x="579" y="43"/>
                </a:lnTo>
                <a:lnTo>
                  <a:pt x="568" y="44"/>
                </a:lnTo>
                <a:lnTo>
                  <a:pt x="565" y="28"/>
                </a:lnTo>
                <a:lnTo>
                  <a:pt x="576" y="25"/>
                </a:lnTo>
                <a:lnTo>
                  <a:pt x="618" y="19"/>
                </a:lnTo>
                <a:lnTo>
                  <a:pt x="633" y="17"/>
                </a:lnTo>
                <a:lnTo>
                  <a:pt x="636" y="35"/>
                </a:lnTo>
                <a:close/>
                <a:moveTo>
                  <a:pt x="516" y="55"/>
                </a:moveTo>
                <a:lnTo>
                  <a:pt x="502" y="58"/>
                </a:lnTo>
                <a:lnTo>
                  <a:pt x="465" y="67"/>
                </a:lnTo>
                <a:lnTo>
                  <a:pt x="450" y="71"/>
                </a:lnTo>
                <a:lnTo>
                  <a:pt x="445" y="54"/>
                </a:lnTo>
                <a:lnTo>
                  <a:pt x="461" y="50"/>
                </a:lnTo>
                <a:lnTo>
                  <a:pt x="498" y="42"/>
                </a:lnTo>
                <a:lnTo>
                  <a:pt x="513" y="37"/>
                </a:lnTo>
                <a:lnTo>
                  <a:pt x="516" y="55"/>
                </a:lnTo>
                <a:close/>
                <a:moveTo>
                  <a:pt x="400" y="86"/>
                </a:moveTo>
                <a:lnTo>
                  <a:pt x="394" y="87"/>
                </a:lnTo>
                <a:lnTo>
                  <a:pt x="359" y="98"/>
                </a:lnTo>
                <a:lnTo>
                  <a:pt x="334" y="108"/>
                </a:lnTo>
                <a:lnTo>
                  <a:pt x="329" y="91"/>
                </a:lnTo>
                <a:lnTo>
                  <a:pt x="354" y="82"/>
                </a:lnTo>
                <a:lnTo>
                  <a:pt x="388" y="71"/>
                </a:lnTo>
                <a:lnTo>
                  <a:pt x="395" y="69"/>
                </a:lnTo>
                <a:lnTo>
                  <a:pt x="400" y="86"/>
                </a:lnTo>
                <a:close/>
                <a:moveTo>
                  <a:pt x="287" y="128"/>
                </a:moveTo>
                <a:lnTo>
                  <a:pt x="266" y="137"/>
                </a:lnTo>
                <a:lnTo>
                  <a:pt x="238" y="151"/>
                </a:lnTo>
                <a:lnTo>
                  <a:pt x="225" y="158"/>
                </a:lnTo>
                <a:lnTo>
                  <a:pt x="218" y="143"/>
                </a:lnTo>
                <a:lnTo>
                  <a:pt x="230" y="136"/>
                </a:lnTo>
                <a:lnTo>
                  <a:pt x="259" y="121"/>
                </a:lnTo>
                <a:lnTo>
                  <a:pt x="280" y="112"/>
                </a:lnTo>
                <a:lnTo>
                  <a:pt x="287" y="128"/>
                </a:lnTo>
                <a:close/>
                <a:moveTo>
                  <a:pt x="182" y="183"/>
                </a:moveTo>
                <a:lnTo>
                  <a:pt x="162" y="197"/>
                </a:lnTo>
                <a:lnTo>
                  <a:pt x="140" y="212"/>
                </a:lnTo>
                <a:lnTo>
                  <a:pt x="126" y="225"/>
                </a:lnTo>
                <a:lnTo>
                  <a:pt x="115" y="211"/>
                </a:lnTo>
                <a:lnTo>
                  <a:pt x="129" y="198"/>
                </a:lnTo>
                <a:lnTo>
                  <a:pt x="152" y="182"/>
                </a:lnTo>
                <a:lnTo>
                  <a:pt x="172" y="169"/>
                </a:lnTo>
                <a:lnTo>
                  <a:pt x="182" y="183"/>
                </a:lnTo>
                <a:close/>
                <a:moveTo>
                  <a:pt x="89" y="259"/>
                </a:moveTo>
                <a:lnTo>
                  <a:pt x="83" y="265"/>
                </a:lnTo>
                <a:lnTo>
                  <a:pt x="68" y="283"/>
                </a:lnTo>
                <a:lnTo>
                  <a:pt x="55" y="301"/>
                </a:lnTo>
                <a:lnTo>
                  <a:pt x="48" y="312"/>
                </a:lnTo>
                <a:lnTo>
                  <a:pt x="33" y="304"/>
                </a:lnTo>
                <a:lnTo>
                  <a:pt x="40" y="291"/>
                </a:lnTo>
                <a:lnTo>
                  <a:pt x="55" y="272"/>
                </a:lnTo>
                <a:lnTo>
                  <a:pt x="71" y="252"/>
                </a:lnTo>
                <a:lnTo>
                  <a:pt x="76" y="247"/>
                </a:lnTo>
                <a:lnTo>
                  <a:pt x="89" y="259"/>
                </a:lnTo>
                <a:close/>
                <a:moveTo>
                  <a:pt x="27" y="358"/>
                </a:moveTo>
                <a:lnTo>
                  <a:pt x="27" y="358"/>
                </a:lnTo>
                <a:lnTo>
                  <a:pt x="23" y="367"/>
                </a:lnTo>
                <a:lnTo>
                  <a:pt x="22" y="377"/>
                </a:lnTo>
                <a:lnTo>
                  <a:pt x="19" y="388"/>
                </a:lnTo>
                <a:lnTo>
                  <a:pt x="19" y="398"/>
                </a:lnTo>
                <a:lnTo>
                  <a:pt x="18" y="407"/>
                </a:lnTo>
                <a:lnTo>
                  <a:pt x="18" y="417"/>
                </a:lnTo>
                <a:lnTo>
                  <a:pt x="18" y="423"/>
                </a:lnTo>
                <a:lnTo>
                  <a:pt x="0" y="423"/>
                </a:lnTo>
                <a:lnTo>
                  <a:pt x="0" y="417"/>
                </a:lnTo>
                <a:lnTo>
                  <a:pt x="0" y="406"/>
                </a:lnTo>
                <a:lnTo>
                  <a:pt x="1" y="395"/>
                </a:lnTo>
                <a:lnTo>
                  <a:pt x="2" y="384"/>
                </a:lnTo>
                <a:lnTo>
                  <a:pt x="5" y="374"/>
                </a:lnTo>
                <a:lnTo>
                  <a:pt x="8" y="363"/>
                </a:lnTo>
                <a:lnTo>
                  <a:pt x="11" y="352"/>
                </a:lnTo>
                <a:lnTo>
                  <a:pt x="11" y="352"/>
                </a:lnTo>
                <a:lnTo>
                  <a:pt x="27" y="358"/>
                </a:lnTo>
                <a:close/>
                <a:moveTo>
                  <a:pt x="26" y="471"/>
                </a:moveTo>
                <a:lnTo>
                  <a:pt x="27" y="477"/>
                </a:lnTo>
                <a:lnTo>
                  <a:pt x="30" y="486"/>
                </a:lnTo>
                <a:lnTo>
                  <a:pt x="34" y="496"/>
                </a:lnTo>
                <a:lnTo>
                  <a:pt x="44" y="516"/>
                </a:lnTo>
                <a:lnTo>
                  <a:pt x="54" y="532"/>
                </a:lnTo>
                <a:lnTo>
                  <a:pt x="39" y="542"/>
                </a:lnTo>
                <a:lnTo>
                  <a:pt x="29" y="523"/>
                </a:lnTo>
                <a:lnTo>
                  <a:pt x="18" y="503"/>
                </a:lnTo>
                <a:lnTo>
                  <a:pt x="14" y="492"/>
                </a:lnTo>
                <a:lnTo>
                  <a:pt x="11" y="482"/>
                </a:lnTo>
                <a:lnTo>
                  <a:pt x="9" y="477"/>
                </a:lnTo>
                <a:lnTo>
                  <a:pt x="26" y="471"/>
                </a:lnTo>
                <a:close/>
                <a:moveTo>
                  <a:pt x="84" y="572"/>
                </a:moveTo>
                <a:lnTo>
                  <a:pt x="101" y="588"/>
                </a:lnTo>
                <a:lnTo>
                  <a:pt x="119" y="606"/>
                </a:lnTo>
                <a:lnTo>
                  <a:pt x="134" y="618"/>
                </a:lnTo>
                <a:lnTo>
                  <a:pt x="123" y="632"/>
                </a:lnTo>
                <a:lnTo>
                  <a:pt x="108" y="618"/>
                </a:lnTo>
                <a:lnTo>
                  <a:pt x="89" y="600"/>
                </a:lnTo>
                <a:lnTo>
                  <a:pt x="72" y="584"/>
                </a:lnTo>
                <a:lnTo>
                  <a:pt x="84" y="572"/>
                </a:lnTo>
                <a:close/>
                <a:moveTo>
                  <a:pt x="176" y="649"/>
                </a:moveTo>
                <a:lnTo>
                  <a:pt x="186" y="654"/>
                </a:lnTo>
                <a:lnTo>
                  <a:pt x="211" y="669"/>
                </a:lnTo>
                <a:lnTo>
                  <a:pt x="236" y="682"/>
                </a:lnTo>
                <a:lnTo>
                  <a:pt x="227" y="697"/>
                </a:lnTo>
                <a:lnTo>
                  <a:pt x="202" y="685"/>
                </a:lnTo>
                <a:lnTo>
                  <a:pt x="176" y="668"/>
                </a:lnTo>
                <a:lnTo>
                  <a:pt x="166" y="663"/>
                </a:lnTo>
                <a:lnTo>
                  <a:pt x="176" y="649"/>
                </a:lnTo>
                <a:close/>
                <a:moveTo>
                  <a:pt x="282" y="705"/>
                </a:moveTo>
                <a:lnTo>
                  <a:pt x="297" y="711"/>
                </a:lnTo>
                <a:lnTo>
                  <a:pt x="327" y="723"/>
                </a:lnTo>
                <a:lnTo>
                  <a:pt x="345" y="730"/>
                </a:lnTo>
                <a:lnTo>
                  <a:pt x="340" y="747"/>
                </a:lnTo>
                <a:lnTo>
                  <a:pt x="320" y="740"/>
                </a:lnTo>
                <a:lnTo>
                  <a:pt x="290" y="728"/>
                </a:lnTo>
                <a:lnTo>
                  <a:pt x="275" y="721"/>
                </a:lnTo>
                <a:lnTo>
                  <a:pt x="282" y="705"/>
                </a:lnTo>
                <a:close/>
                <a:moveTo>
                  <a:pt x="394" y="747"/>
                </a:moveTo>
                <a:lnTo>
                  <a:pt x="429" y="758"/>
                </a:lnTo>
                <a:lnTo>
                  <a:pt x="461" y="766"/>
                </a:lnTo>
                <a:lnTo>
                  <a:pt x="456" y="783"/>
                </a:lnTo>
                <a:lnTo>
                  <a:pt x="423" y="775"/>
                </a:lnTo>
                <a:lnTo>
                  <a:pt x="390" y="764"/>
                </a:lnTo>
                <a:lnTo>
                  <a:pt x="394" y="747"/>
                </a:lnTo>
                <a:close/>
                <a:moveTo>
                  <a:pt x="511" y="779"/>
                </a:moveTo>
                <a:lnTo>
                  <a:pt x="540" y="784"/>
                </a:lnTo>
                <a:lnTo>
                  <a:pt x="579" y="791"/>
                </a:lnTo>
                <a:lnTo>
                  <a:pt x="576" y="809"/>
                </a:lnTo>
                <a:lnTo>
                  <a:pt x="537" y="801"/>
                </a:lnTo>
                <a:lnTo>
                  <a:pt x="508" y="796"/>
                </a:lnTo>
                <a:lnTo>
                  <a:pt x="511" y="779"/>
                </a:lnTo>
                <a:close/>
                <a:moveTo>
                  <a:pt x="630" y="800"/>
                </a:moveTo>
                <a:lnTo>
                  <a:pt x="661" y="804"/>
                </a:lnTo>
                <a:lnTo>
                  <a:pt x="698" y="808"/>
                </a:lnTo>
                <a:lnTo>
                  <a:pt x="697" y="825"/>
                </a:lnTo>
                <a:lnTo>
                  <a:pt x="658" y="821"/>
                </a:lnTo>
                <a:lnTo>
                  <a:pt x="627" y="816"/>
                </a:lnTo>
                <a:lnTo>
                  <a:pt x="630" y="800"/>
                </a:lnTo>
                <a:close/>
                <a:moveTo>
                  <a:pt x="751" y="812"/>
                </a:moveTo>
                <a:lnTo>
                  <a:pt x="788" y="815"/>
                </a:lnTo>
                <a:lnTo>
                  <a:pt x="819" y="815"/>
                </a:lnTo>
                <a:lnTo>
                  <a:pt x="819" y="833"/>
                </a:lnTo>
                <a:lnTo>
                  <a:pt x="787" y="832"/>
                </a:lnTo>
                <a:lnTo>
                  <a:pt x="749" y="829"/>
                </a:lnTo>
                <a:lnTo>
                  <a:pt x="751" y="812"/>
                </a:lnTo>
                <a:close/>
                <a:moveTo>
                  <a:pt x="872" y="816"/>
                </a:moveTo>
                <a:lnTo>
                  <a:pt x="876" y="816"/>
                </a:lnTo>
                <a:lnTo>
                  <a:pt x="920" y="816"/>
                </a:lnTo>
                <a:lnTo>
                  <a:pt x="940" y="815"/>
                </a:lnTo>
                <a:lnTo>
                  <a:pt x="941" y="833"/>
                </a:lnTo>
                <a:lnTo>
                  <a:pt x="920" y="833"/>
                </a:lnTo>
                <a:lnTo>
                  <a:pt x="876" y="833"/>
                </a:lnTo>
                <a:lnTo>
                  <a:pt x="872" y="833"/>
                </a:lnTo>
                <a:lnTo>
                  <a:pt x="872" y="816"/>
                </a:lnTo>
                <a:close/>
                <a:moveTo>
                  <a:pt x="992" y="814"/>
                </a:moveTo>
                <a:lnTo>
                  <a:pt x="1008" y="812"/>
                </a:lnTo>
                <a:lnTo>
                  <a:pt x="1051" y="808"/>
                </a:lnTo>
                <a:lnTo>
                  <a:pt x="1060" y="807"/>
                </a:lnTo>
                <a:lnTo>
                  <a:pt x="1063" y="825"/>
                </a:lnTo>
                <a:lnTo>
                  <a:pt x="1052" y="826"/>
                </a:lnTo>
                <a:lnTo>
                  <a:pt x="1009" y="829"/>
                </a:lnTo>
                <a:lnTo>
                  <a:pt x="992" y="830"/>
                </a:lnTo>
                <a:lnTo>
                  <a:pt x="992" y="814"/>
                </a:lnTo>
                <a:close/>
                <a:moveTo>
                  <a:pt x="1112" y="801"/>
                </a:moveTo>
                <a:lnTo>
                  <a:pt x="1133" y="798"/>
                </a:lnTo>
                <a:lnTo>
                  <a:pt x="1173" y="791"/>
                </a:lnTo>
                <a:lnTo>
                  <a:pt x="1180" y="790"/>
                </a:lnTo>
                <a:lnTo>
                  <a:pt x="1184" y="808"/>
                </a:lnTo>
                <a:lnTo>
                  <a:pt x="1176" y="809"/>
                </a:lnTo>
                <a:lnTo>
                  <a:pt x="1135" y="815"/>
                </a:lnTo>
                <a:lnTo>
                  <a:pt x="1115" y="818"/>
                </a:lnTo>
                <a:lnTo>
                  <a:pt x="1112" y="801"/>
                </a:lnTo>
                <a:close/>
                <a:moveTo>
                  <a:pt x="1231" y="780"/>
                </a:moveTo>
                <a:lnTo>
                  <a:pt x="1251" y="776"/>
                </a:lnTo>
                <a:lnTo>
                  <a:pt x="1288" y="768"/>
                </a:lnTo>
                <a:lnTo>
                  <a:pt x="1298" y="765"/>
                </a:lnTo>
                <a:lnTo>
                  <a:pt x="1303" y="782"/>
                </a:lnTo>
                <a:lnTo>
                  <a:pt x="1292" y="784"/>
                </a:lnTo>
                <a:lnTo>
                  <a:pt x="1253" y="794"/>
                </a:lnTo>
                <a:lnTo>
                  <a:pt x="1235" y="798"/>
                </a:lnTo>
                <a:lnTo>
                  <a:pt x="1231" y="780"/>
                </a:lnTo>
                <a:close/>
                <a:moveTo>
                  <a:pt x="1348" y="751"/>
                </a:moveTo>
                <a:lnTo>
                  <a:pt x="1359" y="747"/>
                </a:lnTo>
                <a:lnTo>
                  <a:pt x="1392" y="736"/>
                </a:lnTo>
                <a:lnTo>
                  <a:pt x="1413" y="729"/>
                </a:lnTo>
                <a:lnTo>
                  <a:pt x="1419" y="744"/>
                </a:lnTo>
                <a:lnTo>
                  <a:pt x="1398" y="753"/>
                </a:lnTo>
                <a:lnTo>
                  <a:pt x="1363" y="764"/>
                </a:lnTo>
                <a:lnTo>
                  <a:pt x="1353" y="768"/>
                </a:lnTo>
                <a:lnTo>
                  <a:pt x="1348" y="751"/>
                </a:lnTo>
                <a:close/>
                <a:moveTo>
                  <a:pt x="1460" y="710"/>
                </a:moveTo>
                <a:lnTo>
                  <a:pt x="1485" y="699"/>
                </a:lnTo>
                <a:lnTo>
                  <a:pt x="1514" y="683"/>
                </a:lnTo>
                <a:lnTo>
                  <a:pt x="1523" y="679"/>
                </a:lnTo>
                <a:lnTo>
                  <a:pt x="1531" y="694"/>
                </a:lnTo>
                <a:lnTo>
                  <a:pt x="1523" y="700"/>
                </a:lnTo>
                <a:lnTo>
                  <a:pt x="1494" y="714"/>
                </a:lnTo>
                <a:lnTo>
                  <a:pt x="1469" y="725"/>
                </a:lnTo>
                <a:lnTo>
                  <a:pt x="1460" y="710"/>
                </a:lnTo>
                <a:close/>
                <a:moveTo>
                  <a:pt x="1567" y="654"/>
                </a:moveTo>
                <a:lnTo>
                  <a:pt x="1591" y="638"/>
                </a:lnTo>
                <a:lnTo>
                  <a:pt x="1613" y="622"/>
                </a:lnTo>
                <a:lnTo>
                  <a:pt x="1623" y="614"/>
                </a:lnTo>
                <a:lnTo>
                  <a:pt x="1634" y="626"/>
                </a:lnTo>
                <a:lnTo>
                  <a:pt x="1623" y="636"/>
                </a:lnTo>
                <a:lnTo>
                  <a:pt x="1600" y="653"/>
                </a:lnTo>
                <a:lnTo>
                  <a:pt x="1577" y="668"/>
                </a:lnTo>
                <a:lnTo>
                  <a:pt x="1567" y="654"/>
                </a:lnTo>
                <a:close/>
                <a:moveTo>
                  <a:pt x="1660" y="579"/>
                </a:moveTo>
                <a:lnTo>
                  <a:pt x="1668" y="570"/>
                </a:lnTo>
                <a:lnTo>
                  <a:pt x="1684" y="552"/>
                </a:lnTo>
                <a:lnTo>
                  <a:pt x="1698" y="534"/>
                </a:lnTo>
                <a:lnTo>
                  <a:pt x="1702" y="527"/>
                </a:lnTo>
                <a:lnTo>
                  <a:pt x="1717" y="535"/>
                </a:lnTo>
                <a:lnTo>
                  <a:pt x="1712" y="543"/>
                </a:lnTo>
                <a:lnTo>
                  <a:pt x="1698" y="563"/>
                </a:lnTo>
                <a:lnTo>
                  <a:pt x="1682" y="582"/>
                </a:lnTo>
                <a:lnTo>
                  <a:pt x="1673" y="592"/>
                </a:lnTo>
                <a:lnTo>
                  <a:pt x="1660" y="579"/>
                </a:lnTo>
                <a:close/>
                <a:moveTo>
                  <a:pt x="1724" y="481"/>
                </a:moveTo>
                <a:lnTo>
                  <a:pt x="1725" y="477"/>
                </a:lnTo>
                <a:lnTo>
                  <a:pt x="1728" y="467"/>
                </a:lnTo>
                <a:lnTo>
                  <a:pt x="1731" y="457"/>
                </a:lnTo>
                <a:lnTo>
                  <a:pt x="1732" y="448"/>
                </a:lnTo>
                <a:lnTo>
                  <a:pt x="1734" y="437"/>
                </a:lnTo>
                <a:lnTo>
                  <a:pt x="1735" y="427"/>
                </a:lnTo>
                <a:lnTo>
                  <a:pt x="1735" y="417"/>
                </a:lnTo>
                <a:lnTo>
                  <a:pt x="1735" y="416"/>
                </a:lnTo>
                <a:lnTo>
                  <a:pt x="1752" y="416"/>
                </a:lnTo>
                <a:lnTo>
                  <a:pt x="1752" y="417"/>
                </a:lnTo>
                <a:lnTo>
                  <a:pt x="1752" y="428"/>
                </a:lnTo>
                <a:lnTo>
                  <a:pt x="1750" y="439"/>
                </a:lnTo>
                <a:lnTo>
                  <a:pt x="1749" y="450"/>
                </a:lnTo>
                <a:lnTo>
                  <a:pt x="1748" y="462"/>
                </a:lnTo>
                <a:lnTo>
                  <a:pt x="1745" y="471"/>
                </a:lnTo>
                <a:lnTo>
                  <a:pt x="1742" y="482"/>
                </a:lnTo>
                <a:lnTo>
                  <a:pt x="1741" y="486"/>
                </a:lnTo>
                <a:lnTo>
                  <a:pt x="1724" y="481"/>
                </a:lnTo>
                <a:close/>
                <a:moveTo>
                  <a:pt x="1728" y="367"/>
                </a:moveTo>
                <a:lnTo>
                  <a:pt x="1725" y="358"/>
                </a:lnTo>
                <a:lnTo>
                  <a:pt x="1721" y="348"/>
                </a:lnTo>
                <a:lnTo>
                  <a:pt x="1718" y="338"/>
                </a:lnTo>
                <a:lnTo>
                  <a:pt x="1709" y="319"/>
                </a:lnTo>
                <a:lnTo>
                  <a:pt x="1700" y="306"/>
                </a:lnTo>
                <a:lnTo>
                  <a:pt x="1716" y="298"/>
                </a:lnTo>
                <a:lnTo>
                  <a:pt x="1724" y="312"/>
                </a:lnTo>
                <a:lnTo>
                  <a:pt x="1734" y="331"/>
                </a:lnTo>
                <a:lnTo>
                  <a:pt x="1738" y="342"/>
                </a:lnTo>
                <a:lnTo>
                  <a:pt x="1742" y="353"/>
                </a:lnTo>
                <a:lnTo>
                  <a:pt x="1745" y="362"/>
                </a:lnTo>
                <a:lnTo>
                  <a:pt x="1728" y="367"/>
                </a:lnTo>
                <a:close/>
                <a:moveTo>
                  <a:pt x="1670" y="266"/>
                </a:moveTo>
                <a:lnTo>
                  <a:pt x="1668" y="265"/>
                </a:lnTo>
                <a:lnTo>
                  <a:pt x="1652" y="247"/>
                </a:lnTo>
                <a:lnTo>
                  <a:pt x="1632" y="229"/>
                </a:lnTo>
                <a:lnTo>
                  <a:pt x="1621" y="219"/>
                </a:lnTo>
                <a:lnTo>
                  <a:pt x="1632" y="207"/>
                </a:lnTo>
                <a:lnTo>
                  <a:pt x="1645" y="216"/>
                </a:lnTo>
                <a:lnTo>
                  <a:pt x="1664" y="234"/>
                </a:lnTo>
                <a:lnTo>
                  <a:pt x="1682" y="252"/>
                </a:lnTo>
                <a:lnTo>
                  <a:pt x="1684" y="255"/>
                </a:lnTo>
                <a:lnTo>
                  <a:pt x="1670" y="266"/>
                </a:lnTo>
                <a:close/>
                <a:moveTo>
                  <a:pt x="1580" y="190"/>
                </a:moveTo>
                <a:lnTo>
                  <a:pt x="1566" y="180"/>
                </a:lnTo>
                <a:lnTo>
                  <a:pt x="1541" y="165"/>
                </a:lnTo>
                <a:lnTo>
                  <a:pt x="1521" y="154"/>
                </a:lnTo>
                <a:lnTo>
                  <a:pt x="1530" y="139"/>
                </a:lnTo>
                <a:lnTo>
                  <a:pt x="1550" y="150"/>
                </a:lnTo>
                <a:lnTo>
                  <a:pt x="1575" y="166"/>
                </a:lnTo>
                <a:lnTo>
                  <a:pt x="1589" y="175"/>
                </a:lnTo>
                <a:lnTo>
                  <a:pt x="1580" y="190"/>
                </a:lnTo>
                <a:close/>
                <a:moveTo>
                  <a:pt x="1474" y="132"/>
                </a:moveTo>
                <a:lnTo>
                  <a:pt x="1456" y="123"/>
                </a:lnTo>
                <a:lnTo>
                  <a:pt x="1424" y="111"/>
                </a:lnTo>
                <a:lnTo>
                  <a:pt x="1412" y="105"/>
                </a:lnTo>
                <a:lnTo>
                  <a:pt x="1417" y="89"/>
                </a:lnTo>
                <a:lnTo>
                  <a:pt x="1431" y="94"/>
                </a:lnTo>
                <a:lnTo>
                  <a:pt x="1463" y="107"/>
                </a:lnTo>
                <a:lnTo>
                  <a:pt x="1482" y="116"/>
                </a:lnTo>
                <a:lnTo>
                  <a:pt x="1474" y="132"/>
                </a:lnTo>
                <a:close/>
                <a:moveTo>
                  <a:pt x="1362" y="89"/>
                </a:moveTo>
                <a:lnTo>
                  <a:pt x="1359" y="87"/>
                </a:lnTo>
                <a:lnTo>
                  <a:pt x="1323" y="76"/>
                </a:lnTo>
                <a:lnTo>
                  <a:pt x="1296" y="69"/>
                </a:lnTo>
                <a:lnTo>
                  <a:pt x="1301" y="53"/>
                </a:lnTo>
                <a:lnTo>
                  <a:pt x="1328" y="60"/>
                </a:lnTo>
                <a:lnTo>
                  <a:pt x="1364" y="71"/>
                </a:lnTo>
                <a:lnTo>
                  <a:pt x="1367" y="72"/>
                </a:lnTo>
                <a:lnTo>
                  <a:pt x="1362" y="89"/>
                </a:lnTo>
                <a:close/>
                <a:moveTo>
                  <a:pt x="1246" y="57"/>
                </a:moveTo>
                <a:lnTo>
                  <a:pt x="1212" y="50"/>
                </a:lnTo>
                <a:lnTo>
                  <a:pt x="1178" y="43"/>
                </a:lnTo>
                <a:lnTo>
                  <a:pt x="1181" y="26"/>
                </a:lnTo>
                <a:lnTo>
                  <a:pt x="1216" y="33"/>
                </a:lnTo>
                <a:lnTo>
                  <a:pt x="1249" y="40"/>
                </a:lnTo>
                <a:lnTo>
                  <a:pt x="1246" y="57"/>
                </a:lnTo>
                <a:close/>
                <a:moveTo>
                  <a:pt x="1127" y="36"/>
                </a:moveTo>
                <a:lnTo>
                  <a:pt x="1091" y="30"/>
                </a:lnTo>
                <a:lnTo>
                  <a:pt x="1059" y="26"/>
                </a:lnTo>
                <a:lnTo>
                  <a:pt x="1060" y="10"/>
                </a:lnTo>
                <a:lnTo>
                  <a:pt x="1094" y="14"/>
                </a:lnTo>
                <a:lnTo>
                  <a:pt x="1130" y="18"/>
                </a:lnTo>
                <a:lnTo>
                  <a:pt x="1127" y="36"/>
                </a:lnTo>
                <a:close/>
                <a:moveTo>
                  <a:pt x="1008" y="22"/>
                </a:moveTo>
                <a:lnTo>
                  <a:pt x="965" y="19"/>
                </a:lnTo>
                <a:lnTo>
                  <a:pt x="938" y="19"/>
                </a:lnTo>
                <a:lnTo>
                  <a:pt x="938" y="1"/>
                </a:lnTo>
                <a:lnTo>
                  <a:pt x="965" y="3"/>
                </a:lnTo>
                <a:lnTo>
                  <a:pt x="1008" y="6"/>
                </a:lnTo>
                <a:lnTo>
                  <a:pt x="1008" y="22"/>
                </a:lnTo>
                <a:close/>
                <a:moveTo>
                  <a:pt x="885" y="18"/>
                </a:moveTo>
                <a:lnTo>
                  <a:pt x="876" y="18"/>
                </a:lnTo>
                <a:lnTo>
                  <a:pt x="876" y="0"/>
                </a:lnTo>
                <a:lnTo>
                  <a:pt x="887" y="0"/>
                </a:lnTo>
                <a:lnTo>
                  <a:pt x="885" y="18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6613" name="Freeform 53"/>
          <p:cNvSpPr>
            <a:spLocks noEditPoints="1"/>
          </p:cNvSpPr>
          <p:nvPr/>
        </p:nvSpPr>
        <p:spPr bwMode="auto">
          <a:xfrm>
            <a:off x="9212263" y="3790950"/>
            <a:ext cx="1765300" cy="903288"/>
          </a:xfrm>
          <a:custGeom>
            <a:avLst/>
            <a:gdLst/>
            <a:ahLst/>
            <a:cxnLst>
              <a:cxn ang="0">
                <a:pos x="884" y="12"/>
              </a:cxn>
              <a:cxn ang="0">
                <a:pos x="808" y="19"/>
              </a:cxn>
              <a:cxn ang="0">
                <a:pos x="881" y="3"/>
              </a:cxn>
              <a:cxn ang="0">
                <a:pos x="701" y="10"/>
              </a:cxn>
              <a:cxn ang="0">
                <a:pos x="579" y="43"/>
              </a:cxn>
              <a:cxn ang="0">
                <a:pos x="636" y="35"/>
              </a:cxn>
              <a:cxn ang="0">
                <a:pos x="461" y="50"/>
              </a:cxn>
              <a:cxn ang="0">
                <a:pos x="359" y="98"/>
              </a:cxn>
              <a:cxn ang="0">
                <a:pos x="400" y="86"/>
              </a:cxn>
              <a:cxn ang="0">
                <a:pos x="230" y="136"/>
              </a:cxn>
              <a:cxn ang="0">
                <a:pos x="140" y="212"/>
              </a:cxn>
              <a:cxn ang="0">
                <a:pos x="182" y="183"/>
              </a:cxn>
              <a:cxn ang="0">
                <a:pos x="33" y="304"/>
              </a:cxn>
              <a:cxn ang="0">
                <a:pos x="27" y="358"/>
              </a:cxn>
              <a:cxn ang="0">
                <a:pos x="18" y="407"/>
              </a:cxn>
              <a:cxn ang="0">
                <a:pos x="1" y="395"/>
              </a:cxn>
              <a:cxn ang="0">
                <a:pos x="27" y="358"/>
              </a:cxn>
              <a:cxn ang="0">
                <a:pos x="54" y="532"/>
              </a:cxn>
              <a:cxn ang="0">
                <a:pos x="9" y="477"/>
              </a:cxn>
              <a:cxn ang="0">
                <a:pos x="123" y="632"/>
              </a:cxn>
              <a:cxn ang="0">
                <a:pos x="186" y="654"/>
              </a:cxn>
              <a:cxn ang="0">
                <a:pos x="166" y="663"/>
              </a:cxn>
              <a:cxn ang="0">
                <a:pos x="340" y="747"/>
              </a:cxn>
              <a:cxn ang="0">
                <a:pos x="429" y="758"/>
              </a:cxn>
              <a:cxn ang="0">
                <a:pos x="511" y="779"/>
              </a:cxn>
              <a:cxn ang="0">
                <a:pos x="511" y="779"/>
              </a:cxn>
              <a:cxn ang="0">
                <a:pos x="627" y="816"/>
              </a:cxn>
              <a:cxn ang="0">
                <a:pos x="787" y="832"/>
              </a:cxn>
              <a:cxn ang="0">
                <a:pos x="940" y="815"/>
              </a:cxn>
              <a:cxn ang="0">
                <a:pos x="992" y="814"/>
              </a:cxn>
              <a:cxn ang="0">
                <a:pos x="1009" y="829"/>
              </a:cxn>
              <a:cxn ang="0">
                <a:pos x="1180" y="790"/>
              </a:cxn>
              <a:cxn ang="0">
                <a:pos x="1231" y="780"/>
              </a:cxn>
              <a:cxn ang="0">
                <a:pos x="1253" y="794"/>
              </a:cxn>
              <a:cxn ang="0">
                <a:pos x="1413" y="729"/>
              </a:cxn>
              <a:cxn ang="0">
                <a:pos x="1460" y="710"/>
              </a:cxn>
              <a:cxn ang="0">
                <a:pos x="1494" y="714"/>
              </a:cxn>
              <a:cxn ang="0">
                <a:pos x="1623" y="614"/>
              </a:cxn>
              <a:cxn ang="0">
                <a:pos x="1660" y="579"/>
              </a:cxn>
              <a:cxn ang="0">
                <a:pos x="1712" y="543"/>
              </a:cxn>
              <a:cxn ang="0">
                <a:pos x="1725" y="477"/>
              </a:cxn>
              <a:cxn ang="0">
                <a:pos x="1735" y="417"/>
              </a:cxn>
              <a:cxn ang="0">
                <a:pos x="1749" y="450"/>
              </a:cxn>
              <a:cxn ang="0">
                <a:pos x="1728" y="367"/>
              </a:cxn>
              <a:cxn ang="0">
                <a:pos x="1716" y="298"/>
              </a:cxn>
              <a:cxn ang="0">
                <a:pos x="1728" y="367"/>
              </a:cxn>
              <a:cxn ang="0">
                <a:pos x="1632" y="207"/>
              </a:cxn>
              <a:cxn ang="0">
                <a:pos x="1580" y="190"/>
              </a:cxn>
              <a:cxn ang="0">
                <a:pos x="1575" y="166"/>
              </a:cxn>
              <a:cxn ang="0">
                <a:pos x="1412" y="105"/>
              </a:cxn>
              <a:cxn ang="0">
                <a:pos x="1362" y="89"/>
              </a:cxn>
              <a:cxn ang="0">
                <a:pos x="1364" y="71"/>
              </a:cxn>
              <a:cxn ang="0">
                <a:pos x="1181" y="26"/>
              </a:cxn>
              <a:cxn ang="0">
                <a:pos x="1059" y="26"/>
              </a:cxn>
              <a:cxn ang="0">
                <a:pos x="965" y="19"/>
              </a:cxn>
              <a:cxn ang="0">
                <a:pos x="885" y="18"/>
              </a:cxn>
            </a:cxnLst>
            <a:rect l="0" t="0" r="r" b="b"/>
            <a:pathLst>
              <a:path w="1752" h="833">
                <a:moveTo>
                  <a:pt x="881" y="3"/>
                </a:moveTo>
                <a:lnTo>
                  <a:pt x="881" y="3"/>
                </a:lnTo>
                <a:lnTo>
                  <a:pt x="883" y="4"/>
                </a:lnTo>
                <a:lnTo>
                  <a:pt x="884" y="7"/>
                </a:lnTo>
                <a:lnTo>
                  <a:pt x="884" y="10"/>
                </a:lnTo>
                <a:lnTo>
                  <a:pt x="884" y="12"/>
                </a:lnTo>
                <a:lnTo>
                  <a:pt x="883" y="14"/>
                </a:lnTo>
                <a:lnTo>
                  <a:pt x="881" y="17"/>
                </a:lnTo>
                <a:lnTo>
                  <a:pt x="879" y="18"/>
                </a:lnTo>
                <a:lnTo>
                  <a:pt x="876" y="18"/>
                </a:lnTo>
                <a:lnTo>
                  <a:pt x="831" y="18"/>
                </a:lnTo>
                <a:lnTo>
                  <a:pt x="808" y="19"/>
                </a:lnTo>
                <a:lnTo>
                  <a:pt x="806" y="1"/>
                </a:lnTo>
                <a:lnTo>
                  <a:pt x="831" y="1"/>
                </a:lnTo>
                <a:lnTo>
                  <a:pt x="876" y="0"/>
                </a:lnTo>
                <a:lnTo>
                  <a:pt x="870" y="17"/>
                </a:lnTo>
                <a:lnTo>
                  <a:pt x="870" y="17"/>
                </a:lnTo>
                <a:lnTo>
                  <a:pt x="881" y="3"/>
                </a:lnTo>
                <a:close/>
                <a:moveTo>
                  <a:pt x="755" y="22"/>
                </a:moveTo>
                <a:lnTo>
                  <a:pt x="744" y="22"/>
                </a:lnTo>
                <a:lnTo>
                  <a:pt x="702" y="26"/>
                </a:lnTo>
                <a:lnTo>
                  <a:pt x="687" y="28"/>
                </a:lnTo>
                <a:lnTo>
                  <a:pt x="686" y="11"/>
                </a:lnTo>
                <a:lnTo>
                  <a:pt x="701" y="10"/>
                </a:lnTo>
                <a:lnTo>
                  <a:pt x="744" y="6"/>
                </a:lnTo>
                <a:lnTo>
                  <a:pt x="755" y="4"/>
                </a:lnTo>
                <a:lnTo>
                  <a:pt x="755" y="22"/>
                </a:lnTo>
                <a:close/>
                <a:moveTo>
                  <a:pt x="636" y="35"/>
                </a:moveTo>
                <a:lnTo>
                  <a:pt x="619" y="36"/>
                </a:lnTo>
                <a:lnTo>
                  <a:pt x="579" y="43"/>
                </a:lnTo>
                <a:lnTo>
                  <a:pt x="568" y="44"/>
                </a:lnTo>
                <a:lnTo>
                  <a:pt x="565" y="28"/>
                </a:lnTo>
                <a:lnTo>
                  <a:pt x="576" y="25"/>
                </a:lnTo>
                <a:lnTo>
                  <a:pt x="618" y="19"/>
                </a:lnTo>
                <a:lnTo>
                  <a:pt x="633" y="17"/>
                </a:lnTo>
                <a:lnTo>
                  <a:pt x="636" y="35"/>
                </a:lnTo>
                <a:close/>
                <a:moveTo>
                  <a:pt x="516" y="55"/>
                </a:moveTo>
                <a:lnTo>
                  <a:pt x="502" y="58"/>
                </a:lnTo>
                <a:lnTo>
                  <a:pt x="465" y="67"/>
                </a:lnTo>
                <a:lnTo>
                  <a:pt x="450" y="71"/>
                </a:lnTo>
                <a:lnTo>
                  <a:pt x="445" y="54"/>
                </a:lnTo>
                <a:lnTo>
                  <a:pt x="461" y="50"/>
                </a:lnTo>
                <a:lnTo>
                  <a:pt x="498" y="42"/>
                </a:lnTo>
                <a:lnTo>
                  <a:pt x="513" y="37"/>
                </a:lnTo>
                <a:lnTo>
                  <a:pt x="516" y="55"/>
                </a:lnTo>
                <a:close/>
                <a:moveTo>
                  <a:pt x="400" y="86"/>
                </a:moveTo>
                <a:lnTo>
                  <a:pt x="394" y="87"/>
                </a:lnTo>
                <a:lnTo>
                  <a:pt x="359" y="98"/>
                </a:lnTo>
                <a:lnTo>
                  <a:pt x="334" y="108"/>
                </a:lnTo>
                <a:lnTo>
                  <a:pt x="329" y="91"/>
                </a:lnTo>
                <a:lnTo>
                  <a:pt x="354" y="82"/>
                </a:lnTo>
                <a:lnTo>
                  <a:pt x="388" y="71"/>
                </a:lnTo>
                <a:lnTo>
                  <a:pt x="395" y="69"/>
                </a:lnTo>
                <a:lnTo>
                  <a:pt x="400" y="86"/>
                </a:lnTo>
                <a:close/>
                <a:moveTo>
                  <a:pt x="287" y="128"/>
                </a:moveTo>
                <a:lnTo>
                  <a:pt x="266" y="137"/>
                </a:lnTo>
                <a:lnTo>
                  <a:pt x="238" y="151"/>
                </a:lnTo>
                <a:lnTo>
                  <a:pt x="225" y="158"/>
                </a:lnTo>
                <a:lnTo>
                  <a:pt x="218" y="143"/>
                </a:lnTo>
                <a:lnTo>
                  <a:pt x="230" y="136"/>
                </a:lnTo>
                <a:lnTo>
                  <a:pt x="259" y="121"/>
                </a:lnTo>
                <a:lnTo>
                  <a:pt x="280" y="112"/>
                </a:lnTo>
                <a:lnTo>
                  <a:pt x="287" y="128"/>
                </a:lnTo>
                <a:close/>
                <a:moveTo>
                  <a:pt x="182" y="183"/>
                </a:moveTo>
                <a:lnTo>
                  <a:pt x="162" y="197"/>
                </a:lnTo>
                <a:lnTo>
                  <a:pt x="140" y="212"/>
                </a:lnTo>
                <a:lnTo>
                  <a:pt x="126" y="225"/>
                </a:lnTo>
                <a:lnTo>
                  <a:pt x="115" y="211"/>
                </a:lnTo>
                <a:lnTo>
                  <a:pt x="129" y="198"/>
                </a:lnTo>
                <a:lnTo>
                  <a:pt x="152" y="182"/>
                </a:lnTo>
                <a:lnTo>
                  <a:pt x="172" y="169"/>
                </a:lnTo>
                <a:lnTo>
                  <a:pt x="182" y="183"/>
                </a:lnTo>
                <a:close/>
                <a:moveTo>
                  <a:pt x="89" y="259"/>
                </a:moveTo>
                <a:lnTo>
                  <a:pt x="83" y="265"/>
                </a:lnTo>
                <a:lnTo>
                  <a:pt x="68" y="283"/>
                </a:lnTo>
                <a:lnTo>
                  <a:pt x="55" y="301"/>
                </a:lnTo>
                <a:lnTo>
                  <a:pt x="48" y="312"/>
                </a:lnTo>
                <a:lnTo>
                  <a:pt x="33" y="304"/>
                </a:lnTo>
                <a:lnTo>
                  <a:pt x="40" y="291"/>
                </a:lnTo>
                <a:lnTo>
                  <a:pt x="55" y="272"/>
                </a:lnTo>
                <a:lnTo>
                  <a:pt x="71" y="252"/>
                </a:lnTo>
                <a:lnTo>
                  <a:pt x="76" y="247"/>
                </a:lnTo>
                <a:lnTo>
                  <a:pt x="89" y="259"/>
                </a:lnTo>
                <a:close/>
                <a:moveTo>
                  <a:pt x="27" y="358"/>
                </a:moveTo>
                <a:lnTo>
                  <a:pt x="27" y="358"/>
                </a:lnTo>
                <a:lnTo>
                  <a:pt x="23" y="367"/>
                </a:lnTo>
                <a:lnTo>
                  <a:pt x="22" y="377"/>
                </a:lnTo>
                <a:lnTo>
                  <a:pt x="19" y="388"/>
                </a:lnTo>
                <a:lnTo>
                  <a:pt x="19" y="398"/>
                </a:lnTo>
                <a:lnTo>
                  <a:pt x="18" y="407"/>
                </a:lnTo>
                <a:lnTo>
                  <a:pt x="18" y="417"/>
                </a:lnTo>
                <a:lnTo>
                  <a:pt x="18" y="423"/>
                </a:lnTo>
                <a:lnTo>
                  <a:pt x="0" y="423"/>
                </a:lnTo>
                <a:lnTo>
                  <a:pt x="0" y="417"/>
                </a:lnTo>
                <a:lnTo>
                  <a:pt x="0" y="406"/>
                </a:lnTo>
                <a:lnTo>
                  <a:pt x="1" y="395"/>
                </a:lnTo>
                <a:lnTo>
                  <a:pt x="2" y="384"/>
                </a:lnTo>
                <a:lnTo>
                  <a:pt x="5" y="374"/>
                </a:lnTo>
                <a:lnTo>
                  <a:pt x="8" y="363"/>
                </a:lnTo>
                <a:lnTo>
                  <a:pt x="11" y="352"/>
                </a:lnTo>
                <a:lnTo>
                  <a:pt x="11" y="352"/>
                </a:lnTo>
                <a:lnTo>
                  <a:pt x="27" y="358"/>
                </a:lnTo>
                <a:close/>
                <a:moveTo>
                  <a:pt x="26" y="471"/>
                </a:moveTo>
                <a:lnTo>
                  <a:pt x="27" y="477"/>
                </a:lnTo>
                <a:lnTo>
                  <a:pt x="30" y="486"/>
                </a:lnTo>
                <a:lnTo>
                  <a:pt x="34" y="496"/>
                </a:lnTo>
                <a:lnTo>
                  <a:pt x="44" y="516"/>
                </a:lnTo>
                <a:lnTo>
                  <a:pt x="54" y="532"/>
                </a:lnTo>
                <a:lnTo>
                  <a:pt x="39" y="542"/>
                </a:lnTo>
                <a:lnTo>
                  <a:pt x="29" y="523"/>
                </a:lnTo>
                <a:lnTo>
                  <a:pt x="18" y="503"/>
                </a:lnTo>
                <a:lnTo>
                  <a:pt x="14" y="492"/>
                </a:lnTo>
                <a:lnTo>
                  <a:pt x="11" y="482"/>
                </a:lnTo>
                <a:lnTo>
                  <a:pt x="9" y="477"/>
                </a:lnTo>
                <a:lnTo>
                  <a:pt x="26" y="471"/>
                </a:lnTo>
                <a:close/>
                <a:moveTo>
                  <a:pt x="84" y="572"/>
                </a:moveTo>
                <a:lnTo>
                  <a:pt x="101" y="588"/>
                </a:lnTo>
                <a:lnTo>
                  <a:pt x="119" y="606"/>
                </a:lnTo>
                <a:lnTo>
                  <a:pt x="134" y="618"/>
                </a:lnTo>
                <a:lnTo>
                  <a:pt x="123" y="632"/>
                </a:lnTo>
                <a:lnTo>
                  <a:pt x="108" y="618"/>
                </a:lnTo>
                <a:lnTo>
                  <a:pt x="89" y="600"/>
                </a:lnTo>
                <a:lnTo>
                  <a:pt x="72" y="584"/>
                </a:lnTo>
                <a:lnTo>
                  <a:pt x="84" y="572"/>
                </a:lnTo>
                <a:close/>
                <a:moveTo>
                  <a:pt x="176" y="649"/>
                </a:moveTo>
                <a:lnTo>
                  <a:pt x="186" y="654"/>
                </a:lnTo>
                <a:lnTo>
                  <a:pt x="211" y="669"/>
                </a:lnTo>
                <a:lnTo>
                  <a:pt x="236" y="682"/>
                </a:lnTo>
                <a:lnTo>
                  <a:pt x="227" y="697"/>
                </a:lnTo>
                <a:lnTo>
                  <a:pt x="202" y="685"/>
                </a:lnTo>
                <a:lnTo>
                  <a:pt x="176" y="668"/>
                </a:lnTo>
                <a:lnTo>
                  <a:pt x="166" y="663"/>
                </a:lnTo>
                <a:lnTo>
                  <a:pt x="176" y="649"/>
                </a:lnTo>
                <a:close/>
                <a:moveTo>
                  <a:pt x="282" y="705"/>
                </a:moveTo>
                <a:lnTo>
                  <a:pt x="297" y="711"/>
                </a:lnTo>
                <a:lnTo>
                  <a:pt x="327" y="723"/>
                </a:lnTo>
                <a:lnTo>
                  <a:pt x="345" y="730"/>
                </a:lnTo>
                <a:lnTo>
                  <a:pt x="340" y="747"/>
                </a:lnTo>
                <a:lnTo>
                  <a:pt x="320" y="740"/>
                </a:lnTo>
                <a:lnTo>
                  <a:pt x="290" y="728"/>
                </a:lnTo>
                <a:lnTo>
                  <a:pt x="275" y="721"/>
                </a:lnTo>
                <a:lnTo>
                  <a:pt x="282" y="705"/>
                </a:lnTo>
                <a:close/>
                <a:moveTo>
                  <a:pt x="394" y="747"/>
                </a:moveTo>
                <a:lnTo>
                  <a:pt x="429" y="758"/>
                </a:lnTo>
                <a:lnTo>
                  <a:pt x="461" y="766"/>
                </a:lnTo>
                <a:lnTo>
                  <a:pt x="456" y="783"/>
                </a:lnTo>
                <a:lnTo>
                  <a:pt x="423" y="775"/>
                </a:lnTo>
                <a:lnTo>
                  <a:pt x="390" y="764"/>
                </a:lnTo>
                <a:lnTo>
                  <a:pt x="394" y="747"/>
                </a:lnTo>
                <a:close/>
                <a:moveTo>
                  <a:pt x="511" y="779"/>
                </a:moveTo>
                <a:lnTo>
                  <a:pt x="540" y="784"/>
                </a:lnTo>
                <a:lnTo>
                  <a:pt x="579" y="791"/>
                </a:lnTo>
                <a:lnTo>
                  <a:pt x="576" y="809"/>
                </a:lnTo>
                <a:lnTo>
                  <a:pt x="537" y="801"/>
                </a:lnTo>
                <a:lnTo>
                  <a:pt x="508" y="796"/>
                </a:lnTo>
                <a:lnTo>
                  <a:pt x="511" y="779"/>
                </a:lnTo>
                <a:close/>
                <a:moveTo>
                  <a:pt x="630" y="800"/>
                </a:moveTo>
                <a:lnTo>
                  <a:pt x="661" y="804"/>
                </a:lnTo>
                <a:lnTo>
                  <a:pt x="698" y="808"/>
                </a:lnTo>
                <a:lnTo>
                  <a:pt x="697" y="825"/>
                </a:lnTo>
                <a:lnTo>
                  <a:pt x="658" y="821"/>
                </a:lnTo>
                <a:lnTo>
                  <a:pt x="627" y="816"/>
                </a:lnTo>
                <a:lnTo>
                  <a:pt x="630" y="800"/>
                </a:lnTo>
                <a:close/>
                <a:moveTo>
                  <a:pt x="751" y="812"/>
                </a:moveTo>
                <a:lnTo>
                  <a:pt x="788" y="815"/>
                </a:lnTo>
                <a:lnTo>
                  <a:pt x="819" y="815"/>
                </a:lnTo>
                <a:lnTo>
                  <a:pt x="819" y="833"/>
                </a:lnTo>
                <a:lnTo>
                  <a:pt x="787" y="832"/>
                </a:lnTo>
                <a:lnTo>
                  <a:pt x="749" y="829"/>
                </a:lnTo>
                <a:lnTo>
                  <a:pt x="751" y="812"/>
                </a:lnTo>
                <a:close/>
                <a:moveTo>
                  <a:pt x="872" y="816"/>
                </a:moveTo>
                <a:lnTo>
                  <a:pt x="876" y="816"/>
                </a:lnTo>
                <a:lnTo>
                  <a:pt x="920" y="816"/>
                </a:lnTo>
                <a:lnTo>
                  <a:pt x="940" y="815"/>
                </a:lnTo>
                <a:lnTo>
                  <a:pt x="941" y="833"/>
                </a:lnTo>
                <a:lnTo>
                  <a:pt x="920" y="833"/>
                </a:lnTo>
                <a:lnTo>
                  <a:pt x="876" y="833"/>
                </a:lnTo>
                <a:lnTo>
                  <a:pt x="872" y="833"/>
                </a:lnTo>
                <a:lnTo>
                  <a:pt x="872" y="816"/>
                </a:lnTo>
                <a:close/>
                <a:moveTo>
                  <a:pt x="992" y="814"/>
                </a:moveTo>
                <a:lnTo>
                  <a:pt x="1008" y="812"/>
                </a:lnTo>
                <a:lnTo>
                  <a:pt x="1051" y="808"/>
                </a:lnTo>
                <a:lnTo>
                  <a:pt x="1060" y="807"/>
                </a:lnTo>
                <a:lnTo>
                  <a:pt x="1063" y="825"/>
                </a:lnTo>
                <a:lnTo>
                  <a:pt x="1052" y="826"/>
                </a:lnTo>
                <a:lnTo>
                  <a:pt x="1009" y="829"/>
                </a:lnTo>
                <a:lnTo>
                  <a:pt x="992" y="830"/>
                </a:lnTo>
                <a:lnTo>
                  <a:pt x="992" y="814"/>
                </a:lnTo>
                <a:close/>
                <a:moveTo>
                  <a:pt x="1112" y="801"/>
                </a:moveTo>
                <a:lnTo>
                  <a:pt x="1133" y="798"/>
                </a:lnTo>
                <a:lnTo>
                  <a:pt x="1173" y="791"/>
                </a:lnTo>
                <a:lnTo>
                  <a:pt x="1180" y="790"/>
                </a:lnTo>
                <a:lnTo>
                  <a:pt x="1184" y="808"/>
                </a:lnTo>
                <a:lnTo>
                  <a:pt x="1176" y="809"/>
                </a:lnTo>
                <a:lnTo>
                  <a:pt x="1135" y="815"/>
                </a:lnTo>
                <a:lnTo>
                  <a:pt x="1115" y="818"/>
                </a:lnTo>
                <a:lnTo>
                  <a:pt x="1112" y="801"/>
                </a:lnTo>
                <a:close/>
                <a:moveTo>
                  <a:pt x="1231" y="780"/>
                </a:moveTo>
                <a:lnTo>
                  <a:pt x="1251" y="776"/>
                </a:lnTo>
                <a:lnTo>
                  <a:pt x="1288" y="768"/>
                </a:lnTo>
                <a:lnTo>
                  <a:pt x="1298" y="765"/>
                </a:lnTo>
                <a:lnTo>
                  <a:pt x="1303" y="782"/>
                </a:lnTo>
                <a:lnTo>
                  <a:pt x="1292" y="784"/>
                </a:lnTo>
                <a:lnTo>
                  <a:pt x="1253" y="794"/>
                </a:lnTo>
                <a:lnTo>
                  <a:pt x="1235" y="798"/>
                </a:lnTo>
                <a:lnTo>
                  <a:pt x="1231" y="780"/>
                </a:lnTo>
                <a:close/>
                <a:moveTo>
                  <a:pt x="1348" y="751"/>
                </a:moveTo>
                <a:lnTo>
                  <a:pt x="1359" y="747"/>
                </a:lnTo>
                <a:lnTo>
                  <a:pt x="1392" y="736"/>
                </a:lnTo>
                <a:lnTo>
                  <a:pt x="1413" y="729"/>
                </a:lnTo>
                <a:lnTo>
                  <a:pt x="1419" y="744"/>
                </a:lnTo>
                <a:lnTo>
                  <a:pt x="1398" y="753"/>
                </a:lnTo>
                <a:lnTo>
                  <a:pt x="1363" y="764"/>
                </a:lnTo>
                <a:lnTo>
                  <a:pt x="1353" y="768"/>
                </a:lnTo>
                <a:lnTo>
                  <a:pt x="1348" y="751"/>
                </a:lnTo>
                <a:close/>
                <a:moveTo>
                  <a:pt x="1460" y="710"/>
                </a:moveTo>
                <a:lnTo>
                  <a:pt x="1485" y="699"/>
                </a:lnTo>
                <a:lnTo>
                  <a:pt x="1514" y="683"/>
                </a:lnTo>
                <a:lnTo>
                  <a:pt x="1523" y="679"/>
                </a:lnTo>
                <a:lnTo>
                  <a:pt x="1531" y="694"/>
                </a:lnTo>
                <a:lnTo>
                  <a:pt x="1523" y="700"/>
                </a:lnTo>
                <a:lnTo>
                  <a:pt x="1494" y="714"/>
                </a:lnTo>
                <a:lnTo>
                  <a:pt x="1469" y="725"/>
                </a:lnTo>
                <a:lnTo>
                  <a:pt x="1460" y="710"/>
                </a:lnTo>
                <a:close/>
                <a:moveTo>
                  <a:pt x="1567" y="654"/>
                </a:moveTo>
                <a:lnTo>
                  <a:pt x="1591" y="638"/>
                </a:lnTo>
                <a:lnTo>
                  <a:pt x="1613" y="622"/>
                </a:lnTo>
                <a:lnTo>
                  <a:pt x="1623" y="614"/>
                </a:lnTo>
                <a:lnTo>
                  <a:pt x="1634" y="626"/>
                </a:lnTo>
                <a:lnTo>
                  <a:pt x="1623" y="636"/>
                </a:lnTo>
                <a:lnTo>
                  <a:pt x="1600" y="653"/>
                </a:lnTo>
                <a:lnTo>
                  <a:pt x="1577" y="668"/>
                </a:lnTo>
                <a:lnTo>
                  <a:pt x="1567" y="654"/>
                </a:lnTo>
                <a:close/>
                <a:moveTo>
                  <a:pt x="1660" y="579"/>
                </a:moveTo>
                <a:lnTo>
                  <a:pt x="1668" y="570"/>
                </a:lnTo>
                <a:lnTo>
                  <a:pt x="1684" y="552"/>
                </a:lnTo>
                <a:lnTo>
                  <a:pt x="1698" y="534"/>
                </a:lnTo>
                <a:lnTo>
                  <a:pt x="1702" y="527"/>
                </a:lnTo>
                <a:lnTo>
                  <a:pt x="1717" y="535"/>
                </a:lnTo>
                <a:lnTo>
                  <a:pt x="1712" y="543"/>
                </a:lnTo>
                <a:lnTo>
                  <a:pt x="1698" y="563"/>
                </a:lnTo>
                <a:lnTo>
                  <a:pt x="1682" y="582"/>
                </a:lnTo>
                <a:lnTo>
                  <a:pt x="1673" y="592"/>
                </a:lnTo>
                <a:lnTo>
                  <a:pt x="1660" y="579"/>
                </a:lnTo>
                <a:close/>
                <a:moveTo>
                  <a:pt x="1724" y="481"/>
                </a:moveTo>
                <a:lnTo>
                  <a:pt x="1725" y="477"/>
                </a:lnTo>
                <a:lnTo>
                  <a:pt x="1728" y="467"/>
                </a:lnTo>
                <a:lnTo>
                  <a:pt x="1731" y="457"/>
                </a:lnTo>
                <a:lnTo>
                  <a:pt x="1732" y="448"/>
                </a:lnTo>
                <a:lnTo>
                  <a:pt x="1734" y="437"/>
                </a:lnTo>
                <a:lnTo>
                  <a:pt x="1735" y="427"/>
                </a:lnTo>
                <a:lnTo>
                  <a:pt x="1735" y="417"/>
                </a:lnTo>
                <a:lnTo>
                  <a:pt x="1735" y="416"/>
                </a:lnTo>
                <a:lnTo>
                  <a:pt x="1752" y="416"/>
                </a:lnTo>
                <a:lnTo>
                  <a:pt x="1752" y="417"/>
                </a:lnTo>
                <a:lnTo>
                  <a:pt x="1752" y="428"/>
                </a:lnTo>
                <a:lnTo>
                  <a:pt x="1750" y="439"/>
                </a:lnTo>
                <a:lnTo>
                  <a:pt x="1749" y="450"/>
                </a:lnTo>
                <a:lnTo>
                  <a:pt x="1748" y="462"/>
                </a:lnTo>
                <a:lnTo>
                  <a:pt x="1745" y="471"/>
                </a:lnTo>
                <a:lnTo>
                  <a:pt x="1742" y="482"/>
                </a:lnTo>
                <a:lnTo>
                  <a:pt x="1741" y="486"/>
                </a:lnTo>
                <a:lnTo>
                  <a:pt x="1724" y="481"/>
                </a:lnTo>
                <a:close/>
                <a:moveTo>
                  <a:pt x="1728" y="367"/>
                </a:moveTo>
                <a:lnTo>
                  <a:pt x="1725" y="358"/>
                </a:lnTo>
                <a:lnTo>
                  <a:pt x="1721" y="348"/>
                </a:lnTo>
                <a:lnTo>
                  <a:pt x="1718" y="338"/>
                </a:lnTo>
                <a:lnTo>
                  <a:pt x="1709" y="319"/>
                </a:lnTo>
                <a:lnTo>
                  <a:pt x="1700" y="306"/>
                </a:lnTo>
                <a:lnTo>
                  <a:pt x="1716" y="298"/>
                </a:lnTo>
                <a:lnTo>
                  <a:pt x="1724" y="312"/>
                </a:lnTo>
                <a:lnTo>
                  <a:pt x="1734" y="331"/>
                </a:lnTo>
                <a:lnTo>
                  <a:pt x="1738" y="342"/>
                </a:lnTo>
                <a:lnTo>
                  <a:pt x="1742" y="353"/>
                </a:lnTo>
                <a:lnTo>
                  <a:pt x="1745" y="362"/>
                </a:lnTo>
                <a:lnTo>
                  <a:pt x="1728" y="367"/>
                </a:lnTo>
                <a:close/>
                <a:moveTo>
                  <a:pt x="1670" y="266"/>
                </a:moveTo>
                <a:lnTo>
                  <a:pt x="1668" y="265"/>
                </a:lnTo>
                <a:lnTo>
                  <a:pt x="1652" y="247"/>
                </a:lnTo>
                <a:lnTo>
                  <a:pt x="1632" y="229"/>
                </a:lnTo>
                <a:lnTo>
                  <a:pt x="1621" y="219"/>
                </a:lnTo>
                <a:lnTo>
                  <a:pt x="1632" y="207"/>
                </a:lnTo>
                <a:lnTo>
                  <a:pt x="1645" y="216"/>
                </a:lnTo>
                <a:lnTo>
                  <a:pt x="1664" y="234"/>
                </a:lnTo>
                <a:lnTo>
                  <a:pt x="1682" y="252"/>
                </a:lnTo>
                <a:lnTo>
                  <a:pt x="1684" y="255"/>
                </a:lnTo>
                <a:lnTo>
                  <a:pt x="1670" y="266"/>
                </a:lnTo>
                <a:close/>
                <a:moveTo>
                  <a:pt x="1580" y="190"/>
                </a:moveTo>
                <a:lnTo>
                  <a:pt x="1566" y="180"/>
                </a:lnTo>
                <a:lnTo>
                  <a:pt x="1541" y="165"/>
                </a:lnTo>
                <a:lnTo>
                  <a:pt x="1521" y="154"/>
                </a:lnTo>
                <a:lnTo>
                  <a:pt x="1530" y="139"/>
                </a:lnTo>
                <a:lnTo>
                  <a:pt x="1550" y="150"/>
                </a:lnTo>
                <a:lnTo>
                  <a:pt x="1575" y="166"/>
                </a:lnTo>
                <a:lnTo>
                  <a:pt x="1589" y="175"/>
                </a:lnTo>
                <a:lnTo>
                  <a:pt x="1580" y="190"/>
                </a:lnTo>
                <a:close/>
                <a:moveTo>
                  <a:pt x="1474" y="132"/>
                </a:moveTo>
                <a:lnTo>
                  <a:pt x="1456" y="123"/>
                </a:lnTo>
                <a:lnTo>
                  <a:pt x="1424" y="111"/>
                </a:lnTo>
                <a:lnTo>
                  <a:pt x="1412" y="105"/>
                </a:lnTo>
                <a:lnTo>
                  <a:pt x="1417" y="89"/>
                </a:lnTo>
                <a:lnTo>
                  <a:pt x="1431" y="94"/>
                </a:lnTo>
                <a:lnTo>
                  <a:pt x="1463" y="107"/>
                </a:lnTo>
                <a:lnTo>
                  <a:pt x="1482" y="116"/>
                </a:lnTo>
                <a:lnTo>
                  <a:pt x="1474" y="132"/>
                </a:lnTo>
                <a:close/>
                <a:moveTo>
                  <a:pt x="1362" y="89"/>
                </a:moveTo>
                <a:lnTo>
                  <a:pt x="1359" y="87"/>
                </a:lnTo>
                <a:lnTo>
                  <a:pt x="1323" y="76"/>
                </a:lnTo>
                <a:lnTo>
                  <a:pt x="1296" y="69"/>
                </a:lnTo>
                <a:lnTo>
                  <a:pt x="1301" y="53"/>
                </a:lnTo>
                <a:lnTo>
                  <a:pt x="1328" y="60"/>
                </a:lnTo>
                <a:lnTo>
                  <a:pt x="1364" y="71"/>
                </a:lnTo>
                <a:lnTo>
                  <a:pt x="1367" y="72"/>
                </a:lnTo>
                <a:lnTo>
                  <a:pt x="1362" y="89"/>
                </a:lnTo>
                <a:close/>
                <a:moveTo>
                  <a:pt x="1246" y="57"/>
                </a:moveTo>
                <a:lnTo>
                  <a:pt x="1212" y="50"/>
                </a:lnTo>
                <a:lnTo>
                  <a:pt x="1178" y="43"/>
                </a:lnTo>
                <a:lnTo>
                  <a:pt x="1181" y="26"/>
                </a:lnTo>
                <a:lnTo>
                  <a:pt x="1216" y="33"/>
                </a:lnTo>
                <a:lnTo>
                  <a:pt x="1249" y="40"/>
                </a:lnTo>
                <a:lnTo>
                  <a:pt x="1246" y="57"/>
                </a:lnTo>
                <a:close/>
                <a:moveTo>
                  <a:pt x="1127" y="36"/>
                </a:moveTo>
                <a:lnTo>
                  <a:pt x="1091" y="30"/>
                </a:lnTo>
                <a:lnTo>
                  <a:pt x="1059" y="26"/>
                </a:lnTo>
                <a:lnTo>
                  <a:pt x="1060" y="10"/>
                </a:lnTo>
                <a:lnTo>
                  <a:pt x="1094" y="14"/>
                </a:lnTo>
                <a:lnTo>
                  <a:pt x="1130" y="18"/>
                </a:lnTo>
                <a:lnTo>
                  <a:pt x="1127" y="36"/>
                </a:lnTo>
                <a:close/>
                <a:moveTo>
                  <a:pt x="1008" y="22"/>
                </a:moveTo>
                <a:lnTo>
                  <a:pt x="965" y="19"/>
                </a:lnTo>
                <a:lnTo>
                  <a:pt x="938" y="19"/>
                </a:lnTo>
                <a:lnTo>
                  <a:pt x="938" y="1"/>
                </a:lnTo>
                <a:lnTo>
                  <a:pt x="965" y="3"/>
                </a:lnTo>
                <a:lnTo>
                  <a:pt x="1008" y="6"/>
                </a:lnTo>
                <a:lnTo>
                  <a:pt x="1008" y="22"/>
                </a:lnTo>
                <a:close/>
                <a:moveTo>
                  <a:pt x="885" y="18"/>
                </a:moveTo>
                <a:lnTo>
                  <a:pt x="876" y="18"/>
                </a:lnTo>
                <a:lnTo>
                  <a:pt x="876" y="0"/>
                </a:lnTo>
                <a:lnTo>
                  <a:pt x="887" y="0"/>
                </a:lnTo>
                <a:lnTo>
                  <a:pt x="885" y="18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tângulo 3"/>
          <p:cNvSpPr>
            <a:spLocks noGrp="1" noChangeArrowheads="1"/>
          </p:cNvSpPr>
          <p:nvPr>
            <p:ph idx="1"/>
          </p:nvPr>
        </p:nvSpPr>
        <p:spPr>
          <a:xfrm>
            <a:off x="1058863" y="1292225"/>
            <a:ext cx="10077450" cy="701675"/>
          </a:xfrm>
        </p:spPr>
        <p:txBody>
          <a:bodyPr rtlCol="0">
            <a:normAutofit/>
          </a:bodyPr>
          <a:lstStyle/>
          <a:p>
            <a:pPr marL="347472" indent="-347472" eaLnBrk="1" fontAlgn="auto" hangingPunct="1">
              <a:spcAft>
                <a:spcPts val="0"/>
              </a:spcAft>
              <a:buClr>
                <a:srgbClr val="90C226"/>
              </a:buClr>
              <a:buFont typeface="Wingdings 3"/>
              <a:buChar char=""/>
              <a:defRPr/>
            </a:pPr>
            <a:r>
              <a:rPr lang="pt-BR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WETLANDS</a:t>
            </a: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CONSTRUÍDOS</a:t>
            </a: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FLUXO VERTICAL</a:t>
            </a:r>
          </a:p>
        </p:txBody>
      </p:sp>
      <p:sp>
        <p:nvSpPr>
          <p:cNvPr id="8" name="Retângulo 7"/>
          <p:cNvSpPr/>
          <p:nvPr/>
        </p:nvSpPr>
        <p:spPr>
          <a:xfrm>
            <a:off x="9631363" y="3284538"/>
            <a:ext cx="141287" cy="487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0723" name="Retângulo 2"/>
          <p:cNvSpPr>
            <a:spLocks noGrp="1" noChangeArrowheads="1"/>
          </p:cNvSpPr>
          <p:nvPr>
            <p:ph type="title"/>
          </p:nvPr>
        </p:nvSpPr>
        <p:spPr>
          <a:xfrm>
            <a:off x="330200" y="163513"/>
            <a:ext cx="8599488" cy="1320800"/>
          </a:xfrm>
        </p:spPr>
        <p:txBody>
          <a:bodyPr/>
          <a:lstStyle/>
          <a:p>
            <a:pPr eaLnBrk="1" hangingPunct="1"/>
            <a:r>
              <a:rPr lang="pt-BR" smtClean="0">
                <a:solidFill>
                  <a:srgbClr val="90C226"/>
                </a:solidFill>
              </a:rPr>
              <a:t>Introdução e Contextualização</a:t>
            </a:r>
          </a:p>
        </p:txBody>
      </p:sp>
      <p:sp>
        <p:nvSpPr>
          <p:cNvPr id="30725" name="Espaço Reservado para Conteúdo 2"/>
          <p:cNvSpPr txBox="1">
            <a:spLocks/>
          </p:cNvSpPr>
          <p:nvPr/>
        </p:nvSpPr>
        <p:spPr bwMode="auto">
          <a:xfrm>
            <a:off x="223838" y="6523038"/>
            <a:ext cx="4900612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lnSpc>
                <a:spcPct val="90000"/>
              </a:lnSpc>
              <a:spcBef>
                <a:spcPct val="20000"/>
              </a:spcBef>
              <a:buClr>
                <a:srgbClr val="9BBB59"/>
              </a:buClr>
              <a:buSzPct val="80000"/>
              <a:buFont typeface="Wingdings 3" pitchFamily="18" charset="2"/>
              <a:buNone/>
            </a:pPr>
            <a:r>
              <a:rPr lang="pt-BR" sz="1200">
                <a:solidFill>
                  <a:srgbClr val="404040"/>
                </a:solidFill>
                <a:latin typeface="Trebuchet MS" pitchFamily="34" charset="0"/>
              </a:rPr>
              <a:t>PHILLIPI; SEZERINO, 2004</a:t>
            </a:r>
            <a:r>
              <a:rPr lang="pt-BR" altLang="pt-BR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pt-BR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defTabSz="457200">
              <a:lnSpc>
                <a:spcPct val="90000"/>
              </a:lnSpc>
              <a:spcBef>
                <a:spcPts val="1000"/>
              </a:spcBef>
              <a:buClr>
                <a:srgbClr val="9BBB59"/>
              </a:buClr>
              <a:buSzPct val="80000"/>
              <a:buFont typeface="Arial" charset="0"/>
              <a:buNone/>
            </a:pPr>
            <a:endParaRPr lang="pt-BR" altLang="pt-BR" sz="3000">
              <a:solidFill>
                <a:srgbClr val="404040"/>
              </a:solidFill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0726" name="Imagem 15"/>
          <p:cNvPicPr>
            <a:picLocks noChangeAspect="1" noChangeArrowheads="1"/>
          </p:cNvPicPr>
          <p:nvPr/>
        </p:nvPicPr>
        <p:blipFill>
          <a:blip r:embed="rId3"/>
          <a:srcRect t="14072"/>
          <a:stretch>
            <a:fillRect/>
          </a:stretch>
        </p:blipFill>
        <p:spPr bwMode="auto">
          <a:xfrm>
            <a:off x="5513388" y="3997325"/>
            <a:ext cx="6488112" cy="251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9" name="Retângulo 7"/>
          <p:cNvSpPr>
            <a:spLocks noChangeArrowheads="1"/>
          </p:cNvSpPr>
          <p:nvPr/>
        </p:nvSpPr>
        <p:spPr bwMode="auto">
          <a:xfrm>
            <a:off x="369888" y="4533900"/>
            <a:ext cx="435927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sz="1000"/>
              <a:t>1) afluente; 2)macrófitas; 3)material filtrante; 4) tubulação de alimentação; 5) sentido do fluxo; 6) tubulação de coleta;  7) impermeabilização; </a:t>
            </a:r>
          </a:p>
          <a:p>
            <a:pPr>
              <a:lnSpc>
                <a:spcPct val="150000"/>
              </a:lnSpc>
            </a:pPr>
            <a:r>
              <a:rPr lang="pt-BR" sz="1000"/>
              <a:t>8) controlador de nível; 9) efluente final.</a:t>
            </a:r>
            <a:endParaRPr lang="pt-BR">
              <a:latin typeface="Georgia" pitchFamily="18" charset="0"/>
            </a:endParaRPr>
          </a:p>
        </p:txBody>
      </p:sp>
      <p:sp>
        <p:nvSpPr>
          <p:cNvPr id="16" name="Título 15"/>
          <p:cNvSpPr>
            <a:spLocks/>
          </p:cNvSpPr>
          <p:nvPr/>
        </p:nvSpPr>
        <p:spPr bwMode="auto">
          <a:xfrm>
            <a:off x="1562100" y="1735138"/>
            <a:ext cx="19383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57200" eaLnBrk="0" hangingPunct="0"/>
            <a:r>
              <a:rPr lang="pt-BR" sz="36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WCV-D</a:t>
            </a:r>
          </a:p>
        </p:txBody>
      </p:sp>
      <p:pic>
        <p:nvPicPr>
          <p:cNvPr id="30739" name="Imagem 5"/>
          <p:cNvPicPr>
            <a:picLocks noChangeAspect="1" noChangeArrowheads="1"/>
          </p:cNvPicPr>
          <p:nvPr/>
        </p:nvPicPr>
        <p:blipFill>
          <a:blip r:embed="rId4"/>
          <a:srcRect t="23799" b="20670"/>
          <a:stretch>
            <a:fillRect/>
          </a:stretch>
        </p:blipFill>
        <p:spPr bwMode="auto">
          <a:xfrm>
            <a:off x="509588" y="2547938"/>
            <a:ext cx="5027612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ítulo 15"/>
          <p:cNvSpPr txBox="1">
            <a:spLocks/>
          </p:cNvSpPr>
          <p:nvPr/>
        </p:nvSpPr>
        <p:spPr>
          <a:xfrm>
            <a:off x="7485063" y="2913063"/>
            <a:ext cx="23304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/>
            <a:r>
              <a:rPr lang="pt-BR" sz="36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WCV-MFS</a:t>
            </a:r>
          </a:p>
        </p:txBody>
      </p:sp>
      <p:sp>
        <p:nvSpPr>
          <p:cNvPr id="30742" name="Retângulo 7"/>
          <p:cNvSpPr>
            <a:spLocks noChangeArrowheads="1"/>
          </p:cNvSpPr>
          <p:nvPr/>
        </p:nvSpPr>
        <p:spPr bwMode="auto">
          <a:xfrm>
            <a:off x="369888" y="4533900"/>
            <a:ext cx="435927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sz="1000"/>
              <a:t>1) afluente; 2)macrófitas; 3)material filtrante; 4) tubulação de alimentação; 5) sentido do fluxo; 6) tubulação de coleta;  7) impermeabilização; </a:t>
            </a:r>
          </a:p>
          <a:p>
            <a:pPr>
              <a:lnSpc>
                <a:spcPct val="150000"/>
              </a:lnSpc>
            </a:pPr>
            <a:r>
              <a:rPr lang="pt-BR" sz="1000"/>
              <a:t>8) controlador de nível; 9) efluente final.</a:t>
            </a:r>
            <a:endParaRPr lang="pt-BR">
              <a:latin typeface="Georgia" pitchFamily="18" charset="0"/>
            </a:endParaRPr>
          </a:p>
        </p:txBody>
      </p:sp>
      <p:pic>
        <p:nvPicPr>
          <p:cNvPr id="30743" name="Imagem 5"/>
          <p:cNvPicPr>
            <a:picLocks noChangeAspect="1" noChangeArrowheads="1"/>
          </p:cNvPicPr>
          <p:nvPr/>
        </p:nvPicPr>
        <p:blipFill>
          <a:blip r:embed="rId4"/>
          <a:srcRect t="23799" b="20670"/>
          <a:stretch>
            <a:fillRect/>
          </a:stretch>
        </p:blipFill>
        <p:spPr bwMode="auto">
          <a:xfrm>
            <a:off x="509588" y="2547938"/>
            <a:ext cx="5027612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3"/>
          <p:cNvSpPr>
            <a:spLocks noGrp="1" noChangeArrowheads="1"/>
          </p:cNvSpPr>
          <p:nvPr>
            <p:ph idx="4294967295"/>
          </p:nvPr>
        </p:nvSpPr>
        <p:spPr>
          <a:xfrm>
            <a:off x="1030288" y="1050925"/>
            <a:ext cx="10077450" cy="793750"/>
          </a:xfrm>
        </p:spPr>
        <p:txBody>
          <a:bodyPr rtlCol="0">
            <a:normAutofit/>
          </a:bodyPr>
          <a:lstStyle/>
          <a:p>
            <a:pPr marL="347472" indent="-347472" eaLnBrk="1" fontAlgn="auto" hangingPunct="1">
              <a:spcAft>
                <a:spcPts val="0"/>
              </a:spcAft>
              <a:buClr>
                <a:srgbClr val="90C226"/>
              </a:buClr>
              <a:buFont typeface="Wingdings 3"/>
              <a:buChar char=""/>
              <a:defRPr/>
            </a:pP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MECANISMOS DE REMOÇÃO DE POLUENTES EM </a:t>
            </a:r>
            <a:r>
              <a:rPr lang="pt-BR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WETLANDS</a:t>
            </a: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CONSTRUÍDOS</a:t>
            </a:r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2730500" y="1492250"/>
          <a:ext cx="6202789" cy="3811646"/>
        </p:xfrm>
        <a:graphic>
          <a:graphicData uri="http://schemas.openxmlformats.org/drawingml/2006/table">
            <a:tbl>
              <a:tblPr firstRow="1" firstCol="1" bandRow="1"/>
              <a:tblGrid>
                <a:gridCol w="2080416"/>
                <a:gridCol w="4122373"/>
              </a:tblGrid>
              <a:tr h="3927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Poluentes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Processos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7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Matéria Orgânica particulada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Sedimentação e filtração, convertido a DBO solúvel;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7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Matéria Orgânica Solúvel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Fixação pelo biofilme bacteriano, posteriormente degradado geralmente em meio aeróbio.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7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Sólidos Suspensos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Filtração; Decomposição por bactérias durante longo tempo de retenção;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7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Fósforo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Adsorção no material filtrante; Assimilação pelas macrófitas; Precipitação química;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7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Patógenos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Filtração; Predação; Absorção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7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Metais pesados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Adsorção; Assimilação pelas macrófitas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7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Compostos orgânicos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Adsorção pelo biofilme e material filtrante; Decomposição por bactérias devido ao longo tempo de retenção;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796" name="Espaço Reservado para Conteúdo 2"/>
          <p:cNvSpPr txBox="1">
            <a:spLocks/>
          </p:cNvSpPr>
          <p:nvPr/>
        </p:nvSpPr>
        <p:spPr bwMode="auto">
          <a:xfrm>
            <a:off x="271463" y="6523038"/>
            <a:ext cx="12006262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lnSpc>
                <a:spcPct val="90000"/>
              </a:lnSpc>
              <a:spcBef>
                <a:spcPct val="20000"/>
              </a:spcBef>
              <a:buClr>
                <a:srgbClr val="9BBB59"/>
              </a:buClr>
              <a:buSzPct val="80000"/>
              <a:buFont typeface="Wingdings 3" pitchFamily="18" charset="2"/>
              <a:buNone/>
            </a:pPr>
            <a:r>
              <a:rPr lang="pt-BR" sz="1200">
                <a:solidFill>
                  <a:srgbClr val="404040"/>
                </a:solidFill>
                <a:latin typeface="Trebuchet MS" pitchFamily="34" charset="0"/>
              </a:rPr>
              <a:t>HOFFMANN E PLATZER, 2011</a:t>
            </a:r>
            <a:endParaRPr lang="pt-BR" altLang="pt-BR" sz="3000">
              <a:solidFill>
                <a:srgbClr val="404040"/>
              </a:solidFill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2797" name="Retângulo 2"/>
          <p:cNvSpPr>
            <a:spLocks noGrp="1" noChangeArrowheads="1"/>
          </p:cNvSpPr>
          <p:nvPr>
            <p:ph type="title"/>
          </p:nvPr>
        </p:nvSpPr>
        <p:spPr>
          <a:xfrm>
            <a:off x="330200" y="163513"/>
            <a:ext cx="8599488" cy="1320800"/>
          </a:xfrm>
        </p:spPr>
        <p:txBody>
          <a:bodyPr/>
          <a:lstStyle/>
          <a:p>
            <a:pPr eaLnBrk="1" hangingPunct="1"/>
            <a:r>
              <a:rPr lang="pt-BR" smtClean="0">
                <a:solidFill>
                  <a:srgbClr val="90C226"/>
                </a:solidFill>
              </a:rPr>
              <a:t>Introdução e Contextualização</a:t>
            </a:r>
          </a:p>
        </p:txBody>
      </p:sp>
      <p:pic>
        <p:nvPicPr>
          <p:cNvPr id="3279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8750" y="1489075"/>
            <a:ext cx="2974975" cy="38449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271463" y="4000500"/>
            <a:ext cx="2376487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1200" dirty="0">
                <a:latin typeface="+mj-lt"/>
              </a:rPr>
              <a:t>Recomendações :</a:t>
            </a:r>
          </a:p>
          <a:p>
            <a:pPr algn="just">
              <a:defRPr/>
            </a:pPr>
            <a:r>
              <a:rPr lang="pt-BR" sz="1200" dirty="0">
                <a:latin typeface="+mj-lt"/>
              </a:rPr>
              <a:t>(NBR 13969/97 – ABNT, 1997) = </a:t>
            </a:r>
            <a:r>
              <a:rPr lang="pt-B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</a:t>
            </a:r>
            <a:r>
              <a:rPr lang="pt-BR" sz="1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10</a:t>
            </a:r>
            <a:r>
              <a:rPr lang="pt-B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entre 0,25mm e 1,20mm ; U &lt; 4</a:t>
            </a:r>
          </a:p>
          <a:p>
            <a:pPr algn="just">
              <a:defRPr/>
            </a:pPr>
            <a:endParaRPr lang="pt-B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>
              <a:defRPr/>
            </a:pPr>
            <a:r>
              <a:rPr lang="pt-BR" sz="1200" dirty="0">
                <a:latin typeface="+mj-lt"/>
              </a:rPr>
              <a:t>Literatura internacional = </a:t>
            </a:r>
            <a:r>
              <a:rPr lang="pt-B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</a:t>
            </a:r>
            <a:r>
              <a:rPr lang="pt-BR" sz="1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10</a:t>
            </a:r>
            <a:r>
              <a:rPr lang="pt-B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superior a 0,20mm e  U &lt; 5</a:t>
            </a:r>
          </a:p>
          <a:p>
            <a:pPr algn="just">
              <a:defRPr/>
            </a:pPr>
            <a:endParaRPr lang="pt-BR" sz="1200" dirty="0">
              <a:latin typeface="+mj-lt"/>
            </a:endParaRPr>
          </a:p>
          <a:p>
            <a:pPr algn="just">
              <a:defRPr/>
            </a:pPr>
            <a:endParaRPr lang="pt-BR" sz="1200" dirty="0">
              <a:latin typeface="+mj-lt"/>
            </a:endParaRPr>
          </a:p>
        </p:txBody>
      </p:sp>
      <p:pic>
        <p:nvPicPr>
          <p:cNvPr id="32800" name="Imagem 11" descr="cetreviagosto 07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413" y="1863725"/>
            <a:ext cx="2030412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tângulo 3"/>
          <p:cNvSpPr>
            <a:spLocks noGrp="1" noChangeArrowheads="1"/>
          </p:cNvSpPr>
          <p:nvPr>
            <p:ph idx="1"/>
          </p:nvPr>
        </p:nvSpPr>
        <p:spPr>
          <a:xfrm>
            <a:off x="1046163" y="1989138"/>
            <a:ext cx="10077450" cy="4302125"/>
          </a:xfrm>
        </p:spPr>
        <p:txBody>
          <a:bodyPr/>
          <a:lstStyle/>
          <a:p>
            <a:pPr marL="346075" indent="-346075" eaLnBrk="1" hangingPunct="1">
              <a:buClr>
                <a:srgbClr val="90C226"/>
              </a:buClr>
            </a:pPr>
            <a:r>
              <a:rPr lang="pt-BR" sz="2400" smtClean="0">
                <a:solidFill>
                  <a:schemeClr val="accent2"/>
                </a:solidFill>
              </a:rPr>
              <a:t>Geral:</a:t>
            </a:r>
            <a:endParaRPr lang="pt-BR" sz="2400" smtClean="0">
              <a:solidFill>
                <a:srgbClr val="7F7F7F"/>
              </a:solidFill>
            </a:endParaRPr>
          </a:p>
          <a:p>
            <a:pPr marL="346075" indent="-346075" algn="just" eaLnBrk="1" hangingPunct="1">
              <a:buClr>
                <a:srgbClr val="90C226"/>
              </a:buClr>
              <a:buFont typeface="Wingdings 3" pitchFamily="18" charset="2"/>
              <a:buNone/>
            </a:pPr>
            <a:r>
              <a:rPr lang="pt-BR" sz="2000" smtClean="0">
                <a:solidFill>
                  <a:srgbClr val="595959"/>
                </a:solidFill>
              </a:rPr>
              <a:t>	</a:t>
            </a:r>
            <a:r>
              <a:rPr lang="pt-BR" sz="2200" smtClean="0"/>
              <a:t>O objetivo deste trabalho é avaliar a potencialidade de utilização de WCV</a:t>
            </a:r>
            <a:r>
              <a:rPr lang="pt-BR" sz="2200" i="1" smtClean="0"/>
              <a:t> </a:t>
            </a:r>
            <a:r>
              <a:rPr lang="pt-BR" sz="2200" smtClean="0"/>
              <a:t>como alternativa tecnológica de tratamento de esgotos empregados sob o contexto da descentralização, do licenciamento ambiental, do parcelamento do solo urbano e ocupação do solo rural.</a:t>
            </a:r>
          </a:p>
          <a:p>
            <a:pPr marL="346075" indent="-346075" algn="just" eaLnBrk="1" hangingPunct="1">
              <a:buClr>
                <a:srgbClr val="90C226"/>
              </a:buClr>
              <a:buFont typeface="Wingdings 3" pitchFamily="18" charset="2"/>
              <a:buNone/>
            </a:pPr>
            <a:endParaRPr lang="pt-BR" sz="1700" smtClean="0">
              <a:solidFill>
                <a:srgbClr val="595959"/>
              </a:solidFill>
            </a:endParaRPr>
          </a:p>
          <a:p>
            <a:pPr marL="346075" indent="-346075" eaLnBrk="1" hangingPunct="1">
              <a:buClr>
                <a:srgbClr val="90C226"/>
              </a:buClr>
              <a:buFont typeface="Wingdings" pitchFamily="2" charset="2"/>
              <a:buChar char="§"/>
            </a:pPr>
            <a:endParaRPr lang="pt-BR" smtClean="0"/>
          </a:p>
          <a:p>
            <a:pPr marL="346075" indent="-346075" eaLnBrk="1" hangingPunct="1">
              <a:buClr>
                <a:srgbClr val="90C226"/>
              </a:buClr>
            </a:pPr>
            <a:endParaRPr lang="pt-BR" smtClean="0"/>
          </a:p>
        </p:txBody>
      </p:sp>
      <p:sp>
        <p:nvSpPr>
          <p:cNvPr id="5" name="Retângulo 2"/>
          <p:cNvSpPr txBox="1">
            <a:spLocks noChangeArrowheads="1"/>
          </p:cNvSpPr>
          <p:nvPr/>
        </p:nvSpPr>
        <p:spPr>
          <a:xfrm>
            <a:off x="330200" y="541338"/>
            <a:ext cx="8599488" cy="132080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solidFill>
                  <a:srgbClr val="90C226"/>
                </a:solidFill>
                <a:latin typeface="Trebuchet MS"/>
                <a:ea typeface="+mj-ea"/>
                <a:cs typeface="+mj-cs"/>
              </a:rPr>
              <a:t>Objetivo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3"/>
          <p:cNvSpPr>
            <a:spLocks noGrp="1" noChangeArrowheads="1"/>
          </p:cNvSpPr>
          <p:nvPr>
            <p:ph idx="1"/>
          </p:nvPr>
        </p:nvSpPr>
        <p:spPr>
          <a:xfrm>
            <a:off x="1093788" y="1201738"/>
            <a:ext cx="10077450" cy="674687"/>
          </a:xfrm>
        </p:spPr>
        <p:txBody>
          <a:bodyPr rtlCol="0">
            <a:normAutofit/>
          </a:bodyPr>
          <a:lstStyle/>
          <a:p>
            <a:pPr marL="347472" indent="-347472" eaLnBrk="1" fontAlgn="auto" hangingPunct="1">
              <a:spcAft>
                <a:spcPts val="0"/>
              </a:spcAft>
              <a:buClr>
                <a:srgbClr val="90C226"/>
              </a:buClr>
              <a:buFont typeface="Wingdings 3"/>
              <a:buChar char=""/>
              <a:defRPr/>
            </a:pP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PROCEDIMENTO DE PESQUISA</a:t>
            </a:r>
          </a:p>
          <a:p>
            <a:pPr marL="347472" indent="-347472" eaLnBrk="1" fontAlgn="auto" hangingPunct="1">
              <a:spcAft>
                <a:spcPts val="0"/>
              </a:spcAft>
              <a:buClr>
                <a:srgbClr val="90C226"/>
              </a:buClr>
              <a:buFont typeface="Wingdings 3"/>
              <a:buChar char=""/>
              <a:defRPr/>
            </a:pPr>
            <a:endParaRPr lang="pt-B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7472" indent="-347472" eaLnBrk="1" fontAlgn="auto" hangingPunct="1">
              <a:spcAft>
                <a:spcPts val="0"/>
              </a:spcAft>
              <a:buClr>
                <a:srgbClr val="90C226"/>
              </a:buClr>
              <a:buFont typeface="Wingdings 3" charset="2"/>
              <a:buNone/>
              <a:defRPr/>
            </a:pPr>
            <a:endParaRPr lang="pt-B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90C226"/>
              </a:buClr>
              <a:buFont typeface="Wingdings 3" pitchFamily="18" charset="2"/>
              <a:buNone/>
              <a:defRPr/>
            </a:pPr>
            <a:endParaRPr lang="pt-B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7472" indent="-347472" eaLnBrk="1" fontAlgn="auto" hangingPunct="1">
              <a:spcAft>
                <a:spcPts val="0"/>
              </a:spcAft>
              <a:buClr>
                <a:srgbClr val="90C226"/>
              </a:buClr>
              <a:buFont typeface="Wingdings 3"/>
              <a:buChar char=""/>
              <a:defRPr/>
            </a:pPr>
            <a:endParaRPr lang="pt-B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7472" indent="-347472" eaLnBrk="1" fontAlgn="auto" hangingPunct="1">
              <a:spcAft>
                <a:spcPts val="0"/>
              </a:spcAft>
              <a:buClr>
                <a:srgbClr val="90C226"/>
              </a:buClr>
              <a:buFont typeface="Wingdings 3"/>
              <a:buChar char=""/>
              <a:defRPr/>
            </a:pPr>
            <a:endParaRPr lang="pt-B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7472" indent="-347472" eaLnBrk="1" fontAlgn="auto" hangingPunct="1">
              <a:spcAft>
                <a:spcPts val="0"/>
              </a:spcAft>
              <a:buClr>
                <a:srgbClr val="90C226"/>
              </a:buClr>
              <a:buFont typeface="Wingdings" pitchFamily="2" charset="2"/>
              <a:buChar char="Ø"/>
              <a:defRPr/>
            </a:pPr>
            <a:endParaRPr lang="pt-B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866" name="Retângulo 2"/>
          <p:cNvSpPr>
            <a:spLocks noGrp="1" noChangeArrowheads="1"/>
          </p:cNvSpPr>
          <p:nvPr>
            <p:ph type="title"/>
          </p:nvPr>
        </p:nvSpPr>
        <p:spPr>
          <a:xfrm>
            <a:off x="330200" y="163513"/>
            <a:ext cx="8599488" cy="1320800"/>
          </a:xfrm>
        </p:spPr>
        <p:txBody>
          <a:bodyPr/>
          <a:lstStyle/>
          <a:p>
            <a:pPr eaLnBrk="1" hangingPunct="1"/>
            <a:r>
              <a:rPr lang="pt-BR" smtClean="0">
                <a:solidFill>
                  <a:srgbClr val="90C226"/>
                </a:solidFill>
              </a:rPr>
              <a:t>Metodologia</a:t>
            </a:r>
          </a:p>
        </p:txBody>
      </p:sp>
      <p:sp>
        <p:nvSpPr>
          <p:cNvPr id="36867" name="CaixaDeTexto 3"/>
          <p:cNvSpPr txBox="1">
            <a:spLocks noChangeArrowheads="1"/>
          </p:cNvSpPr>
          <p:nvPr/>
        </p:nvSpPr>
        <p:spPr bwMode="auto">
          <a:xfrm>
            <a:off x="850900" y="1812925"/>
            <a:ext cx="106267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dirty="0"/>
              <a:t>Compilação e interpretação dos resultados do efluente em dois sistemas de WCV, implantados em escala real, e aplicados no tratamento de esgoto sanitário.</a:t>
            </a:r>
          </a:p>
        </p:txBody>
      </p:sp>
      <p:sp>
        <p:nvSpPr>
          <p:cNvPr id="8" name="Retângulo 7"/>
          <p:cNvSpPr/>
          <p:nvPr/>
        </p:nvSpPr>
        <p:spPr>
          <a:xfrm>
            <a:off x="630238" y="3325813"/>
            <a:ext cx="10783887" cy="22240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Instrução normativa número 03 da Fundação do Meio Ambiente (FATMA) do Estado de Santa Catarina - atividades relacionadas ao parcelamento do solo: loteamentos, condomínio de terrenos,     loteamentos com fins industriais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 CONAMA n. 430/2011, Lei n. 14675/2009 (Código Estadual de Meio Ambiente, do Estado de Santa Catarina)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CONAMA n. 357/2005. </a:t>
            </a:r>
          </a:p>
        </p:txBody>
      </p:sp>
      <p:sp>
        <p:nvSpPr>
          <p:cNvPr id="10" name="Seta para baixo 9"/>
          <p:cNvSpPr/>
          <p:nvPr/>
        </p:nvSpPr>
        <p:spPr>
          <a:xfrm>
            <a:off x="5722938" y="2570163"/>
            <a:ext cx="315912" cy="614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.1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.1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.1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.1|0.9"/>
</p:tagLst>
</file>

<file path=ppt/theme/theme1.xml><?xml version="1.0" encoding="utf-8"?>
<a:theme xmlns:a="http://schemas.openxmlformats.org/drawingml/2006/main" name="TS103418065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lesStrategy_FacetGreenTheme_16x9_TP103418064.potx" id="{0E9FAF8B-EDA3-4424-BF26-DB73EC6F6ABB}" vid="{9E7190F6-BD7D-494D-B47E-AFFB947D98A9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13683</TotalTime>
  <Words>3533</Words>
  <Application>Microsoft Office PowerPoint</Application>
  <PresentationFormat>Personalizar</PresentationFormat>
  <Paragraphs>503</Paragraphs>
  <Slides>20</Slides>
  <Notes>20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2" baseType="lpstr">
      <vt:lpstr>TS103418065</vt:lpstr>
      <vt:lpstr>Picture</vt:lpstr>
      <vt:lpstr>WETLAND CONSTRUÍDO VERTICAL COMO ALTERNATIVA PARA O TRATAMENTO DE ESGOTO EM LOTEAMENTOS E CONDOMÍNIOS</vt:lpstr>
      <vt:lpstr>Introdução e Contextualização</vt:lpstr>
      <vt:lpstr>Introdução e Contextualização</vt:lpstr>
      <vt:lpstr>Introdução e Contextualização</vt:lpstr>
      <vt:lpstr>Wetlands construídos </vt:lpstr>
      <vt:lpstr>Introdução e Contextualização</vt:lpstr>
      <vt:lpstr>Introdução e Contextualização</vt:lpstr>
      <vt:lpstr>Apresentação do PowerPoint</vt:lpstr>
      <vt:lpstr>Metodologia</vt:lpstr>
      <vt:lpstr>Monitoramento em escala real de WC operados em alta e baixa carga orgânica</vt:lpstr>
      <vt:lpstr>Metodologia</vt:lpstr>
      <vt:lpstr>Metodologia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WETLAND CONSTRUÍDO VERTICAL COMO ALTERNATIVA PARA O TRATAMENTO DE ESGOTO EM LOTEAMENTOS E CONDOMÍNIOS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WETLAND CONSTRUÍDO VERTICAL MODIFICADO COM FUNDO SATURADO EMPREGADO NO TRATAMENTO DE ESGOTO SANITÁRIO: DEFINIÇÃO DA PROFUNDIDADE DE SATURAÇÃO DO MACIÇO FILTRANTE</dc:title>
  <dc:creator>mayara</dc:creator>
  <cp:lastModifiedBy>Danilo Medeiros</cp:lastModifiedBy>
  <cp:revision>438</cp:revision>
  <dcterms:created xsi:type="dcterms:W3CDTF">2014-10-18T19:09:33Z</dcterms:created>
  <dcterms:modified xsi:type="dcterms:W3CDTF">2016-05-17T12:58:37Z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TC034180659991</vt:lpwstr>
  </property>
</Properties>
</file>