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2" r:id="rId4"/>
    <p:sldId id="258" r:id="rId5"/>
    <p:sldId id="269" r:id="rId6"/>
    <p:sldId id="268" r:id="rId7"/>
    <p:sldId id="259" r:id="rId8"/>
    <p:sldId id="261" r:id="rId9"/>
    <p:sldId id="262" r:id="rId10"/>
    <p:sldId id="263" r:id="rId11"/>
    <p:sldId id="264" r:id="rId12"/>
    <p:sldId id="265" r:id="rId13"/>
    <p:sldId id="270" r:id="rId14"/>
    <p:sldId id="266" r:id="rId15"/>
    <p:sldId id="267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Val&#233;ria\Desktop\UTFPR\Trabalho%20de%20Conclus&#227;o%20de%20Curso\TCC2\Planilha%202%20-%20TC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l&#233;ria\Desktop\UTFPR\Trabalho%20de%20Conclus&#227;o%20de%20Curso\TCC2\Planilha%202%20-%20TC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Volume Medido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'Média do Ano'!$A$36:$B$47</c:f>
              <c:strCache>
                <c:ptCount val="12"/>
                <c:pt idx="0">
                  <c:v>mai/14</c:v>
                </c:pt>
                <c:pt idx="1">
                  <c:v>jun/14</c:v>
                </c:pt>
                <c:pt idx="2">
                  <c:v>jul/14</c:v>
                </c:pt>
                <c:pt idx="3">
                  <c:v>ago/14</c:v>
                </c:pt>
                <c:pt idx="4">
                  <c:v>set/14</c:v>
                </c:pt>
                <c:pt idx="5">
                  <c:v>out/14</c:v>
                </c:pt>
                <c:pt idx="6">
                  <c:v>nov/14</c:v>
                </c:pt>
                <c:pt idx="7">
                  <c:v>dez/14</c:v>
                </c:pt>
                <c:pt idx="8">
                  <c:v>jan/15</c:v>
                </c:pt>
                <c:pt idx="9">
                  <c:v>fev/15</c:v>
                </c:pt>
                <c:pt idx="10">
                  <c:v>mar/15</c:v>
                </c:pt>
                <c:pt idx="11">
                  <c:v>abr/15</c:v>
                </c:pt>
              </c:strCache>
            </c:strRef>
          </c:cat>
          <c:val>
            <c:numRef>
              <c:f>'Média do Ano'!$C$36:$C$47</c:f>
              <c:numCache>
                <c:formatCode>General</c:formatCode>
                <c:ptCount val="12"/>
                <c:pt idx="0">
                  <c:v>290629</c:v>
                </c:pt>
                <c:pt idx="1">
                  <c:v>281040</c:v>
                </c:pt>
                <c:pt idx="2">
                  <c:v>287994</c:v>
                </c:pt>
                <c:pt idx="3">
                  <c:v>298741</c:v>
                </c:pt>
                <c:pt idx="4">
                  <c:v>316261</c:v>
                </c:pt>
                <c:pt idx="5">
                  <c:v>307278</c:v>
                </c:pt>
                <c:pt idx="6">
                  <c:v>329355</c:v>
                </c:pt>
                <c:pt idx="7">
                  <c:v>313139</c:v>
                </c:pt>
                <c:pt idx="8">
                  <c:v>332159</c:v>
                </c:pt>
                <c:pt idx="9">
                  <c:v>314733</c:v>
                </c:pt>
                <c:pt idx="10">
                  <c:v>301864</c:v>
                </c:pt>
                <c:pt idx="11">
                  <c:v>298595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779568"/>
        <c:axId val="73780128"/>
      </c:barChart>
      <c:catAx>
        <c:axId val="73779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pt-BR">
                    <a:latin typeface="Arial" pitchFamily="34" charset="0"/>
                    <a:cs typeface="Arial" pitchFamily="34" charset="0"/>
                  </a:rPr>
                  <a:t>Mês</a:t>
                </a:r>
                <a:r>
                  <a:rPr lang="pt-BR" baseline="0">
                    <a:latin typeface="Arial" pitchFamily="34" charset="0"/>
                    <a:cs typeface="Arial" pitchFamily="34" charset="0"/>
                  </a:rPr>
                  <a:t> de referência</a:t>
                </a:r>
                <a:endParaRPr lang="pt-BR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3401778754003012"/>
              <c:y val="0.918672304937976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pPr>
              <a:endParaRPr lang="pt-BR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780128"/>
        <c:crosses val="autoZero"/>
        <c:auto val="0"/>
        <c:lblAlgn val="ctr"/>
        <c:lblOffset val="100"/>
        <c:noMultiLvlLbl val="1"/>
      </c:catAx>
      <c:valAx>
        <c:axId val="73780128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pt-BR">
                    <a:latin typeface="Arial" pitchFamily="34" charset="0"/>
                    <a:cs typeface="Arial" pitchFamily="34" charset="0"/>
                  </a:rPr>
                  <a:t>Volume em m</a:t>
                </a:r>
                <a:r>
                  <a:rPr lang="pt-BR" baseline="30000">
                    <a:latin typeface="Arial" pitchFamily="34" charset="0"/>
                    <a:cs typeface="Arial" pitchFamily="34" charset="0"/>
                  </a:rPr>
                  <a:t>3</a:t>
                </a:r>
              </a:p>
            </c:rich>
          </c:tx>
          <c:layout>
            <c:manualLayout>
              <c:xMode val="edge"/>
              <c:yMode val="edge"/>
              <c:x val="8.2132952684822753E-3"/>
              <c:y val="0.291614013276469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77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Residecial</c:v>
          </c:tx>
          <c:spPr>
            <a:solidFill>
              <a:schemeClr val="tx1"/>
            </a:solidFill>
          </c:spPr>
          <c:invertIfNegative val="0"/>
          <c:cat>
            <c:strRef>
              <c:f>'Média do Ano'!$A$54:$A$94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40 - mais</c:v>
                </c:pt>
              </c:strCache>
            </c:strRef>
          </c:cat>
          <c:val>
            <c:numRef>
              <c:f>'Média do Ano'!$O$54:$O$94</c:f>
              <c:numCache>
                <c:formatCode>General</c:formatCode>
                <c:ptCount val="41"/>
                <c:pt idx="0">
                  <c:v>355.83333333333331</c:v>
                </c:pt>
                <c:pt idx="1">
                  <c:v>263.66666666666669</c:v>
                </c:pt>
                <c:pt idx="2">
                  <c:v>336.91666666666669</c:v>
                </c:pt>
                <c:pt idx="3">
                  <c:v>470.5</c:v>
                </c:pt>
                <c:pt idx="4">
                  <c:v>618</c:v>
                </c:pt>
                <c:pt idx="5">
                  <c:v>826.58333333333337</c:v>
                </c:pt>
                <c:pt idx="6">
                  <c:v>955.41666666666663</c:v>
                </c:pt>
                <c:pt idx="7">
                  <c:v>1073.5</c:v>
                </c:pt>
                <c:pt idx="8">
                  <c:v>1126.0833333333333</c:v>
                </c:pt>
                <c:pt idx="9">
                  <c:v>1174.9166666666667</c:v>
                </c:pt>
                <c:pt idx="10">
                  <c:v>1146.9166666666667</c:v>
                </c:pt>
                <c:pt idx="11">
                  <c:v>1016.0833333333334</c:v>
                </c:pt>
                <c:pt idx="12">
                  <c:v>925.58333333333337</c:v>
                </c:pt>
                <c:pt idx="13">
                  <c:v>842.5</c:v>
                </c:pt>
                <c:pt idx="14">
                  <c:v>715.25</c:v>
                </c:pt>
                <c:pt idx="15">
                  <c:v>650.5</c:v>
                </c:pt>
                <c:pt idx="16">
                  <c:v>559.66666666666663</c:v>
                </c:pt>
                <c:pt idx="17">
                  <c:v>500.75</c:v>
                </c:pt>
                <c:pt idx="18">
                  <c:v>421.66666666666669</c:v>
                </c:pt>
                <c:pt idx="19">
                  <c:v>376.5</c:v>
                </c:pt>
                <c:pt idx="20">
                  <c:v>319.41666666666669</c:v>
                </c:pt>
                <c:pt idx="21">
                  <c:v>252</c:v>
                </c:pt>
                <c:pt idx="22">
                  <c:v>225.25</c:v>
                </c:pt>
                <c:pt idx="23">
                  <c:v>188.33333333333334</c:v>
                </c:pt>
                <c:pt idx="24">
                  <c:v>166</c:v>
                </c:pt>
                <c:pt idx="25">
                  <c:v>136.58333333333334</c:v>
                </c:pt>
                <c:pt idx="26">
                  <c:v>115.91666666666667</c:v>
                </c:pt>
                <c:pt idx="27">
                  <c:v>105.5</c:v>
                </c:pt>
                <c:pt idx="28">
                  <c:v>81.75</c:v>
                </c:pt>
                <c:pt idx="29">
                  <c:v>74.5</c:v>
                </c:pt>
                <c:pt idx="30">
                  <c:v>63.916666666666664</c:v>
                </c:pt>
                <c:pt idx="31">
                  <c:v>55</c:v>
                </c:pt>
                <c:pt idx="32">
                  <c:v>46.666666666666664</c:v>
                </c:pt>
                <c:pt idx="33">
                  <c:v>40.916666666666664</c:v>
                </c:pt>
                <c:pt idx="34">
                  <c:v>36.25</c:v>
                </c:pt>
                <c:pt idx="35">
                  <c:v>32.75</c:v>
                </c:pt>
                <c:pt idx="36">
                  <c:v>28</c:v>
                </c:pt>
                <c:pt idx="37">
                  <c:v>23.5</c:v>
                </c:pt>
                <c:pt idx="38">
                  <c:v>23.666666666666668</c:v>
                </c:pt>
                <c:pt idx="39">
                  <c:v>20.083333333333332</c:v>
                </c:pt>
                <c:pt idx="40">
                  <c:v>198.16666666666666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782368"/>
        <c:axId val="73782928"/>
      </c:barChart>
      <c:catAx>
        <c:axId val="73782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aseline="0"/>
                  <a:t>Volume Faturado em m</a:t>
                </a:r>
                <a:r>
                  <a:rPr lang="en-US" baseline="30000"/>
                  <a:t>3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73782928"/>
        <c:crosses val="autoZero"/>
        <c:auto val="1"/>
        <c:lblAlgn val="ctr"/>
        <c:lblOffset val="100"/>
        <c:noMultiLvlLbl val="0"/>
      </c:catAx>
      <c:valAx>
        <c:axId val="73782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Arial" pitchFamily="34" charset="0"/>
                    <a:cs typeface="Arial" pitchFamily="34" charset="0"/>
                  </a:rPr>
                  <a:t>Quantidade de Faturas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78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7036A-518F-4079-AD1E-2F357FB9089B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51295-6182-4D81-853F-FE00224C52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92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51295-6182-4D81-853F-FE00224C529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069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51295-6182-4D81-853F-FE00224C529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01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51295-6182-4D81-853F-FE00224C529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1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4152-BBC4-4D72-A343-240B49FE46D2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03F0-6744-4359-9D82-A590C737209C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183C-A0EB-45F9-B6A4-C3E4B21D611F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2BA8-1256-4813-9EC7-BA5FF2130D8B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0479-BB93-47DE-A44D-E4102966AD07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7DF9-8ECD-49B5-AD66-D91D19616E00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285E-C4EB-4CE2-89FB-CDFECEB1A851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22E-2BB2-40CE-B2F5-79138E5D9941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EFD8-BE5C-4BED-8466-1EA770CA16D3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CAB5-6E5A-47E5-BCBF-3691C03B7FE3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E914-5147-4ECD-9DD6-241F468386CC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1464-04BE-4C7A-8AC1-D549DFE42A80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1DAC4-08E1-4D65-B8BE-2BADD918D1F6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1B06-52EF-436F-8666-56E755571693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2EA6-E793-4D37-96CC-FC9EA6AAAAB5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E8E8-0EDC-4F59-B8F7-55F2CC73E411}" type="datetime1">
              <a:rPr lang="en-US" smtClean="0"/>
              <a:t>5/17/2016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5592-FFB1-4F5F-A96F-06B1455EFDA8}" type="datetime1">
              <a:rPr lang="en-US" smtClean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6185" y="1901874"/>
            <a:ext cx="9388699" cy="1646302"/>
          </a:xfrm>
        </p:spPr>
        <p:txBody>
          <a:bodyPr/>
          <a:lstStyle/>
          <a:p>
            <a:pPr algn="ctr"/>
            <a:r>
              <a:rPr lang="pt-BR" sz="3600" b="1" dirty="0" smtClean="0">
                <a:solidFill>
                  <a:srgbClr val="0070C0"/>
                </a:solidFill>
              </a:rPr>
              <a:t>RELAÇÃO ENTRE SUSTENTABILIDADE FINANCEIRA E TARIFA MÍNIMA DE CONSUMO DE ÁGUA EM EMPRESA DE SANEAMENTO</a:t>
            </a:r>
            <a:endParaRPr lang="pt-BR" sz="3600" b="1" dirty="0">
              <a:solidFill>
                <a:srgbClr val="0070C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9370" y="4063712"/>
            <a:ext cx="7766936" cy="2543150"/>
          </a:xfrm>
        </p:spPr>
        <p:txBody>
          <a:bodyPr>
            <a:normAutofit/>
          </a:bodyPr>
          <a:lstStyle/>
          <a:p>
            <a:pPr algn="ctr"/>
            <a:endParaRPr lang="pt-BR" sz="2000" dirty="0" smtClean="0">
              <a:solidFill>
                <a:schemeClr val="tx1"/>
              </a:solidFill>
            </a:endParaRP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Autor</a:t>
            </a:r>
            <a:r>
              <a:rPr lang="pt-BR" sz="2000" baseline="30000" dirty="0" smtClean="0">
                <a:solidFill>
                  <a:schemeClr val="tx1"/>
                </a:solidFill>
              </a:rPr>
              <a:t>(1)</a:t>
            </a:r>
            <a:r>
              <a:rPr lang="pt-BR" sz="2000" dirty="0" smtClean="0">
                <a:solidFill>
                  <a:schemeClr val="tx1"/>
                </a:solidFill>
              </a:rPr>
              <a:t>: Valéria Luciano </a:t>
            </a:r>
            <a:r>
              <a:rPr lang="pt-BR" sz="2000" dirty="0" err="1" smtClean="0">
                <a:solidFill>
                  <a:schemeClr val="tx1"/>
                </a:solidFill>
              </a:rPr>
              <a:t>Pasian</a:t>
            </a:r>
            <a:endParaRPr lang="pt-BR" sz="2000" dirty="0" smtClean="0">
              <a:solidFill>
                <a:schemeClr val="tx1"/>
              </a:solidFill>
            </a:endParaRP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Autor</a:t>
            </a:r>
            <a:r>
              <a:rPr lang="pt-BR" sz="2000" baseline="30000" dirty="0" smtClean="0">
                <a:solidFill>
                  <a:schemeClr val="tx1"/>
                </a:solidFill>
              </a:rPr>
              <a:t>(2)</a:t>
            </a:r>
            <a:r>
              <a:rPr lang="pt-BR" sz="2000" dirty="0" smtClean="0">
                <a:solidFill>
                  <a:schemeClr val="tx1"/>
                </a:solidFill>
              </a:rPr>
              <a:t>: Silvana da Silva </a:t>
            </a:r>
            <a:r>
              <a:rPr lang="pt-BR" sz="2000" dirty="0" err="1" smtClean="0">
                <a:solidFill>
                  <a:schemeClr val="tx1"/>
                </a:solidFill>
              </a:rPr>
              <a:t>Ramme</a:t>
            </a:r>
            <a:endParaRPr lang="pt-BR" sz="2000" dirty="0" smtClean="0">
              <a:solidFill>
                <a:schemeClr val="tx1"/>
              </a:solidFill>
            </a:endParaRPr>
          </a:p>
          <a:p>
            <a:pPr algn="ctr"/>
            <a:endParaRPr lang="pt-BR" sz="2000" dirty="0" smtClean="0">
              <a:solidFill>
                <a:schemeClr val="tx1"/>
              </a:solidFill>
            </a:endParaRP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Toledo, 2016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49" y="0"/>
            <a:ext cx="8256572" cy="1386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0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accent2"/>
                </a:solidFill>
              </a:rPr>
              <a:t>Histograma de consumo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Gráfico 4"/>
          <p:cNvGraphicFramePr/>
          <p:nvPr>
            <p:extLst/>
          </p:nvPr>
        </p:nvGraphicFramePr>
        <p:xfrm>
          <a:off x="1000509" y="2365674"/>
          <a:ext cx="7731367" cy="332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77334" y="6160933"/>
            <a:ext cx="2941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SAAE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21144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474664"/>
            <a:ext cx="8596668" cy="132080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2"/>
                </a:solidFill>
              </a:rPr>
              <a:t>Histograma </a:t>
            </a:r>
            <a:r>
              <a:rPr lang="pt-BR" b="1" dirty="0" smtClean="0">
                <a:solidFill>
                  <a:schemeClr val="accent2"/>
                </a:solidFill>
              </a:rPr>
              <a:t>de consumo residencial do </a:t>
            </a:r>
            <a:r>
              <a:rPr lang="pt-BR" b="1" dirty="0">
                <a:solidFill>
                  <a:schemeClr val="accent2"/>
                </a:solidFill>
              </a:rPr>
              <a:t>período de Maio/2014 a Abril/2015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Gráfico 5"/>
          <p:cNvGraphicFramePr/>
          <p:nvPr>
            <p:extLst/>
          </p:nvPr>
        </p:nvGraphicFramePr>
        <p:xfrm>
          <a:off x="557346" y="2204913"/>
          <a:ext cx="9616964" cy="4245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88395" y="6281126"/>
            <a:ext cx="2941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SAAE</a:t>
            </a:r>
            <a:endParaRPr lang="pt-BR" sz="1200" dirty="0"/>
          </a:p>
        </p:txBody>
      </p:sp>
      <p:sp>
        <p:nvSpPr>
          <p:cNvPr id="8" name="Retângulo 7"/>
          <p:cNvSpPr/>
          <p:nvPr/>
        </p:nvSpPr>
        <p:spPr>
          <a:xfrm>
            <a:off x="1514886" y="2343955"/>
            <a:ext cx="3636663" cy="172576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24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Simulação quanto ao volume disponível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510499"/>
              </p:ext>
            </p:extLst>
          </p:nvPr>
        </p:nvGraphicFramePr>
        <p:xfrm>
          <a:off x="677334" y="4530189"/>
          <a:ext cx="8596312" cy="193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609"/>
                <a:gridCol w="3239090"/>
                <a:gridCol w="3419613"/>
              </a:tblGrid>
              <a:tr h="346075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 smtClean="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Simulação da Quantidade de Litros por Morador por Dia (3 Moradores/Residência).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59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Volume (m3/mês)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Volume por morador (m3/mês)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Volume por morador por dia (Litros)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3,33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111,11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100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2,67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88,899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2,33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77,78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241545"/>
              </p:ext>
            </p:extLst>
          </p:nvPr>
        </p:nvGraphicFramePr>
        <p:xfrm>
          <a:off x="677334" y="2076762"/>
          <a:ext cx="8633735" cy="1935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044"/>
                <a:gridCol w="3253191"/>
                <a:gridCol w="3434500"/>
              </a:tblGrid>
              <a:tr h="759577">
                <a:tc gridSpan="3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Simulação </a:t>
                      </a:r>
                      <a:r>
                        <a:rPr lang="pt-BR" sz="1400" dirty="0">
                          <a:effectLst/>
                        </a:rPr>
                        <a:t>da Quantidade de Litros por Morador por Dia (4 Moradores/Residência).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93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Volume (m3/mês)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Volume por morador (m3/mês)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Volume por morador por dia (Litros)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158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83,33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158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2,25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158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66,66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158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1,75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58,33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70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0822" y="854299"/>
            <a:ext cx="8596668" cy="132080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Simulação quanto ao volume disponível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/>
          </p:nvPr>
        </p:nvGraphicFramePr>
        <p:xfrm>
          <a:off x="1040026" y="2406123"/>
          <a:ext cx="8607464" cy="3234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03732"/>
                <a:gridCol w="4303732"/>
              </a:tblGrid>
              <a:tr h="970447">
                <a:tc gridSpan="2"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</a:p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</a:rPr>
                        <a:t>Simulação </a:t>
                      </a:r>
                      <a:r>
                        <a:rPr lang="pt-BR" sz="1400" b="1" dirty="0">
                          <a:effectLst/>
                        </a:rPr>
                        <a:t>de Consumo Moderado de Água Para Uma Pessoa </a:t>
                      </a:r>
                      <a:r>
                        <a:rPr lang="pt-BR" sz="1400" b="1" dirty="0" smtClean="0">
                          <a:effectLst/>
                        </a:rPr>
                        <a:t>Diariamente</a:t>
                      </a:r>
                      <a:endParaRPr lang="pt-BR" sz="1400" b="1" dirty="0">
                        <a:effectLst/>
                      </a:endParaRPr>
                    </a:p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Atividade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Consumo Estimada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Banho (8 minutos)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24 Litros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Descarga acoplada (3 vezes por dia)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 Litros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Lavar as mãos (4 vezes por dia)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3,2 Litros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Escovar os dentes (3 vezes por dia)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2,4 Litros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Água potável para beber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 Litros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482">
                <a:tc>
                  <a:txBody>
                    <a:bodyPr/>
                    <a:lstStyle/>
                    <a:p>
                      <a:pPr indent="184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TOTAL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49,6 Litros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50821" y="5760156"/>
            <a:ext cx="742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Fonte: </a:t>
            </a:r>
            <a:r>
              <a:rPr lang="pt-BR" sz="1200" dirty="0"/>
              <a:t>Infográfico Disponível no Portal Planeta Sustentável (Editora Abril, 2014)</a:t>
            </a:r>
          </a:p>
        </p:txBody>
      </p:sp>
    </p:spTree>
    <p:extLst>
      <p:ext uri="{BB962C8B-B14F-4D97-AF65-F5344CB8AC3E}">
        <p14:creationId xmlns:p14="http://schemas.microsoft.com/office/powerpoint/2010/main" val="22236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663" y="210355"/>
            <a:ext cx="10212134" cy="98738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Simulação financeira quanto as economias </a:t>
            </a:r>
            <a:r>
              <a:rPr lang="pt-BR" dirty="0" smtClean="0">
                <a:solidFill>
                  <a:schemeClr val="accent2"/>
                </a:solidFill>
              </a:rPr>
              <a:t>residenciais:  </a:t>
            </a:r>
            <a:r>
              <a:rPr lang="pt-BR" dirty="0" smtClean="0">
                <a:solidFill>
                  <a:schemeClr val="accent2"/>
                </a:solidFill>
              </a:rPr>
              <a:t>tarifa </a:t>
            </a:r>
            <a:r>
              <a:rPr lang="pt-BR" dirty="0" smtClean="0">
                <a:solidFill>
                  <a:schemeClr val="accent2"/>
                </a:solidFill>
              </a:rPr>
              <a:t>mínima de 9 m</a:t>
            </a:r>
            <a:r>
              <a:rPr lang="pt-BR" baseline="30000" dirty="0" smtClean="0">
                <a:solidFill>
                  <a:schemeClr val="accent2"/>
                </a:solidFill>
              </a:rPr>
              <a:t>3</a:t>
            </a:r>
            <a:endParaRPr lang="pt-BR" baseline="30000" dirty="0">
              <a:solidFill>
                <a:schemeClr val="accent2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193395"/>
              </p:ext>
            </p:extLst>
          </p:nvPr>
        </p:nvGraphicFramePr>
        <p:xfrm>
          <a:off x="335664" y="1326522"/>
          <a:ext cx="10546985" cy="5382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557"/>
                <a:gridCol w="1492319"/>
                <a:gridCol w="1707558"/>
                <a:gridCol w="1750276"/>
                <a:gridCol w="1636728"/>
                <a:gridCol w="1324970"/>
                <a:gridCol w="1831577"/>
              </a:tblGrid>
              <a:tr h="308243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Mês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Novos Valores Arrecadados (R$)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Relação (%)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134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Somente com a tarifa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mínima (R$)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Por quem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consome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entre a mínima e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10 m</a:t>
                      </a:r>
                      <a:r>
                        <a:rPr lang="pt-BR" sz="14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Diferença entre a tarifa mínima proposta e a atual (R$)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Valor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mensal arrecadado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pela empresa com Tarifas Residenciais (R$)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Entre valores atuais e propostos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Aumento de Arrecadação com economias Residencial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ctr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mai/14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160.804,80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186.587,80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2.986,20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501.758,72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100,60%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0,60%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jun/14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168.396,80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195.030,80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3.046,80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489.463,68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100,63%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0,63%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jul</a:t>
                      </a:r>
                      <a:r>
                        <a:rPr lang="pt-BR" sz="1400" dirty="0">
                          <a:effectLst/>
                        </a:rPr>
                        <a:t>/14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165.900,80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193.017,80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5.797,00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498.375,57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101,18%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1,18%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ago</a:t>
                      </a:r>
                      <a:r>
                        <a:rPr lang="pt-BR" sz="1400" dirty="0">
                          <a:effectLst/>
                        </a:rPr>
                        <a:t>/14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156.249,60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182.193,60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2.918,40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512.417,57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100,57%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0,57%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set/14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139.256,00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163.889,00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2.855,40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542.789,41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100,53%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0,53%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out/14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145.683,20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171.512,20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2.949,00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535.487,42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100,55%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0,55%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nov</a:t>
                      </a:r>
                      <a:r>
                        <a:rPr lang="pt-BR" sz="1400" dirty="0">
                          <a:effectLst/>
                        </a:rPr>
                        <a:t>/14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124.841,60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152.096,60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-2.925,80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562.541,94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99,48%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-0,52%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dez/14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141.315,20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166.914,20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2.927,00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545.805,08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100,54%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0,54%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jan</a:t>
                      </a:r>
                      <a:r>
                        <a:rPr lang="pt-BR" sz="1400" dirty="0">
                          <a:effectLst/>
                        </a:rPr>
                        <a:t>/15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132.433,60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158.768,60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2.935,00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579.761,71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100,51%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0,51%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fev</a:t>
                      </a:r>
                      <a:r>
                        <a:rPr lang="pt-BR" sz="1400" dirty="0">
                          <a:effectLst/>
                        </a:rPr>
                        <a:t>/15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145.808,00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173.086,00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3.046,00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551.740,14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100,56%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0,56%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mar/15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157.414,40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183.887,40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3.010,60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529.946,96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100,57%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0,57%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abr</a:t>
                      </a:r>
                      <a:r>
                        <a:rPr lang="pt-BR" sz="1400" dirty="0">
                          <a:effectLst/>
                        </a:rPr>
                        <a:t>/15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156.104,00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183.773,00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3.166,60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529.578,00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100,60%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0,60%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  <a:tr h="30824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MÉDIA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</a:rPr>
                        <a:t>149.517,33</a:t>
                      </a:r>
                      <a:endParaRPr lang="pt-BR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</a:rPr>
                        <a:t>175.896,42</a:t>
                      </a:r>
                      <a:endParaRPr lang="pt-BR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</a:rPr>
                        <a:t>2.726,02</a:t>
                      </a:r>
                      <a:endParaRPr lang="pt-BR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</a:rPr>
                        <a:t>531.638,85</a:t>
                      </a:r>
                      <a:endParaRPr lang="pt-BR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</a:rPr>
                        <a:t>100,53%</a:t>
                      </a:r>
                      <a:endParaRPr lang="pt-BR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0,53%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08" marR="18408" marT="0" marB="0" anchor="b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7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/>
                </a:solidFill>
              </a:rPr>
              <a:t>CONCLUSÃO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712890"/>
            <a:ext cx="9535612" cy="4829577"/>
          </a:xfrm>
        </p:spPr>
        <p:txBody>
          <a:bodyPr>
            <a:normAutofit/>
          </a:bodyPr>
          <a:lstStyle/>
          <a:p>
            <a:endParaRPr lang="pt-BR" sz="2400" dirty="0" smtClean="0"/>
          </a:p>
          <a:p>
            <a:endParaRPr lang="pt-BR" sz="2400" dirty="0"/>
          </a:p>
          <a:p>
            <a:r>
              <a:rPr lang="pt-BR" sz="3200" dirty="0" smtClean="0">
                <a:solidFill>
                  <a:schemeClr val="tx1"/>
                </a:solidFill>
              </a:rPr>
              <a:t>Não </a:t>
            </a:r>
            <a:r>
              <a:rPr lang="pt-BR" sz="3200" dirty="0" smtClean="0">
                <a:solidFill>
                  <a:schemeClr val="tx1"/>
                </a:solidFill>
              </a:rPr>
              <a:t>existir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 smtClean="0">
                <a:solidFill>
                  <a:schemeClr val="tx1"/>
                </a:solidFill>
              </a:rPr>
              <a:t>desequilíbrio financeiro na empresa;</a:t>
            </a:r>
          </a:p>
          <a:p>
            <a:endParaRPr lang="pt-BR" sz="3200" dirty="0" smtClean="0"/>
          </a:p>
          <a:p>
            <a:endParaRPr lang="pt-BR" sz="3200" dirty="0"/>
          </a:p>
          <a:p>
            <a:r>
              <a:rPr lang="pt-BR" sz="3200" dirty="0" smtClean="0">
                <a:solidFill>
                  <a:schemeClr val="tx1"/>
                </a:solidFill>
              </a:rPr>
              <a:t>Hábitos de higiene;</a:t>
            </a:r>
          </a:p>
          <a:p>
            <a:endParaRPr lang="pt-BR" sz="2400" dirty="0"/>
          </a:p>
          <a:p>
            <a:endParaRPr lang="pt-BR" baseline="30000" dirty="0"/>
          </a:p>
          <a:p>
            <a:endParaRPr lang="pt-BR" baseline="30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/>
                </a:solidFill>
              </a:rPr>
              <a:t>CONCLUSÃO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751527"/>
            <a:ext cx="8596668" cy="4829577"/>
          </a:xfrm>
        </p:spPr>
        <p:txBody>
          <a:bodyPr>
            <a:normAutofit/>
          </a:bodyPr>
          <a:lstStyle/>
          <a:p>
            <a:endParaRPr lang="pt-BR" sz="2400" dirty="0" smtClean="0"/>
          </a:p>
          <a:p>
            <a:endParaRPr lang="pt-BR" sz="2400" dirty="0"/>
          </a:p>
          <a:p>
            <a:r>
              <a:rPr lang="pt-BR" sz="3200" dirty="0">
                <a:solidFill>
                  <a:schemeClr val="tx1"/>
                </a:solidFill>
              </a:rPr>
              <a:t>Estrutura tarifária</a:t>
            </a:r>
            <a:r>
              <a:rPr lang="pt-BR" sz="3200" dirty="0" smtClean="0">
                <a:solidFill>
                  <a:schemeClr val="tx1"/>
                </a:solidFill>
              </a:rPr>
              <a:t>;</a:t>
            </a:r>
          </a:p>
          <a:p>
            <a:endParaRPr lang="pt-BR" sz="3200" dirty="0">
              <a:solidFill>
                <a:schemeClr val="tx1"/>
              </a:solidFill>
            </a:endParaRPr>
          </a:p>
          <a:p>
            <a:endParaRPr lang="pt-BR" sz="3200" dirty="0">
              <a:solidFill>
                <a:schemeClr val="tx1"/>
              </a:solidFill>
            </a:endParaRPr>
          </a:p>
          <a:p>
            <a:r>
              <a:rPr lang="pt-BR" sz="3200" dirty="0">
                <a:solidFill>
                  <a:schemeClr val="tx1"/>
                </a:solidFill>
              </a:rPr>
              <a:t>Volume mínimo de 9 m</a:t>
            </a:r>
            <a:r>
              <a:rPr lang="pt-BR" sz="3200" baseline="30000" dirty="0">
                <a:solidFill>
                  <a:schemeClr val="tx1"/>
                </a:solidFill>
              </a:rPr>
              <a:t>3</a:t>
            </a:r>
            <a:r>
              <a:rPr lang="pt-BR" sz="3200" dirty="0">
                <a:solidFill>
                  <a:schemeClr val="tx1"/>
                </a:solidFill>
              </a:rPr>
              <a:t>.</a:t>
            </a:r>
          </a:p>
          <a:p>
            <a:endParaRPr lang="pt-BR" sz="2400" dirty="0"/>
          </a:p>
          <a:p>
            <a:endParaRPr lang="pt-BR" baseline="30000" dirty="0"/>
          </a:p>
          <a:p>
            <a:endParaRPr lang="pt-BR" baseline="30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4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2" descr="http://3.bp.blogspot.com/-1JzPYdJmXnk/UZPMUEbHZDI/AAAAAAABRok/Gyrb--hPXqM/s1600/water_agu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" y="-2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27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5361" y="1930400"/>
            <a:ext cx="8918641" cy="4713667"/>
          </a:xfrm>
        </p:spPr>
        <p:txBody>
          <a:bodyPr>
            <a:normAutofit/>
          </a:bodyPr>
          <a:lstStyle/>
          <a:p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Lei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nº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9.433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1997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 Lei das Águas;</a:t>
            </a:r>
          </a:p>
          <a:p>
            <a:pPr marL="0" indent="0">
              <a:buNone/>
            </a:pPr>
            <a:endParaRPr lang="pt-BR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Diferentes utilizações da água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5361" y="1930400"/>
            <a:ext cx="9368188" cy="4713667"/>
          </a:xfrm>
        </p:spPr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Tarifa mínima de consumo;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 smtClean="0">
              <a:solidFill>
                <a:schemeClr val="tx1"/>
              </a:solidFill>
            </a:endParaRPr>
          </a:p>
          <a:p>
            <a:pPr algn="just"/>
            <a:endParaRPr lang="pt-BR" sz="3200" dirty="0">
              <a:solidFill>
                <a:schemeClr val="tx1"/>
              </a:solidFill>
            </a:endParaRPr>
          </a:p>
          <a:p>
            <a:pPr algn="just"/>
            <a:r>
              <a:rPr lang="pt-BR" sz="3200" dirty="0" smtClean="0">
                <a:solidFill>
                  <a:schemeClr val="tx1"/>
                </a:solidFill>
              </a:rPr>
              <a:t>Situações </a:t>
            </a:r>
            <a:r>
              <a:rPr lang="pt-BR" sz="3200" dirty="0">
                <a:solidFill>
                  <a:schemeClr val="tx1"/>
                </a:solidFill>
              </a:rPr>
              <a:t>de escassez e tentativas de conscientização </a:t>
            </a:r>
            <a:r>
              <a:rPr lang="pt-BR" sz="3200" dirty="0" smtClean="0">
                <a:solidFill>
                  <a:schemeClr val="tx1"/>
                </a:solidFill>
              </a:rPr>
              <a:t>quanto </a:t>
            </a:r>
            <a:r>
              <a:rPr lang="pt-BR" sz="3200" dirty="0">
                <a:solidFill>
                  <a:schemeClr val="tx1"/>
                </a:solidFill>
              </a:rPr>
              <a:t>ao uso da água</a:t>
            </a:r>
            <a:r>
              <a:rPr lang="pt-BR" sz="3200" dirty="0" smtClean="0">
                <a:solidFill>
                  <a:schemeClr val="tx1"/>
                </a:solidFill>
              </a:rPr>
              <a:t>;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2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725769"/>
            <a:ext cx="9780311" cy="4572000"/>
          </a:xfrm>
        </p:spPr>
        <p:txBody>
          <a:bodyPr>
            <a:normAutofit/>
          </a:bodyPr>
          <a:lstStyle/>
          <a:p>
            <a:pPr lvl="0" algn="just"/>
            <a:endParaRPr lang="pt-BR" sz="2400" dirty="0" smtClean="0"/>
          </a:p>
          <a:p>
            <a:pPr lvl="0" algn="just"/>
            <a:endParaRPr lang="pt-BR" sz="2400" dirty="0" smtClean="0"/>
          </a:p>
          <a:p>
            <a:pPr lvl="0" algn="just"/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Descrever 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avaliar os histogramas de consumo atribuídos ao intervalo da tarifa mínima;</a:t>
            </a:r>
          </a:p>
          <a:p>
            <a:pPr lvl="0" algn="just"/>
            <a:endParaRPr lang="pt-B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valores financeiros representados pelas tarifa mínimas atuais e futuras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2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725769"/>
            <a:ext cx="9780311" cy="4572000"/>
          </a:xfrm>
        </p:spPr>
        <p:txBody>
          <a:bodyPr>
            <a:normAutofit/>
          </a:bodyPr>
          <a:lstStyle/>
          <a:p>
            <a:pPr lvl="0" algn="just"/>
            <a:endParaRPr lang="pt-BR" sz="2400" dirty="0" smtClean="0"/>
          </a:p>
          <a:p>
            <a:pPr algn="just"/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Encontrar 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novo volume que atenda as demandas da população e ao mesmo tempo aos interesses financeiros da empresa prestadora de serviços, dentro dos conceitos de sustentabilidade ambiental em relação à preservação dos meios 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hídricos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8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/>
                </a:solidFill>
              </a:rPr>
              <a:t>DADOS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2"/>
                </a:solidFill>
              </a:rPr>
              <a:t>UTILIZADOS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930400"/>
            <a:ext cx="9368187" cy="447608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SAAE – Serviço Autônomo de Água e Esgoto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utarquia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Municipal;</a:t>
            </a:r>
          </a:p>
          <a:p>
            <a:pPr algn="just"/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Marechal Cândido Rondon,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Paraná;</a:t>
            </a:r>
          </a:p>
          <a:p>
            <a:pPr algn="just"/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Quantitativos e econômicos compreendidos entre maio de 2014 e maio de 2015, referentes às economias residenciais do município.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0462" y="664047"/>
            <a:ext cx="6671256" cy="1320800"/>
          </a:xfrm>
        </p:spPr>
        <p:txBody>
          <a:bodyPr/>
          <a:lstStyle/>
          <a:p>
            <a:r>
              <a:rPr lang="pt-BR" dirty="0" smtClean="0">
                <a:solidFill>
                  <a:schemeClr val="accent2"/>
                </a:solidFill>
              </a:rPr>
              <a:t>METODOLOGIA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1120462" y="2305318"/>
            <a:ext cx="2421228" cy="837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159099" y="2266682"/>
            <a:ext cx="2421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algn="ctr"/>
            <a:r>
              <a:rPr lang="pt-BR" sz="2400" dirty="0" smtClean="0"/>
              <a:t>Coleta de Dados</a:t>
            </a:r>
            <a:endParaRPr lang="pt-BR" sz="2400" dirty="0"/>
          </a:p>
        </p:txBody>
      </p:sp>
      <p:sp>
        <p:nvSpPr>
          <p:cNvPr id="8" name="Seta para a direita 7"/>
          <p:cNvSpPr/>
          <p:nvPr/>
        </p:nvSpPr>
        <p:spPr>
          <a:xfrm>
            <a:off x="3760631" y="2565284"/>
            <a:ext cx="978794" cy="3477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4881092" y="2305318"/>
            <a:ext cx="2421228" cy="83788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919729" y="2401094"/>
            <a:ext cx="2421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Montagem das tabelas</a:t>
            </a:r>
            <a:endParaRPr lang="pt-BR" sz="2400" dirty="0"/>
          </a:p>
        </p:txBody>
      </p:sp>
      <p:sp>
        <p:nvSpPr>
          <p:cNvPr id="11" name="Seta em curva para a esquerda 10"/>
          <p:cNvSpPr/>
          <p:nvPr/>
        </p:nvSpPr>
        <p:spPr>
          <a:xfrm>
            <a:off x="7495504" y="2724259"/>
            <a:ext cx="798490" cy="143561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939047" y="3591059"/>
            <a:ext cx="2421228" cy="837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4926168" y="3721057"/>
            <a:ext cx="2421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Compilação de dados</a:t>
            </a:r>
            <a:endParaRPr lang="pt-BR" sz="2400" dirty="0"/>
          </a:p>
        </p:txBody>
      </p:sp>
      <p:sp>
        <p:nvSpPr>
          <p:cNvPr id="16" name="Seta para a esquerda 15"/>
          <p:cNvSpPr/>
          <p:nvPr/>
        </p:nvSpPr>
        <p:spPr>
          <a:xfrm>
            <a:off x="3760631" y="3928056"/>
            <a:ext cx="978794" cy="3219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1120462" y="3698257"/>
            <a:ext cx="2421228" cy="837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1159099" y="3774236"/>
            <a:ext cx="2421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Filtragem dos dados</a:t>
            </a:r>
            <a:endParaRPr lang="pt-BR" sz="2400" dirty="0"/>
          </a:p>
        </p:txBody>
      </p:sp>
      <p:sp>
        <p:nvSpPr>
          <p:cNvPr id="19" name="Seta para baixo 18"/>
          <p:cNvSpPr/>
          <p:nvPr/>
        </p:nvSpPr>
        <p:spPr>
          <a:xfrm>
            <a:off x="1983346" y="4584879"/>
            <a:ext cx="386367" cy="695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1120462" y="5355855"/>
            <a:ext cx="2421228" cy="837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1159099" y="5438259"/>
            <a:ext cx="2421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Análise dos dados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158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cap="all" dirty="0" smtClean="0">
                <a:solidFill>
                  <a:schemeClr val="accent2"/>
                </a:solidFill>
              </a:rPr>
              <a:t>APRESENTAÇÃO DOS DADOS:</a:t>
            </a:r>
            <a:br>
              <a:rPr lang="pt-BR" cap="all" dirty="0" smtClean="0">
                <a:solidFill>
                  <a:schemeClr val="accent2"/>
                </a:solidFill>
              </a:rPr>
            </a:br>
            <a:r>
              <a:rPr lang="pt-BR" cap="all" dirty="0" smtClean="0">
                <a:solidFill>
                  <a:schemeClr val="accent2"/>
                </a:solidFill>
              </a:rPr>
              <a:t/>
            </a:r>
            <a:br>
              <a:rPr lang="pt-BR" cap="all" dirty="0" smtClean="0">
                <a:solidFill>
                  <a:schemeClr val="accent2"/>
                </a:solidFill>
              </a:rPr>
            </a:br>
            <a:r>
              <a:rPr lang="pt-BR" cap="all" dirty="0" smtClean="0">
                <a:solidFill>
                  <a:schemeClr val="accent2"/>
                </a:solidFill>
              </a:rPr>
              <a:t>s</a:t>
            </a:r>
            <a:r>
              <a:rPr lang="pt-BR" dirty="0" smtClean="0">
                <a:solidFill>
                  <a:schemeClr val="accent2"/>
                </a:solidFill>
              </a:rPr>
              <a:t>erviço </a:t>
            </a:r>
            <a:r>
              <a:rPr lang="pt-BR" dirty="0">
                <a:solidFill>
                  <a:schemeClr val="accent2"/>
                </a:solidFill>
              </a:rPr>
              <a:t>Autônomo de Água e Esgoto de Marechal Cândido Rondon - SAAE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321855"/>
              </p:ext>
            </p:extLst>
          </p:nvPr>
        </p:nvGraphicFramePr>
        <p:xfrm>
          <a:off x="677690" y="3000165"/>
          <a:ext cx="8596312" cy="3161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4404"/>
                <a:gridCol w="2731908"/>
              </a:tblGrid>
              <a:tr h="805101">
                <a:tc gridSpan="2"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400" dirty="0" smtClean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Quantidade de </a:t>
                      </a:r>
                      <a:r>
                        <a:rPr lang="pt-BR" sz="1400" dirty="0" smtClean="0">
                          <a:effectLst/>
                        </a:rPr>
                        <a:t>economias </a:t>
                      </a:r>
                      <a:r>
                        <a:rPr lang="pt-BR" sz="1400" dirty="0" smtClean="0">
                          <a:effectLst/>
                        </a:rPr>
                        <a:t>por tipo referentes ao mês de abril de 2015.</a:t>
                      </a:r>
                    </a:p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4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Tipo de Economia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Quantidade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463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Residencial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17039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463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Comercial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1734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463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Industrial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102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463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Industrial – Contrato Especial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463"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Rural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77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463"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Total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18955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677334" y="6406487"/>
            <a:ext cx="2941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SAAE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2157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457200"/>
            <a:ext cx="8596668" cy="13208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accent2"/>
                </a:solidFill>
              </a:rPr>
              <a:t>Valores praticados pelo SAAE-MCR</a:t>
            </a:r>
            <a:endParaRPr lang="pt-BR" dirty="0">
              <a:solidFill>
                <a:schemeClr val="accent2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936942"/>
              </p:ext>
            </p:extLst>
          </p:nvPr>
        </p:nvGraphicFramePr>
        <p:xfrm>
          <a:off x="2035189" y="1292596"/>
          <a:ext cx="5950167" cy="5374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789"/>
                <a:gridCol w="1115061"/>
                <a:gridCol w="746151"/>
                <a:gridCol w="1106731"/>
                <a:gridCol w="879435"/>
              </a:tblGrid>
              <a:tr h="791158">
                <a:tc gridSpan="5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Estrutura </a:t>
                      </a:r>
                      <a:r>
                        <a:rPr lang="pt-BR" sz="1400" dirty="0">
                          <a:effectLst/>
                        </a:rPr>
                        <a:t>tarifária praticada pelo </a:t>
                      </a:r>
                      <a:r>
                        <a:rPr lang="pt-BR" sz="1400" dirty="0" smtClean="0">
                          <a:effectLst/>
                        </a:rPr>
                        <a:t>SAAE</a:t>
                      </a:r>
                      <a:endParaRPr lang="pt-BR" sz="14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232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Tipo de Ligação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Faixas de Consumo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Valor (R$)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64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 (m</a:t>
                      </a:r>
                      <a:r>
                        <a:rPr lang="pt-BR" sz="1400" baseline="30000">
                          <a:effectLst/>
                        </a:rPr>
                        <a:t>3</a:t>
                      </a:r>
                      <a:r>
                        <a:rPr lang="pt-BR" sz="1400">
                          <a:effectLst/>
                        </a:rPr>
                        <a:t>)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Até (m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r>
                        <a:rPr lang="pt-BR" sz="1400" dirty="0">
                          <a:effectLst/>
                        </a:rPr>
                        <a:t>)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2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Social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R$ 10,40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Social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999999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R$ 1,04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 por m</a:t>
                      </a:r>
                      <a:r>
                        <a:rPr lang="pt-BR" sz="1400" baseline="300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582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Residencial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R$ 20,80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Residencial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R$ 2,30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 por m</a:t>
                      </a:r>
                      <a:r>
                        <a:rPr lang="pt-BR" sz="1400" baseline="300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Residencial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R$ 2,96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 por m</a:t>
                      </a:r>
                      <a:r>
                        <a:rPr lang="pt-BR" sz="1400" baseline="300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Residencial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999999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R$ 3,85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582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Comercial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R$ 34,40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Comercial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R$ 3,68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Comercial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R$ 3,93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Comercial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999999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R$ 4,97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582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Industrial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R$ 38,30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Industrial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R$ 4,10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Industrial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999999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R$ 4,85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582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Contrato Especial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R$ 21,20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Contrato Especial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999999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R$ 2,12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582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Prod. Rural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R$ 52,60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Prod. Rural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R$ 0,93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Prod. Rural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R$ 1,17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  <a:tr h="164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Prod. Rural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999999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R$ 1,53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por m</a:t>
                      </a:r>
                      <a:r>
                        <a:rPr lang="pt-BR" sz="1400" baseline="30000" dirty="0">
                          <a:effectLst/>
                        </a:rPr>
                        <a:t>3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7" marR="30767" marT="0" marB="0" anchor="b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8172839" y="6406487"/>
            <a:ext cx="2941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SAAE</a:t>
            </a:r>
            <a:endParaRPr lang="pt-BR" sz="1200" dirty="0"/>
          </a:p>
        </p:txBody>
      </p:sp>
      <p:sp>
        <p:nvSpPr>
          <p:cNvPr id="8" name="Retângulo 7"/>
          <p:cNvSpPr/>
          <p:nvPr/>
        </p:nvSpPr>
        <p:spPr>
          <a:xfrm>
            <a:off x="1931831" y="3027478"/>
            <a:ext cx="6104586" cy="8876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02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810</Words>
  <Application>Microsoft Office PowerPoint</Application>
  <PresentationFormat>Widescreen</PresentationFormat>
  <Paragraphs>361</Paragraphs>
  <Slides>17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Facetado</vt:lpstr>
      <vt:lpstr>RELAÇÃO ENTRE SUSTENTABILIDADE FINANCEIRA E TARIFA MÍNIMA DE CONSUMO DE ÁGUA EM EMPRESA DE SANEAMENTO</vt:lpstr>
      <vt:lpstr>INTRODUÇÃO</vt:lpstr>
      <vt:lpstr>INTRODUÇÃO</vt:lpstr>
      <vt:lpstr>OBJETIVOS</vt:lpstr>
      <vt:lpstr>OBJETIVOS</vt:lpstr>
      <vt:lpstr>DADOS UTILIZADOS</vt:lpstr>
      <vt:lpstr>METODOLOGIA</vt:lpstr>
      <vt:lpstr>APRESENTAÇÃO DOS DADOS:  serviço Autônomo de Água e Esgoto de Marechal Cândido Rondon - SAAE</vt:lpstr>
      <vt:lpstr>Valores praticados pelo SAAE-MCR</vt:lpstr>
      <vt:lpstr>Histograma de consumo</vt:lpstr>
      <vt:lpstr>Histograma de consumo residencial do período de Maio/2014 a Abril/2015</vt:lpstr>
      <vt:lpstr>Simulação quanto ao volume disponível</vt:lpstr>
      <vt:lpstr>Simulação quanto ao volume disponível</vt:lpstr>
      <vt:lpstr>Simulação financeira quanto as economias residenciais:  tarifa mínima de 9 m3</vt:lpstr>
      <vt:lpstr>CONCLUSÃO</vt:lpstr>
      <vt:lpstr>CONCLUSÃO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RELAÇÃO ENTRE SUSTENTABILIDADE FINANCEIRA E TARIFA MÍNIMA DE CONSUMO DE ÁGUA EM EMPRESA DE SANEAMENTO</dc:title>
  <dc:creator>Valéria</dc:creator>
  <cp:lastModifiedBy>Valéria</cp:lastModifiedBy>
  <cp:revision>11</cp:revision>
  <dcterms:created xsi:type="dcterms:W3CDTF">2016-05-17T12:22:06Z</dcterms:created>
  <dcterms:modified xsi:type="dcterms:W3CDTF">2016-05-17T13:45:36Z</dcterms:modified>
</cp:coreProperties>
</file>