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handoutMasterIdLst>
    <p:handoutMasterId r:id="rId45"/>
  </p:handoutMasterIdLst>
  <p:sldIdLst>
    <p:sldId id="377" r:id="rId2"/>
    <p:sldId id="395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6" r:id="rId18"/>
    <p:sldId id="397" r:id="rId19"/>
    <p:sldId id="317" r:id="rId20"/>
    <p:sldId id="369" r:id="rId21"/>
    <p:sldId id="321" r:id="rId22"/>
    <p:sldId id="398" r:id="rId23"/>
    <p:sldId id="372" r:id="rId24"/>
    <p:sldId id="394" r:id="rId25"/>
    <p:sldId id="334" r:id="rId26"/>
    <p:sldId id="336" r:id="rId27"/>
    <p:sldId id="373" r:id="rId28"/>
    <p:sldId id="312" r:id="rId29"/>
    <p:sldId id="374" r:id="rId30"/>
    <p:sldId id="322" r:id="rId31"/>
    <p:sldId id="302" r:id="rId32"/>
    <p:sldId id="304" r:id="rId33"/>
    <p:sldId id="366" r:id="rId34"/>
    <p:sldId id="375" r:id="rId35"/>
    <p:sldId id="332" r:id="rId36"/>
    <p:sldId id="333" r:id="rId37"/>
    <p:sldId id="376" r:id="rId38"/>
    <p:sldId id="326" r:id="rId39"/>
    <p:sldId id="368" r:id="rId40"/>
    <p:sldId id="328" r:id="rId41"/>
    <p:sldId id="379" r:id="rId42"/>
    <p:sldId id="378" r:id="rId43"/>
  </p:sldIdLst>
  <p:sldSz cx="9144000" cy="6858000" type="screen4x3"/>
  <p:notesSz cx="6819900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70" autoAdjust="0"/>
    <p:restoredTop sz="99200" autoAdjust="0"/>
  </p:normalViewPr>
  <p:slideViewPr>
    <p:cSldViewPr>
      <p:cViewPr varScale="1">
        <p:scale>
          <a:sx n="82" d="100"/>
          <a:sy n="82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6033" cy="496490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2276" y="0"/>
            <a:ext cx="2956033" cy="496490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09364496-9893-4B72-973B-822CA5A9147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0625"/>
            <a:ext cx="2956033" cy="496489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2276" y="9420625"/>
            <a:ext cx="2956033" cy="496489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AAC8C8E2-7C2F-4473-BCED-89AFA02F4EA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715165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5925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9" y="0"/>
            <a:ext cx="2955925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ECBD-332E-4B8A-9865-E1D050D2F296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2950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2625" y="4712017"/>
            <a:ext cx="5454650" cy="44630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0862"/>
            <a:ext cx="2955925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9" y="9420862"/>
            <a:ext cx="2955925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CAA99-E2BD-4435-91F4-787E2233C3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0671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CAA99-E2BD-4435-91F4-787E2233C360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37DD03-7D0D-46CB-AC50-5BF159190A75}" type="slidenum">
              <a:rPr lang="pt-BR" altLang="pt-BR">
                <a:latin typeface="Times New Roman" pitchFamily="18" charset="0"/>
              </a:rPr>
              <a:pPr/>
              <a:t>36</a:t>
            </a:fld>
            <a:endParaRPr lang="pt-BR" altLang="pt-BR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990" y="4711546"/>
            <a:ext cx="5455920" cy="4463741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661EAF1-F291-454D-B7DE-0E9756F36EF6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12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0" name="Espaço Reservado para Título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568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40"/>
            <a:ext cx="1872208" cy="42628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40"/>
            <a:ext cx="1872000" cy="426234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4921"/>
            <a:ext cx="150615" cy="150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7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17 0.00047 L 0.46563 0.00047 C 0.67465 0.00047 0.93177 -0.01111 0.93177 -0.02014 L 0.93177 -0.04027 " pathEditMode="relative" rAng="0" ptsTypes="FfFF">
                                      <p:cBhvr>
                                        <p:cTn id="14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97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712"/>
            <a:ext cx="8229600" cy="528945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2319-92EB-4F79-8C97-7D11509C67ED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4395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764704"/>
            <a:ext cx="2057400" cy="5361459"/>
          </a:xfrm>
        </p:spPr>
        <p:txBody>
          <a:bodyPr vert="vert" lIns="91440" tIns="45720" rIns="91440" bIns="45720" rtlCol="0" anchor="ctr">
            <a:noAutofit/>
          </a:bodyPr>
          <a:lstStyle>
            <a:lvl1pPr>
              <a:defRPr lang="pt-BR" sz="2800" dirty="0">
                <a:solidFill>
                  <a:srgbClr val="005696"/>
                </a:solidFill>
              </a:defRPr>
            </a:lvl1pPr>
          </a:lstStyle>
          <a:p>
            <a:pPr lvl="0"/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764704"/>
            <a:ext cx="6019800" cy="536145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3C80-088E-4B52-9B06-3B9BEE1EA23C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9984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0EA2-0FD8-4DC7-A426-F8C915B48028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C57F-7110-400A-9850-2BB98A3E0230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74912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138987" cy="13843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47813" y="1905000"/>
            <a:ext cx="34925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192713" y="1905000"/>
            <a:ext cx="3494087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192713" y="4038600"/>
            <a:ext cx="3494087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7185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19656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F198-0C2F-480D-888A-1CC2630F28E0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8537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9AB-DE72-45B0-930D-AEEF3F6708CA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204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1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348879"/>
            <a:ext cx="4040188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1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48879"/>
            <a:ext cx="4041775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C721-21A0-403E-BAD0-B7A4AC3FA41B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2019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7AC1-FDCA-4C2B-8528-4888E76D85F8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7635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EAF1-F291-454D-B7DE-0E9756F36EF6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9247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3614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53614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CD4D-0EC1-4688-B09B-4031D08FD1C9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342342"/>
          </a:xfrm>
        </p:spPr>
        <p:txBody>
          <a:bodyPr>
            <a:noAutofit/>
          </a:bodyPr>
          <a:lstStyle>
            <a:lvl1pPr>
              <a:defRPr sz="2800">
                <a:solidFill>
                  <a:srgbClr val="005696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5203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056"/>
            <a:ext cx="513058" cy="5529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" y="0"/>
            <a:ext cx="9139954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8" y="188687"/>
            <a:ext cx="1872000" cy="4262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764703"/>
            <a:ext cx="5486400" cy="3962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75B8-00C9-4FDD-9AD3-969799D594A5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457200" y="274638"/>
            <a:ext cx="6059016" cy="342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591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EAF1-F291-454D-B7DE-0E9756F36EF6}" type="datetime1">
              <a:rPr lang="pt-BR" smtClean="0"/>
              <a:pPr/>
              <a:t>26/05/2015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B513-CEB4-45AF-8BB3-6B14590C727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9062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1.gif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\\Srvarq01\gps\GPS-Engenheiros\AlexanPM\Minicurso%20Drenagem%20Urbana\Arquivos%20apresenta&#231;&#227;o\Jardim%20Irene.jpg" TargetMode="External"/><Relationship Id="rId3" Type="http://schemas.openxmlformats.org/officeDocument/2006/relationships/image" Target="../media/image33.png"/><Relationship Id="rId7" Type="http://schemas.openxmlformats.org/officeDocument/2006/relationships/hyperlink" Target="file:///\\SRVARQ01\GPS\GPS-Engenheiros\AlexanPM\Minicurso%20Drenagem%20Urbana\Arquivos%20apresenta&#231;&#227;o\Vila%20America.JPG" TargetMode="External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SRVARQ01\GPS\GPS-Engenheiros\AlexanPM\Minicurso%20Drenagem%20Urbana\Arquivos%20apresenta&#231;&#227;o\Parque%20Central%201.JPG" TargetMode="External"/><Relationship Id="rId11" Type="http://schemas.openxmlformats.org/officeDocument/2006/relationships/hyperlink" Target="file:///\\SRVARQ01\GPS\GPS-Engenheiros\AlexanPM\Minicurso%20Drenagem%20Urbana\Arquivos%20apresenta&#231;&#227;o\Gr&#227;-Bretanha.jpg" TargetMode="External"/><Relationship Id="rId5" Type="http://schemas.openxmlformats.org/officeDocument/2006/relationships/hyperlink" Target="file:///\\SRVARQ01\GPS\GPS-Engenheiros\AlexanPM\Minicurso%20Drenagem%20Urbana\Arquivos%20apresenta&#231;&#227;o\Parque%20Central.JPG" TargetMode="External"/><Relationship Id="rId10" Type="http://schemas.openxmlformats.org/officeDocument/2006/relationships/hyperlink" Target="file:///\\SRVARQ01\GPS\GPS-Engenheiros\AlexanPM\Minicurso%20Drenagem%20Urbana\Arquivos%20apresenta&#231;&#227;o\Bom%20Pastor.JPG" TargetMode="External"/><Relationship Id="rId4" Type="http://schemas.openxmlformats.org/officeDocument/2006/relationships/hyperlink" Target="file:///\\SRVARQ01\GPS\GPS-Engenheiros\AlexanPM\Minicurso%20Drenagem%20Urbana\Arquivos%20apresenta&#231;&#227;o\Oratorio.jpg" TargetMode="External"/><Relationship Id="rId9" Type="http://schemas.openxmlformats.org/officeDocument/2006/relationships/hyperlink" Target="file:///\\SRVARQ01\GPS\GPS-Engenheiros\AlexanPM\Minicurso%20Drenagem%20Urbana\Arquivos%20apresenta&#231;&#227;o\Santa%20Terezinha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19.png"/><Relationship Id="rId5" Type="http://schemas.openxmlformats.org/officeDocument/2006/relationships/image" Target="../media/image38.jpeg"/><Relationship Id="rId10" Type="http://schemas.openxmlformats.org/officeDocument/2006/relationships/image" Target="../media/image31.gif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9.png"/><Relationship Id="rId4" Type="http://schemas.openxmlformats.org/officeDocument/2006/relationships/image" Target="../media/image44.jpe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slide" Target="slide11.xml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3.jpeg"/><Relationship Id="rId5" Type="http://schemas.openxmlformats.org/officeDocument/2006/relationships/slide" Target="slide4.xm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slide" Target="slide14.xml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6.xml"/><Relationship Id="rId7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Picture 20" descr="foto and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07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138987" cy="1384300"/>
          </a:xfrm>
        </p:spPr>
        <p:txBody>
          <a:bodyPr>
            <a:normAutofit fontScale="90000"/>
          </a:bodyPr>
          <a:lstStyle/>
          <a:p>
            <a:r>
              <a:rPr lang="pt-BR" altLang="pt-BR" sz="2800">
                <a:solidFill>
                  <a:schemeClr val="tx1"/>
                </a:solidFill>
              </a:rPr>
              <a:t/>
            </a: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6000" b="1">
                <a:solidFill>
                  <a:srgbClr val="FF0000"/>
                </a:solidFill>
              </a:rPr>
              <a:t>SEJAM TODOS </a:t>
            </a:r>
            <a:br>
              <a:rPr lang="pt-BR" altLang="pt-BR" sz="6000" b="1">
                <a:solidFill>
                  <a:srgbClr val="FF0000"/>
                </a:solidFill>
              </a:rPr>
            </a:br>
            <a:r>
              <a:rPr lang="pt-BR" altLang="pt-BR" sz="6000" b="1">
                <a:solidFill>
                  <a:srgbClr val="FF0000"/>
                </a:solidFill>
              </a:rPr>
              <a:t>BEM VINDOS</a:t>
            </a:r>
            <a:r>
              <a:rPr lang="pt-BR" altLang="pt-BR" sz="4000" b="1">
                <a:solidFill>
                  <a:srgbClr val="FF0000"/>
                </a:solidFill>
              </a:rPr>
              <a:t/>
            </a:r>
            <a:br>
              <a:rPr lang="pt-BR" altLang="pt-BR" sz="4000" b="1">
                <a:solidFill>
                  <a:srgbClr val="FF0000"/>
                </a:solidFill>
              </a:rPr>
            </a:br>
            <a:endParaRPr lang="pt-BR" altLang="pt-BR" sz="4000" b="1">
              <a:solidFill>
                <a:srgbClr val="FF0000"/>
              </a:solidFill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marL="530225" indent="-530225">
              <a:buFont typeface="Wingdings" pitchFamily="2" charset="2"/>
              <a:buNone/>
            </a:pPr>
            <a:r>
              <a:rPr lang="pt-BR" altLang="pt-BR" sz="1800" b="1">
                <a:solidFill>
                  <a:schemeClr val="folHlink"/>
                </a:solidFill>
              </a:rPr>
              <a:t>	</a:t>
            </a:r>
            <a:endParaRPr lang="pt-BR" altLang="pt-BR" sz="1800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-323850" y="1484313"/>
            <a:ext cx="9467850" cy="583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600" b="1" dirty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</a:t>
            </a:r>
            <a:r>
              <a:rPr lang="pt-BR" altLang="pt-BR" sz="5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DIMENSIONAMENTO DA MICRODRENAGEM</a:t>
            </a:r>
            <a:endParaRPr lang="pt-BR" altLang="pt-BR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PSA/SEMASA </a:t>
            </a:r>
            <a:r>
              <a:rPr lang="pt-BR" alt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– SANTO ANDRÉ</a:t>
            </a:r>
          </a:p>
          <a:p>
            <a:pPr algn="ctr">
              <a:spcBef>
                <a:spcPct val="50000"/>
              </a:spcBef>
            </a:pPr>
            <a:r>
              <a:rPr lang="pt-BR" alt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Eng.º Alexandre Perri de Moraes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GPS/DPO</a:t>
            </a:r>
            <a:endParaRPr lang="pt-BR" alt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653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5720" y="1052736"/>
            <a:ext cx="8686800" cy="128016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Quando implantamos </a:t>
            </a:r>
            <a:r>
              <a:rPr lang="pt-B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scada hidráulica?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899592" y="2420888"/>
            <a:ext cx="7408862" cy="15113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 locais de grande declividade, para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dissipação de energia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através dos degraus;</a:t>
            </a:r>
          </a:p>
          <a:p>
            <a:pPr marL="0" indent="0">
              <a:buClr>
                <a:srgbClr val="FF0000"/>
              </a:buClr>
              <a:buNone/>
            </a:pP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comparação ao tubo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concreto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armado, pode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reduzir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significativamente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extensão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8563"/>
            <a:ext cx="2739645" cy="205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reto 6"/>
          <p:cNvCxnSpPr/>
          <p:nvPr/>
        </p:nvCxnSpPr>
        <p:spPr>
          <a:xfrm>
            <a:off x="4932040" y="4004766"/>
            <a:ext cx="3024336" cy="2232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4932040" y="4004766"/>
            <a:ext cx="3024336" cy="2232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048164" y="6340960"/>
            <a:ext cx="972108" cy="4001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Errado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267744" y="6340960"/>
            <a:ext cx="857672" cy="400110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Certo</a:t>
            </a:r>
            <a:endParaRPr lang="pt-B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44" y="4132306"/>
            <a:ext cx="2736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4" name="Seta para a direita 13">
            <a:hlinkClick r:id="rId4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2" descr="cur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027057" cy="880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Logo Assembleia 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725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4" grpId="1" animBg="1"/>
      <p:bldP spid="1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94601" y="1052736"/>
            <a:ext cx="7649400" cy="128016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 que é piscinões e quando implantamos?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539553" y="2420888"/>
            <a:ext cx="8605404" cy="223224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um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tanque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reservação de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águas pluviais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grande capacidade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implantado para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atenuar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picos de vazões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 altos períodos de recorrência e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diminuir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tendência de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inundações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 local;</a:t>
            </a:r>
          </a:p>
          <a:p>
            <a:pPr marL="0" indent="0">
              <a:buClr>
                <a:srgbClr val="FF0000"/>
              </a:buClr>
              <a:buNone/>
            </a:pP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Salientamos a importância das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manutenções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periódicas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nos piscinões para o seu 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pleno funcionamento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53" y="4489088"/>
            <a:ext cx="3083423" cy="205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3553952" y="6562219"/>
            <a:ext cx="2039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Piscinão Vila América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ur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027057" cy="880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167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82352" y="-315416"/>
            <a:ext cx="8686800" cy="1280160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Mapa dos Piscinões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16216" y="4922118"/>
            <a:ext cx="2555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LEGENDA</a:t>
            </a:r>
          </a:p>
          <a:p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EXECUTADOS</a:t>
            </a:r>
          </a:p>
          <a:p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EM EXECUÇÃO</a:t>
            </a:r>
          </a:p>
          <a:p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EM ESTUDO PARA OTIMIZAÇÃO</a:t>
            </a:r>
          </a:p>
          <a:p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eta para a direita 23">
            <a:hlinkClick r:id="rId2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11" y="1046149"/>
            <a:ext cx="4092610" cy="581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>
            <a:hlinkClick r:id="rId4" action="ppaction://hlinkfile"/>
          </p:cNvPr>
          <p:cNvSpPr/>
          <p:nvPr/>
        </p:nvSpPr>
        <p:spPr>
          <a:xfrm>
            <a:off x="5013573" y="1962645"/>
            <a:ext cx="165905" cy="135731"/>
          </a:xfrm>
          <a:custGeom>
            <a:avLst/>
            <a:gdLst>
              <a:gd name="connsiteX0" fmla="*/ 0 w 160274"/>
              <a:gd name="connsiteY0" fmla="*/ 0 h 135731"/>
              <a:gd name="connsiteX1" fmla="*/ 0 w 160274"/>
              <a:gd name="connsiteY1" fmla="*/ 0 h 135731"/>
              <a:gd name="connsiteX2" fmla="*/ 33337 w 160274"/>
              <a:gd name="connsiteY2" fmla="*/ 2381 h 135731"/>
              <a:gd name="connsiteX3" fmla="*/ 47625 w 160274"/>
              <a:gd name="connsiteY3" fmla="*/ 7144 h 135731"/>
              <a:gd name="connsiteX4" fmla="*/ 71437 w 160274"/>
              <a:gd name="connsiteY4" fmla="*/ 9525 h 135731"/>
              <a:gd name="connsiteX5" fmla="*/ 78581 w 160274"/>
              <a:gd name="connsiteY5" fmla="*/ 23812 h 135731"/>
              <a:gd name="connsiteX6" fmla="*/ 90487 w 160274"/>
              <a:gd name="connsiteY6" fmla="*/ 38100 h 135731"/>
              <a:gd name="connsiteX7" fmla="*/ 97631 w 160274"/>
              <a:gd name="connsiteY7" fmla="*/ 42862 h 135731"/>
              <a:gd name="connsiteX8" fmla="*/ 111919 w 160274"/>
              <a:gd name="connsiteY8" fmla="*/ 52387 h 135731"/>
              <a:gd name="connsiteX9" fmla="*/ 133350 w 160274"/>
              <a:gd name="connsiteY9" fmla="*/ 66675 h 135731"/>
              <a:gd name="connsiteX10" fmla="*/ 140494 w 160274"/>
              <a:gd name="connsiteY10" fmla="*/ 71437 h 135731"/>
              <a:gd name="connsiteX11" fmla="*/ 147637 w 160274"/>
              <a:gd name="connsiteY11" fmla="*/ 76200 h 135731"/>
              <a:gd name="connsiteX12" fmla="*/ 154781 w 160274"/>
              <a:gd name="connsiteY12" fmla="*/ 78581 h 135731"/>
              <a:gd name="connsiteX13" fmla="*/ 159544 w 160274"/>
              <a:gd name="connsiteY13" fmla="*/ 92869 h 135731"/>
              <a:gd name="connsiteX14" fmla="*/ 154781 w 160274"/>
              <a:gd name="connsiteY14" fmla="*/ 100012 h 135731"/>
              <a:gd name="connsiteX15" fmla="*/ 133350 w 160274"/>
              <a:gd name="connsiteY15" fmla="*/ 102394 h 135731"/>
              <a:gd name="connsiteX16" fmla="*/ 121444 w 160274"/>
              <a:gd name="connsiteY16" fmla="*/ 104775 h 135731"/>
              <a:gd name="connsiteX17" fmla="*/ 107156 w 160274"/>
              <a:gd name="connsiteY17" fmla="*/ 109537 h 135731"/>
              <a:gd name="connsiteX18" fmla="*/ 100012 w 160274"/>
              <a:gd name="connsiteY18" fmla="*/ 111919 h 135731"/>
              <a:gd name="connsiteX19" fmla="*/ 97631 w 160274"/>
              <a:gd name="connsiteY19" fmla="*/ 119062 h 135731"/>
              <a:gd name="connsiteX20" fmla="*/ 85725 w 160274"/>
              <a:gd name="connsiteY20" fmla="*/ 130969 h 135731"/>
              <a:gd name="connsiteX21" fmla="*/ 71437 w 160274"/>
              <a:gd name="connsiteY21" fmla="*/ 135731 h 135731"/>
              <a:gd name="connsiteX22" fmla="*/ 59531 w 160274"/>
              <a:gd name="connsiteY22" fmla="*/ 133350 h 135731"/>
              <a:gd name="connsiteX23" fmla="*/ 57150 w 160274"/>
              <a:gd name="connsiteY23" fmla="*/ 119062 h 135731"/>
              <a:gd name="connsiteX24" fmla="*/ 52387 w 160274"/>
              <a:gd name="connsiteY24" fmla="*/ 104775 h 135731"/>
              <a:gd name="connsiteX25" fmla="*/ 35719 w 160274"/>
              <a:gd name="connsiteY25" fmla="*/ 54769 h 135731"/>
              <a:gd name="connsiteX26" fmla="*/ 30956 w 160274"/>
              <a:gd name="connsiteY26" fmla="*/ 40481 h 135731"/>
              <a:gd name="connsiteX27" fmla="*/ 28575 w 160274"/>
              <a:gd name="connsiteY27" fmla="*/ 33337 h 135731"/>
              <a:gd name="connsiteX28" fmla="*/ 23812 w 160274"/>
              <a:gd name="connsiteY28" fmla="*/ 26194 h 135731"/>
              <a:gd name="connsiteX29" fmla="*/ 0 w 160274"/>
              <a:gd name="connsiteY29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0274" h="135731">
                <a:moveTo>
                  <a:pt x="0" y="0"/>
                </a:moveTo>
                <a:lnTo>
                  <a:pt x="0" y="0"/>
                </a:lnTo>
                <a:cubicBezTo>
                  <a:pt x="11112" y="794"/>
                  <a:pt x="22320" y="728"/>
                  <a:pt x="33337" y="2381"/>
                </a:cubicBezTo>
                <a:cubicBezTo>
                  <a:pt x="38302" y="3126"/>
                  <a:pt x="42630" y="6645"/>
                  <a:pt x="47625" y="7144"/>
                </a:cubicBezTo>
                <a:lnTo>
                  <a:pt x="71437" y="9525"/>
                </a:lnTo>
                <a:cubicBezTo>
                  <a:pt x="85088" y="30001"/>
                  <a:pt x="68721" y="4094"/>
                  <a:pt x="78581" y="23812"/>
                </a:cubicBezTo>
                <a:cubicBezTo>
                  <a:pt x="81256" y="29162"/>
                  <a:pt x="85975" y="34340"/>
                  <a:pt x="90487" y="38100"/>
                </a:cubicBezTo>
                <a:cubicBezTo>
                  <a:pt x="92686" y="39932"/>
                  <a:pt x="95432" y="41030"/>
                  <a:pt x="97631" y="42862"/>
                </a:cubicBezTo>
                <a:cubicBezTo>
                  <a:pt x="109524" y="52772"/>
                  <a:pt x="99364" y="48202"/>
                  <a:pt x="111919" y="52387"/>
                </a:cubicBezTo>
                <a:lnTo>
                  <a:pt x="133350" y="66675"/>
                </a:lnTo>
                <a:lnTo>
                  <a:pt x="140494" y="71437"/>
                </a:lnTo>
                <a:cubicBezTo>
                  <a:pt x="142875" y="73024"/>
                  <a:pt x="144922" y="75295"/>
                  <a:pt x="147637" y="76200"/>
                </a:cubicBezTo>
                <a:lnTo>
                  <a:pt x="154781" y="78581"/>
                </a:lnTo>
                <a:cubicBezTo>
                  <a:pt x="156369" y="83344"/>
                  <a:pt x="162329" y="88692"/>
                  <a:pt x="159544" y="92869"/>
                </a:cubicBezTo>
                <a:cubicBezTo>
                  <a:pt x="157956" y="95250"/>
                  <a:pt x="157470" y="99034"/>
                  <a:pt x="154781" y="100012"/>
                </a:cubicBezTo>
                <a:cubicBezTo>
                  <a:pt x="148026" y="102468"/>
                  <a:pt x="140465" y="101377"/>
                  <a:pt x="133350" y="102394"/>
                </a:cubicBezTo>
                <a:cubicBezTo>
                  <a:pt x="129343" y="102966"/>
                  <a:pt x="125349" y="103710"/>
                  <a:pt x="121444" y="104775"/>
                </a:cubicBezTo>
                <a:cubicBezTo>
                  <a:pt x="116601" y="106096"/>
                  <a:pt x="111919" y="107949"/>
                  <a:pt x="107156" y="109537"/>
                </a:cubicBezTo>
                <a:lnTo>
                  <a:pt x="100012" y="111919"/>
                </a:lnTo>
                <a:cubicBezTo>
                  <a:pt x="99218" y="114300"/>
                  <a:pt x="98753" y="116817"/>
                  <a:pt x="97631" y="119062"/>
                </a:cubicBezTo>
                <a:cubicBezTo>
                  <a:pt x="94683" y="124959"/>
                  <a:pt x="91849" y="128247"/>
                  <a:pt x="85725" y="130969"/>
                </a:cubicBezTo>
                <a:cubicBezTo>
                  <a:pt x="81137" y="133008"/>
                  <a:pt x="71437" y="135731"/>
                  <a:pt x="71437" y="135731"/>
                </a:cubicBezTo>
                <a:cubicBezTo>
                  <a:pt x="67468" y="134937"/>
                  <a:pt x="62165" y="136423"/>
                  <a:pt x="59531" y="133350"/>
                </a:cubicBezTo>
                <a:cubicBezTo>
                  <a:pt x="56389" y="129684"/>
                  <a:pt x="58321" y="123746"/>
                  <a:pt x="57150" y="119062"/>
                </a:cubicBezTo>
                <a:cubicBezTo>
                  <a:pt x="55932" y="114192"/>
                  <a:pt x="53975" y="109537"/>
                  <a:pt x="52387" y="104775"/>
                </a:cubicBezTo>
                <a:lnTo>
                  <a:pt x="35719" y="54769"/>
                </a:lnTo>
                <a:lnTo>
                  <a:pt x="30956" y="40481"/>
                </a:lnTo>
                <a:cubicBezTo>
                  <a:pt x="30162" y="38100"/>
                  <a:pt x="29968" y="35425"/>
                  <a:pt x="28575" y="33337"/>
                </a:cubicBezTo>
                <a:lnTo>
                  <a:pt x="23812" y="26194"/>
                </a:lnTo>
                <a:cubicBezTo>
                  <a:pt x="18489" y="10222"/>
                  <a:pt x="3969" y="4366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luxograma: Operação manual 12">
            <a:hlinkClick r:id="rId5" action="ppaction://hlinkfile"/>
          </p:cNvPr>
          <p:cNvSpPr/>
          <p:nvPr/>
        </p:nvSpPr>
        <p:spPr>
          <a:xfrm rot="8369188" flipH="1">
            <a:off x="4055976" y="4246128"/>
            <a:ext cx="72008" cy="45719"/>
          </a:xfrm>
          <a:prstGeom prst="flowChartManualOperati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Operação manual 13">
            <a:hlinkClick r:id="rId6" action="ppaction://hlinkfile"/>
          </p:cNvPr>
          <p:cNvSpPr/>
          <p:nvPr/>
        </p:nvSpPr>
        <p:spPr>
          <a:xfrm rot="19313492">
            <a:off x="4135226" y="4298504"/>
            <a:ext cx="70795" cy="139199"/>
          </a:xfrm>
          <a:prstGeom prst="flowChartManualOperati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Fluxograma: Dados 84">
            <a:hlinkClick r:id="rId7" action="ppaction://hlinkfile"/>
          </p:cNvPr>
          <p:cNvSpPr/>
          <p:nvPr/>
        </p:nvSpPr>
        <p:spPr>
          <a:xfrm rot="568445">
            <a:off x="4858818" y="3832544"/>
            <a:ext cx="72008" cy="201221"/>
          </a:xfrm>
          <a:prstGeom prst="flowChartInputOutpu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Triângulo isósceles 85">
            <a:hlinkClick r:id="rId8" action="ppaction://hlinkfile"/>
          </p:cNvPr>
          <p:cNvSpPr/>
          <p:nvPr/>
        </p:nvSpPr>
        <p:spPr>
          <a:xfrm rot="18865786">
            <a:off x="4682227" y="6095919"/>
            <a:ext cx="99189" cy="11078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Forma livre 86">
            <a:hlinkClick r:id="rId9" action="ppaction://hlinkfile"/>
          </p:cNvPr>
          <p:cNvSpPr/>
          <p:nvPr/>
        </p:nvSpPr>
        <p:spPr>
          <a:xfrm rot="166938">
            <a:off x="3787951" y="2297388"/>
            <a:ext cx="243482" cy="59114"/>
          </a:xfrm>
          <a:custGeom>
            <a:avLst/>
            <a:gdLst>
              <a:gd name="connsiteX0" fmla="*/ 0 w 156705"/>
              <a:gd name="connsiteY0" fmla="*/ 2647 h 43129"/>
              <a:gd name="connsiteX1" fmla="*/ 0 w 156705"/>
              <a:gd name="connsiteY1" fmla="*/ 2647 h 43129"/>
              <a:gd name="connsiteX2" fmla="*/ 16668 w 156705"/>
              <a:gd name="connsiteY2" fmla="*/ 26460 h 43129"/>
              <a:gd name="connsiteX3" fmla="*/ 28575 w 156705"/>
              <a:gd name="connsiteY3" fmla="*/ 43129 h 43129"/>
              <a:gd name="connsiteX4" fmla="*/ 35718 w 156705"/>
              <a:gd name="connsiteY4" fmla="*/ 40747 h 43129"/>
              <a:gd name="connsiteX5" fmla="*/ 38100 w 156705"/>
              <a:gd name="connsiteY5" fmla="*/ 33604 h 43129"/>
              <a:gd name="connsiteX6" fmla="*/ 59531 w 156705"/>
              <a:gd name="connsiteY6" fmla="*/ 26460 h 43129"/>
              <a:gd name="connsiteX7" fmla="*/ 95250 w 156705"/>
              <a:gd name="connsiteY7" fmla="*/ 14554 h 43129"/>
              <a:gd name="connsiteX8" fmla="*/ 109537 w 156705"/>
              <a:gd name="connsiteY8" fmla="*/ 9791 h 43129"/>
              <a:gd name="connsiteX9" fmla="*/ 119062 w 156705"/>
              <a:gd name="connsiteY9" fmla="*/ 7410 h 43129"/>
              <a:gd name="connsiteX10" fmla="*/ 126206 w 156705"/>
              <a:gd name="connsiteY10" fmla="*/ 5029 h 43129"/>
              <a:gd name="connsiteX11" fmla="*/ 154781 w 156705"/>
              <a:gd name="connsiteY11" fmla="*/ 266 h 43129"/>
              <a:gd name="connsiteX12" fmla="*/ 138112 w 156705"/>
              <a:gd name="connsiteY12" fmla="*/ 2647 h 43129"/>
              <a:gd name="connsiteX13" fmla="*/ 111918 w 156705"/>
              <a:gd name="connsiteY13" fmla="*/ 9791 h 43129"/>
              <a:gd name="connsiteX14" fmla="*/ 0 w 156705"/>
              <a:gd name="connsiteY14" fmla="*/ 2647 h 4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705" h="43129">
                <a:moveTo>
                  <a:pt x="0" y="2647"/>
                </a:moveTo>
                <a:lnTo>
                  <a:pt x="0" y="2647"/>
                </a:lnTo>
                <a:cubicBezTo>
                  <a:pt x="5556" y="10585"/>
                  <a:pt x="13604" y="17268"/>
                  <a:pt x="16668" y="26460"/>
                </a:cubicBezTo>
                <a:cubicBezTo>
                  <a:pt x="22225" y="43128"/>
                  <a:pt x="16669" y="39159"/>
                  <a:pt x="28575" y="43129"/>
                </a:cubicBezTo>
                <a:cubicBezTo>
                  <a:pt x="30956" y="42335"/>
                  <a:pt x="33943" y="42522"/>
                  <a:pt x="35718" y="40747"/>
                </a:cubicBezTo>
                <a:cubicBezTo>
                  <a:pt x="37493" y="38972"/>
                  <a:pt x="36058" y="35063"/>
                  <a:pt x="38100" y="33604"/>
                </a:cubicBezTo>
                <a:cubicBezTo>
                  <a:pt x="38104" y="33601"/>
                  <a:pt x="55957" y="27651"/>
                  <a:pt x="59531" y="26460"/>
                </a:cubicBezTo>
                <a:lnTo>
                  <a:pt x="95250" y="14554"/>
                </a:lnTo>
                <a:lnTo>
                  <a:pt x="109537" y="9791"/>
                </a:lnTo>
                <a:cubicBezTo>
                  <a:pt x="112712" y="8997"/>
                  <a:pt x="115915" y="8309"/>
                  <a:pt x="119062" y="7410"/>
                </a:cubicBezTo>
                <a:cubicBezTo>
                  <a:pt x="121476" y="6720"/>
                  <a:pt x="123745" y="5521"/>
                  <a:pt x="126206" y="5029"/>
                </a:cubicBezTo>
                <a:cubicBezTo>
                  <a:pt x="135675" y="3135"/>
                  <a:pt x="164340" y="-1099"/>
                  <a:pt x="154781" y="266"/>
                </a:cubicBezTo>
                <a:cubicBezTo>
                  <a:pt x="149225" y="1060"/>
                  <a:pt x="143616" y="1546"/>
                  <a:pt x="138112" y="2647"/>
                </a:cubicBezTo>
                <a:cubicBezTo>
                  <a:pt x="124690" y="5331"/>
                  <a:pt x="122179" y="6371"/>
                  <a:pt x="111918" y="9791"/>
                </a:cubicBezTo>
                <a:cubicBezTo>
                  <a:pt x="46852" y="6538"/>
                  <a:pt x="18653" y="3838"/>
                  <a:pt x="0" y="264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Forma livre 87">
            <a:hlinkClick r:id="rId10" action="ppaction://hlinkfile"/>
          </p:cNvPr>
          <p:cNvSpPr/>
          <p:nvPr/>
        </p:nvSpPr>
        <p:spPr>
          <a:xfrm>
            <a:off x="3152919" y="4117335"/>
            <a:ext cx="69057" cy="348316"/>
          </a:xfrm>
          <a:custGeom>
            <a:avLst/>
            <a:gdLst>
              <a:gd name="connsiteX0" fmla="*/ 0 w 69057"/>
              <a:gd name="connsiteY0" fmla="*/ 54768 h 348316"/>
              <a:gd name="connsiteX1" fmla="*/ 0 w 69057"/>
              <a:gd name="connsiteY1" fmla="*/ 54768 h 348316"/>
              <a:gd name="connsiteX2" fmla="*/ 9525 w 69057"/>
              <a:gd name="connsiteY2" fmla="*/ 73818 h 348316"/>
              <a:gd name="connsiteX3" fmla="*/ 14288 w 69057"/>
              <a:gd name="connsiteY3" fmla="*/ 80962 h 348316"/>
              <a:gd name="connsiteX4" fmla="*/ 19050 w 69057"/>
              <a:gd name="connsiteY4" fmla="*/ 97631 h 348316"/>
              <a:gd name="connsiteX5" fmla="*/ 23813 w 69057"/>
              <a:gd name="connsiteY5" fmla="*/ 111918 h 348316"/>
              <a:gd name="connsiteX6" fmla="*/ 26194 w 69057"/>
              <a:gd name="connsiteY6" fmla="*/ 119062 h 348316"/>
              <a:gd name="connsiteX7" fmla="*/ 30957 w 69057"/>
              <a:gd name="connsiteY7" fmla="*/ 211931 h 348316"/>
              <a:gd name="connsiteX8" fmla="*/ 33338 w 69057"/>
              <a:gd name="connsiteY8" fmla="*/ 223837 h 348316"/>
              <a:gd name="connsiteX9" fmla="*/ 40482 w 69057"/>
              <a:gd name="connsiteY9" fmla="*/ 226218 h 348316"/>
              <a:gd name="connsiteX10" fmla="*/ 54769 w 69057"/>
              <a:gd name="connsiteY10" fmla="*/ 228600 h 348316"/>
              <a:gd name="connsiteX11" fmla="*/ 61913 w 69057"/>
              <a:gd name="connsiteY11" fmla="*/ 269081 h 348316"/>
              <a:gd name="connsiteX12" fmla="*/ 64294 w 69057"/>
              <a:gd name="connsiteY12" fmla="*/ 276225 h 348316"/>
              <a:gd name="connsiteX13" fmla="*/ 66675 w 69057"/>
              <a:gd name="connsiteY13" fmla="*/ 283368 h 348316"/>
              <a:gd name="connsiteX14" fmla="*/ 64294 w 69057"/>
              <a:gd name="connsiteY14" fmla="*/ 347662 h 348316"/>
              <a:gd name="connsiteX15" fmla="*/ 59532 w 69057"/>
              <a:gd name="connsiteY15" fmla="*/ 340518 h 348316"/>
              <a:gd name="connsiteX16" fmla="*/ 61913 w 69057"/>
              <a:gd name="connsiteY16" fmla="*/ 328612 h 348316"/>
              <a:gd name="connsiteX17" fmla="*/ 64294 w 69057"/>
              <a:gd name="connsiteY17" fmla="*/ 314325 h 348316"/>
              <a:gd name="connsiteX18" fmla="*/ 66675 w 69057"/>
              <a:gd name="connsiteY18" fmla="*/ 304800 h 348316"/>
              <a:gd name="connsiteX19" fmla="*/ 69057 w 69057"/>
              <a:gd name="connsiteY19" fmla="*/ 292893 h 348316"/>
              <a:gd name="connsiteX20" fmla="*/ 66675 w 69057"/>
              <a:gd name="connsiteY20" fmla="*/ 238125 h 348316"/>
              <a:gd name="connsiteX21" fmla="*/ 61913 w 69057"/>
              <a:gd name="connsiteY21" fmla="*/ 223837 h 348316"/>
              <a:gd name="connsiteX22" fmla="*/ 59532 w 69057"/>
              <a:gd name="connsiteY22" fmla="*/ 216693 h 348316"/>
              <a:gd name="connsiteX23" fmla="*/ 57150 w 69057"/>
              <a:gd name="connsiteY23" fmla="*/ 188118 h 348316"/>
              <a:gd name="connsiteX24" fmla="*/ 35719 w 69057"/>
              <a:gd name="connsiteY24" fmla="*/ 185737 h 348316"/>
              <a:gd name="connsiteX25" fmla="*/ 38100 w 69057"/>
              <a:gd name="connsiteY25" fmla="*/ 169068 h 348316"/>
              <a:gd name="connsiteX26" fmla="*/ 42863 w 69057"/>
              <a:gd name="connsiteY26" fmla="*/ 154781 h 348316"/>
              <a:gd name="connsiteX27" fmla="*/ 47625 w 69057"/>
              <a:gd name="connsiteY27" fmla="*/ 140493 h 348316"/>
              <a:gd name="connsiteX28" fmla="*/ 50007 w 69057"/>
              <a:gd name="connsiteY28" fmla="*/ 133350 h 348316"/>
              <a:gd name="connsiteX29" fmla="*/ 52388 w 69057"/>
              <a:gd name="connsiteY29" fmla="*/ 123825 h 348316"/>
              <a:gd name="connsiteX30" fmla="*/ 50007 w 69057"/>
              <a:gd name="connsiteY30" fmla="*/ 92868 h 348316"/>
              <a:gd name="connsiteX31" fmla="*/ 45244 w 69057"/>
              <a:gd name="connsiteY31" fmla="*/ 78581 h 348316"/>
              <a:gd name="connsiteX32" fmla="*/ 42863 w 69057"/>
              <a:gd name="connsiteY32" fmla="*/ 71437 h 348316"/>
              <a:gd name="connsiteX33" fmla="*/ 35719 w 69057"/>
              <a:gd name="connsiteY33" fmla="*/ 50006 h 348316"/>
              <a:gd name="connsiteX34" fmla="*/ 33338 w 69057"/>
              <a:gd name="connsiteY34" fmla="*/ 42862 h 348316"/>
              <a:gd name="connsiteX35" fmla="*/ 28575 w 69057"/>
              <a:gd name="connsiteY35" fmla="*/ 35718 h 348316"/>
              <a:gd name="connsiteX36" fmla="*/ 23813 w 69057"/>
              <a:gd name="connsiteY36" fmla="*/ 21431 h 348316"/>
              <a:gd name="connsiteX37" fmla="*/ 21432 w 69057"/>
              <a:gd name="connsiteY37" fmla="*/ 14287 h 348316"/>
              <a:gd name="connsiteX38" fmla="*/ 11907 w 69057"/>
              <a:gd name="connsiteY38" fmla="*/ 0 h 348316"/>
              <a:gd name="connsiteX39" fmla="*/ 11907 w 69057"/>
              <a:gd name="connsiteY39" fmla="*/ 14287 h 348316"/>
              <a:gd name="connsiteX40" fmla="*/ 7144 w 69057"/>
              <a:gd name="connsiteY40" fmla="*/ 45243 h 348316"/>
              <a:gd name="connsiteX41" fmla="*/ 2382 w 69057"/>
              <a:gd name="connsiteY41" fmla="*/ 52387 h 348316"/>
              <a:gd name="connsiteX42" fmla="*/ 7144 w 69057"/>
              <a:gd name="connsiteY42" fmla="*/ 59531 h 348316"/>
              <a:gd name="connsiteX43" fmla="*/ 19050 w 69057"/>
              <a:gd name="connsiteY43" fmla="*/ 71437 h 348316"/>
              <a:gd name="connsiteX44" fmla="*/ 23813 w 69057"/>
              <a:gd name="connsiteY44" fmla="*/ 85725 h 348316"/>
              <a:gd name="connsiteX45" fmla="*/ 26194 w 69057"/>
              <a:gd name="connsiteY45" fmla="*/ 92868 h 348316"/>
              <a:gd name="connsiteX46" fmla="*/ 30957 w 69057"/>
              <a:gd name="connsiteY46" fmla="*/ 100012 h 348316"/>
              <a:gd name="connsiteX47" fmla="*/ 33338 w 69057"/>
              <a:gd name="connsiteY47" fmla="*/ 107156 h 348316"/>
              <a:gd name="connsiteX48" fmla="*/ 40482 w 69057"/>
              <a:gd name="connsiteY48" fmla="*/ 114300 h 348316"/>
              <a:gd name="connsiteX49" fmla="*/ 0 w 69057"/>
              <a:gd name="connsiteY49" fmla="*/ 54768 h 34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9057" h="348316">
                <a:moveTo>
                  <a:pt x="0" y="54768"/>
                </a:moveTo>
                <a:lnTo>
                  <a:pt x="0" y="54768"/>
                </a:lnTo>
                <a:cubicBezTo>
                  <a:pt x="3175" y="61118"/>
                  <a:pt x="6125" y="67585"/>
                  <a:pt x="9525" y="73818"/>
                </a:cubicBezTo>
                <a:cubicBezTo>
                  <a:pt x="10896" y="76331"/>
                  <a:pt x="13008" y="78402"/>
                  <a:pt x="14288" y="80962"/>
                </a:cubicBezTo>
                <a:cubicBezTo>
                  <a:pt x="16288" y="84963"/>
                  <a:pt x="17906" y="93817"/>
                  <a:pt x="19050" y="97631"/>
                </a:cubicBezTo>
                <a:cubicBezTo>
                  <a:pt x="20493" y="102439"/>
                  <a:pt x="22225" y="107156"/>
                  <a:pt x="23813" y="111918"/>
                </a:cubicBezTo>
                <a:lnTo>
                  <a:pt x="26194" y="119062"/>
                </a:lnTo>
                <a:cubicBezTo>
                  <a:pt x="26619" y="127984"/>
                  <a:pt x="29910" y="199893"/>
                  <a:pt x="30957" y="211931"/>
                </a:cubicBezTo>
                <a:cubicBezTo>
                  <a:pt x="31308" y="215963"/>
                  <a:pt x="31093" y="220470"/>
                  <a:pt x="33338" y="223837"/>
                </a:cubicBezTo>
                <a:cubicBezTo>
                  <a:pt x="34730" y="225926"/>
                  <a:pt x="38032" y="225673"/>
                  <a:pt x="40482" y="226218"/>
                </a:cubicBezTo>
                <a:cubicBezTo>
                  <a:pt x="45195" y="227265"/>
                  <a:pt x="50007" y="227806"/>
                  <a:pt x="54769" y="228600"/>
                </a:cubicBezTo>
                <a:cubicBezTo>
                  <a:pt x="57605" y="259797"/>
                  <a:pt x="54377" y="246474"/>
                  <a:pt x="61913" y="269081"/>
                </a:cubicBezTo>
                <a:lnTo>
                  <a:pt x="64294" y="276225"/>
                </a:lnTo>
                <a:lnTo>
                  <a:pt x="66675" y="283368"/>
                </a:lnTo>
                <a:cubicBezTo>
                  <a:pt x="65881" y="304799"/>
                  <a:pt x="66954" y="326382"/>
                  <a:pt x="64294" y="347662"/>
                </a:cubicBezTo>
                <a:cubicBezTo>
                  <a:pt x="63939" y="350502"/>
                  <a:pt x="59887" y="343358"/>
                  <a:pt x="59532" y="340518"/>
                </a:cubicBezTo>
                <a:cubicBezTo>
                  <a:pt x="59030" y="336502"/>
                  <a:pt x="61189" y="332594"/>
                  <a:pt x="61913" y="328612"/>
                </a:cubicBezTo>
                <a:cubicBezTo>
                  <a:pt x="62777" y="323862"/>
                  <a:pt x="63347" y="319059"/>
                  <a:pt x="64294" y="314325"/>
                </a:cubicBezTo>
                <a:cubicBezTo>
                  <a:pt x="64936" y="311116"/>
                  <a:pt x="65965" y="307995"/>
                  <a:pt x="66675" y="304800"/>
                </a:cubicBezTo>
                <a:cubicBezTo>
                  <a:pt x="67553" y="300849"/>
                  <a:pt x="68263" y="296862"/>
                  <a:pt x="69057" y="292893"/>
                </a:cubicBezTo>
                <a:cubicBezTo>
                  <a:pt x="68263" y="274637"/>
                  <a:pt x="68555" y="256301"/>
                  <a:pt x="66675" y="238125"/>
                </a:cubicBezTo>
                <a:cubicBezTo>
                  <a:pt x="66158" y="233131"/>
                  <a:pt x="63500" y="228600"/>
                  <a:pt x="61913" y="223837"/>
                </a:cubicBezTo>
                <a:lnTo>
                  <a:pt x="59532" y="216693"/>
                </a:lnTo>
                <a:cubicBezTo>
                  <a:pt x="58738" y="207168"/>
                  <a:pt x="62978" y="195694"/>
                  <a:pt x="57150" y="188118"/>
                </a:cubicBezTo>
                <a:cubicBezTo>
                  <a:pt x="52768" y="182421"/>
                  <a:pt x="40801" y="190819"/>
                  <a:pt x="35719" y="185737"/>
                </a:cubicBezTo>
                <a:cubicBezTo>
                  <a:pt x="31750" y="181768"/>
                  <a:pt x="36838" y="174537"/>
                  <a:pt x="38100" y="169068"/>
                </a:cubicBezTo>
                <a:cubicBezTo>
                  <a:pt x="39229" y="164177"/>
                  <a:pt x="41275" y="159543"/>
                  <a:pt x="42863" y="154781"/>
                </a:cubicBezTo>
                <a:lnTo>
                  <a:pt x="47625" y="140493"/>
                </a:lnTo>
                <a:cubicBezTo>
                  <a:pt x="48419" y="138112"/>
                  <a:pt x="49398" y="135785"/>
                  <a:pt x="50007" y="133350"/>
                </a:cubicBezTo>
                <a:lnTo>
                  <a:pt x="52388" y="123825"/>
                </a:lnTo>
                <a:cubicBezTo>
                  <a:pt x="51594" y="113506"/>
                  <a:pt x="51621" y="103091"/>
                  <a:pt x="50007" y="92868"/>
                </a:cubicBezTo>
                <a:cubicBezTo>
                  <a:pt x="49224" y="87909"/>
                  <a:pt x="46832" y="83343"/>
                  <a:pt x="45244" y="78581"/>
                </a:cubicBezTo>
                <a:lnTo>
                  <a:pt x="42863" y="71437"/>
                </a:lnTo>
                <a:lnTo>
                  <a:pt x="35719" y="50006"/>
                </a:lnTo>
                <a:cubicBezTo>
                  <a:pt x="34925" y="47625"/>
                  <a:pt x="34730" y="44950"/>
                  <a:pt x="33338" y="42862"/>
                </a:cubicBezTo>
                <a:lnTo>
                  <a:pt x="28575" y="35718"/>
                </a:lnTo>
                <a:lnTo>
                  <a:pt x="23813" y="21431"/>
                </a:lnTo>
                <a:cubicBezTo>
                  <a:pt x="23019" y="19050"/>
                  <a:pt x="22824" y="16376"/>
                  <a:pt x="21432" y="14287"/>
                </a:cubicBezTo>
                <a:lnTo>
                  <a:pt x="11907" y="0"/>
                </a:lnTo>
                <a:cubicBezTo>
                  <a:pt x="5555" y="19047"/>
                  <a:pt x="11907" y="-4762"/>
                  <a:pt x="11907" y="14287"/>
                </a:cubicBezTo>
                <a:cubicBezTo>
                  <a:pt x="11907" y="19750"/>
                  <a:pt x="11220" y="37091"/>
                  <a:pt x="7144" y="45243"/>
                </a:cubicBezTo>
                <a:cubicBezTo>
                  <a:pt x="5864" y="47803"/>
                  <a:pt x="3969" y="50006"/>
                  <a:pt x="2382" y="52387"/>
                </a:cubicBezTo>
                <a:cubicBezTo>
                  <a:pt x="3969" y="54768"/>
                  <a:pt x="5120" y="57507"/>
                  <a:pt x="7144" y="59531"/>
                </a:cubicBezTo>
                <a:cubicBezTo>
                  <a:pt x="15401" y="67788"/>
                  <a:pt x="13969" y="60004"/>
                  <a:pt x="19050" y="71437"/>
                </a:cubicBezTo>
                <a:cubicBezTo>
                  <a:pt x="21089" y="76025"/>
                  <a:pt x="22225" y="80962"/>
                  <a:pt x="23813" y="85725"/>
                </a:cubicBezTo>
                <a:cubicBezTo>
                  <a:pt x="24607" y="88106"/>
                  <a:pt x="24802" y="90780"/>
                  <a:pt x="26194" y="92868"/>
                </a:cubicBezTo>
                <a:lnTo>
                  <a:pt x="30957" y="100012"/>
                </a:lnTo>
                <a:lnTo>
                  <a:pt x="33338" y="107156"/>
                </a:lnTo>
                <a:lnTo>
                  <a:pt x="40482" y="114300"/>
                </a:lnTo>
                <a:lnTo>
                  <a:pt x="0" y="54768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Fluxograma: Entrada manual 88">
            <a:hlinkClick r:id="rId11" action="ppaction://hlinkfile"/>
          </p:cNvPr>
          <p:cNvSpPr/>
          <p:nvPr/>
        </p:nvSpPr>
        <p:spPr>
          <a:xfrm rot="19911288">
            <a:off x="3051923" y="3820147"/>
            <a:ext cx="83781" cy="73799"/>
          </a:xfrm>
          <a:prstGeom prst="flowChartManualInp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6597749" y="5422929"/>
            <a:ext cx="24317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Retângulo 101"/>
          <p:cNvSpPr/>
          <p:nvPr/>
        </p:nvSpPr>
        <p:spPr>
          <a:xfrm>
            <a:off x="6588224" y="5730011"/>
            <a:ext cx="24317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Retângulo 102"/>
          <p:cNvSpPr/>
          <p:nvPr/>
        </p:nvSpPr>
        <p:spPr>
          <a:xfrm>
            <a:off x="6597749" y="6046618"/>
            <a:ext cx="243176" cy="72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reto 4"/>
          <p:cNvCxnSpPr/>
          <p:nvPr/>
        </p:nvCxnSpPr>
        <p:spPr>
          <a:xfrm flipV="1">
            <a:off x="5086789" y="1722213"/>
            <a:ext cx="175043" cy="249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5261832" y="1722213"/>
            <a:ext cx="2455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H="1" flipV="1">
            <a:off x="3194985" y="2030510"/>
            <a:ext cx="620386" cy="261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2728504" y="2030510"/>
            <a:ext cx="4664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flipV="1">
            <a:off x="4948238" y="3400426"/>
            <a:ext cx="833042" cy="435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5781280" y="3401449"/>
            <a:ext cx="4469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2972291" y="3877246"/>
            <a:ext cx="125715" cy="742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2540243" y="3951479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V="1">
            <a:off x="3069270" y="4293870"/>
            <a:ext cx="125715" cy="742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2637222" y="4368103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flipV="1">
            <a:off x="3593797" y="4346351"/>
            <a:ext cx="563866" cy="6314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221976" y="4977798"/>
            <a:ext cx="3718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4456616" y="6189438"/>
            <a:ext cx="263022" cy="16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3998393" y="6349778"/>
            <a:ext cx="4582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 descr="Logo Assembleia PNG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701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94600" y="1052736"/>
            <a:ext cx="7650357" cy="128016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 que é piscininhas?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539553" y="2420888"/>
            <a:ext cx="8605404" cy="223224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um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micro-reservatório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água pluviais enterrado que não requer grande área para implantação,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geralmente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está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localizado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sob a via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Sua manutenção é complexa e dificultosa devido ao seu tamanho e o local de instalação (enterrado).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99332" y="6562219"/>
            <a:ext cx="2039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Piscininha Rua Jericó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67" y="4510236"/>
            <a:ext cx="3074609" cy="202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eta para a direita 11">
            <a:hlinkClick r:id="rId3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 descr="cur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027057" cy="880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Logo Assembleia 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765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3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-154360" y="25549"/>
            <a:ext cx="86868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Rios e Córregos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Espaço Reservado para Conteúdo 2"/>
          <p:cNvSpPr txBox="1">
            <a:spLocks/>
          </p:cNvSpPr>
          <p:nvPr/>
        </p:nvSpPr>
        <p:spPr>
          <a:xfrm>
            <a:off x="355391" y="5420074"/>
            <a:ext cx="8788609" cy="1437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canalizações 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águas pluviais, podendo ser aberto ou fechado;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Captam as águas pluviais das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bacias de contribuição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Podem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atravessar 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outros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94782" y="1046074"/>
            <a:ext cx="8850175" cy="4374000"/>
            <a:chOff x="294782" y="1046074"/>
            <a:chExt cx="8850175" cy="4374000"/>
          </a:xfrm>
        </p:grpSpPr>
        <p:pic>
          <p:nvPicPr>
            <p:cNvPr id="16" name="Imagem 15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57" y="1046074"/>
              <a:ext cx="8787600" cy="4374000"/>
            </a:xfrm>
            <a:prstGeom prst="rect">
              <a:avLst/>
            </a:prstGeom>
          </p:spPr>
        </p:pic>
        <p:sp>
          <p:nvSpPr>
            <p:cNvPr id="17" name="Elipse 16"/>
            <p:cNvSpPr/>
            <p:nvPr/>
          </p:nvSpPr>
          <p:spPr>
            <a:xfrm>
              <a:off x="7164288" y="4144364"/>
              <a:ext cx="142704" cy="11881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536969" y="3035052"/>
              <a:ext cx="1629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NASCENTE DO </a:t>
              </a:r>
            </a:p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 RIO TIETÊ </a:t>
              </a:r>
            </a:p>
            <a:p>
              <a:pPr algn="ctr"/>
              <a:endParaRPr lang="pt-BR" sz="1200" dirty="0" smtClean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(SALESÓPOLIS)</a:t>
              </a:r>
              <a:endParaRPr lang="pt-BR" sz="12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8" name="Elipse 37"/>
            <p:cNvSpPr/>
            <p:nvPr/>
          </p:nvSpPr>
          <p:spPr>
            <a:xfrm>
              <a:off x="1948726" y="1681589"/>
              <a:ext cx="142704" cy="11881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1334371" y="1996750"/>
              <a:ext cx="1823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FOZ DO </a:t>
              </a:r>
            </a:p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 RIO TIETÊ</a:t>
              </a:r>
            </a:p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  </a:t>
              </a:r>
            </a:p>
            <a:p>
              <a:pPr algn="ctr"/>
              <a:r>
                <a:rPr lang="pt-BR" sz="12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(RIO PARANÁ)</a:t>
              </a:r>
              <a:endParaRPr lang="pt-BR" sz="12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Seta entalhada para a direita 19"/>
            <p:cNvSpPr/>
            <p:nvPr/>
          </p:nvSpPr>
          <p:spPr bwMode="auto">
            <a:xfrm rot="5400000">
              <a:off x="716282" y="1469532"/>
              <a:ext cx="442131" cy="363542"/>
            </a:xfrm>
            <a:prstGeom prst="notchedRightArrow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00" dirty="0"/>
            </a:p>
          </p:txBody>
        </p:sp>
        <p:sp>
          <p:nvSpPr>
            <p:cNvPr id="21" name="CaixaDeTexto 5"/>
            <p:cNvSpPr txBox="1"/>
            <p:nvPr/>
          </p:nvSpPr>
          <p:spPr>
            <a:xfrm>
              <a:off x="294782" y="1841574"/>
              <a:ext cx="1468906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/>
                <a:t>Baixo = Jusante</a:t>
              </a:r>
              <a:endParaRPr lang="pt-BR" sz="1400" b="1" dirty="0"/>
            </a:p>
          </p:txBody>
        </p:sp>
        <p:sp>
          <p:nvSpPr>
            <p:cNvPr id="25" name="Seta entalhada para a direita 24"/>
            <p:cNvSpPr/>
            <p:nvPr/>
          </p:nvSpPr>
          <p:spPr bwMode="auto">
            <a:xfrm rot="16200000">
              <a:off x="7371065" y="3993062"/>
              <a:ext cx="442131" cy="363542"/>
            </a:xfrm>
            <a:prstGeom prst="notchedRightArrow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00" dirty="0"/>
            </a:p>
          </p:txBody>
        </p:sp>
        <p:sp>
          <p:nvSpPr>
            <p:cNvPr id="26" name="CaixaDeTexto 5"/>
            <p:cNvSpPr txBox="1"/>
            <p:nvPr/>
          </p:nvSpPr>
          <p:spPr>
            <a:xfrm>
              <a:off x="7020272" y="4365104"/>
              <a:ext cx="1396898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/>
                <a:t>Alto = Montante</a:t>
              </a:r>
              <a:endParaRPr lang="pt-BR" sz="1400" b="1" dirty="0"/>
            </a:p>
          </p:txBody>
        </p:sp>
      </p:grpSp>
      <p:pic>
        <p:nvPicPr>
          <p:cNvPr id="18" name="Imagem 17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747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7" y="2564904"/>
            <a:ext cx="4535423" cy="339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26" y="2545950"/>
            <a:ext cx="4537773" cy="340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40" y="2572287"/>
            <a:ext cx="5070560" cy="337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8520" y="1196752"/>
            <a:ext cx="9601200" cy="100584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Quais os tipos de canalização?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15963" y="2354972"/>
            <a:ext cx="379826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9143" lvl="1" indent="-45720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Seção aberta,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Retangular: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Trapezoidal: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Outras:</a:t>
            </a:r>
            <a:endParaRPr lang="pt-B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9143" lvl="1" indent="-45720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Seção fechada,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Circular: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Quadrada: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Retangular:</a:t>
            </a:r>
          </a:p>
          <a:p>
            <a:pPr marL="1273493" lvl="2" indent="-514350">
              <a:spcBef>
                <a:spcPct val="200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Outras: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907496" y="6081642"/>
            <a:ext cx="1400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Córr</a:t>
            </a:r>
            <a:r>
              <a:rPr lang="pt-B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Guarará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76" y="2547712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48" y="2547712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5843872" y="6081642"/>
            <a:ext cx="1968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Córr</a:t>
            </a:r>
            <a:r>
              <a:rPr lang="pt-B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Araçatuba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7" y="2547712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/>
          <p:cNvSpPr txBox="1"/>
          <p:nvPr/>
        </p:nvSpPr>
        <p:spPr>
          <a:xfrm>
            <a:off x="5364088" y="6081642"/>
            <a:ext cx="28231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Córr</a:t>
            </a:r>
            <a:r>
              <a:rPr lang="pt-B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Maurício de Medeiros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932040" y="6081642"/>
            <a:ext cx="33759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Ribeirão dos Meninos c/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Córr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Taioca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88024" y="6081642"/>
            <a:ext cx="3719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Transposição do Rio São Francisco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251176" y="6058163"/>
            <a:ext cx="4713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Dissipação de energia c/ degraus – Local: Aurea, RS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669162" y="6058163"/>
            <a:ext cx="4151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Dissipação de energia c/ pedras e gabiões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48" y="2547712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59"/>
          <a:stretch/>
        </p:blipFill>
        <p:spPr>
          <a:xfrm>
            <a:off x="3754362" y="2570428"/>
            <a:ext cx="5051437" cy="337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5028494" y="6093296"/>
            <a:ext cx="24958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Tubos ovoides - São Paulo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3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29" name="Picture 2" descr="curt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36" y="1196752"/>
            <a:ext cx="1027057" cy="880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 descr="Logo Assembleia PN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250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dvAuto="0"/>
      <p:bldP spid="28" grpId="0"/>
      <p:bldP spid="22" grpId="0"/>
      <p:bldP spid="23" grpId="0"/>
      <p:bldP spid="25" grpId="0"/>
      <p:bldP spid="14" grpId="0"/>
      <p:bldP spid="18" grpId="0"/>
      <p:bldP spid="19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9" y="2420888"/>
            <a:ext cx="2023872" cy="348387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52" y="2456538"/>
            <a:ext cx="2423520" cy="3920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57200" y="1124744"/>
            <a:ext cx="86868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Relação de Rios e Córregos por Macrobacia Hidrográfica</a:t>
            </a:r>
            <a:endParaRPr lang="pt-BR" sz="4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0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CONSIDERAÇÕES FINAIS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4" y="2920804"/>
            <a:ext cx="2634968" cy="33841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58" y="2844059"/>
            <a:ext cx="2775155" cy="33682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00" y="2420888"/>
            <a:ext cx="2683992" cy="2304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91" y="2464321"/>
            <a:ext cx="2134833" cy="41900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0039998" rev="0"/>
            </a:camera>
            <a:lightRig rig="threePt" dir="t"/>
          </a:scene3d>
        </p:spPr>
      </p:pic>
      <p:sp>
        <p:nvSpPr>
          <p:cNvPr id="13" name="Seta para a direita 12">
            <a:hlinkClick r:id="rId9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20248255">
            <a:off x="1892367" y="3817119"/>
            <a:ext cx="49235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113 unidades</a:t>
            </a:r>
            <a:endParaRPr lang="pt-BR" sz="5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Imagem 15" descr="Logo Assembleia PN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5353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686800" cy="118872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pt-B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Quando precisamos implantar </a:t>
            </a:r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GAP? 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half" idx="4294967295"/>
          </p:nvPr>
        </p:nvSpPr>
        <p:spPr>
          <a:xfrm>
            <a:off x="4246760" y="2708920"/>
            <a:ext cx="4897240" cy="30688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a 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vazão </a:t>
            </a:r>
            <a:r>
              <a:rPr lang="pt-B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escoamento superficial </a:t>
            </a:r>
            <a:endParaRPr lang="pt-BR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sarjeta+via</a:t>
            </a:r>
            <a:r>
              <a:rPr lang="pt-BR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comportar 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volume precipitado.</a:t>
            </a:r>
            <a:endParaRPr lang="pt-BR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2" y="2924944"/>
            <a:ext cx="380224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4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6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9" name="Imagem 8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3103514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686800" cy="1080120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Como é possível calcular a vazão que as sarjetas e vias comportam?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97211" y="2348880"/>
            <a:ext cx="8711293" cy="4263280"/>
            <a:chOff x="397211" y="3385567"/>
            <a:chExt cx="8711293" cy="328379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211" y="3429000"/>
              <a:ext cx="8711293" cy="3240359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3995936" y="3385567"/>
              <a:ext cx="18112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Largura da via</a:t>
              </a:r>
              <a:endParaRPr lang="pt-BR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211960" y="3920828"/>
              <a:ext cx="905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Sarjeta</a:t>
              </a:r>
              <a:endParaRPr lang="pt-BR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115536" y="4427820"/>
              <a:ext cx="9929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Calçada</a:t>
              </a:r>
              <a:endParaRPr lang="pt-BR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236296" y="3933056"/>
              <a:ext cx="905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Guia</a:t>
              </a:r>
              <a:endParaRPr lang="pt-BR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624549" y="3836665"/>
              <a:ext cx="6431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Guia</a:t>
              </a:r>
              <a:endParaRPr lang="pt-BR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10680" y="4420681"/>
              <a:ext cx="9929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Calçada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99063021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296144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1°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Cálculo da vazão da capacidade de escoamento superficial 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4294967295"/>
          </p:nvPr>
        </p:nvSpPr>
        <p:spPr>
          <a:xfrm>
            <a:off x="827584" y="2232546"/>
            <a:ext cx="8064896" cy="3449637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Sempre que falamos sobre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“Cálculo da capacidade de escoamento superficial”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deve-se remeter ao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“Cálculo da vazão da </a:t>
            </a:r>
            <a:r>
              <a:rPr lang="pt-B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sarjeta+via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tanto, há duas metodologias de cálculo: </a:t>
            </a:r>
            <a:r>
              <a:rPr lang="pt-B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Izzard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Manning;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Sendo assim, utilizaremos o método de </a:t>
            </a:r>
            <a:r>
              <a:rPr lang="pt-B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Izzard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ser mais prático.</a:t>
            </a:r>
          </a:p>
          <a:p>
            <a:endParaRPr lang="pt-BR" i="1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28216352"/>
              </p:ext>
            </p:extLst>
          </p:nvPr>
        </p:nvGraphicFramePr>
        <p:xfrm>
          <a:off x="683568" y="5328592"/>
          <a:ext cx="7425894" cy="1700808"/>
        </p:xfrm>
        <a:graphic>
          <a:graphicData uri="http://schemas.openxmlformats.org/presentationml/2006/ole">
            <p:oleObj spid="_x0000_s16009" name="Picture" r:id="rId3" imgW="4325040" imgH="2104560" progId="Word.Picture.8">
              <p:embed/>
            </p:oleObj>
          </a:graphicData>
        </a:graphic>
      </p:graphicFrame>
      <p:pic>
        <p:nvPicPr>
          <p:cNvPr id="7" name="Imagem 6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9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0000753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748464" cy="423502"/>
          </a:xfrm>
        </p:spPr>
        <p:txBody>
          <a:bodyPr>
            <a:noAutofit/>
          </a:bodyPr>
          <a:lstStyle/>
          <a:p>
            <a:r>
              <a:rPr lang="pt-BR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que é Drenagem Urbana?</a:t>
            </a:r>
            <a:endParaRPr lang="pt-BR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56346" y="2996952"/>
            <a:ext cx="8787654" cy="3104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o ato de escoar as águas pluviais para </a:t>
            </a:r>
            <a:r>
              <a:rPr lang="pt-B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prevenir inundações,</a:t>
            </a:r>
            <a:r>
              <a:rPr lang="pt-B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garantindo o bem estar da população e evitando danos materias.</a:t>
            </a:r>
            <a:endParaRPr lang="pt-BR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5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INTRODUÇÃO</a:t>
            </a:r>
          </a:p>
        </p:txBody>
      </p:sp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9032462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11560" y="2131962"/>
            <a:ext cx="7408863" cy="4897438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Sarjetas e </a:t>
            </a:r>
            <a:r>
              <a:rPr lang="pt-BR" sz="3400" b="1" dirty="0">
                <a:latin typeface="Arial" panose="020B0604020202020204" pitchFamily="34" charset="0"/>
                <a:cs typeface="Arial" panose="020B0604020202020204" pitchFamily="34" charset="0"/>
              </a:rPr>
              <a:t>Sarjetões – Cálculo </a:t>
            </a: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capacidade:</a:t>
            </a:r>
          </a:p>
          <a:p>
            <a:pPr marL="0" indent="0">
              <a:buNone/>
            </a:pPr>
            <a:endParaRPr lang="pt-BR" sz="6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fórmula de </a:t>
            </a:r>
            <a:r>
              <a:rPr lang="pt-BR" sz="31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Izzard</a:t>
            </a: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pode ser simplificada para:</a:t>
            </a:r>
          </a:p>
          <a:p>
            <a:pPr lvl="1"/>
            <a:endParaRPr lang="pt-BR" sz="3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3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Considerações:</a:t>
            </a:r>
          </a:p>
          <a:p>
            <a:pPr marL="393192" lvl="1" indent="0">
              <a:buNone/>
            </a:pP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Capacidade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escoamento (</a:t>
            </a: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m³/s)</a:t>
            </a:r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Altura da lâmina = 0,10 (m)</a:t>
            </a:r>
          </a:p>
          <a:p>
            <a:pPr marL="393192" lvl="1" indent="0">
              <a:buNone/>
            </a:pPr>
            <a:r>
              <a:rPr lang="pt-B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</a:t>
            </a:r>
            <a:r>
              <a:rPr lang="pt-BR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1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tgɵ</a:t>
            </a:r>
            <a:r>
              <a:rPr lang="pt-BR" sz="1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BR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Coeficiente de rugosidade = 0,015 (concreto)</a:t>
            </a:r>
          </a:p>
          <a:p>
            <a:pPr marL="393192" lvl="1" indent="0">
              <a:buNone/>
            </a:pP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 = Coeficiente de simplificação (adimensional)</a:t>
            </a:r>
          </a:p>
          <a:p>
            <a:pPr marL="393192" lvl="1" indent="0">
              <a:buNone/>
            </a:pP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Declividade da 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(m/m)</a:t>
            </a:r>
            <a:r>
              <a:rPr lang="pt-BR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pt-BR" sz="1800" dirty="0" smtClean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8034922"/>
              </p:ext>
            </p:extLst>
          </p:nvPr>
        </p:nvGraphicFramePr>
        <p:xfrm>
          <a:off x="1655169" y="4168640"/>
          <a:ext cx="7128794" cy="627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941"/>
                <a:gridCol w="697619"/>
                <a:gridCol w="697619"/>
                <a:gridCol w="697619"/>
                <a:gridCol w="697619"/>
                <a:gridCol w="708520"/>
                <a:gridCol w="697619"/>
                <a:gridCol w="697619"/>
                <a:gridCol w="697619"/>
              </a:tblGrid>
              <a:tr h="23018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IZZARD PARA CAPACIDADE DE </a:t>
                      </a:r>
                      <a:r>
                        <a:rPr lang="pt-BR" sz="11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SARJETAS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87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Largura da via (m)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879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1,795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67210500"/>
              </p:ext>
            </p:extLst>
          </p:nvPr>
        </p:nvGraphicFramePr>
        <p:xfrm>
          <a:off x="3324598" y="2436619"/>
          <a:ext cx="3011487" cy="796925"/>
        </p:xfrm>
        <a:graphic>
          <a:graphicData uri="http://schemas.openxmlformats.org/presentationml/2006/ole">
            <p:oleObj spid="_x0000_s26896" name="Equação" r:id="rId3" imgW="1473120" imgH="431640" progId="Equation.3">
              <p:embed/>
            </p:oleObj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21917400"/>
              </p:ext>
            </p:extLst>
          </p:nvPr>
        </p:nvGraphicFramePr>
        <p:xfrm>
          <a:off x="3959424" y="3644279"/>
          <a:ext cx="1531938" cy="468313"/>
        </p:xfrm>
        <a:graphic>
          <a:graphicData uri="http://schemas.openxmlformats.org/presentationml/2006/ole">
            <p:oleObj spid="_x0000_s26897" name="Equação" r:id="rId4" imgW="749160" imgH="253800" progId="Equation.3">
              <p:embed/>
            </p:oleObj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39152654"/>
              </p:ext>
            </p:extLst>
          </p:nvPr>
        </p:nvGraphicFramePr>
        <p:xfrm>
          <a:off x="5940152" y="5156447"/>
          <a:ext cx="2808312" cy="1369767"/>
        </p:xfrm>
        <a:graphic>
          <a:graphicData uri="http://schemas.openxmlformats.org/presentationml/2006/ole">
            <p:oleObj spid="_x0000_s26898" name="Picture" r:id="rId5" imgW="4325040" imgH="2104560" progId="Word.Picture.8">
              <p:embed/>
            </p:oleObj>
          </a:graphicData>
        </a:graphic>
      </p:graphicFrame>
      <p:sp>
        <p:nvSpPr>
          <p:cNvPr id="10" name="Título 4"/>
          <p:cNvSpPr>
            <a:spLocks noGrp="1"/>
          </p:cNvSpPr>
          <p:nvPr>
            <p:ph type="title"/>
          </p:nvPr>
        </p:nvSpPr>
        <p:spPr>
          <a:xfrm>
            <a:off x="457200" y="1357721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1°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Cálculo da vazão da capacidade de escoamento superficial 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Imagem 7" descr="Logo Assembleia 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1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3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1367176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4"/>
          <p:cNvSpPr>
            <a:spLocks noGrp="1"/>
          </p:cNvSpPr>
          <p:nvPr>
            <p:ph type="title"/>
          </p:nvPr>
        </p:nvSpPr>
        <p:spPr>
          <a:xfrm>
            <a:off x="477821" y="141277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1°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Cálculo da vazão da capacidade de escoamento superficial 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914400" y="2564954"/>
            <a:ext cx="8229600" cy="424815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de escoamento superficial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via é diretamente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proporcional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sua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declividade da via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a relação entre a variação de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(Cota) pela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distância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percorrida;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Declividade média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(Não considera variações no greide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via): </a:t>
            </a:r>
          </a:p>
          <a:p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7784" y="5301208"/>
            <a:ext cx="3888431" cy="612796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pic>
        <p:nvPicPr>
          <p:cNvPr id="5" name="Imagem 4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3060471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4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7" name="Imagem 6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80921" cy="2426073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Então, vamos a um exemplo prático...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539552" y="2924944"/>
            <a:ext cx="8352927" cy="244827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Dra. Rosa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abre um </a:t>
            </a:r>
            <a:r>
              <a:rPr kumimoji="0" lang="pt-BR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Processo Administrativo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Posto de Atendimento - Centro, solicitando implantação de um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bueiro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Rua Carijós, nº 1.496, pois seu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marido Eduardo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 que lhe pegar no colo, toda vez que atravessa a rua nos dias chuvosos, para não molhar o pezinho.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5469031"/>
            <a:ext cx="6624736" cy="1200329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 </a:t>
            </a: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diagnosticar se a reclamação </a:t>
            </a: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procede</a:t>
            </a: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Espaço Reservado para Conteúdo 5"/>
              <p:cNvSpPr>
                <a:spLocks noGrp="1"/>
              </p:cNvSpPr>
              <p:nvPr>
                <p:ph idx="4294967295"/>
              </p:nvPr>
            </p:nvSpPr>
            <p:spPr>
              <a:xfrm>
                <a:off x="1411288" y="2714625"/>
                <a:ext cx="7732712" cy="345122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pt-BR" sz="2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Cálculo da declividade da via:</a:t>
                </a:r>
              </a:p>
              <a:p>
                <a:pPr marL="301943" lvl="1" indent="0">
                  <a:buClr>
                    <a:srgbClr val="FF0000"/>
                  </a:buClr>
                  <a:buNone/>
                </a:pP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25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( 780 – 779 ) / 40,87 = 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0,0244 m/m</a:t>
                </a:r>
              </a:p>
              <a:p>
                <a:pPr marL="759143" lvl="1" indent="-457200">
                  <a:buClr>
                    <a:srgbClr val="FF0000"/>
                  </a:buClr>
                  <a:buAutoNum type="alphaLcParenR"/>
                </a:pPr>
                <a:endParaRPr lang="pt-BR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pt-BR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Cálculo da </a:t>
                </a:r>
                <a:r>
                  <a:rPr lang="pt-BR" sz="2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vazão de escoamento superficial:</a:t>
                </a:r>
              </a:p>
              <a:p>
                <a:pPr marL="627063" lvl="2" indent="0">
                  <a:buClr>
                    <a:srgbClr val="FF0000"/>
                  </a:buClr>
                  <a:buNone/>
                </a:pP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2500" b="1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pt-BR" sz="1800" b="1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1,795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BR" sz="2500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2500" b="1" i="0" smtClean="0">
                            <a:latin typeface="Cambria Math"/>
                          </a:rPr>
                          <m:t>𝟎</m:t>
                        </m:r>
                        <m:r>
                          <a:rPr lang="pt-BR" sz="2500" b="1" i="0" smtClean="0">
                            <a:latin typeface="Cambria Math"/>
                          </a:rPr>
                          <m:t>,</m:t>
                        </m:r>
                        <m:r>
                          <a:rPr lang="pt-BR" sz="2500" b="1" i="0" smtClean="0">
                            <a:latin typeface="Cambria Math"/>
                          </a:rPr>
                          <m:t>𝟎𝟐𝟒𝟒</m:t>
                        </m:r>
                        <m:r>
                          <a:rPr lang="pt-BR" sz="2500" b="1" i="0">
                            <a:latin typeface="Cambria Math"/>
                          </a:rPr>
                          <m:t> </m:t>
                        </m:r>
                      </m:e>
                    </m:rad>
                  </m:oMath>
                </a14:m>
                <a:r>
                  <a:rPr lang="pt-BR" sz="25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=</a:t>
                </a: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0,280 m³/s</a:t>
                </a:r>
                <a:endParaRPr lang="pt-BR" sz="2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FF0000"/>
                  </a:buClr>
                </a:pPr>
                <a:endParaRPr lang="pt-B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Espaço Reservado para Conteúd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411288" y="2714625"/>
                <a:ext cx="7732712" cy="3451225"/>
              </a:xfrm>
              <a:blipFill rotWithShape="1">
                <a:blip r:embed="rId2" cstate="print"/>
                <a:stretch>
                  <a:fillRect l="-1183" t="-12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4"/>
          <p:cNvSpPr txBox="1">
            <a:spLocks/>
          </p:cNvSpPr>
          <p:nvPr/>
        </p:nvSpPr>
        <p:spPr>
          <a:xfrm>
            <a:off x="477821" y="1430474"/>
            <a:ext cx="8686800" cy="342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1°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Cálculo da vazão da capacidade de escoamento superficial 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Imagem 4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7386636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19" y="2060848"/>
            <a:ext cx="5273177" cy="468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96" y="2060848"/>
            <a:ext cx="5295600" cy="468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96" y="2060848"/>
            <a:ext cx="5295600" cy="468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0092" y="2525995"/>
            <a:ext cx="3086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Localizar o ponto de interesse (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local da reclamação);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05548" y="3462099"/>
            <a:ext cx="3101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Localizar os dispositivos de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drenagem e redes existentes;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32440" y="4437112"/>
            <a:ext cx="307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Entender a direção do escoamento das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águas;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35996" y="5292970"/>
            <a:ext cx="3071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Delimitar a Bacia com auxílio das curvas de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nível,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limites de lotes e dispositivos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existentes.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39553" y="1804754"/>
            <a:ext cx="35283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rgbClr val="009999"/>
              </a:buClr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SzPct val="65000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b="1" u="sng" dirty="0" smtClean="0"/>
              <a:t>Exemplo (Área Urbana):</a:t>
            </a:r>
            <a:endParaRPr lang="pt-BR" altLang="pt-BR" b="1" u="sng" dirty="0"/>
          </a:p>
        </p:txBody>
      </p:sp>
      <p:cxnSp>
        <p:nvCxnSpPr>
          <p:cNvPr id="32" name="Conector reto 31"/>
          <p:cNvCxnSpPr/>
          <p:nvPr/>
        </p:nvCxnSpPr>
        <p:spPr>
          <a:xfrm flipH="1">
            <a:off x="4365459" y="3140968"/>
            <a:ext cx="206541" cy="342615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H="1">
            <a:off x="4316581" y="3106853"/>
            <a:ext cx="206541" cy="342615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>
            <a:off x="7230185" y="4377988"/>
            <a:ext cx="1" cy="383908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H="1">
            <a:off x="7164288" y="4354562"/>
            <a:ext cx="1" cy="383908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7412340" y="3905198"/>
            <a:ext cx="36004" cy="399009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7478800" y="3925790"/>
            <a:ext cx="36004" cy="399009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 flipV="1">
            <a:off x="4572000" y="3429000"/>
            <a:ext cx="263314" cy="16766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4998561" y="3726708"/>
            <a:ext cx="221511" cy="15803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7325274" y="4596541"/>
            <a:ext cx="20107" cy="33692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7316685" y="4084290"/>
            <a:ext cx="25444" cy="33449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ma livre 21"/>
          <p:cNvSpPr/>
          <p:nvPr/>
        </p:nvSpPr>
        <p:spPr>
          <a:xfrm>
            <a:off x="4619625" y="3111500"/>
            <a:ext cx="2692400" cy="2400300"/>
          </a:xfrm>
          <a:custGeom>
            <a:avLst/>
            <a:gdLst>
              <a:gd name="connsiteX0" fmla="*/ 2692400 w 2692400"/>
              <a:gd name="connsiteY0" fmla="*/ 1368425 h 2400300"/>
              <a:gd name="connsiteX1" fmla="*/ 2143125 w 2692400"/>
              <a:gd name="connsiteY1" fmla="*/ 1746250 h 2400300"/>
              <a:gd name="connsiteX2" fmla="*/ 1800225 w 2692400"/>
              <a:gd name="connsiteY2" fmla="*/ 2400300 h 2400300"/>
              <a:gd name="connsiteX3" fmla="*/ 1304925 w 2692400"/>
              <a:gd name="connsiteY3" fmla="*/ 2111375 h 2400300"/>
              <a:gd name="connsiteX4" fmla="*/ 1298575 w 2692400"/>
              <a:gd name="connsiteY4" fmla="*/ 1933575 h 2400300"/>
              <a:gd name="connsiteX5" fmla="*/ 1104900 w 2692400"/>
              <a:gd name="connsiteY5" fmla="*/ 1892300 h 2400300"/>
              <a:gd name="connsiteX6" fmla="*/ 76200 w 2692400"/>
              <a:gd name="connsiteY6" fmla="*/ 1120775 h 2400300"/>
              <a:gd name="connsiteX7" fmla="*/ 95250 w 2692400"/>
              <a:gd name="connsiteY7" fmla="*/ 1089025 h 2400300"/>
              <a:gd name="connsiteX8" fmla="*/ 0 w 2692400"/>
              <a:gd name="connsiteY8" fmla="*/ 984250 h 2400300"/>
              <a:gd name="connsiteX9" fmla="*/ 184150 w 2692400"/>
              <a:gd name="connsiteY9" fmla="*/ 625475 h 2400300"/>
              <a:gd name="connsiteX10" fmla="*/ 346075 w 2692400"/>
              <a:gd name="connsiteY10" fmla="*/ 428625 h 2400300"/>
              <a:gd name="connsiteX11" fmla="*/ 558800 w 2692400"/>
              <a:gd name="connsiteY11" fmla="*/ 0 h 2400300"/>
              <a:gd name="connsiteX12" fmla="*/ 1308100 w 2692400"/>
              <a:gd name="connsiteY12" fmla="*/ 581025 h 2400300"/>
              <a:gd name="connsiteX13" fmla="*/ 1524000 w 2692400"/>
              <a:gd name="connsiteY13" fmla="*/ 663575 h 2400300"/>
              <a:gd name="connsiteX14" fmla="*/ 1901825 w 2692400"/>
              <a:gd name="connsiteY14" fmla="*/ 720725 h 2400300"/>
              <a:gd name="connsiteX15" fmla="*/ 1911350 w 2692400"/>
              <a:gd name="connsiteY15" fmla="*/ 657225 h 2400300"/>
              <a:gd name="connsiteX16" fmla="*/ 2692400 w 2692400"/>
              <a:gd name="connsiteY16" fmla="*/ 1368425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92400" h="2400300">
                <a:moveTo>
                  <a:pt x="2692400" y="1368425"/>
                </a:moveTo>
                <a:lnTo>
                  <a:pt x="2143125" y="1746250"/>
                </a:lnTo>
                <a:lnTo>
                  <a:pt x="1800225" y="2400300"/>
                </a:lnTo>
                <a:lnTo>
                  <a:pt x="1304925" y="2111375"/>
                </a:lnTo>
                <a:lnTo>
                  <a:pt x="1298575" y="1933575"/>
                </a:lnTo>
                <a:lnTo>
                  <a:pt x="1104900" y="1892300"/>
                </a:lnTo>
                <a:lnTo>
                  <a:pt x="76200" y="1120775"/>
                </a:lnTo>
                <a:lnTo>
                  <a:pt x="95250" y="1089025"/>
                </a:lnTo>
                <a:lnTo>
                  <a:pt x="0" y="984250"/>
                </a:lnTo>
                <a:lnTo>
                  <a:pt x="184150" y="625475"/>
                </a:lnTo>
                <a:lnTo>
                  <a:pt x="346075" y="428625"/>
                </a:lnTo>
                <a:lnTo>
                  <a:pt x="558800" y="0"/>
                </a:lnTo>
                <a:lnTo>
                  <a:pt x="1308100" y="581025"/>
                </a:lnTo>
                <a:lnTo>
                  <a:pt x="1524000" y="663575"/>
                </a:lnTo>
                <a:lnTo>
                  <a:pt x="1901825" y="720725"/>
                </a:lnTo>
                <a:lnTo>
                  <a:pt x="1911350" y="657225"/>
                </a:lnTo>
                <a:lnTo>
                  <a:pt x="2692400" y="1368425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5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CONTEXTUALIZAÇÃO</a:t>
            </a:r>
          </a:p>
        </p:txBody>
      </p:sp>
      <p:sp>
        <p:nvSpPr>
          <p:cNvPr id="28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2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22">
            <a:off x="6687697" y="3677704"/>
            <a:ext cx="565200" cy="68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457200" y="1286458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da área de contribuição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Imagem 30" descr="Logo Assembleia 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85968712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  <p:bldP spid="36" grpId="0"/>
      <p:bldP spid="24" grpId="0" autoUpdateAnimBg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340594"/>
            <a:ext cx="8686800" cy="342342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da vazão da área de contribuição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2159521"/>
            <a:ext cx="8569325" cy="4941887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Método </a:t>
            </a:r>
            <a:r>
              <a:rPr lang="pt-BR" sz="3100" b="1" dirty="0">
                <a:latin typeface="Arial" panose="020B0604020202020204" pitchFamily="34" charset="0"/>
                <a:cs typeface="Arial" panose="020B0604020202020204" pitchFamily="34" charset="0"/>
              </a:rPr>
              <a:t>Racional (Para </a:t>
            </a: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bacias de até </a:t>
            </a:r>
            <a:r>
              <a:rPr lang="pt-BR" sz="3100" b="1" dirty="0">
                <a:latin typeface="Arial" panose="020B0604020202020204" pitchFamily="34" charset="0"/>
                <a:cs typeface="Arial" panose="020B0604020202020204" pitchFamily="34" charset="0"/>
              </a:rPr>
              <a:t>2,0 km²</a:t>
            </a: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Cálculos 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em função da expressão: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Q=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C.I.A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, sendo:</a:t>
            </a:r>
          </a:p>
          <a:p>
            <a:pPr lvl="1">
              <a:buClr>
                <a:srgbClr val="FF0000"/>
              </a:buClr>
            </a:pP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 = Vazão da área de contribuição (m³/s);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= Coeficiente de escoamento 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(adimensional);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= Intensidade média de precipitação sobre toda área 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contribuição 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(m/s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h / </a:t>
            </a:r>
            <a:r>
              <a:rPr lang="pt-BR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5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2">
              <a:buClr>
                <a:srgbClr val="FF0000"/>
              </a:buClr>
            </a:pP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Área de contribuição (m²).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8066406"/>
              </p:ext>
            </p:extLst>
          </p:nvPr>
        </p:nvGraphicFramePr>
        <p:xfrm>
          <a:off x="1913637" y="4353945"/>
          <a:ext cx="5524534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8310"/>
                <a:gridCol w="1008112"/>
                <a:gridCol w="1008112"/>
              </a:tblGrid>
              <a:tr h="197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</a:t>
                      </a:r>
                      <a:r>
                        <a:rPr lang="pt-BR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bacia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pt-BR" sz="11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Mín.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Máx.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7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Edificação muito densa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Edificações com muitas superfícies livres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Matas, parques e campos de esportes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Espaço Reservado para Conteúdo 3"/>
          <p:cNvSpPr txBox="1">
            <a:spLocks/>
          </p:cNvSpPr>
          <p:nvPr/>
        </p:nvSpPr>
        <p:spPr>
          <a:xfrm>
            <a:off x="3491880" y="5362057"/>
            <a:ext cx="2592288" cy="29919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Prefeitura de São Paulo</a:t>
            </a:r>
            <a:endParaRPr lang="pt-BR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9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506367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35846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da vazão da área de contribuição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2087563"/>
            <a:ext cx="8353425" cy="3286125"/>
          </a:xfrm>
        </p:spPr>
        <p:txBody>
          <a:bodyPr>
            <a:normAutofit fontScale="77500" lnSpcReduction="20000"/>
          </a:bodyPr>
          <a:lstStyle/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 =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Altura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Precipitada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(mm):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altura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que a água alcançaria em um recipiente de área de 1 m²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3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Tempo de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Concentração (min):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tempo que a água leva para percorrer a maior distância dentro da bacia delimitada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(Para microdrenagem adotamos </a:t>
            </a:r>
            <a:r>
              <a:rPr lang="pt-BR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=10 min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= Tempo de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Recorrência (anos):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com base em dados estatísticos,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determina-se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a chance de uma determinada intensidade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chuva ocorrer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num dado espaço de 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tempo (Para microdrenagem adotamos T</a:t>
            </a:r>
            <a:r>
              <a:rPr lang="pt-BR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=10 anos).</a:t>
            </a:r>
            <a:endParaRPr lang="pt-BR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66621521"/>
              </p:ext>
            </p:extLst>
          </p:nvPr>
        </p:nvGraphicFramePr>
        <p:xfrm>
          <a:off x="1259634" y="5445224"/>
          <a:ext cx="6768750" cy="108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0150"/>
                <a:gridCol w="1012150"/>
                <a:gridCol w="1012150"/>
                <a:gridCol w="1012150"/>
                <a:gridCol w="1012150"/>
              </a:tblGrid>
              <a:tr h="27003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</a:t>
                      </a:r>
                      <a:r>
                        <a:rPr lang="pt-BR" sz="15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pt-BR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Intensidade de Chuva de acordo com o Tempo de Recorrência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pt-BR" sz="15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(anos)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(m/s)*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5,19.10</a:t>
                      </a:r>
                      <a:r>
                        <a:rPr lang="pt-BR" sz="1500" b="0" i="0" u="none" strike="noStrike" kern="120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pt-BR" sz="15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500" u="none" strike="noStrike" baseline="30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6,12.10</a:t>
                      </a:r>
                      <a:r>
                        <a:rPr lang="pt-BR" sz="15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pt-BR" sz="15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6,81.10</a:t>
                      </a:r>
                      <a:r>
                        <a:rPr lang="pt-BR" sz="15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pt-BR" sz="15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7,49.10</a:t>
                      </a:r>
                      <a:r>
                        <a:rPr lang="pt-BR" sz="15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pt-BR" sz="15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003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considerando </a:t>
                      </a:r>
                      <a:r>
                        <a:rPr lang="pt-BR" sz="15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</a:t>
                      </a:r>
                      <a:r>
                        <a:rPr lang="pt-BR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min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2483768" y="3099890"/>
            <a:ext cx="4392488" cy="32911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Equação de Chuva para o Município de Santo André</a:t>
            </a:r>
            <a:endParaRPr lang="pt-BR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CaixaDeTexto 5"/>
              <p:cNvSpPr txBox="1"/>
              <p:nvPr/>
            </p:nvSpPr>
            <p:spPr>
              <a:xfrm>
                <a:off x="1403648" y="2589287"/>
                <a:ext cx="6354846" cy="56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i="1" smtClean="0">
                          <a:latin typeface="Cambria Math"/>
                        </a:rPr>
                        <m:t>h</m:t>
                      </m:r>
                      <m:r>
                        <a:rPr lang="pt-BR" sz="1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BR" sz="1600" b="0" i="1" smtClean="0">
                              <a:latin typeface="Cambria Math"/>
                            </a:rPr>
                            <m:t>𝑡𝑐</m:t>
                          </m:r>
                          <m:r>
                            <a:rPr lang="pt-BR" sz="1600" b="0" i="1" smtClean="0">
                              <a:latin typeface="Cambria Math"/>
                            </a:rPr>
                            <m:t>−6)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/>
                            </a:rPr>
                            <m:t>0,238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pt-BR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/>
                            </a:rPr>
                            <m:t>12,9−4,22</m:t>
                          </m:r>
                          <m:func>
                            <m:funcPr>
                              <m:ctrlPr>
                                <a:rPr lang="pt-BR" sz="1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160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pt-BR" sz="1600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BR" sz="160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pt-BR" sz="16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16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1600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pt-BR" sz="1600" b="0" i="1" baseline="-25000" smtClean="0">
                                                  <a:latin typeface="Cambria Math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1600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pt-BR" sz="1600" b="0" i="1" baseline="-25000" smtClean="0">
                                                  <a:latin typeface="Cambria Math"/>
                                                </a:rPr>
                                                <m:t>𝑅</m:t>
                                              </m:r>
                                              <m:r>
                                                <a:rPr lang="pt-BR" sz="1600" i="1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pt-BR" sz="1600" i="1">
                                  <a:latin typeface="Cambria Math"/>
                                </a:rPr>
                                <m:t> 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2589287"/>
                <a:ext cx="6354846" cy="56034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0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130220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1088091" y="2498584"/>
            <a:ext cx="7732381" cy="345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da vazão da área de contribuição:</a:t>
            </a:r>
          </a:p>
          <a:p>
            <a:pPr marL="301943" lvl="1" indent="0">
              <a:buNone/>
            </a:pP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t-BR" sz="2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C.I.A</a:t>
            </a:r>
          </a:p>
          <a:p>
            <a:pPr marL="0" indent="0">
              <a:buNone/>
            </a:pP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Onde:</a:t>
            </a:r>
          </a:p>
          <a:p>
            <a:pPr marL="0" indent="0">
              <a:buNone/>
            </a:pP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0,90</a:t>
            </a:r>
          </a:p>
          <a:p>
            <a:pPr marL="0" indent="0">
              <a:buNone/>
            </a:pPr>
            <a:r>
              <a:rPr lang="pt-BR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5,19.10</a:t>
            </a:r>
            <a:r>
              <a:rPr lang="pt-BR" sz="25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(</a:t>
            </a:r>
            <a:r>
              <a:rPr lang="pt-BR" sz="2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 </a:t>
            </a:r>
            <a:r>
              <a:rPr lang="pt-BR" sz="2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</a:t>
            </a:r>
            <a:r>
              <a:rPr lang="pt-B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 anos) </a:t>
            </a:r>
            <a:endParaRPr lang="pt-BR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7.434,10 m²</a:t>
            </a:r>
          </a:p>
          <a:p>
            <a:pPr marL="0" indent="0">
              <a:buNone/>
            </a:pPr>
            <a:endParaRPr lang="pt-B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1943" lvl="1" indent="0">
              <a:buNone/>
            </a:pP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 </a:t>
            </a:r>
            <a:r>
              <a:rPr lang="pt-BR" sz="2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0,347 m³/s</a:t>
            </a: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457200" y="1418464"/>
            <a:ext cx="8686800" cy="342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3º Passo: </a:t>
            </a:r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da vazão da área de contribuição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Imagem 3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3338369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1574490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Confrontar as vazões da capacidade de escoamento superficial e da área de contribuição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91228"/>
            <a:ext cx="3483471" cy="231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ta para a direita 3"/>
          <p:cNvSpPr/>
          <p:nvPr/>
        </p:nvSpPr>
        <p:spPr>
          <a:xfrm>
            <a:off x="3635896" y="2780928"/>
            <a:ext cx="606135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3635896" y="3356992"/>
            <a:ext cx="606135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467544" y="2564904"/>
            <a:ext cx="3240360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 Sup.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4283968" y="2687224"/>
            <a:ext cx="4752527" cy="453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será necessário fazer projeto</a:t>
            </a:r>
          </a:p>
          <a:p>
            <a:pPr marL="0" indent="0" algn="ctr">
              <a:buFont typeface="Symbol" pitchFamily="18" charset="2"/>
              <a:buNone/>
            </a:pPr>
            <a:endParaRPr lang="pt-BR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Symbol" pitchFamily="18" charset="2"/>
              <a:buNone/>
            </a:pPr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1"/>
          <p:cNvSpPr txBox="1">
            <a:spLocks/>
          </p:cNvSpPr>
          <p:nvPr/>
        </p:nvSpPr>
        <p:spPr>
          <a:xfrm>
            <a:off x="467544" y="3149352"/>
            <a:ext cx="3226844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pt-B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 Sup.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1"/>
          <p:cNvSpPr txBox="1">
            <a:spLocks/>
          </p:cNvSpPr>
          <p:nvPr/>
        </p:nvSpPr>
        <p:spPr>
          <a:xfrm>
            <a:off x="3995936" y="3191280"/>
            <a:ext cx="4752527" cy="453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pt-BR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 necessário fazer projeto</a:t>
            </a:r>
          </a:p>
          <a:p>
            <a:pPr marL="0" indent="0" algn="ctr">
              <a:buFont typeface="Symbol" pitchFamily="18" charset="2"/>
              <a:buNone/>
            </a:pPr>
            <a:endParaRPr lang="pt-BR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Symbol" pitchFamily="18" charset="2"/>
              <a:buNone/>
            </a:pPr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19872" y="6381328"/>
            <a:ext cx="2880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Imagem da Internet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8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893313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7" grpId="0" build="p"/>
      <p:bldP spid="9" grpId="0" build="p"/>
      <p:bldP spid="11" grpId="0" build="p"/>
      <p:bldP spid="12" grpId="0" build="p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761509" y="2835238"/>
            <a:ext cx="7732381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Como as vazões são:</a:t>
            </a:r>
          </a:p>
          <a:p>
            <a:pPr marL="301943" lvl="1" indent="0">
              <a:buClr>
                <a:srgbClr val="FF0000"/>
              </a:buClr>
              <a:buNone/>
            </a:pP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4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</a:t>
            </a:r>
            <a:r>
              <a:rPr lang="pt-BR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0,347 m³/s</a:t>
            </a:r>
          </a:p>
          <a:p>
            <a:pPr marL="301943" lvl="1" indent="0">
              <a:buClr>
                <a:srgbClr val="FF0000"/>
              </a:buClr>
              <a:buNone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pt-B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4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pt-BR" sz="24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 Sup</a:t>
            </a:r>
            <a:r>
              <a:rPr lang="pt-BR" sz="2400" b="1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0,280 m³/s</a:t>
            </a:r>
          </a:p>
          <a:p>
            <a:pPr marL="301943" lvl="1" indent="0">
              <a:buClr>
                <a:srgbClr val="FF0000"/>
              </a:buClr>
              <a:buNone/>
            </a:pPr>
            <a:endParaRPr lang="pt-BR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Então:</a:t>
            </a: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1624687" y="5067486"/>
            <a:ext cx="3240360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Contrib</a:t>
            </a:r>
            <a:r>
              <a:rPr lang="pt-BR" sz="28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pt-BR" sz="28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28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pt-BR" sz="28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 Sup. </a:t>
            </a:r>
            <a:endParaRPr lang="pt-B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685945" y="5262549"/>
            <a:ext cx="606135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5325789" y="4851462"/>
            <a:ext cx="3710707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pt-B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 necessário fazer projeto</a:t>
            </a:r>
            <a:endParaRPr lang="pt-BR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Symbol" pitchFamily="18" charset="2"/>
              <a:buNone/>
            </a:pPr>
            <a:endParaRPr lang="pt-BR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2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4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6" name="Título 2"/>
          <p:cNvSpPr txBox="1">
            <a:spLocks/>
          </p:cNvSpPr>
          <p:nvPr/>
        </p:nvSpPr>
        <p:spPr>
          <a:xfrm>
            <a:off x="467544" y="1574490"/>
            <a:ext cx="8686800" cy="342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4º Passo: </a:t>
            </a:r>
            <a:r>
              <a:rPr kumimoji="0" lang="pt-BR" sz="3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Confrontar as vazões da capacidade de escoamento superficial e da área de contribuição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8754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84" y="2673819"/>
            <a:ext cx="4557600" cy="34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02" y="2674896"/>
            <a:ext cx="4529247" cy="340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02" y="2691728"/>
            <a:ext cx="4512982" cy="338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4544" y="1088152"/>
            <a:ext cx="9875520" cy="118872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que contempla um </a:t>
            </a:r>
            <a:b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t-B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sistema de drenagem?</a:t>
            </a:r>
            <a:endParaRPr lang="pt-BR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323528" y="2431429"/>
            <a:ext cx="4320480" cy="4426571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Pavimento das Vias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Guias e Sarjetas</a:t>
            </a:r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pt-BR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Sarjetão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Grelhas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Galerias de </a:t>
            </a:r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Á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guas Pluviais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Escada Hidráulica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Piscinões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Piscininhas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Córregos e Rios</a:t>
            </a:r>
            <a:r>
              <a:rPr lang="pt-B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4294967295"/>
          </p:nvPr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6996"/>
            <a:ext cx="4556125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4088747" y="6202179"/>
            <a:ext cx="49477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Ruas Coronel Alfredo Flaquer e Prefeito Justino Paixão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91728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580112" y="6202179"/>
            <a:ext cx="16990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Dom Pedro l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91728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4745846" y="6202179"/>
            <a:ext cx="36425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Croqui 3D da Galeria de Águas Pluviais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537291" y="6202179"/>
            <a:ext cx="2059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Ayrton Senna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5076056" y="6237312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Piscinão Rua Grã-Bretanha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875921" y="6202179"/>
            <a:ext cx="1576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Córr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Guaixaya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580112" y="6202179"/>
            <a:ext cx="17840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Tamanduateí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191363" y="6202179"/>
            <a:ext cx="477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Ruas </a:t>
            </a:r>
            <a:r>
              <a:rPr lang="pt-B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Reverendo Martim 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 King x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Boker</a:t>
            </a:r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Pitiman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84" y="2673819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99" y="2697433"/>
            <a:ext cx="4557306" cy="342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63" y="2697433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18" y="2683522"/>
            <a:ext cx="4557307" cy="341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34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485247" y="6202179"/>
            <a:ext cx="2039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Piscininha Rua Jericó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752233" y="6202179"/>
            <a:ext cx="1706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Santa Clara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m 36" descr="Logo Assembleia PNG"/>
          <p:cNvPicPr/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2928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5" grpId="0"/>
      <p:bldP spid="26" grpId="0"/>
      <p:bldP spid="28" grpId="0"/>
      <p:bldP spid="32" grpId="0"/>
      <p:bldP spid="33" grpId="0"/>
      <p:bldP spid="20" grpId="0"/>
      <p:bldP spid="24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686800" cy="282927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Nivelamento do terreno no trecho a implantar a GAP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988840"/>
            <a:ext cx="8683933" cy="478822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magem 4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3813035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5903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6º Passo: </a:t>
            </a:r>
            <a:r>
              <a:rPr lang="pt-BR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do diâmetro da GAP, declividade, velocidade, cotas e </a:t>
            </a:r>
            <a:r>
              <a:rPr lang="pt-BR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PV’s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611560" y="2205434"/>
            <a:ext cx="8409112" cy="4679950"/>
          </a:xfrm>
          <a:noFill/>
        </p:spPr>
        <p:txBody>
          <a:bodyPr>
            <a:normAutofit fontScale="77500" lnSpcReduction="20000"/>
          </a:bodyPr>
          <a:lstStyle/>
          <a:p>
            <a:pPr marL="457200" lvl="1" indent="-457200">
              <a:buClr>
                <a:srgbClr val="FF0000"/>
              </a:buClr>
              <a:buFont typeface="+mj-lt"/>
              <a:buAutoNum type="arabicPeriod"/>
            </a:pP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Recomendações de projeto:</a:t>
            </a:r>
          </a:p>
          <a:p>
            <a:pPr marL="457200" lvl="1" indent="-457200">
              <a:buClr>
                <a:srgbClr val="FF0000"/>
              </a:buClr>
              <a:buFont typeface="+mj-lt"/>
              <a:buAutoNum type="arabicPeriod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Distribuição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pt-BR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PV’s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até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 máx.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 m/s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 m/s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Degrau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tubos 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 m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os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recomenda-se u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diâmetro mín.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para as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recomenda-se usar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diâmetro mín.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mm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seções circulares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são dimensionadas à seção plena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0,94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as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retangulares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altura livre mín. de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0,10 H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mudanças de diâmetro (ou dimensões), as geratrizes superiores internas devem estar alinhadas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b="1" dirty="0"/>
          </a:p>
        </p:txBody>
      </p:sp>
      <p:pic>
        <p:nvPicPr>
          <p:cNvPr id="5" name="Imagem 4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539474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135846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 diâmetro da GAP, declividade, velocidade, cotas e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646113" y="2133600"/>
            <a:ext cx="8497887" cy="45354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Inicialmente adota-se o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diâmetro mín.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declividade do terreno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(econômica);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Determina-se a capacidade da rede utilizando a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equação da continuidade</a:t>
            </a:r>
            <a:r>
              <a:rPr lang="pt-BR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5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Velocidade de escoamento – </a:t>
            </a:r>
            <a:r>
              <a:rPr lang="pt-BR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equação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Manning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3635896" y="3789040"/>
                <a:ext cx="4104456" cy="129614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ONDE:</a:t>
                </a:r>
              </a:p>
              <a:p>
                <a:pPr eaLnBrk="1" hangingPunct="1"/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   Q = 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vazão da rede </a:t>
                </a:r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m³/s)</a:t>
                </a:r>
              </a:p>
              <a:p>
                <a:pPr eaLnBrk="1" hangingPunct="1"/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V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velocidade média (m/s) </a:t>
                </a:r>
              </a:p>
              <a:p>
                <a:pPr eaLnBrk="1" hangingPunct="1"/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pt-BR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= área molhada (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m²)</a:t>
                </a:r>
              </a:p>
            </p:txBody>
          </p:sp>
        </mc:Choice>
        <mc:Fallback>
          <p:sp>
            <p:nvSpPr>
              <p:cNvPr id="1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3789040"/>
                <a:ext cx="4104456" cy="129614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87" b="-3302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CaixaDeTexto 12"/>
              <p:cNvSpPr txBox="1"/>
              <p:nvPr/>
            </p:nvSpPr>
            <p:spPr>
              <a:xfrm>
                <a:off x="1331640" y="4077072"/>
                <a:ext cx="18170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𝑄</m:t>
                    </m:r>
                    <m:r>
                      <a:rPr lang="pt-BR" sz="2800" b="0" i="1" smtClean="0">
                        <a:latin typeface="Cambria Math"/>
                      </a:rPr>
                      <m:t>=</m:t>
                    </m:r>
                    <m:r>
                      <a:rPr lang="pt-BR" sz="2800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pt-BR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pt-BR" sz="280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endParaRPr lang="pt-BR" sz="2800" dirty="0"/>
              </a:p>
            </p:txBody>
          </p:sp>
        </mc:Choice>
        <mc:Fallback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077072"/>
                <a:ext cx="1817023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9" name="CaixaDeTexto 18"/>
              <p:cNvSpPr txBox="1"/>
              <p:nvPr/>
            </p:nvSpPr>
            <p:spPr>
              <a:xfrm>
                <a:off x="1043608" y="5578992"/>
                <a:ext cx="3096344" cy="73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𝑉</m:t>
                    </m:r>
                    <m:r>
                      <a:rPr lang="pt-BR" sz="28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2800" b="0" i="1" smtClean="0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pt-BR" sz="28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BR" sz="2800" b="0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pt-BR" sz="2800" i="1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e>
                      <m:sup>
                        <m:r>
                          <a:rPr lang="pt-BR" sz="2800" b="0" i="1" smtClean="0">
                            <a:latin typeface="Cambria Math"/>
                          </a:rPr>
                          <m:t>2/3</m:t>
                        </m:r>
                      </m:sup>
                    </m:sSup>
                    <m:r>
                      <a:rPr lang="pt-BR" sz="2800" b="0" i="1" smtClean="0"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pt-BR" sz="2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2800" b="0" i="1" smtClean="0">
                            <a:latin typeface="Cambria Math"/>
                          </a:rPr>
                          <m:t>𝑖</m:t>
                        </m:r>
                        <m:r>
                          <a:rPr lang="pt-BR" sz="2800" b="0" i="1" smtClean="0">
                            <a:latin typeface="Cambria Math"/>
                          </a:rPr>
                          <m:t> </m:t>
                        </m:r>
                      </m:e>
                    </m:rad>
                  </m:oMath>
                </a14:m>
                <a:r>
                  <a:rPr lang="pt-BR" sz="2800" dirty="0" smtClean="0"/>
                  <a:t> </a:t>
                </a:r>
                <a:endParaRPr lang="pt-BR" sz="2800" dirty="0"/>
              </a:p>
            </p:txBody>
          </p:sp>
        </mc:Choice>
        <mc:Fallback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78992"/>
                <a:ext cx="3096344" cy="73032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3707904" y="5373216"/>
                <a:ext cx="4896544" cy="129614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ONDE:</a:t>
                </a:r>
              </a:p>
              <a:p>
                <a:pPr eaLnBrk="1" hangingPunct="1"/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velocidade média (m/s) </a:t>
                </a:r>
                <a:endParaRPr lang="pt-BR" alt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indent="0" eaLnBrk="1" hangingPunct="1"/>
                <a:r>
                  <a:rPr lang="pt-BR" alt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pt-BR" altLang="pt-BR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coeficiente de rugosidade </a:t>
                </a: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0,015 (concreto)</a:t>
                </a:r>
              </a:p>
              <a:p>
                <a:pPr eaLnBrk="1" hangingPunct="1"/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i  = declividade média (m/m)</a:t>
                </a:r>
              </a:p>
              <a:p>
                <a:pPr eaLnBrk="1" hangingPunct="1"/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pt-BR" i="1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pt-BR" alt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raio hidráulico (m)</a:t>
                </a:r>
                <a:endParaRPr lang="pt-BR" alt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373216"/>
                <a:ext cx="4896544" cy="1296144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996" t="-8451" r="-12080" b="-1408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 descr="Logo Assembleia 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0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5501382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1286458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 diâmetro da GAP, declividade, velocidade, cotas e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734888" y="1772791"/>
            <a:ext cx="8229600" cy="4752975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Raio Hidráulico: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7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427984" y="1916832"/>
            <a:ext cx="4104456" cy="1296144"/>
          </a:xfrm>
          <a:prstGeom prst="rect">
            <a:avLst/>
          </a:prstGeom>
          <a:blipFill rotWithShape="1">
            <a:blip r:embed="rId2" cstate="print"/>
            <a:stretch>
              <a:fillRect l="-1187" b="-3286"/>
            </a:stretch>
          </a:blipFill>
          <a:ln>
            <a:noFill/>
          </a:ln>
          <a:effectLst/>
          <a:extLst/>
        </p:spPr>
        <p:txBody>
          <a:bodyPr/>
          <a:lstStyle/>
          <a:p>
            <a:r>
              <a:rPr lang="pt-BR" dirty="0">
                <a:noFill/>
              </a:rPr>
              <a:t> </a:t>
            </a:r>
          </a:p>
        </p:txBody>
      </p:sp>
      <p:sp>
        <p:nvSpPr>
          <p:cNvPr id="8" name="CaixaDeTexto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7584" y="2125416"/>
            <a:ext cx="2956683" cy="972254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247"/>
          <a:stretch/>
        </p:blipFill>
        <p:spPr>
          <a:xfrm>
            <a:off x="1763688" y="3316407"/>
            <a:ext cx="5664407" cy="58406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403648" y="6490211"/>
            <a:ext cx="734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Hidrologia e Hidráulica: Conceitos Básicos e Metodologias - DAEE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411" b="14398"/>
          <a:stretch/>
        </p:blipFill>
        <p:spPr>
          <a:xfrm>
            <a:off x="1763687" y="3885522"/>
            <a:ext cx="5664407" cy="5632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801" b="43143"/>
          <a:stretch/>
        </p:blipFill>
        <p:spPr>
          <a:xfrm>
            <a:off x="1763688" y="4389818"/>
            <a:ext cx="5664407" cy="52116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635" b="28881"/>
          <a:stretch/>
        </p:blipFill>
        <p:spPr>
          <a:xfrm>
            <a:off x="1763688" y="4908216"/>
            <a:ext cx="5664407" cy="5369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2" b="56992"/>
          <a:stretch/>
        </p:blipFill>
        <p:spPr>
          <a:xfrm>
            <a:off x="1763688" y="5413829"/>
            <a:ext cx="5664407" cy="52116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50" b="70605"/>
          <a:stretch/>
        </p:blipFill>
        <p:spPr>
          <a:xfrm>
            <a:off x="1763688" y="5924378"/>
            <a:ext cx="5664407" cy="520720"/>
          </a:xfrm>
          <a:prstGeom prst="rect">
            <a:avLst/>
          </a:prstGeom>
        </p:spPr>
      </p:pic>
      <p:pic>
        <p:nvPicPr>
          <p:cNvPr id="17" name="Imagem 16" descr="Logo Assembleia 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9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21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227474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1916832"/>
            <a:ext cx="8568952" cy="4869160"/>
          </a:xfrm>
          <a:prstGeom prst="rect">
            <a:avLst/>
          </a:prstGeom>
          <a:blipFill rotWithShape="1">
            <a:blip r:embed="rId2" cstate="print"/>
            <a:stretch>
              <a:fillRect l="-1068" t="-876"/>
            </a:stretch>
          </a:blipFill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28950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Cálculo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 diâmetro da GAP, declividade, velocidade, cotas e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Imagem 5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498089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6458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7º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Determinação da quantidade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dispositivos e locação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dos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74675" y="1844948"/>
            <a:ext cx="8569325" cy="4824412"/>
          </a:xfrm>
        </p:spPr>
        <p:txBody>
          <a:bodyPr>
            <a:noAutofit/>
          </a:bodyPr>
          <a:lstStyle/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Quantidade de dispositivos: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FF0000"/>
              </a:buClr>
              <a:buFont typeface="+mj-lt"/>
              <a:buAutoNum type="arabicPeriod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Recomendações:</a:t>
            </a:r>
          </a:p>
          <a:p>
            <a:pPr marL="0" lvl="1" indent="0">
              <a:buClr>
                <a:srgbClr val="FF0000"/>
              </a:buClr>
              <a:buNone/>
            </a:pPr>
            <a:endParaRPr lang="pt-B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deverão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projetadas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locadas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 da pista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. No caso de avenidas,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redes deverão preferencialmente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projetadas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sob o canteiro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redes em concreto armado,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cobrimento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mín.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recomendado sobre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 geratriz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será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 m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conexões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ramais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poderão ser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feitas em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PV’s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em número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máx. de 4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quatro)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baixos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nos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greides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das vias devem ser providos de 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 de captação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obrigatoriamente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CaixaDeTexto 3"/>
              <p:cNvSpPr txBox="1"/>
              <p:nvPr/>
            </p:nvSpPr>
            <p:spPr>
              <a:xfrm>
                <a:off x="833599" y="2204864"/>
                <a:ext cx="3162337" cy="1021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/>
                            </a:rPr>
                            <m:t>𝑑𝑖𝑠𝑝𝑜𝑠</m:t>
                          </m:r>
                          <m:r>
                            <a:rPr lang="pt-BR" sz="2800" b="0" i="1" smtClean="0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pt-BR" sz="2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BR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pt-BR" sz="2800" b="0" i="1" smtClean="0">
                                  <a:latin typeface="Cambria Math"/>
                                </a:rPr>
                                <m:t>𝑐𝑜𝑛𝑡𝑟𝑖𝑏</m:t>
                              </m:r>
                              <m:r>
                                <a:rPr lang="pt-BR" sz="2800" b="0" i="1" smtClean="0">
                                  <a:latin typeface="Cambria Math"/>
                                </a:rPr>
                                <m:t>.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pt-BR" sz="2800" b="0" i="1" smtClean="0">
                                  <a:latin typeface="Cambria Math"/>
                                </a:rPr>
                                <m:t>𝑑𝑖𝑠𝑝𝑜𝑠</m:t>
                              </m:r>
                              <m:r>
                                <a:rPr lang="pt-BR" sz="2800" b="0" i="1" smtClean="0">
                                  <a:latin typeface="Cambria Math"/>
                                </a:rPr>
                                <m:t>.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99" y="2204864"/>
                <a:ext cx="3162337" cy="1021883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7"/>
              <p:cNvSpPr>
                <a:spLocks noChangeArrowheads="1"/>
              </p:cNvSpPr>
              <p:nvPr/>
            </p:nvSpPr>
            <p:spPr bwMode="auto">
              <a:xfrm>
                <a:off x="4067944" y="2060848"/>
                <a:ext cx="4968552" cy="129614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ONDE:</a:t>
                </a:r>
              </a:p>
              <a:p>
                <a:pPr eaLnBrk="1" hangingPunct="1"/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15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pt-BR" sz="1500" b="0" i="1" smtClean="0">
                            <a:latin typeface="Cambria Math"/>
                          </a:rPr>
                          <m:t>𝑑𝑖𝑠𝑝𝑜𝑠</m:t>
                        </m:r>
                        <m:r>
                          <a:rPr lang="pt-BR" sz="1500" b="0" i="1" smtClean="0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nº de dispositivos (unid.)</a:t>
                </a:r>
              </a:p>
              <a:p>
                <a:pPr eaLnBrk="1" hangingPunct="1"/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15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pt-BR" sz="1500" b="0" i="1" smtClean="0">
                            <a:latin typeface="Cambria Math"/>
                          </a:rPr>
                          <m:t>𝑐𝑜𝑛𝑡𝑟𝑖𝑏</m:t>
                        </m:r>
                        <m:r>
                          <a:rPr lang="pt-BR" sz="1500" b="0" i="1" smtClean="0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pt-BR" altLang="pt-BR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Vazão da área de contribuição (m³/s)</a:t>
                </a:r>
                <a:endParaRPr lang="pt-BR" altLang="pt-BR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5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BR" sz="15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pt-BR" sz="1500" b="0" i="1" smtClean="0">
                            <a:latin typeface="Cambria Math"/>
                          </a:rPr>
                          <m:t>𝑑𝑖𝑠𝑝𝑜𝑠</m:t>
                        </m:r>
                        <m:r>
                          <a:rPr lang="pt-BR" sz="1500" b="0" i="1" smtClean="0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pt-BR" altLang="pt-BR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pt-BR" alt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Vazão de capacidade do </a:t>
                </a:r>
                <a:r>
                  <a:rPr lang="pt-BR" altLang="pt-BR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dispositivo (m³/s)</a:t>
                </a:r>
              </a:p>
            </p:txBody>
          </p:sp>
        </mc:Choice>
        <mc:Fallback>
          <p:sp>
            <p:nvSpPr>
              <p:cNvPr id="5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944" y="2060848"/>
                <a:ext cx="4968552" cy="129614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368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416497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63750" y="2524686"/>
            <a:ext cx="8084714" cy="356860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cxnSp>
        <p:nvCxnSpPr>
          <p:cNvPr id="7" name="Conector reto 6"/>
          <p:cNvCxnSpPr/>
          <p:nvPr/>
        </p:nvCxnSpPr>
        <p:spPr bwMode="auto">
          <a:xfrm>
            <a:off x="2103910" y="3212976"/>
            <a:ext cx="287238" cy="71132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ector reto 11"/>
          <p:cNvCxnSpPr/>
          <p:nvPr/>
        </p:nvCxnSpPr>
        <p:spPr bwMode="auto">
          <a:xfrm flipH="1">
            <a:off x="2562598" y="3209925"/>
            <a:ext cx="295276" cy="7334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reto 21"/>
          <p:cNvCxnSpPr/>
          <p:nvPr/>
        </p:nvCxnSpPr>
        <p:spPr bwMode="auto">
          <a:xfrm>
            <a:off x="1628651" y="3691599"/>
            <a:ext cx="720874" cy="27595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ector reto 24"/>
          <p:cNvCxnSpPr/>
          <p:nvPr/>
        </p:nvCxnSpPr>
        <p:spPr bwMode="auto">
          <a:xfrm flipV="1">
            <a:off x="1628651" y="4114800"/>
            <a:ext cx="733922" cy="25030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ector reto 28"/>
          <p:cNvCxnSpPr/>
          <p:nvPr/>
        </p:nvCxnSpPr>
        <p:spPr bwMode="auto">
          <a:xfrm>
            <a:off x="5901537" y="3682634"/>
            <a:ext cx="328186" cy="28929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ector reto 30"/>
          <p:cNvCxnSpPr/>
          <p:nvPr/>
        </p:nvCxnSpPr>
        <p:spPr bwMode="auto">
          <a:xfrm flipH="1">
            <a:off x="6448798" y="3682634"/>
            <a:ext cx="335633" cy="30834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89" name="Conector reto 12288"/>
          <p:cNvCxnSpPr/>
          <p:nvPr/>
        </p:nvCxnSpPr>
        <p:spPr bwMode="auto">
          <a:xfrm flipV="1">
            <a:off x="5904118" y="4114800"/>
            <a:ext cx="325605" cy="322312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aixaDeTexto 22"/>
          <p:cNvSpPr txBox="1"/>
          <p:nvPr/>
        </p:nvSpPr>
        <p:spPr>
          <a:xfrm>
            <a:off x="3500746" y="6237312"/>
            <a:ext cx="298528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Planta esquemática</a:t>
            </a:r>
            <a:endParaRPr lang="pt-B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305" name="Retângulo 12304"/>
          <p:cNvSpPr/>
          <p:nvPr/>
        </p:nvSpPr>
        <p:spPr>
          <a:xfrm>
            <a:off x="1551088" y="3645024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1527846" y="4312105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 rot="16200000">
            <a:off x="1949972" y="3116544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 rot="16200000">
            <a:off x="2708508" y="3159978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 rot="18900000">
            <a:off x="5760102" y="3592026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 rot="13500000">
            <a:off x="5738471" y="4420377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/>
          <p:cNvSpPr/>
          <p:nvPr/>
        </p:nvSpPr>
        <p:spPr>
          <a:xfrm rot="13500000">
            <a:off x="6680207" y="3619551"/>
            <a:ext cx="288032" cy="105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307" name="Conector reto 12306"/>
          <p:cNvCxnSpPr/>
          <p:nvPr/>
        </p:nvCxnSpPr>
        <p:spPr>
          <a:xfrm>
            <a:off x="5980763" y="5915372"/>
            <a:ext cx="299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457200" y="135846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7º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Determinação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quantidade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dispositivos e locação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dos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" name="Imagem 19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28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17329657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Retângulo 5"/>
              <p:cNvSpPr/>
              <p:nvPr/>
            </p:nvSpPr>
            <p:spPr>
              <a:xfrm>
                <a:off x="1763688" y="5324194"/>
                <a:ext cx="3636508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1943" lvl="1">
                  <a:spcBef>
                    <a:spcPct val="20000"/>
                  </a:spcBef>
                  <a:buClr>
                    <a:schemeClr val="accent1"/>
                  </a:buClr>
                  <a:buSzPct val="100000"/>
                </a:pPr>
                <a:r>
                  <a:rPr lang="pt-BR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b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𝒅𝒊𝒔𝒑𝒐𝒔</m:t>
                        </m:r>
                        <m:r>
                          <a:rPr lang="pt-BR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pt-BR" sz="2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pt-B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6,00 unid.</a:t>
                </a:r>
              </a:p>
            </p:txBody>
          </p:sp>
        </mc:Choice>
        <mc:Fallback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324194"/>
                <a:ext cx="3636508" cy="49475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t="-12195" r="-1843" b="-207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Espaço Reservado para Conteúdo 5"/>
              <p:cNvSpPr txBox="1">
                <a:spLocks/>
              </p:cNvSpPr>
              <p:nvPr/>
            </p:nvSpPr>
            <p:spPr>
              <a:xfrm>
                <a:off x="755576" y="2204864"/>
                <a:ext cx="7732381" cy="29523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0312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2316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pt-BR" sz="25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Como as vazões são:</a:t>
                </a:r>
              </a:p>
              <a:p>
                <a:pPr marL="301943" lvl="1" indent="0">
                  <a:buClr>
                    <a:srgbClr val="FF0000"/>
                  </a:buClr>
                  <a:buNone/>
                </a:pPr>
                <a:r>
                  <a:rPr lang="pt-BR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400" b="1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pt-BR" sz="2400" b="1" i="1" baseline="-250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</a:t>
                </a:r>
                <a:r>
                  <a:rPr lang="pt-BR" sz="2400" b="1" i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BR" sz="1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0,347 m³/s</a:t>
                </a:r>
              </a:p>
              <a:p>
                <a:pPr marL="301943" lvl="1" indent="0">
                  <a:buClr>
                    <a:srgbClr val="FF0000"/>
                  </a:buClr>
                  <a:buNone/>
                </a:pPr>
                <a:r>
                  <a:rPr lang="pt-B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400" b="1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pt-BR" sz="2400" b="1" i="1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dispos</a:t>
                </a:r>
                <a:r>
                  <a:rPr lang="pt-BR" sz="2400" b="1" i="1" baseline="-25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2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0,060 m³/s</a:t>
                </a:r>
              </a:p>
              <a:p>
                <a:pPr marL="301943" lvl="1" indent="0">
                  <a:buClr>
                    <a:srgbClr val="FF0000"/>
                  </a:buClr>
                  <a:buNone/>
                </a:pPr>
                <a:endParaRPr lang="pt-BR" sz="2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lvl="1" indent="-342900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pt-BR" sz="25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Então:</a:t>
                </a:r>
              </a:p>
              <a:p>
                <a:pPr marL="301943" lvl="1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b>
                        <m:r>
                          <a:rPr lang="pt-BR" sz="20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𝒅𝒊𝒔𝒑𝒐𝒔</m:t>
                        </m:r>
                        <m:r>
                          <a:rPr lang="pt-BR" sz="20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</m:sub>
                    </m:sSub>
                    <m:r>
                      <m:rPr>
                        <m:nor/>
                      </m:rPr>
                      <a:rPr lang="pt-B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(0,347 / 0,06) </a:t>
                </a:r>
                <a:r>
                  <a:rPr lang="pt-BR" sz="2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5,78 unid</a:t>
                </a:r>
                <a:r>
                  <a:rPr lang="pt-BR" sz="2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pt-BR" sz="2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Espaço Reservado para Conteúd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204864"/>
                <a:ext cx="7732381" cy="295232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183" t="-14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1358466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7º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Determinação da quantidade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dispositivos e locação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dos </a:t>
            </a:r>
            <a:r>
              <a:rPr lang="pt-BR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PV’s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Imagem 4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0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2325495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2" y="1916832"/>
            <a:ext cx="8687842" cy="48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6458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8º Passo: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Desenho do projeto de águas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pluviais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419872" y="5879013"/>
            <a:ext cx="2088232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Exemplo de Projeto Básico</a:t>
            </a:r>
            <a:endParaRPr lang="pt-B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 descr="Logo Assembleia 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0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906608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059016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9º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Orçamento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48516" y="5180999"/>
            <a:ext cx="3240360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Elaborar o orçamento conforme o nível de detalhamento do projeto</a:t>
            </a:r>
            <a:endParaRPr lang="pt-B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3376"/>
            <a:ext cx="342229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63" y="1066018"/>
            <a:ext cx="3554519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3697520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595360" cy="1005840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 que contempla uma Galeria de Águas Pluviais (GAP)?</a:t>
            </a:r>
            <a:endParaRPr lang="pt-BR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4294967295"/>
          </p:nvPr>
        </p:nvSpPr>
        <p:spPr>
          <a:xfrm>
            <a:off x="2339752" y="2852936"/>
            <a:ext cx="5256584" cy="3528392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Dispositivos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Ramais de drenagem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Caixa de drenagem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Redes de drenagem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Válvulas</a:t>
            </a:r>
            <a:r>
              <a:rPr lang="pt-BR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500" b="1" dirty="0"/>
          </a:p>
        </p:txBody>
      </p:sp>
      <p:sp>
        <p:nvSpPr>
          <p:cNvPr id="33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34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2" name="Seta para a direita 1">
            <a:hlinkClick r:id="rId7" action="ppaction://hlinksldjump"/>
          </p:cNvPr>
          <p:cNvSpPr/>
          <p:nvPr/>
        </p:nvSpPr>
        <p:spPr>
          <a:xfrm rot="10800000">
            <a:off x="8100392" y="6165304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Logo Assembleia 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3777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2" grpId="1" animBg="1"/>
      <p:bldP spid="2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70434"/>
            <a:ext cx="8686800" cy="342342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10º Passo: </a:t>
            </a:r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Parecer </a:t>
            </a:r>
            <a:r>
              <a:rPr lang="pt-BR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técnico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75656" y="5879013"/>
            <a:ext cx="6336704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Elaborar o parecer técnico conforme o nível de detalhamento do projeto</a:t>
            </a:r>
            <a:endParaRPr lang="pt-B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5" b="965"/>
          <a:stretch/>
        </p:blipFill>
        <p:spPr bwMode="auto">
          <a:xfrm>
            <a:off x="412546" y="1429700"/>
            <a:ext cx="2905125" cy="42315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7" b="888"/>
          <a:stretch/>
        </p:blipFill>
        <p:spPr bwMode="auto">
          <a:xfrm>
            <a:off x="3346264" y="1429699"/>
            <a:ext cx="2876550" cy="42315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4" b="612"/>
          <a:stretch/>
        </p:blipFill>
        <p:spPr bwMode="auto">
          <a:xfrm>
            <a:off x="6255766" y="1429699"/>
            <a:ext cx="2852738" cy="42315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m 6" descr="Logo Assembleia 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9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="" xmlns:p14="http://schemas.microsoft.com/office/powerpoint/2010/main" val="386857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446812" y="2564904"/>
            <a:ext cx="8661692" cy="4104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342900" algn="l">
              <a:buFont typeface="Wingdings" pitchFamily="2" charset="2"/>
              <a:buChar char="Ø"/>
            </a:pP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trabalhamos com </a:t>
            </a:r>
            <a:r>
              <a:rPr lang="pt-B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cálculos estatísticos </a:t>
            </a:r>
            <a: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o Tempo de Recorrência (</a:t>
            </a:r>
            <a:r>
              <a:rPr lang="pt-B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pt-BR" sz="25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isto significa que para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microdrenagem (GAP) 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usamos o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pt-BR" sz="25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 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10 anos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ou seja, a pior chuva no período de 10 anos, já para a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macrodrenagem (Rios e Córregos) 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utilizamos o </a:t>
            </a:r>
            <a:r>
              <a:rPr lang="pt-B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pt-BR" sz="25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 </a:t>
            </a:r>
            <a: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100 anos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ou seja, a pior chuva no período de 100 anos;</a:t>
            </a:r>
          </a:p>
          <a:p>
            <a:pPr indent="-342900" algn="l">
              <a:buFont typeface="Wingdings" pitchFamily="2" charset="2"/>
              <a:buChar char="Ø"/>
            </a:pPr>
            <a:endParaRPr lang="pt-BR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-342900" algn="l">
              <a:buFont typeface="Wingdings" pitchFamily="2" charset="2"/>
              <a:buChar char="Ø"/>
            </a:pP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Quanto maior o valor de T</a:t>
            </a:r>
            <a:r>
              <a:rPr lang="pt-BR" sz="25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maior será o dispêndio da obra;</a:t>
            </a:r>
          </a:p>
          <a:p>
            <a:pPr indent="-342900" algn="l">
              <a:buFont typeface="Arial" panose="020B0604020202020204" pitchFamily="34" charset="0"/>
              <a:buChar char="•"/>
            </a:pPr>
            <a:endParaRPr lang="pt-BR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-342900" algn="l">
              <a:buFont typeface="Wingdings" panose="05000000000000000000" pitchFamily="2" charset="2"/>
              <a:buChar char="Ø"/>
            </a:pP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Brasil é um país tropical e há picos de chuva.</a:t>
            </a:r>
          </a:p>
        </p:txBody>
      </p:sp>
      <p:sp>
        <p:nvSpPr>
          <p:cNvPr id="15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1" name="CaixaDeTexto 14"/>
          <p:cNvSpPr txBox="1">
            <a:spLocks noChangeArrowheads="1"/>
          </p:cNvSpPr>
          <p:nvPr/>
        </p:nvSpPr>
        <p:spPr bwMode="auto">
          <a:xfrm>
            <a:off x="6804248" y="727421"/>
            <a:ext cx="2340709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CONSIDERAÇÕES FINAIS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57200" y="1124744"/>
            <a:ext cx="86868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Por que há inundações, mesmo com tantas obras?</a:t>
            </a:r>
            <a:endParaRPr lang="pt-BR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810176" y="731520"/>
            <a:ext cx="1994072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DIMENSIONAMENTO</a:t>
            </a:r>
            <a:endParaRPr lang="pt-BR" dirty="0"/>
          </a:p>
        </p:txBody>
      </p:sp>
      <p:pic>
        <p:nvPicPr>
          <p:cNvPr id="8" name="Imagem 7" descr="Logo Assembleia 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57153635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52736"/>
            <a:ext cx="1889162" cy="1429221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908621"/>
            <a:ext cx="8675687" cy="23050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Agradecemos a presença e participação de todos!!!</a:t>
            </a:r>
            <a:endParaRPr lang="pt-B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2600" dirty="0" smtClean="0"/>
          </a:p>
          <a:p>
            <a:pPr lvl="1"/>
            <a:endParaRPr lang="pt-BR" sz="2600" dirty="0"/>
          </a:p>
          <a:p>
            <a:pPr marL="457200" lvl="1" indent="0">
              <a:buNone/>
            </a:pPr>
            <a:endParaRPr lang="pt-BR" sz="2600" dirty="0" smtClean="0"/>
          </a:p>
          <a:p>
            <a:pPr lvl="1"/>
            <a:endParaRPr lang="pt-BR" sz="2600" dirty="0" smtClean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92510" y="3789040"/>
            <a:ext cx="8568952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Eng.º Alexandre Perri de Moraes</a:t>
            </a:r>
            <a:endParaRPr lang="pt-BR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t-BR" alt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GPS/DPO</a:t>
            </a:r>
            <a:endParaRPr lang="pt-BR" alt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pt-BR" sz="2400" b="1" dirty="0">
              <a:solidFill>
                <a:schemeClr val="bg1"/>
              </a:solidFill>
              <a:effectLst>
                <a:outerShdw dist="63500" dir="21540000" algn="tl" rotWithShape="0">
                  <a:prstClr val="black"/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t-B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t-B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Imagem 7" descr="Logo Assembleia 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855"/>
          <a:stretch/>
        </p:blipFill>
        <p:spPr bwMode="auto">
          <a:xfrm>
            <a:off x="611560" y="35011"/>
            <a:ext cx="1428750" cy="5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36775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4" r="2218"/>
          <a:stretch/>
        </p:blipFill>
        <p:spPr>
          <a:xfrm>
            <a:off x="373945" y="1043211"/>
            <a:ext cx="8760530" cy="43932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4360" y="-38824"/>
            <a:ext cx="8686800" cy="731520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Dispositivos</a:t>
            </a:r>
            <a:endParaRPr lang="pt-BR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352103" y="5184576"/>
            <a:ext cx="8972425" cy="1628800"/>
          </a:xfrm>
        </p:spPr>
        <p:txBody>
          <a:bodyPr>
            <a:normAutofit fontScale="70000" lnSpcReduction="20000"/>
          </a:bodyPr>
          <a:lstStyle/>
          <a:p>
            <a:pPr lvl="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Boca de </a:t>
            </a:r>
            <a:r>
              <a:rPr lang="pt-B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Lobo</a:t>
            </a: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(Capacidade </a:t>
            </a:r>
            <a:r>
              <a:rPr lang="pt-BR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l/s);</a:t>
            </a:r>
          </a:p>
          <a:p>
            <a:pPr lvl="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Boca de </a:t>
            </a:r>
            <a:r>
              <a:rPr lang="pt-B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Leão</a:t>
            </a: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(Capacidade </a:t>
            </a:r>
            <a:r>
              <a:rPr lang="pt-BR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 l/s);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Boca de Lobo + Leão </a:t>
            </a:r>
            <a:r>
              <a:rPr lang="pt-B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Combinada</a:t>
            </a: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(Capacidade </a:t>
            </a:r>
            <a:r>
              <a:rPr lang="pt-BR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 l/s);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Podem ser simples, dupla, tripla, quádrupla e assim por diante</a:t>
            </a:r>
            <a:r>
              <a:rPr lang="pt-B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56" y="1323576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2936297" y="4131888"/>
            <a:ext cx="24545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Combinada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quádrupla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522736" y="1539600"/>
            <a:ext cx="199285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Combinada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dupla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de seta reta 12"/>
          <p:cNvCxnSpPr>
            <a:stCxn id="12" idx="1"/>
          </p:cNvCxnSpPr>
          <p:nvPr/>
        </p:nvCxnSpPr>
        <p:spPr>
          <a:xfrm flipH="1">
            <a:off x="3090688" y="1724266"/>
            <a:ext cx="432048" cy="31939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4065763" y="3339800"/>
            <a:ext cx="537093" cy="792088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56" y="1323576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3596638" y="1430885"/>
            <a:ext cx="230704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 de lobo +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leão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23576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8"/>
            <a:ext cx="4535424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/>
          <p:cNvSpPr txBox="1"/>
          <p:nvPr/>
        </p:nvSpPr>
        <p:spPr>
          <a:xfrm>
            <a:off x="4065763" y="4786460"/>
            <a:ext cx="1763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Dona Júlia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522736" y="4742336"/>
            <a:ext cx="25247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Doutor Cesário Bastos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775396" y="4762019"/>
            <a:ext cx="25247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Doutor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Messuti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761593" y="4750404"/>
            <a:ext cx="21237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Doutor </a:t>
            </a:r>
            <a:r>
              <a:rPr lang="pt-BR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Messuti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eta para a direita 26">
            <a:hlinkClick r:id="rId7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spaço Reservado para Conteúdo 2"/>
          <p:cNvSpPr txBox="1">
            <a:spLocks/>
          </p:cNvSpPr>
          <p:nvPr/>
        </p:nvSpPr>
        <p:spPr>
          <a:xfrm>
            <a:off x="355391" y="5517232"/>
            <a:ext cx="8788609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São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elementos 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captação das águas pluviais que escoam na sarjeta, podendo ser: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 descr="Logo Assembleia 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153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  <p:bldP spid="20" grpId="0" animBg="1"/>
      <p:bldP spid="24" grpId="0"/>
      <p:bldP spid="25" grpId="0"/>
      <p:bldP spid="27" grpId="0" animBg="1"/>
      <p:bldP spid="27" grpId="1" animBg="1"/>
      <p:bldP spid="27" grpId="2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6" y="1037079"/>
            <a:ext cx="8787600" cy="447196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36512" y="6499"/>
            <a:ext cx="8532440" cy="640080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Ramais de drenagem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355391" y="5157192"/>
            <a:ext cx="8788609" cy="1700808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ligações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entre os dispositivos e o PV;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Diâmetro mín. de </a:t>
            </a:r>
            <a:r>
              <a:rPr lang="pt-BR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500mm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0" name="Seta para a direita 9">
            <a:hlinkClick r:id="rId3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309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" y="1047403"/>
            <a:ext cx="8787653" cy="43748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2352" y="-38824"/>
            <a:ext cx="8686800" cy="731520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Caixa de drenagem</a:t>
            </a:r>
            <a:endParaRPr lang="pt-BR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323529" y="5157192"/>
            <a:ext cx="8640960" cy="1700808"/>
          </a:xfrm>
        </p:spPr>
        <p:txBody>
          <a:bodyPr>
            <a:normAutofit fontScale="70000" lnSpcReduction="20000"/>
          </a:bodyPr>
          <a:lstStyle/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câmaras visitáveis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cuja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principal função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permitir o acesso às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redes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inspeção e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desobstrução;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utilizados em pontos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 de direção, declividade, conexão e entroncamento de redes auxiliares.</a:t>
            </a: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17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9" name="Seta para a direita 8">
            <a:hlinkClick r:id="rId3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1152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7" y="1033685"/>
            <a:ext cx="8800185" cy="43740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180528" y="25549"/>
            <a:ext cx="8686800" cy="548640"/>
          </a:xfrm>
        </p:spPr>
        <p:txBody>
          <a:bodyPr>
            <a:noAutofit/>
          </a:bodyPr>
          <a:lstStyle/>
          <a:p>
            <a:r>
              <a:rPr lang="pt-B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Redes de drenagem</a:t>
            </a:r>
            <a:endParaRPr lang="pt-BR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-1" y="5085183"/>
            <a:ext cx="9144957" cy="1656185"/>
          </a:xfrm>
        </p:spPr>
        <p:txBody>
          <a:bodyPr>
            <a:noAutofit/>
          </a:bodyPr>
          <a:lstStyle/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galerias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 captam águas pluviais dos ramais e conduzem até o Rio ou Córregos;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Geralmente em tubos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concreto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armado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podendo ter os seguintes diâmetros: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800,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1.000, 1.200, 1.500mm, etc...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23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sp>
        <p:nvSpPr>
          <p:cNvPr id="10" name="Seta para a direita 9">
            <a:hlinkClick r:id="rId3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808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283968" y="5445224"/>
            <a:ext cx="129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Válvula Flap</a:t>
            </a:r>
            <a:endParaRPr lang="pt-BR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ixaDeTexto 14"/>
          <p:cNvSpPr txBox="1">
            <a:spLocks noChangeArrowheads="1"/>
          </p:cNvSpPr>
          <p:nvPr/>
        </p:nvSpPr>
        <p:spPr bwMode="auto">
          <a:xfrm>
            <a:off x="1973035" y="726498"/>
            <a:ext cx="2843784" cy="29238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ctr">
              <a:defRPr sz="13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CARACTERIZAÇÃO DO SISTEMA</a:t>
            </a:r>
          </a:p>
        </p:txBody>
      </p:sp>
      <p:sp>
        <p:nvSpPr>
          <p:cNvPr id="34" name="CaixaDeTexto 15"/>
          <p:cNvSpPr txBox="1">
            <a:spLocks noChangeArrowheads="1"/>
          </p:cNvSpPr>
          <p:nvPr/>
        </p:nvSpPr>
        <p:spPr bwMode="auto">
          <a:xfrm>
            <a:off x="356347" y="726742"/>
            <a:ext cx="1618488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ixaDeTexto 14"/>
          <p:cNvSpPr txBox="1">
            <a:spLocks noChangeArrowheads="1"/>
          </p:cNvSpPr>
          <p:nvPr/>
        </p:nvSpPr>
        <p:spPr bwMode="auto">
          <a:xfrm>
            <a:off x="6804248" y="724500"/>
            <a:ext cx="2340709" cy="29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CONSIDERAÇÕES FINAIS</a:t>
            </a:r>
          </a:p>
        </p:txBody>
      </p:sp>
      <p:pic>
        <p:nvPicPr>
          <p:cNvPr id="8" name="Imagem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1" y="1040130"/>
            <a:ext cx="8787600" cy="437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ítulo 1"/>
          <p:cNvSpPr txBox="1">
            <a:spLocks/>
          </p:cNvSpPr>
          <p:nvPr/>
        </p:nvSpPr>
        <p:spPr>
          <a:xfrm>
            <a:off x="-298376" y="25549"/>
            <a:ext cx="86868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6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Válvulas</a:t>
            </a:r>
            <a:endParaRPr lang="pt-B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Espaço Reservado para Conteúdo 2"/>
          <p:cNvSpPr txBox="1">
            <a:spLocks/>
          </p:cNvSpPr>
          <p:nvPr/>
        </p:nvSpPr>
        <p:spPr>
          <a:xfrm>
            <a:off x="355391" y="5877272"/>
            <a:ext cx="8788609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Dispositivo que impede o retorno das águas pluviais às regiões mais baixas, quando o córrego estiver cheio.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eta para a direita 49">
            <a:hlinkClick r:id="rId3" action="ppaction://hlinksldjump"/>
          </p:cNvPr>
          <p:cNvSpPr/>
          <p:nvPr/>
        </p:nvSpPr>
        <p:spPr>
          <a:xfrm rot="10800000">
            <a:off x="8244408" y="63813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Logo Assembleia 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"/>
            <a:ext cx="1428750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4"/>
          <p:cNvSpPr txBox="1">
            <a:spLocks noChangeArrowheads="1"/>
          </p:cNvSpPr>
          <p:nvPr/>
        </p:nvSpPr>
        <p:spPr bwMode="auto">
          <a:xfrm>
            <a:off x="4810176" y="726742"/>
            <a:ext cx="1994072" cy="2901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DIMENSIONAMENTO</a:t>
            </a:r>
            <a:endParaRPr lang="pt-BR" sz="1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7734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0" grpId="2" animBg="1"/>
    </p:bldLst>
  </p:timing>
</p:sld>
</file>

<file path=ppt/theme/theme1.xml><?xml version="1.0" encoding="utf-8"?>
<a:theme xmlns:a="http://schemas.openxmlformats.org/drawingml/2006/main" name="Outorga Oneros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Outorga Onerosa</Template>
  <TotalTime>6111</TotalTime>
  <Words>2141</Words>
  <Application>Microsoft Office PowerPoint</Application>
  <PresentationFormat>Apresentação na tela (4:3)</PresentationFormat>
  <Paragraphs>505</Paragraphs>
  <Slides>42</Slides>
  <Notes>2</Notes>
  <HiddenSlides>13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42</vt:i4>
      </vt:variant>
    </vt:vector>
  </HeadingPairs>
  <TitlesOfParts>
    <vt:vector size="45" baseType="lpstr">
      <vt:lpstr>Outorga Onerosa</vt:lpstr>
      <vt:lpstr>Picture</vt:lpstr>
      <vt:lpstr>Equação</vt:lpstr>
      <vt:lpstr> SEJAM TODOS  BEM VINDOS </vt:lpstr>
      <vt:lpstr>O que é Drenagem Urbana?</vt:lpstr>
      <vt:lpstr>O que contempla um  sistema de drenagem?</vt:lpstr>
      <vt:lpstr>O que contempla uma Galeria de Águas Pluviais (GAP)?</vt:lpstr>
      <vt:lpstr>Dispositivos</vt:lpstr>
      <vt:lpstr>Ramais de drenagem</vt:lpstr>
      <vt:lpstr>Caixa de drenagem</vt:lpstr>
      <vt:lpstr>Redes de drenagem</vt:lpstr>
      <vt:lpstr>Slide 9</vt:lpstr>
      <vt:lpstr>Quando implantamos escada hidráulica?</vt:lpstr>
      <vt:lpstr>O que é piscinões e quando implantamos?</vt:lpstr>
      <vt:lpstr>Mapa dos Piscinões</vt:lpstr>
      <vt:lpstr>O que é piscininhas?</vt:lpstr>
      <vt:lpstr>Slide 14</vt:lpstr>
      <vt:lpstr>Quais os tipos de canalização?</vt:lpstr>
      <vt:lpstr>Slide 16</vt:lpstr>
      <vt:lpstr>Quando precisamos implantar GAP? </vt:lpstr>
      <vt:lpstr>Como é possível calcular a vazão que as sarjetas e vias comportam?</vt:lpstr>
      <vt:lpstr>1° Passo: Cálculo da vazão da capacidade de escoamento superficial </vt:lpstr>
      <vt:lpstr>1° Passo: Cálculo da vazão da capacidade de escoamento superficial </vt:lpstr>
      <vt:lpstr>1° Passo: Cálculo da vazão da capacidade de escoamento superficial </vt:lpstr>
      <vt:lpstr>Então, vamos a um exemplo prático...</vt:lpstr>
      <vt:lpstr>Slide 23</vt:lpstr>
      <vt:lpstr>2º Passo: Cálculo da área de contribuição</vt:lpstr>
      <vt:lpstr>3º Passo: Cálculo da vazão da área de contribuição</vt:lpstr>
      <vt:lpstr>3º Passo: Cálculo da vazão da área de contribuição</vt:lpstr>
      <vt:lpstr>Slide 27</vt:lpstr>
      <vt:lpstr>4º Passo: Confrontar as vazões da capacidade de escoamento superficial e da área de contribuição</vt:lpstr>
      <vt:lpstr>Slide 29</vt:lpstr>
      <vt:lpstr>5º Passo: Nivelamento do terreno no trecho a implantar a GAP</vt:lpstr>
      <vt:lpstr>6º Passo: Cálculo do diâmetro da GAP, declividade, velocidade, cotas e PV’s</vt:lpstr>
      <vt:lpstr>6º Passo: Cálculo do diâmetro da GAP, declividade, velocidade, cotas e PV’s</vt:lpstr>
      <vt:lpstr>6º Passo: Cálculo do diâmetro da GAP, declividade, velocidade, cotas e PV’s</vt:lpstr>
      <vt:lpstr>6º Passo: Cálculo do diâmetro da GAP, declividade, velocidade, cotas e PV’s</vt:lpstr>
      <vt:lpstr>7º Passo: Determinação da quantidade de dispositivos e locação dos PV’s</vt:lpstr>
      <vt:lpstr>7º Passo: Determinação da quantidade de dispositivos e locação dos PV’s</vt:lpstr>
      <vt:lpstr>7º Passo: Determinação da quantidade de dispositivos e locação dos PV’s</vt:lpstr>
      <vt:lpstr>8º Passo: Desenho do projeto de águas pluviais</vt:lpstr>
      <vt:lpstr>9º Passo: Orçamento</vt:lpstr>
      <vt:lpstr>10º Passo: Parecer técnico</vt:lpstr>
      <vt:lpstr>Slide 41</vt:lpstr>
      <vt:lpstr>Slide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Drenagem Urbana</dc:title>
  <dc:creator>Alexandre Perri de Moraes</dc:creator>
  <cp:lastModifiedBy>Projetos</cp:lastModifiedBy>
  <cp:revision>1121</cp:revision>
  <cp:lastPrinted>2015-05-20T14:05:00Z</cp:lastPrinted>
  <dcterms:created xsi:type="dcterms:W3CDTF">2014-04-28T12:33:07Z</dcterms:created>
  <dcterms:modified xsi:type="dcterms:W3CDTF">2015-05-27T02:43:22Z</dcterms:modified>
</cp:coreProperties>
</file>