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8" r:id="rId3"/>
    <p:sldId id="288" r:id="rId4"/>
    <p:sldId id="279" r:id="rId5"/>
    <p:sldId id="289" r:id="rId6"/>
    <p:sldId id="290" r:id="rId7"/>
    <p:sldId id="301" r:id="rId8"/>
    <p:sldId id="302" r:id="rId9"/>
    <p:sldId id="303" r:id="rId10"/>
    <p:sldId id="257" r:id="rId11"/>
    <p:sldId id="291" r:id="rId12"/>
    <p:sldId id="304" r:id="rId13"/>
    <p:sldId id="305" r:id="rId14"/>
    <p:sldId id="274" r:id="rId15"/>
    <p:sldId id="293" r:id="rId16"/>
    <p:sldId id="294" r:id="rId17"/>
    <p:sldId id="296" r:id="rId18"/>
    <p:sldId id="297" r:id="rId19"/>
    <p:sldId id="298" r:id="rId20"/>
    <p:sldId id="272" r:id="rId21"/>
    <p:sldId id="283" r:id="rId22"/>
    <p:sldId id="299" r:id="rId23"/>
    <p:sldId id="300" r:id="rId24"/>
    <p:sldId id="27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userDrawn="1">
          <p15:clr>
            <a:srgbClr val="A4A3A4"/>
          </p15:clr>
        </p15:guide>
        <p15:guide id="9" orient="horz" pos="436" userDrawn="1">
          <p15:clr>
            <a:srgbClr val="A4A3A4"/>
          </p15:clr>
        </p15:guide>
        <p15:guide id="10" orient="horz" pos="618" userDrawn="1">
          <p15:clr>
            <a:srgbClr val="A4A3A4"/>
          </p15:clr>
        </p15:guide>
        <p15:guide id="11" orient="horz" pos="731" userDrawn="1">
          <p15:clr>
            <a:srgbClr val="A4A3A4"/>
          </p15:clr>
        </p15:guide>
        <p15:guide id="12" orient="horz" pos="822" userDrawn="1">
          <p15:clr>
            <a:srgbClr val="A4A3A4"/>
          </p15:clr>
        </p15:guide>
        <p15:guide id="13" orient="horz" pos="3816" userDrawn="1">
          <p15:clr>
            <a:srgbClr val="A4A3A4"/>
          </p15:clr>
        </p15:guide>
        <p15:guide id="14" pos="2774" userDrawn="1">
          <p15:clr>
            <a:srgbClr val="A4A3A4"/>
          </p15:clr>
        </p15:guide>
        <p15:guide id="15" pos="2955" userDrawn="1">
          <p15:clr>
            <a:srgbClr val="A4A3A4"/>
          </p15:clr>
        </p15:guide>
        <p15:guide id="16" pos="5065" userDrawn="1">
          <p15:clr>
            <a:srgbClr val="A4A3A4"/>
          </p15:clr>
        </p15:guide>
        <p15:guide id="17" pos="5201" userDrawn="1">
          <p15:clr>
            <a:srgbClr val="A4A3A4"/>
          </p15:clr>
        </p15:guide>
        <p15:guide id="18" pos="3931" userDrawn="1">
          <p15:clr>
            <a:srgbClr val="A4A3A4"/>
          </p15:clr>
        </p15:guide>
        <p15:guide id="19" pos="4089" userDrawn="1">
          <p15:clr>
            <a:srgbClr val="A4A3A4"/>
          </p15:clr>
        </p15:guide>
        <p15:guide id="20" orient="horz" pos="1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A10"/>
    <a:srgbClr val="2781BE"/>
    <a:srgbClr val="878787"/>
    <a:srgbClr val="22BADE"/>
    <a:srgbClr val="96C9E5"/>
    <a:srgbClr val="0E60A3"/>
    <a:srgbClr val="FFFFFF"/>
    <a:srgbClr val="00579F"/>
    <a:srgbClr val="616161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300"/>
        <p:guide orient="horz" pos="232"/>
        <p:guide orient="horz" pos="4178"/>
        <p:guide orient="horz" pos="3929"/>
        <p:guide orient="horz" pos="436"/>
        <p:guide orient="horz" pos="618"/>
        <p:guide orient="horz" pos="731"/>
        <p:guide orient="horz" pos="822"/>
        <p:guide orient="horz" pos="3816"/>
        <p:guide orient="horz" pos="1026"/>
        <p:guide pos="665"/>
        <p:guide pos="7355"/>
        <p:guide/>
        <p:guide pos="2774"/>
        <p:guide pos="2955"/>
        <p:guide pos="5065"/>
        <p:guide pos="5201"/>
        <p:guide pos="3931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86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34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88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9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12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53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58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93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60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84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12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9EA-1F56-4615-97FF-675572905C74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C070-1D77-4E75-AFD7-DC8889229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00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884"/>
              </a:gs>
              <a:gs pos="50000">
                <a:srgbClr val="00569D">
                  <a:shade val="67500"/>
                  <a:satMod val="115000"/>
                </a:srgbClr>
              </a:gs>
              <a:gs pos="100000">
                <a:srgbClr val="006EB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60815" y="3972515"/>
            <a:ext cx="83301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ENERGÉTICA</a:t>
            </a:r>
          </a:p>
          <a:p>
            <a:r>
              <a:rPr lang="pt-BR" sz="25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FONTE MAIS BARATA DE ENERGIA</a:t>
            </a:r>
            <a:endParaRPr lang="pt-BR" sz="250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734656"/>
            <a:ext cx="5765445" cy="7872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60816" y="4988736"/>
            <a:ext cx="815869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automação e substituição de motores por equipamentos de alto rendimento como alternativa para economia de energia e geração limpa: caso prático do </a:t>
            </a:r>
            <a:r>
              <a:rPr lang="pt-BR" sz="13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SAMAE de </a:t>
            </a:r>
            <a:r>
              <a:rPr lang="pt-BR" sz="13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Jaraguá do Sul </a:t>
            </a:r>
            <a:r>
              <a:rPr lang="pt-BR" sz="13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3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 Motores</a:t>
            </a:r>
          </a:p>
        </p:txBody>
      </p:sp>
    </p:spTree>
    <p:extLst>
      <p:ext uri="{BB962C8B-B14F-4D97-AF65-F5344CB8AC3E}">
        <p14:creationId xmlns:p14="http://schemas.microsoft.com/office/powerpoint/2010/main" val="21274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884"/>
              </a:gs>
              <a:gs pos="50000">
                <a:srgbClr val="00569D">
                  <a:shade val="67500"/>
                  <a:satMod val="115000"/>
                </a:srgbClr>
              </a:gs>
              <a:gs pos="100000">
                <a:srgbClr val="006EB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7732" y="531792"/>
            <a:ext cx="5531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07732" y="1020475"/>
            <a:ext cx="5279647" cy="3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JARAGUÁ DO SUL</a:t>
            </a:r>
          </a:p>
        </p:txBody>
      </p:sp>
      <p:pic>
        <p:nvPicPr>
          <p:cNvPr id="16" name="Espaço Reservado para Conteúdo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-8200" r="19501" b="15311"/>
          <a:stretch>
            <a:fillRect/>
          </a:stretch>
        </p:blipFill>
        <p:spPr>
          <a:xfrm>
            <a:off x="3726529" y="-679521"/>
            <a:ext cx="8465472" cy="7537521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707732" y="1583811"/>
            <a:ext cx="2639823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Criado </a:t>
            </a:r>
            <a:r>
              <a:rPr lang="pt-BR" sz="13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Lei Municipal nº </a:t>
            </a:r>
            <a:r>
              <a:rPr lang="pt-BR" sz="13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</a:p>
          <a:p>
            <a:pPr>
              <a:lnSpc>
                <a:spcPct val="150000"/>
              </a:lnSpc>
            </a:pPr>
            <a:r>
              <a:rPr lang="pt-BR" sz="13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Iniciou </a:t>
            </a:r>
            <a:r>
              <a:rPr lang="pt-BR" sz="13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 atividades em 28 de maio de 1968.</a:t>
            </a:r>
          </a:p>
          <a:p>
            <a:pPr>
              <a:lnSpc>
                <a:spcPct val="150000"/>
              </a:lnSpc>
            </a:pPr>
            <a:endParaRPr lang="pt-BR" sz="13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3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como objetivo operar, manter, conservar e explorar os serviços de água potável e de esgotos sanitários na cidade de Jaraguá do Sul.</a:t>
            </a:r>
          </a:p>
        </p:txBody>
      </p:sp>
      <p:pic>
        <p:nvPicPr>
          <p:cNvPr id="2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248" y="5947328"/>
            <a:ext cx="1179395" cy="45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52" y="6041642"/>
            <a:ext cx="1264792" cy="3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884"/>
              </a:gs>
              <a:gs pos="50000">
                <a:srgbClr val="00569D">
                  <a:shade val="67500"/>
                  <a:satMod val="115000"/>
                </a:srgbClr>
              </a:gs>
              <a:gs pos="100000">
                <a:srgbClr val="006EB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7731" y="531792"/>
            <a:ext cx="90404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SAMAE JGS EM NÚMEROS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449919"/>
              </p:ext>
            </p:extLst>
          </p:nvPr>
        </p:nvGraphicFramePr>
        <p:xfrm>
          <a:off x="802093" y="1542235"/>
          <a:ext cx="5083318" cy="371808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761594"/>
                <a:gridCol w="1321724"/>
              </a:tblGrid>
              <a:tr h="370521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Ligações de Água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40.226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</a:tr>
              <a:tr h="370521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Economias</a:t>
                      </a:r>
                      <a:r>
                        <a:rPr lang="pt-BR" sz="1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Água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62.748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</a:tr>
              <a:tr h="370521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Ligações de Esgoto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27.569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</a:tr>
              <a:tr h="365739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 de Esgoto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47.000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</a:tr>
              <a:tr h="411826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Servidores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7" marB="45717"/>
                </a:tc>
              </a:tr>
              <a:tr h="35744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 de água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 km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</a:tr>
              <a:tr h="35744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 de água (cimento</a:t>
                      </a:r>
                      <a:r>
                        <a:rPr lang="pt-BR" sz="18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amianto)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km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</a:tr>
              <a:tr h="35744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 de Esgoto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km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</a:tr>
              <a:tr h="35744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Ordens de Serviço (média por dia)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</a:tr>
              <a:tr h="357448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Vazamentos (média por dia)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pt-BR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734" marB="45734"/>
                </a:tc>
              </a:tr>
            </a:tbl>
          </a:graphicData>
        </a:graphic>
      </p:graphicFrame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6580414" y="1438956"/>
            <a:ext cx="4857522" cy="424815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GB" altLang="pt-BR" sz="1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COBERTURA DOS SERVIÇOS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endParaRPr lang="en-GB" altLang="pt-BR" sz="18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GB" altLang="pt-BR" sz="1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ÁGUA 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GB" altLang="pt-BR" sz="18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Jaraguá</a:t>
            </a:r>
            <a:r>
              <a:rPr lang="en-GB" altLang="pt-BR" sz="1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altLang="pt-BR" sz="18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GB" altLang="pt-BR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99,8%</a:t>
            </a:r>
            <a:endParaRPr lang="en-GB" altLang="pt-BR" sz="1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GB" altLang="pt-BR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Catarina: 97,1%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GB" altLang="pt-BR" sz="1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GB" altLang="pt-BR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93%</a:t>
            </a:r>
          </a:p>
          <a:p>
            <a:pPr marL="914400" lvl="2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endParaRPr lang="en-GB" altLang="pt-BR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GB" altLang="pt-BR" sz="1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ESGOTO</a:t>
            </a: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GB" altLang="pt-BR" sz="18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Jaraguá</a:t>
            </a:r>
            <a:r>
              <a:rPr lang="en-GB" altLang="pt-BR" sz="1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altLang="pt-BR" sz="18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GB" altLang="pt-BR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pt-BR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</a:t>
            </a:r>
            <a:r>
              <a:rPr lang="en-GB" altLang="pt-BR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pt-BR" sz="18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</a:t>
            </a:r>
            <a:r>
              <a:rPr lang="en-GB" altLang="pt-BR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pt-BR" sz="18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afastamento</a:t>
            </a:r>
            <a:r>
              <a:rPr lang="en-GB" altLang="pt-BR" sz="1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18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endParaRPr lang="en-GB" altLang="pt-BR" sz="18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GB" altLang="pt-BR" sz="1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</a:t>
            </a:r>
            <a:r>
              <a:rPr lang="en-GB" altLang="pt-BR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Catarina: 18% </a:t>
            </a:r>
            <a:r>
              <a:rPr lang="en-GB" altLang="pt-BR" sz="1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</a:t>
            </a:r>
            <a:r>
              <a:rPr lang="en-GB" altLang="pt-BR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1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endParaRPr lang="en-GB" altLang="pt-BR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  <a:defRPr/>
            </a:pPr>
            <a:r>
              <a:rPr lang="en-GB" altLang="pt-BR" sz="1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GB" altLang="pt-BR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37,5% </a:t>
            </a:r>
            <a:r>
              <a:rPr lang="en-GB" altLang="pt-BR" sz="1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</a:t>
            </a:r>
            <a:r>
              <a:rPr lang="en-GB" altLang="pt-BR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1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endParaRPr lang="en-GB" altLang="pt-BR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6732" y="552850"/>
            <a:ext cx="1179395" cy="45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136" y="647164"/>
            <a:ext cx="1264792" cy="361682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196682"/>
            <a:ext cx="3346748" cy="4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67562" y="1552489"/>
            <a:ext cx="568893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atual de 600/s após atualização chegará a 1000 l/s.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milhões de litros em 25 Reservatórios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2,5 milhões de litros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 2,0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 de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 2,0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 de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 2,0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 de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R5 ,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milhões de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litros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+ 6,2 milhões distribuídos em outros 20 reservatórios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55688" y="600272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de tratamento de água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  <p:pic>
        <p:nvPicPr>
          <p:cNvPr id="9" name="Espaço Reservado para Conteúdo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-8200" r="19501" b="15311"/>
          <a:stretch>
            <a:fillRect/>
          </a:stretch>
        </p:blipFill>
        <p:spPr>
          <a:xfrm>
            <a:off x="6756494" y="1552489"/>
            <a:ext cx="4919570" cy="43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003293" y="3959219"/>
            <a:ext cx="5249045" cy="1776563"/>
          </a:xfrm>
          <a:prstGeom prst="rect">
            <a:avLst/>
          </a:prstGeom>
          <a:solidFill>
            <a:srgbClr val="0E60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Samae de Jaraguá do Sul tem buscado alternativas e soluções em EE nas suas diversas pontas de </a:t>
            </a:r>
            <a:r>
              <a:rPr lang="pt-BR" dirty="0" smtClean="0"/>
              <a:t>atuação, o case apresentado se insere nesse contexto. Correção de fator de potência, automação dos sistemas de operação das estações são exemplos de outras ações deste plano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67563" y="2022048"/>
            <a:ext cx="5184775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Nova ETA Central é uma Estação de Tratamento de Água que já nasceu com Eficiência Energética, todos os motores utilizados para retro lavagem são com IR5, projeto de iluminação 100% com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lâmpadas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LED, cobertura da estação já prevê estrutura para comportar placas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fotovoltaicas</a:t>
            </a:r>
            <a:endParaRPr lang="pt-BR" sz="1400" b="1" dirty="0" smtClean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55688" y="600272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no SAMAE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/>
          <a:stretch/>
        </p:blipFill>
        <p:spPr>
          <a:xfrm>
            <a:off x="6994567" y="2022046"/>
            <a:ext cx="5002130" cy="40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884"/>
              </a:gs>
              <a:gs pos="50000">
                <a:srgbClr val="00569D">
                  <a:shade val="67500"/>
                  <a:satMod val="115000"/>
                </a:srgbClr>
              </a:gs>
              <a:gs pos="100000">
                <a:srgbClr val="006EB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60816" y="3281850"/>
            <a:ext cx="105671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endParaRPr lang="pt-BR" sz="2500" b="1" spc="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5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ESTAÇÃO DE TRATAMENTO</a:t>
            </a:r>
          </a:p>
          <a:p>
            <a:r>
              <a:rPr lang="pt-BR" sz="25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endParaRPr lang="pt-BR" sz="250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60816" y="4628717"/>
            <a:ext cx="9750727" cy="35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SAMAE JARAGUÁ DO SUL | WEG MOTORES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043991"/>
            <a:ext cx="5765445" cy="787281"/>
          </a:xfrm>
          <a:prstGeom prst="rect">
            <a:avLst/>
          </a:prstGeom>
        </p:spPr>
      </p:pic>
      <p:pic>
        <p:nvPicPr>
          <p:cNvPr id="2050" name="Picture 2" descr="Q:\GROUPS\BR_SC_JGS_WMO_VENDAS_OEMS\MARKETING\COMMUNICATION\CASES e NEWS\2018\SAMAE\imagens\118___05\IMG_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40313" y="1119225"/>
            <a:ext cx="6889220" cy="45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67563" y="2120639"/>
            <a:ext cx="5184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Abastece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reservatórios;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Vazão média de água tratada: 390 l/s;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reservatório possui um par de bombas, uma principal e outra reserva;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Devido a questões operacionais, as bombas do R4 operam simultaneamente;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realizadas medições elétricas de uma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b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bombas de casa reservatório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4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3" y="2124482"/>
            <a:ext cx="5180260" cy="344236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55687" y="1033918"/>
            <a:ext cx="106203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ESTAÇÃO DE TRATAMENTO CENTRAL </a:t>
            </a:r>
            <a:r>
              <a:rPr lang="pt-BR" sz="1300" spc="3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1300" spc="3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JARAGUÁ DO SUL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55688" y="600272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SAMAE </a:t>
            </a:r>
            <a:r>
              <a:rPr lang="pt-BR" sz="2500" b="1" spc="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WEG MOTORES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</p:spTree>
    <p:extLst>
      <p:ext uri="{BB962C8B-B14F-4D97-AF65-F5344CB8AC3E}">
        <p14:creationId xmlns:p14="http://schemas.microsoft.com/office/powerpoint/2010/main" val="4213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67563" y="5016508"/>
            <a:ext cx="18960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l/s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l/s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l/s</a:t>
            </a:r>
            <a:endParaRPr lang="pt-BR" sz="14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5687" y="1033918"/>
            <a:ext cx="106203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ESTAÇÃO DE TRATAMENTO CENTRAL </a:t>
            </a:r>
            <a:r>
              <a:rPr lang="pt-BR" sz="1300" spc="3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1300" spc="3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JARAGUÁ DO SUL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55688" y="600272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SAMAE </a:t>
            </a:r>
            <a:r>
              <a:rPr lang="pt-BR" sz="2500" b="1" spc="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WEG MOTORES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33176" y="5016508"/>
            <a:ext cx="18960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R4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l/s</a:t>
            </a:r>
            <a:endParaRPr lang="pt-BR" sz="14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R5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l/s</a:t>
            </a:r>
            <a:endParaRPr lang="pt-BR" sz="14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pt-BR" sz="1400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 l/s</a:t>
            </a:r>
            <a:endParaRPr lang="pt-BR" sz="14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6" y="1641986"/>
            <a:ext cx="8505825" cy="3257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4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884"/>
              </a:gs>
              <a:gs pos="50000">
                <a:srgbClr val="00569D">
                  <a:shade val="67500"/>
                  <a:satMod val="115000"/>
                </a:srgbClr>
              </a:gs>
              <a:gs pos="100000">
                <a:srgbClr val="006EB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  <a:endParaRPr lang="pt-BR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60816" y="2575032"/>
            <a:ext cx="55314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</a:p>
          <a:p>
            <a:r>
              <a:rPr lang="pt-BR" sz="25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ACIONAMENTO DO RESERVATÓRIO 4</a:t>
            </a:r>
            <a:endParaRPr lang="pt-BR" sz="250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6011838"/>
            <a:ext cx="3346748" cy="4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67563" y="2120639"/>
            <a:ext cx="482705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Bombas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 </a:t>
            </a:r>
            <a:r>
              <a:rPr lang="pt-BR" sz="1400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W22 </a:t>
            </a:r>
            <a:r>
              <a:rPr lang="pt-BR" sz="1400" b="1" dirty="0" err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pt-BR" sz="1400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IR5 Ultra Premium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pioneiro para aquisição dessa linha, com rendimentos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superiores aos do mercado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Acionamento por </a:t>
            </a:r>
            <a:r>
              <a:rPr lang="pt-BR" sz="1400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inversores de frequência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vazão por </a:t>
            </a:r>
            <a:r>
              <a:rPr lang="pt-BR" sz="14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 de velocidade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que permite à operação adequar a operação ao consumo conforme seus critérios</a:t>
            </a:r>
          </a:p>
          <a:p>
            <a:pPr>
              <a:lnSpc>
                <a:spcPct val="150000"/>
              </a:lnSpc>
            </a:pPr>
            <a:endParaRPr lang="pt-BR" sz="14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55688" y="600272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ACIONAMENTO DO RESERVATÓRIO </a:t>
            </a:r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55687" y="1033918"/>
            <a:ext cx="10620375" cy="35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 DOS EQUIPAMENTOS PARA O MELHOR RENDIMENTO</a:t>
            </a:r>
            <a:endParaRPr lang="pt-BR" sz="1300" spc="3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 b="939"/>
          <a:stretch/>
        </p:blipFill>
        <p:spPr>
          <a:xfrm>
            <a:off x="6055969" y="1779814"/>
            <a:ext cx="5618804" cy="36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 b="12009"/>
          <a:stretch/>
        </p:blipFill>
        <p:spPr>
          <a:xfrm>
            <a:off x="1068779" y="688769"/>
            <a:ext cx="10607283" cy="53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8684"/>
            <a:ext cx="12195578" cy="91466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2118"/>
            <a:ext cx="4896544" cy="19442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1258090"/>
            <a:ext cx="1512168" cy="50405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050476"/>
            <a:ext cx="4464496" cy="187220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3212678"/>
            <a:ext cx="1440160" cy="50405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933056"/>
            <a:ext cx="4608512" cy="187220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5095262"/>
            <a:ext cx="1440160" cy="648072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16198" y="2663414"/>
            <a:ext cx="5792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Fundação </a:t>
            </a:r>
            <a:r>
              <a:rPr lang="pt-BR" altLang="pt-BR" sz="1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 </a:t>
            </a:r>
            <a:r>
              <a:rPr lang="pt-BR" altLang="pt-BR" sz="18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Eletromotores </a:t>
            </a:r>
            <a:r>
              <a:rPr lang="pt-BR" altLang="pt-BR" sz="18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Jaraguá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pt-BR" altLang="pt-BR" sz="1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 16 </a:t>
            </a:r>
            <a:r>
              <a:rPr lang="pt-BR" altLang="pt-BR" sz="1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 setembro de 1961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329399" y="3364519"/>
            <a:ext cx="4875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Cada vez mais se</a:t>
            </a:r>
            <a:r>
              <a:rPr lang="pt-B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consolidando </a:t>
            </a:r>
            <a:r>
              <a:rPr lang="pt-BR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como fornecedor </a:t>
            </a:r>
            <a:r>
              <a:rPr lang="pt-BR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 sistemas elétricos industriais completos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618" y="4384220"/>
            <a:ext cx="4211960" cy="2482048"/>
          </a:xfrm>
          <a:prstGeom prst="rect">
            <a:avLst/>
          </a:prstGeom>
        </p:spPr>
      </p:pic>
      <p:pic>
        <p:nvPicPr>
          <p:cNvPr id="20" name="Picture 10" descr="http://3.bp.blogspot.com/-tI4SJDHNZNk/UT8d5BkYwlI/AAAAAAAACoI/hFSG3Uo40WQ/s1600/bolsa7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3652">
            <a:off x="10034972" y="5031138"/>
            <a:ext cx="865404" cy="66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www.telemaxtecnologia.com.br/index_arquivos/bmf-bovespa-logo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3652">
            <a:off x="8467893" y="4938861"/>
            <a:ext cx="1710183" cy="11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/>
          <p:cNvGrpSpPr/>
          <p:nvPr/>
        </p:nvGrpSpPr>
        <p:grpSpPr>
          <a:xfrm rot="21323652">
            <a:off x="10941849" y="4955129"/>
            <a:ext cx="1123386" cy="629073"/>
            <a:chOff x="5824155" y="4967990"/>
            <a:chExt cx="1408667" cy="788825"/>
          </a:xfrm>
        </p:grpSpPr>
        <p:pic>
          <p:nvPicPr>
            <p:cNvPr id="23" name="Picture 8" descr="http://www.arbache.com/blog/wp-content/uploads/2012/05/LOGO-ISE-BOVESPA.jp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8869" y="4967990"/>
              <a:ext cx="648825" cy="40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www.arbache.com/blog/wp-content/uploads/2012/05/LOGO-ISE-BOVESPA.jp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24155" y="5348326"/>
              <a:ext cx="1408667" cy="40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CaixaDeTexto 24"/>
          <p:cNvSpPr txBox="1"/>
          <p:nvPr/>
        </p:nvSpPr>
        <p:spPr>
          <a:xfrm rot="21352650">
            <a:off x="8905611" y="5915246"/>
            <a:ext cx="302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</a:t>
            </a:r>
            <a:r>
              <a:rPr lang="pt-BR" sz="28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21,9 bilhões*</a:t>
            </a:r>
            <a:endParaRPr lang="en-US" sz="105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6181" y="3078453"/>
            <a:ext cx="1573427" cy="782595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0335" y="4946535"/>
            <a:ext cx="1573427" cy="78259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9449" y="1160748"/>
            <a:ext cx="1573427" cy="782595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8602509" y="6587387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Valor em 04/07/2016 </a:t>
            </a:r>
            <a:endParaRPr lang="pt-BR" sz="105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3456943" y="1744628"/>
            <a:ext cx="2006862" cy="288460"/>
            <a:chOff x="3456943" y="1744628"/>
            <a:chExt cx="2006862" cy="288460"/>
          </a:xfrm>
        </p:grpSpPr>
        <p:sp>
          <p:nvSpPr>
            <p:cNvPr id="31" name="Estrela de 5 pontas 30"/>
            <p:cNvSpPr/>
            <p:nvPr/>
          </p:nvSpPr>
          <p:spPr bwMode="auto">
            <a:xfrm>
              <a:off x="3456943" y="1779091"/>
              <a:ext cx="216137" cy="216024"/>
            </a:xfrm>
            <a:prstGeom prst="star5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8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2" name="Mais 31"/>
            <p:cNvSpPr/>
            <p:nvPr/>
          </p:nvSpPr>
          <p:spPr bwMode="auto">
            <a:xfrm>
              <a:off x="4161731" y="1744628"/>
              <a:ext cx="243127" cy="280419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800" smtClean="0">
                <a:solidFill>
                  <a:srgbClr val="5B9BD5"/>
                </a:solidFill>
                <a:latin typeface="Arial" pitchFamily="34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3661433" y="1771478"/>
              <a:ext cx="6141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1930</a:t>
              </a:r>
              <a:endPara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4366221" y="1760824"/>
              <a:ext cx="1097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456943" y="3723746"/>
            <a:ext cx="2006862" cy="288460"/>
            <a:chOff x="3456943" y="3723746"/>
            <a:chExt cx="2006862" cy="288460"/>
          </a:xfrm>
        </p:grpSpPr>
        <p:sp>
          <p:nvSpPr>
            <p:cNvPr id="36" name="Estrela de 5 pontas 35"/>
            <p:cNvSpPr/>
            <p:nvPr/>
          </p:nvSpPr>
          <p:spPr bwMode="auto">
            <a:xfrm>
              <a:off x="3456943" y="3758209"/>
              <a:ext cx="216137" cy="216024"/>
            </a:xfrm>
            <a:prstGeom prst="star5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8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7" name="Mais 36"/>
            <p:cNvSpPr/>
            <p:nvPr/>
          </p:nvSpPr>
          <p:spPr bwMode="auto">
            <a:xfrm>
              <a:off x="4161731" y="3723746"/>
              <a:ext cx="243127" cy="280419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800" smtClean="0">
                <a:solidFill>
                  <a:srgbClr val="5B9BD5"/>
                </a:solidFill>
                <a:latin typeface="Arial" pitchFamily="34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3661433" y="3750596"/>
              <a:ext cx="6141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1929</a:t>
              </a:r>
              <a:endPara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4366221" y="3739942"/>
              <a:ext cx="1097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3456943" y="5660163"/>
            <a:ext cx="2006862" cy="288460"/>
            <a:chOff x="3456943" y="5660163"/>
            <a:chExt cx="2006862" cy="288460"/>
          </a:xfrm>
        </p:grpSpPr>
        <p:sp>
          <p:nvSpPr>
            <p:cNvPr id="41" name="Estrela de 5 pontas 40"/>
            <p:cNvSpPr/>
            <p:nvPr/>
          </p:nvSpPr>
          <p:spPr bwMode="auto">
            <a:xfrm>
              <a:off x="3456943" y="5694626"/>
              <a:ext cx="216137" cy="216024"/>
            </a:xfrm>
            <a:prstGeom prst="star5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8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2" name="Mais 41"/>
            <p:cNvSpPr/>
            <p:nvPr/>
          </p:nvSpPr>
          <p:spPr bwMode="auto">
            <a:xfrm>
              <a:off x="4161731" y="5660163"/>
              <a:ext cx="243127" cy="280419"/>
            </a:xfrm>
            <a:prstGeom prst="mathPlus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800" smtClean="0">
                <a:solidFill>
                  <a:srgbClr val="5B9BD5"/>
                </a:solidFill>
                <a:latin typeface="Arial" pitchFamily="34" charset="0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3661433" y="5687013"/>
              <a:ext cx="6141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1932</a:t>
              </a:r>
              <a:endPara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4366221" y="5676359"/>
              <a:ext cx="1097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1999</a:t>
              </a:r>
              <a:endPara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1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decel="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8" decel="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884"/>
              </a:gs>
              <a:gs pos="50000">
                <a:srgbClr val="00569D">
                  <a:shade val="67500"/>
                  <a:satMod val="115000"/>
                </a:srgbClr>
              </a:gs>
              <a:gs pos="100000">
                <a:srgbClr val="006EB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196682"/>
            <a:ext cx="3346748" cy="4570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60816" y="1755481"/>
            <a:ext cx="5530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ESTIMADO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60817" y="2347160"/>
            <a:ext cx="6689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 mais otimista </a:t>
            </a: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economia</a:t>
            </a:r>
            <a:b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17,7% com retorno financeiro de 1,6 </a:t>
            </a: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endParaRPr lang="pt-BR" sz="1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 mais conservador </a:t>
            </a:r>
            <a:r>
              <a:rPr lang="pt-BR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ocorre a operação contínua dos equipamentos, 11% a mais no tempo de operação, temos uma </a:t>
            </a: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b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10,5% com retorno financeiro de 3,3 </a:t>
            </a: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endParaRPr lang="pt-BR" sz="1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</p:spTree>
    <p:extLst>
      <p:ext uri="{BB962C8B-B14F-4D97-AF65-F5344CB8AC3E}">
        <p14:creationId xmlns:p14="http://schemas.microsoft.com/office/powerpoint/2010/main" val="253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55688" y="363516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75926"/>
              </p:ext>
            </p:extLst>
          </p:nvPr>
        </p:nvGraphicFramePr>
        <p:xfrm>
          <a:off x="1158743" y="894655"/>
          <a:ext cx="10517320" cy="519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7937"/>
                <a:gridCol w="2688146"/>
                <a:gridCol w="296123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RESERVATÓRIO 4 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 1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Depois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 de operação semanal ponta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 de operação semanal fora ponta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tratado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l/s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l/s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 de operação/dia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 medida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kW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kW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Potência instalada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r>
                        <a:rPr lang="pt-B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</a:t>
                      </a:r>
                      <a:r>
                        <a:rPr lang="pt-B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Energia/semana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20.496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16.218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 ponta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1.830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 F. ponta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18.666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15.606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kW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kW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Consumo específico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0,0003 R$/l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0,0001 R$/l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 em l de água tratada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42,64%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 em R$ 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27,18%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5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55688" y="363516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03231"/>
              </p:ext>
            </p:extLst>
          </p:nvPr>
        </p:nvGraphicFramePr>
        <p:xfrm>
          <a:off x="1150579" y="908008"/>
          <a:ext cx="10524194" cy="5312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1119"/>
                <a:gridCol w="2689903"/>
                <a:gridCol w="2963172"/>
              </a:tblGrid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RESERVATÓRIO 4  BOMBA 2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Depois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 de operação semanal ponta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 de operação semanal fora ponta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tratado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l/s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l/s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Horas de operação/dia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 medida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kW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kW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Potência instalada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r>
                        <a:rPr lang="pt-B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</a:t>
                      </a:r>
                      <a:r>
                        <a:rPr lang="pt-BR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Energia/semana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17.094 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10.710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 ponta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 F. ponta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16.539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10.710 kWh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kW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kW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Consumo específico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0,0002 R$/l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0,0002 R$/l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 em l de água tratada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29,30%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 em R$ 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34,44%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44000">
                <a:tc>
                  <a:txBody>
                    <a:bodyPr/>
                    <a:lstStyle/>
                    <a:p>
                      <a:endParaRPr lang="pt-BR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t-BR" sz="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401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Economia nas duas bombas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R$ 21.081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semana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884"/>
              </a:gs>
              <a:gs pos="50000">
                <a:srgbClr val="00569D">
                  <a:shade val="67500"/>
                  <a:satMod val="115000"/>
                </a:srgbClr>
              </a:gs>
              <a:gs pos="100000">
                <a:srgbClr val="006EB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196682"/>
            <a:ext cx="3346748" cy="4570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60816" y="1755481"/>
            <a:ext cx="5530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PRÓXIMAS AÇÕES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60816" y="2347160"/>
            <a:ext cx="96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 de todos os conjuntos de bombas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 de sistema de geração de energia </a:t>
            </a: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Substituição de compressores de ar à pistão e compressores rotativos por equipamentos com variação de velocidade e inversor de </a:t>
            </a: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Substituição gradativa dos motores atuais para IR5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Implantação do WEG Motor </a:t>
            </a:r>
            <a:r>
              <a:rPr lang="pt-BR" sz="1600" spc="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pt-BR" sz="16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</p:spTree>
    <p:extLst>
      <p:ext uri="{BB962C8B-B14F-4D97-AF65-F5344CB8AC3E}">
        <p14:creationId xmlns:p14="http://schemas.microsoft.com/office/powerpoint/2010/main" val="24054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884"/>
              </a:gs>
              <a:gs pos="50000">
                <a:srgbClr val="00569D">
                  <a:shade val="67500"/>
                  <a:satMod val="115000"/>
                </a:srgbClr>
              </a:gs>
              <a:gs pos="100000">
                <a:srgbClr val="006EB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4496344"/>
            <a:ext cx="5765445" cy="78728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60816" y="5459406"/>
            <a:ext cx="7079872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Transformando </a:t>
            </a:r>
            <a:r>
              <a:rPr lang="pt-BR" sz="1400" b="1" u="sng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pt-BR" sz="1400" b="1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soluções</a:t>
            </a:r>
            <a:r>
              <a:rPr lang="pt-BR" sz="14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www.weg.net</a:t>
            </a:r>
            <a:r>
              <a:rPr lang="pt-BR" sz="1400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300" b="1" kern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90376" y="1617698"/>
            <a:ext cx="3552578" cy="97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pt-BR" sz="3200" b="1" kern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60816" y="2660205"/>
            <a:ext cx="7079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Agradecemos apoio e dedicação a equipe do Samae Jaraguá do Sul</a:t>
            </a:r>
          </a:p>
          <a:p>
            <a:pPr>
              <a:lnSpc>
                <a:spcPct val="150000"/>
              </a:lnSpc>
            </a:pPr>
            <a:r>
              <a:rPr lang="pt-BR" sz="14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Jaime </a:t>
            </a:r>
            <a:r>
              <a:rPr lang="pt-BR" sz="1400" b="1" kern="2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Chrast</a:t>
            </a:r>
            <a:r>
              <a:rPr lang="pt-BR" sz="1400" b="1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Jr.</a:t>
            </a:r>
            <a:endParaRPr lang="pt-BR" sz="1400" b="1" kern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Ademir </a:t>
            </a:r>
            <a:r>
              <a:rPr lang="pt-BR" sz="1400" b="1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Izidoro</a:t>
            </a:r>
          </a:p>
          <a:p>
            <a:pPr>
              <a:lnSpc>
                <a:spcPct val="150000"/>
              </a:lnSpc>
            </a:pPr>
            <a:r>
              <a:rPr lang="pt-BR" sz="1400" b="1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pt-BR" sz="14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Carolina B. Silveira </a:t>
            </a:r>
            <a:r>
              <a:rPr lang="pt-BR" sz="1400" b="1" kern="23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</a:t>
            </a:r>
            <a:r>
              <a:rPr lang="pt-BR" sz="14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400" b="1" kern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040688" y="1864640"/>
            <a:ext cx="3552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TÉCNICO WEG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pt-BR" sz="13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Alberto </a:t>
            </a:r>
            <a:r>
              <a:rPr lang="pt-BR" sz="1300" b="1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Claumann </a:t>
            </a:r>
            <a:r>
              <a:rPr lang="pt-BR" sz="13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Westphal </a:t>
            </a:r>
            <a:r>
              <a:rPr lang="pt-BR" sz="1300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awestphal@weg.net</a:t>
            </a:r>
          </a:p>
          <a:p>
            <a:pPr>
              <a:lnSpc>
                <a:spcPct val="150000"/>
              </a:lnSpc>
            </a:pPr>
            <a:r>
              <a:rPr lang="pt-BR" sz="1300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(47</a:t>
            </a:r>
            <a:r>
              <a:rPr lang="pt-BR" sz="1300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3276.6055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pt-BR" sz="1300" b="1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Clovis Vanderlei </a:t>
            </a:r>
            <a:r>
              <a:rPr lang="pt-BR" sz="13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Koch</a:t>
            </a:r>
          </a:p>
          <a:p>
            <a:pPr>
              <a:lnSpc>
                <a:spcPct val="150000"/>
              </a:lnSpc>
            </a:pPr>
            <a:r>
              <a:rPr lang="pt-BR" sz="1300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clovisk@weg.net</a:t>
            </a:r>
          </a:p>
          <a:p>
            <a:pPr>
              <a:lnSpc>
                <a:spcPct val="150000"/>
              </a:lnSpc>
            </a:pPr>
            <a:r>
              <a:rPr lang="pt-BR" sz="1300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(47</a:t>
            </a:r>
            <a:r>
              <a:rPr lang="pt-BR" sz="1300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3276.6414</a:t>
            </a:r>
          </a:p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pt-BR" sz="13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Helder </a:t>
            </a:r>
            <a:r>
              <a:rPr lang="pt-BR" sz="1300" b="1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Pires </a:t>
            </a:r>
            <a:r>
              <a:rPr lang="pt-BR" sz="13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</a:t>
            </a:r>
          </a:p>
          <a:p>
            <a:pPr>
              <a:lnSpc>
                <a:spcPct val="150000"/>
              </a:lnSpc>
            </a:pPr>
            <a:r>
              <a:rPr lang="pt-BR" sz="1300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helder@weg.net</a:t>
            </a:r>
          </a:p>
          <a:p>
            <a:pPr>
              <a:lnSpc>
                <a:spcPct val="150000"/>
              </a:lnSpc>
            </a:pPr>
            <a:r>
              <a:rPr lang="pt-BR" sz="1300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(47</a:t>
            </a:r>
            <a:r>
              <a:rPr lang="pt-BR" sz="1300" kern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3276.6055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pt-BR" sz="1300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www.weg.net/</a:t>
            </a:r>
            <a:r>
              <a:rPr lang="pt-BR" sz="1300" b="1" kern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eficienciaenergetica</a:t>
            </a:r>
            <a:endParaRPr lang="pt-BR" sz="1300" b="1" kern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5"/>
          <a:stretch/>
        </p:blipFill>
        <p:spPr>
          <a:xfrm>
            <a:off x="11054443" y="6153873"/>
            <a:ext cx="620330" cy="45700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20437" y="570712"/>
            <a:ext cx="1190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spc="3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SOLUÇÃO GLOBAL COM MÁQUINAS ELÉTRICAS E AUTOMAÇÃO PARA A INDÚSTRIA E SISTEMAS DE ENERGIA</a:t>
            </a:r>
            <a:endParaRPr lang="pt-BR" sz="1200" spc="3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0437" y="137066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 WEG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19"/>
          <a:stretch/>
        </p:blipFill>
        <p:spPr>
          <a:xfrm>
            <a:off x="1609378" y="1013199"/>
            <a:ext cx="9143997" cy="5393607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8787092" y="2544329"/>
            <a:ext cx="122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Distribuição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7333505" y="2544329"/>
            <a:ext cx="1398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Transmissão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733105" y="2549120"/>
            <a:ext cx="242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Geração de Energia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860897" y="4996038"/>
            <a:ext cx="128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 smtClean="0">
                <a:solidFill>
                  <a:srgbClr val="000000"/>
                </a:solidFill>
              </a:rPr>
              <a:t>Building</a:t>
            </a:r>
            <a:endParaRPr lang="pt-BR" sz="1200" dirty="0" smtClean="0">
              <a:solidFill>
                <a:srgbClr val="000000"/>
              </a:solidFill>
            </a:endParaRPr>
          </a:p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&amp; Infrastructure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212406" y="5039730"/>
            <a:ext cx="2215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Tração e Propulsão Elétrica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391151" y="5042538"/>
            <a:ext cx="334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Conversão de Energia, Controle de Movimento, Automação Industrial e Segurança de Máquinas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8514066" y="4171662"/>
            <a:ext cx="177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• Manobra e Proteção</a:t>
            </a:r>
            <a:br>
              <a:rPr lang="pt-BR" sz="1200" dirty="0" smtClean="0">
                <a:solidFill>
                  <a:srgbClr val="000000"/>
                </a:solidFill>
              </a:rPr>
            </a:br>
            <a:r>
              <a:rPr lang="pt-BR" sz="1200" dirty="0" smtClean="0">
                <a:solidFill>
                  <a:srgbClr val="000000"/>
                </a:solidFill>
              </a:rPr>
              <a:t>de circuitos elétricos</a:t>
            </a:r>
          </a:p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• </a:t>
            </a:r>
            <a:r>
              <a:rPr lang="pt-BR" sz="1200" dirty="0" err="1" smtClean="0">
                <a:solidFill>
                  <a:srgbClr val="000000"/>
                </a:solidFill>
              </a:rPr>
              <a:t>Critical</a:t>
            </a:r>
            <a:r>
              <a:rPr lang="pt-BR" sz="1200" dirty="0" smtClean="0">
                <a:solidFill>
                  <a:srgbClr val="000000"/>
                </a:solidFill>
              </a:rPr>
              <a:t> Power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5456034" y="6374410"/>
            <a:ext cx="148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</a:rPr>
              <a:t>Tintas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3145200" y="3466845"/>
            <a:ext cx="122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579C"/>
                </a:solidFill>
                <a:latin typeface="Arial Black" panose="020B0A04020102090204" pitchFamily="34" charset="0"/>
              </a:rPr>
              <a:t>Cidades</a:t>
            </a:r>
            <a:endParaRPr lang="pt-BR" sz="1200" dirty="0">
              <a:solidFill>
                <a:srgbClr val="00579C"/>
              </a:solidFill>
              <a:latin typeface="Arial Black" panose="020B0A0402010209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6465136" y="3046088"/>
            <a:ext cx="111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579C"/>
                </a:solidFill>
                <a:latin typeface="Arial Black" panose="020B0A04020102090204" pitchFamily="34" charset="0"/>
              </a:rPr>
              <a:t>Indústrias</a:t>
            </a:r>
            <a:endParaRPr lang="pt-BR" sz="1200" dirty="0">
              <a:solidFill>
                <a:srgbClr val="00579C"/>
              </a:solidFill>
              <a:latin typeface="Arial Black" panose="020B0A0402010209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613399" y="2395068"/>
            <a:ext cx="1223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579C"/>
                </a:solidFill>
                <a:latin typeface="Arial Black" panose="020B0A04020102090204" pitchFamily="34" charset="0"/>
              </a:rPr>
              <a:t>Energia</a:t>
            </a:r>
            <a:endParaRPr lang="pt-BR" sz="1200" dirty="0">
              <a:solidFill>
                <a:srgbClr val="00579C"/>
              </a:solidFill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4884"/>
              </a:gs>
              <a:gs pos="50000">
                <a:srgbClr val="00569D">
                  <a:shade val="67500"/>
                  <a:satMod val="115000"/>
                </a:srgbClr>
              </a:gs>
              <a:gs pos="100000">
                <a:srgbClr val="006EB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  <a:endParaRPr lang="pt-BR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60816" y="1098275"/>
            <a:ext cx="251717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Negócios </a:t>
            </a:r>
          </a:p>
          <a:p>
            <a:r>
              <a:rPr lang="pt-BR" sz="25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Energética </a:t>
            </a:r>
            <a:r>
              <a:rPr lang="pt-BR" sz="25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60817" y="3114211"/>
            <a:ext cx="3382584" cy="185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Entende-se que o domínio do uso </a:t>
            </a:r>
            <a:r>
              <a:rPr lang="pt-BR" sz="13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energia </a:t>
            </a:r>
            <a:r>
              <a:rPr lang="pt-BR" sz="13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dependerá do equilíbrio entre os três pilares, </a:t>
            </a:r>
            <a:r>
              <a:rPr lang="pt-BR" sz="13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3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essa razão, abrangemos todas as competências.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6011838"/>
            <a:ext cx="3346748" cy="45700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2" r="4644" b="2130"/>
          <a:stretch/>
        </p:blipFill>
        <p:spPr bwMode="auto">
          <a:xfrm rot="228121">
            <a:off x="4916378" y="1068991"/>
            <a:ext cx="7272749" cy="4998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55688" y="600272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NO DESPERDÍCIO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  <a:endParaRPr lang="pt-BR" sz="900" dirty="0" smtClean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503" y="1554068"/>
            <a:ext cx="4160277" cy="395374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031733" y="1835863"/>
            <a:ext cx="382651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ENERGIA CONSUMIDA NO </a:t>
            </a:r>
            <a:r>
              <a:rPr lang="pt-BR" sz="1400" b="1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CORRESPONDE A MOTORES ELÉTRICOS</a:t>
            </a:r>
            <a:endParaRPr lang="pt-BR" sz="14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8640" y="1532756"/>
            <a:ext cx="2157201" cy="371381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212645" y="2818168"/>
            <a:ext cx="1710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rgbClr val="7F7649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40%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7087271" y="3472520"/>
            <a:ext cx="3541956" cy="2035292"/>
            <a:chOff x="4898022" y="2757305"/>
            <a:chExt cx="3541956" cy="2035292"/>
          </a:xfrm>
        </p:grpSpPr>
        <p:grpSp>
          <p:nvGrpSpPr>
            <p:cNvPr id="16" name="Grupo 15"/>
            <p:cNvGrpSpPr/>
            <p:nvPr/>
          </p:nvGrpSpPr>
          <p:grpSpPr>
            <a:xfrm>
              <a:off x="5293295" y="2757305"/>
              <a:ext cx="2751410" cy="1476795"/>
              <a:chOff x="5652120" y="4134730"/>
              <a:chExt cx="2751410" cy="1476795"/>
            </a:xfrm>
          </p:grpSpPr>
          <p:pic>
            <p:nvPicPr>
              <p:cNvPr id="19" name="Imagem 18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" t="58640" r="80925" b="14137"/>
              <a:stretch/>
            </p:blipFill>
            <p:spPr>
              <a:xfrm>
                <a:off x="5652120" y="4134730"/>
                <a:ext cx="2751410" cy="1476795"/>
              </a:xfrm>
              <a:prstGeom prst="rect">
                <a:avLst/>
              </a:prstGeom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6387306" y="4743893"/>
                <a:ext cx="13933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800" b="1" dirty="0">
                    <a:solidFill>
                      <a:schemeClr val="bg1"/>
                    </a:solidFill>
                    <a:latin typeface="Microsoft JhengHei Light" panose="020B0304030504040204" pitchFamily="34" charset="-120"/>
                    <a:ea typeface="Microsoft JhengHei Light" panose="020B0304030504040204" pitchFamily="34" charset="-120"/>
                  </a:rPr>
                  <a:t>68%</a:t>
                </a:r>
              </a:p>
            </p:txBody>
          </p:sp>
        </p:grpSp>
        <p:sp>
          <p:nvSpPr>
            <p:cNvPr id="18" name="CaixaDeTexto 17"/>
            <p:cNvSpPr txBox="1"/>
            <p:nvPr/>
          </p:nvSpPr>
          <p:spPr>
            <a:xfrm>
              <a:off x="4898022" y="4269377"/>
              <a:ext cx="3541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rgbClr val="8787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energia utilizada na </a:t>
              </a:r>
              <a:r>
                <a:rPr lang="pt-BR" sz="1400" b="1" dirty="0">
                  <a:solidFill>
                    <a:srgbClr val="8787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indústria</a:t>
              </a:r>
              <a:r>
                <a:rPr lang="pt-BR" sz="1400" dirty="0">
                  <a:solidFill>
                    <a:srgbClr val="8787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é consumida por motores elétricos</a:t>
              </a:r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54460" y="6201698"/>
            <a:ext cx="45813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Fontes:</a:t>
            </a:r>
          </a:p>
          <a:p>
            <a:pPr algn="l" eaLnBrk="1" hangingPunct="1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- PESQUISA DE POSSE DE EQUIPAMENTOS E HÁBITOS DE USO - ANO BASE 2005 - Março 2008 </a:t>
            </a:r>
            <a:r>
              <a:rPr lang="pt-BR" sz="700" dirty="0" err="1">
                <a:solidFill>
                  <a:schemeClr val="bg1">
                    <a:lumMod val="50000"/>
                  </a:schemeClr>
                </a:solidFill>
              </a:rPr>
              <a:t>Procel</a:t>
            </a:r>
            <a:endParaRPr lang="pt-BR" sz="700" dirty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/>
            <a:r>
              <a:rPr lang="pt-BR" sz="700" dirty="0">
                <a:solidFill>
                  <a:schemeClr val="bg1">
                    <a:lumMod val="50000"/>
                  </a:schemeClr>
                </a:solidFill>
              </a:rPr>
              <a:t>- Revista Eletricidade Moderna, Julho de 1998</a:t>
            </a:r>
          </a:p>
        </p:txBody>
      </p:sp>
    </p:spTree>
    <p:extLst>
      <p:ext uri="{BB962C8B-B14F-4D97-AF65-F5344CB8AC3E}">
        <p14:creationId xmlns:p14="http://schemas.microsoft.com/office/powerpoint/2010/main" val="30508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55688" y="600272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SUBSTITUIÇÃO DE MOTORES ELÉTRICOS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  <a:endParaRPr lang="pt-BR" sz="900" dirty="0" smtClean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1619672" y="1294156"/>
            <a:ext cx="4614804" cy="5200650"/>
            <a:chOff x="203" y="797"/>
            <a:chExt cx="3493" cy="3276"/>
          </a:xfrm>
        </p:grpSpPr>
        <p:grpSp>
          <p:nvGrpSpPr>
            <p:cNvPr id="23" name="Grupo 36"/>
            <p:cNvGrpSpPr>
              <a:grpSpLocks/>
            </p:cNvGrpSpPr>
            <p:nvPr/>
          </p:nvGrpSpPr>
          <p:grpSpPr bwMode="auto">
            <a:xfrm>
              <a:off x="203" y="1474"/>
              <a:ext cx="3493" cy="2599"/>
              <a:chOff x="322263" y="2339974"/>
              <a:chExt cx="5545882" cy="4124702"/>
            </a:xfrm>
          </p:grpSpPr>
          <p:sp>
            <p:nvSpPr>
              <p:cNvPr id="26" name="Retângulo 25"/>
              <p:cNvSpPr/>
              <p:nvPr/>
            </p:nvSpPr>
            <p:spPr bwMode="auto">
              <a:xfrm>
                <a:off x="1978247" y="5580853"/>
                <a:ext cx="1944949" cy="431694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Não Permitido</a:t>
                </a:r>
              </a:p>
            </p:txBody>
          </p:sp>
          <p:sp>
            <p:nvSpPr>
              <p:cNvPr id="27" name="Retângulo 8"/>
              <p:cNvSpPr>
                <a:spLocks noChangeArrowheads="1"/>
              </p:cNvSpPr>
              <p:nvPr/>
            </p:nvSpPr>
            <p:spPr bwMode="auto">
              <a:xfrm>
                <a:off x="1978247" y="4787298"/>
                <a:ext cx="1944949" cy="793555"/>
              </a:xfrm>
              <a:prstGeom prst="rect">
                <a:avLst/>
              </a:prstGeom>
              <a:solidFill>
                <a:srgbClr val="3399FF"/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W21 Standard</a:t>
                </a:r>
              </a:p>
            </p:txBody>
          </p:sp>
          <p:sp>
            <p:nvSpPr>
              <p:cNvPr id="28" name="Retângulo 27"/>
              <p:cNvSpPr/>
              <p:nvPr/>
            </p:nvSpPr>
            <p:spPr bwMode="auto">
              <a:xfrm>
                <a:off x="1978247" y="3995331"/>
                <a:ext cx="1944949" cy="791968"/>
              </a:xfrm>
              <a:prstGeom prst="rect">
                <a:avLst/>
              </a:prstGeom>
              <a:solidFill>
                <a:srgbClr val="009900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W21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Alto Rendimento Plus</a:t>
                </a:r>
              </a:p>
            </p:txBody>
          </p:sp>
          <p:sp>
            <p:nvSpPr>
              <p:cNvPr id="29" name="Retângulo 12"/>
              <p:cNvSpPr>
                <a:spLocks noChangeArrowheads="1"/>
              </p:cNvSpPr>
              <p:nvPr/>
            </p:nvSpPr>
            <p:spPr bwMode="auto">
              <a:xfrm>
                <a:off x="1978247" y="2339974"/>
                <a:ext cx="1944949" cy="1664879"/>
              </a:xfrm>
              <a:prstGeom prst="rect">
                <a:avLst/>
              </a:prstGeom>
              <a:solidFill>
                <a:srgbClr val="EAEAEA"/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400" b="1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tângulo 29"/>
              <p:cNvSpPr/>
              <p:nvPr/>
            </p:nvSpPr>
            <p:spPr bwMode="auto">
              <a:xfrm>
                <a:off x="3923197" y="4787298"/>
                <a:ext cx="1944948" cy="1225249"/>
              </a:xfrm>
              <a:prstGeom prst="rect">
                <a:avLst/>
              </a:prstGeom>
              <a:solidFill>
                <a:srgbClr val="FFFFFF">
                  <a:lumMod val="75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Não Permitido</a:t>
                </a:r>
              </a:p>
            </p:txBody>
          </p:sp>
          <p:sp>
            <p:nvSpPr>
              <p:cNvPr id="31" name="Retângulo 15"/>
              <p:cNvSpPr>
                <a:spLocks noChangeArrowheads="1"/>
              </p:cNvSpPr>
              <p:nvPr/>
            </p:nvSpPr>
            <p:spPr bwMode="auto">
              <a:xfrm>
                <a:off x="3923197" y="3993743"/>
                <a:ext cx="1944948" cy="799904"/>
              </a:xfrm>
              <a:prstGeom prst="rect">
                <a:avLst/>
              </a:prstGeom>
              <a:solidFill>
                <a:srgbClr val="3399FF"/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W22 </a:t>
                </a:r>
                <a:r>
                  <a:rPr lang="pt-BR" sz="1400" b="1" kern="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Plus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Alto Rendimento</a:t>
                </a:r>
                <a:endParaRPr lang="pt-BR" sz="14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tângulo 31"/>
              <p:cNvSpPr/>
              <p:nvPr/>
            </p:nvSpPr>
            <p:spPr bwMode="auto">
              <a:xfrm>
                <a:off x="3923197" y="3425558"/>
                <a:ext cx="1944948" cy="569773"/>
              </a:xfrm>
              <a:prstGeom prst="rect">
                <a:avLst/>
              </a:prstGeom>
              <a:gradFill flip="none" rotWithShape="1">
                <a:gsLst>
                  <a:gs pos="0">
                    <a:srgbClr val="009900">
                      <a:tint val="66000"/>
                      <a:satMod val="160000"/>
                    </a:srgbClr>
                  </a:gs>
                  <a:gs pos="50000">
                    <a:srgbClr val="009900">
                      <a:tint val="44500"/>
                      <a:satMod val="160000"/>
                    </a:srgbClr>
                  </a:gs>
                  <a:gs pos="100000">
                    <a:srgbClr val="0099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W22 Premium</a:t>
                </a:r>
              </a:p>
            </p:txBody>
          </p:sp>
          <p:sp>
            <p:nvSpPr>
              <p:cNvPr id="33" name="Retângulo 32"/>
              <p:cNvSpPr/>
              <p:nvPr/>
            </p:nvSpPr>
            <p:spPr bwMode="auto">
              <a:xfrm>
                <a:off x="3923197" y="2787539"/>
                <a:ext cx="1944948" cy="638018"/>
              </a:xfrm>
              <a:prstGeom prst="rect">
                <a:avLst/>
              </a:prstGeom>
              <a:gradFill flip="none" rotWithShape="1">
                <a:gsLst>
                  <a:gs pos="0">
                    <a:srgbClr val="009900">
                      <a:tint val="66000"/>
                      <a:satMod val="160000"/>
                    </a:srgbClr>
                  </a:gs>
                  <a:gs pos="50000">
                    <a:srgbClr val="009900">
                      <a:tint val="44500"/>
                      <a:satMod val="160000"/>
                    </a:srgbClr>
                  </a:gs>
                  <a:gs pos="100000">
                    <a:srgbClr val="0099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</a:t>
                </a:r>
                <a:r>
                  <a:rPr lang="pt-BR" sz="14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Premium</a:t>
                </a:r>
              </a:p>
            </p:txBody>
          </p:sp>
          <p:sp>
            <p:nvSpPr>
              <p:cNvPr id="34" name="Retângulo 18"/>
              <p:cNvSpPr>
                <a:spLocks noChangeArrowheads="1"/>
              </p:cNvSpPr>
              <p:nvPr/>
            </p:nvSpPr>
            <p:spPr bwMode="auto">
              <a:xfrm>
                <a:off x="322263" y="2349497"/>
                <a:ext cx="1655984" cy="3663051"/>
              </a:xfrm>
              <a:prstGeom prst="rect">
                <a:avLst/>
              </a:prstGeom>
              <a:solidFill>
                <a:srgbClr val="808080"/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Não Existia Legislação</a:t>
                </a:r>
              </a:p>
            </p:txBody>
          </p:sp>
          <p:sp>
            <p:nvSpPr>
              <p:cNvPr id="35" name="Retângulo 28"/>
              <p:cNvSpPr>
                <a:spLocks noChangeArrowheads="1"/>
              </p:cNvSpPr>
              <p:nvPr/>
            </p:nvSpPr>
            <p:spPr bwMode="auto">
              <a:xfrm>
                <a:off x="3923197" y="2339974"/>
                <a:ext cx="1944948" cy="447565"/>
              </a:xfrm>
              <a:prstGeom prst="rect">
                <a:avLst/>
              </a:prstGeom>
              <a:solidFill>
                <a:srgbClr val="EAEAEA"/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400" b="1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aixaDeTexto 29"/>
              <p:cNvSpPr txBox="1">
                <a:spLocks noChangeArrowheads="1"/>
              </p:cNvSpPr>
              <p:nvPr/>
            </p:nvSpPr>
            <p:spPr bwMode="auto">
              <a:xfrm>
                <a:off x="1681546" y="6156975"/>
                <a:ext cx="582289" cy="307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2001</a:t>
                </a:r>
              </a:p>
            </p:txBody>
          </p:sp>
          <p:sp>
            <p:nvSpPr>
              <p:cNvPr id="37" name="CaixaDeTexto 30"/>
              <p:cNvSpPr txBox="1">
                <a:spLocks noChangeArrowheads="1"/>
              </p:cNvSpPr>
              <p:nvPr/>
            </p:nvSpPr>
            <p:spPr bwMode="auto">
              <a:xfrm>
                <a:off x="3624907" y="6155387"/>
                <a:ext cx="582289" cy="307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400" b="1" kern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</a:p>
            </p:txBody>
          </p:sp>
          <p:cxnSp>
            <p:nvCxnSpPr>
              <p:cNvPr id="38" name="Conector reto 99"/>
              <p:cNvCxnSpPr>
                <a:cxnSpLocks noChangeShapeType="1"/>
              </p:cNvCxnSpPr>
              <p:nvPr/>
            </p:nvCxnSpPr>
            <p:spPr bwMode="auto">
              <a:xfrm rot="5400000">
                <a:off x="112894" y="4224337"/>
                <a:ext cx="3746501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Conector reto 100"/>
              <p:cNvCxnSpPr>
                <a:cxnSpLocks noChangeShapeType="1"/>
              </p:cNvCxnSpPr>
              <p:nvPr/>
            </p:nvCxnSpPr>
            <p:spPr bwMode="auto">
              <a:xfrm rot="5400000">
                <a:off x="2052638" y="4221162"/>
                <a:ext cx="3740151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" name="Texto explicativo em seta para baixo 49"/>
            <p:cNvSpPr>
              <a:spLocks noChangeArrowheads="1"/>
            </p:cNvSpPr>
            <p:nvPr/>
          </p:nvSpPr>
          <p:spPr bwMode="auto">
            <a:xfrm>
              <a:off x="793" y="797"/>
              <a:ext cx="907" cy="645"/>
            </a:xfrm>
            <a:prstGeom prst="downArrowCallout">
              <a:avLst>
                <a:gd name="adj1" fmla="val 25009"/>
                <a:gd name="adj2" fmla="val 25000"/>
                <a:gd name="adj3" fmla="val 25000"/>
                <a:gd name="adj4" fmla="val 64977"/>
              </a:avLst>
            </a:prstGeom>
            <a:solidFill>
              <a:srgbClr val="FFC000"/>
            </a:solidFill>
            <a:ln w="31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 nº10.295</a:t>
              </a:r>
            </a:p>
          </p:txBody>
        </p:sp>
        <p:sp>
          <p:nvSpPr>
            <p:cNvPr id="25" name="Texto explicativo em seta para baixo 50"/>
            <p:cNvSpPr>
              <a:spLocks noChangeArrowheads="1"/>
            </p:cNvSpPr>
            <p:nvPr/>
          </p:nvSpPr>
          <p:spPr bwMode="auto">
            <a:xfrm>
              <a:off x="2017" y="797"/>
              <a:ext cx="908" cy="637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FFC000"/>
            </a:solidFill>
            <a:ln w="31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Portaria nº 553</a:t>
              </a:r>
            </a:p>
          </p:txBody>
        </p:sp>
      </p:grpSp>
      <p:grpSp>
        <p:nvGrpSpPr>
          <p:cNvPr id="40" name="Grupo 102"/>
          <p:cNvGrpSpPr>
            <a:grpSpLocks/>
          </p:cNvGrpSpPr>
          <p:nvPr/>
        </p:nvGrpSpPr>
        <p:grpSpPr bwMode="auto">
          <a:xfrm>
            <a:off x="5930627" y="2368893"/>
            <a:ext cx="1881733" cy="4120952"/>
            <a:chOff x="5564899" y="2342728"/>
            <a:chExt cx="2328434" cy="4121473"/>
          </a:xfrm>
        </p:grpSpPr>
        <p:sp>
          <p:nvSpPr>
            <p:cNvPr id="41" name="Retângulo 40"/>
            <p:cNvSpPr/>
            <p:nvPr/>
          </p:nvSpPr>
          <p:spPr bwMode="auto">
            <a:xfrm>
              <a:off x="5867881" y="4790963"/>
              <a:ext cx="2017515" cy="1220942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Permitido</a:t>
              </a:r>
            </a:p>
          </p:txBody>
        </p:sp>
        <p:sp>
          <p:nvSpPr>
            <p:cNvPr id="42" name="CaixaDeTexto 30"/>
            <p:cNvSpPr txBox="1">
              <a:spLocks noChangeArrowheads="1"/>
            </p:cNvSpPr>
            <p:nvPr/>
          </p:nvSpPr>
          <p:spPr bwMode="auto">
            <a:xfrm>
              <a:off x="5564899" y="6156385"/>
              <a:ext cx="582154" cy="30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3" name="Retângulo 15"/>
            <p:cNvSpPr>
              <a:spLocks noChangeArrowheads="1"/>
            </p:cNvSpPr>
            <p:nvPr/>
          </p:nvSpPr>
          <p:spPr bwMode="auto">
            <a:xfrm>
              <a:off x="5866295" y="4005051"/>
              <a:ext cx="2017514" cy="801788"/>
            </a:xfrm>
            <a:prstGeom prst="rect">
              <a:avLst/>
            </a:prstGeom>
            <a:solidFill>
              <a:srgbClr val="3399FF"/>
            </a:solidFill>
            <a:ln w="317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W22 </a:t>
              </a:r>
              <a:r>
                <a:rPr lang="pt-BR" sz="14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Alto Rendimento</a:t>
              </a:r>
              <a:endParaRPr lang="pt-BR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tângulo 43"/>
            <p:cNvSpPr/>
            <p:nvPr/>
          </p:nvSpPr>
          <p:spPr bwMode="auto">
            <a:xfrm>
              <a:off x="5866295" y="3435066"/>
              <a:ext cx="2017514" cy="569985"/>
            </a:xfrm>
            <a:prstGeom prst="rect">
              <a:avLst/>
            </a:prstGeom>
            <a:solidFill>
              <a:srgbClr val="009900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W22 Premium</a:t>
              </a:r>
            </a:p>
          </p:txBody>
        </p:sp>
        <p:sp>
          <p:nvSpPr>
            <p:cNvPr id="45" name="Retângulo 44"/>
            <p:cNvSpPr/>
            <p:nvPr/>
          </p:nvSpPr>
          <p:spPr bwMode="auto">
            <a:xfrm>
              <a:off x="5875819" y="2796810"/>
              <a:ext cx="2017514" cy="638256"/>
            </a:xfrm>
            <a:prstGeom prst="rect">
              <a:avLst/>
            </a:prstGeom>
            <a:gradFill flip="none" rotWithShape="1">
              <a:gsLst>
                <a:gs pos="0">
                  <a:srgbClr val="009900">
                    <a:tint val="66000"/>
                    <a:satMod val="160000"/>
                  </a:srgbClr>
                </a:gs>
                <a:gs pos="50000">
                  <a:srgbClr val="009900">
                    <a:tint val="44500"/>
                    <a:satMod val="160000"/>
                  </a:srgbClr>
                </a:gs>
                <a:gs pos="100000">
                  <a:srgbClr val="00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</a:t>
              </a:r>
              <a:r>
                <a:rPr lang="pt-BR" sz="1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Premium</a:t>
              </a:r>
            </a:p>
          </p:txBody>
        </p:sp>
        <p:sp>
          <p:nvSpPr>
            <p:cNvPr id="46" name="Retângulo 28"/>
            <p:cNvSpPr>
              <a:spLocks noChangeArrowheads="1"/>
            </p:cNvSpPr>
            <p:nvPr/>
          </p:nvSpPr>
          <p:spPr bwMode="auto">
            <a:xfrm>
              <a:off x="5866295" y="2342728"/>
              <a:ext cx="2017514" cy="454082"/>
            </a:xfrm>
            <a:prstGeom prst="rect">
              <a:avLst/>
            </a:prstGeom>
            <a:gradFill flip="none" rotWithShape="1">
              <a:gsLst>
                <a:gs pos="0">
                  <a:srgbClr val="009900">
                    <a:tint val="66000"/>
                    <a:satMod val="160000"/>
                  </a:srgbClr>
                </a:gs>
                <a:gs pos="50000">
                  <a:srgbClr val="009900">
                    <a:tint val="44500"/>
                    <a:satMod val="160000"/>
                  </a:srgbClr>
                </a:gs>
                <a:gs pos="100000">
                  <a:srgbClr val="00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17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Ultra Premium</a:t>
              </a:r>
            </a:p>
          </p:txBody>
        </p:sp>
      </p:grpSp>
      <p:cxnSp>
        <p:nvCxnSpPr>
          <p:cNvPr id="47" name="Conector reto 109"/>
          <p:cNvCxnSpPr>
            <a:cxnSpLocks noChangeShapeType="1"/>
          </p:cNvCxnSpPr>
          <p:nvPr/>
        </p:nvCxnSpPr>
        <p:spPr bwMode="auto">
          <a:xfrm rot="5400000">
            <a:off x="4310484" y="4245318"/>
            <a:ext cx="374015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CaixaDeTexto 47"/>
          <p:cNvSpPr txBox="1"/>
          <p:nvPr/>
        </p:nvSpPr>
        <p:spPr bwMode="auto">
          <a:xfrm>
            <a:off x="9477827" y="3959087"/>
            <a:ext cx="276999" cy="1900520"/>
          </a:xfrm>
          <a:prstGeom prst="rect">
            <a:avLst/>
          </a:prstGeom>
          <a:noFill/>
          <a:ln>
            <a:noFill/>
          </a:ln>
        </p:spPr>
        <p:txBody>
          <a:bodyPr vert="vert270" wrap="none" lIns="0" r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0000">
                  <a:lumMod val="95000"/>
                  <a:lumOff val="5000"/>
                </a:srgbClr>
              </a:buClr>
              <a:buFont typeface="Arial" pitchFamily="34" charset="0"/>
              <a:buNone/>
              <a:defRPr/>
            </a:pP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IR1        IR2    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 bwMode="auto">
          <a:xfrm>
            <a:off x="9477827" y="2133205"/>
            <a:ext cx="276999" cy="2067233"/>
          </a:xfrm>
          <a:prstGeom prst="rect">
            <a:avLst/>
          </a:prstGeom>
          <a:noFill/>
          <a:ln>
            <a:noFill/>
          </a:ln>
        </p:spPr>
        <p:txBody>
          <a:bodyPr vert="vert270" wrap="none" lIns="0" r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0000">
                  <a:lumMod val="95000"/>
                  <a:lumOff val="5000"/>
                </a:srgbClr>
              </a:buClr>
              <a:buFont typeface="Arial" pitchFamily="34" charset="0"/>
              <a:buNone/>
              <a:defRPr/>
            </a:pP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IR3  IR4   IR5    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o explicativo em seta para baixo 50"/>
          <p:cNvSpPr>
            <a:spLocks noChangeArrowheads="1"/>
          </p:cNvSpPr>
          <p:nvPr/>
        </p:nvSpPr>
        <p:spPr bwMode="auto">
          <a:xfrm>
            <a:off x="5283299" y="1875161"/>
            <a:ext cx="1857898" cy="50641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  <a:ln w="317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400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ABNT NBR 17094–1</a:t>
            </a:r>
            <a:endParaRPr lang="pt-BR" sz="1400" b="1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" name="CaixaDeTexto 30"/>
          <p:cNvSpPr txBox="1">
            <a:spLocks noChangeArrowheads="1"/>
          </p:cNvSpPr>
          <p:nvPr/>
        </p:nvSpPr>
        <p:spPr bwMode="auto">
          <a:xfrm>
            <a:off x="7550241" y="6182521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3" name="Texto explicativo em seta para baixo 50"/>
          <p:cNvSpPr>
            <a:spLocks noChangeArrowheads="1"/>
          </p:cNvSpPr>
          <p:nvPr/>
        </p:nvSpPr>
        <p:spPr bwMode="auto">
          <a:xfrm>
            <a:off x="6726907" y="1306291"/>
            <a:ext cx="2146126" cy="99910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4490"/>
            </a:avLst>
          </a:prstGeom>
          <a:solidFill>
            <a:srgbClr val="FFC000"/>
          </a:solidFill>
          <a:ln w="317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200" b="1" kern="0" dirty="0">
                <a:solidFill>
                  <a:srgbClr val="000000"/>
                </a:solidFill>
                <a:cs typeface="Arial" panose="020B0604020202020204" pitchFamily="34" charset="0"/>
              </a:rPr>
              <a:t>Portaria Interministerial nº1</a:t>
            </a:r>
          </a:p>
          <a:p>
            <a:pPr algn="ctr">
              <a:defRPr/>
            </a:pPr>
            <a:r>
              <a:rPr lang="pt-BR" sz="1050" b="1" kern="0" dirty="0">
                <a:solidFill>
                  <a:srgbClr val="000000"/>
                </a:solidFill>
                <a:cs typeface="Arial" panose="020B0604020202020204" pitchFamily="34" charset="0"/>
              </a:rPr>
              <a:t>29/06/2017</a:t>
            </a:r>
          </a:p>
        </p:txBody>
      </p:sp>
      <p:cxnSp>
        <p:nvCxnSpPr>
          <p:cNvPr id="54" name="Conector reto 109"/>
          <p:cNvCxnSpPr>
            <a:cxnSpLocks noChangeShapeType="1"/>
          </p:cNvCxnSpPr>
          <p:nvPr/>
        </p:nvCxnSpPr>
        <p:spPr bwMode="auto">
          <a:xfrm rot="5400000">
            <a:off x="5923234" y="4230453"/>
            <a:ext cx="374015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tângulo 54"/>
          <p:cNvSpPr/>
          <p:nvPr/>
        </p:nvSpPr>
        <p:spPr bwMode="auto">
          <a:xfrm>
            <a:off x="7816206" y="4034262"/>
            <a:ext cx="1630463" cy="2003345"/>
          </a:xfrm>
          <a:prstGeom prst="rect">
            <a:avLst/>
          </a:prstGeom>
          <a:solidFill>
            <a:srgbClr val="FFFFFF">
              <a:lumMod val="75000"/>
            </a:srgb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Permitido</a:t>
            </a:r>
          </a:p>
        </p:txBody>
      </p:sp>
      <p:sp>
        <p:nvSpPr>
          <p:cNvPr id="56" name="Retângulo 55"/>
          <p:cNvSpPr/>
          <p:nvPr/>
        </p:nvSpPr>
        <p:spPr bwMode="auto">
          <a:xfrm>
            <a:off x="7814924" y="3461093"/>
            <a:ext cx="1630462" cy="569913"/>
          </a:xfrm>
          <a:prstGeom prst="rect">
            <a:avLst/>
          </a:prstGeom>
          <a:solidFill>
            <a:srgbClr val="0099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W22 Premium</a:t>
            </a:r>
          </a:p>
        </p:txBody>
      </p:sp>
      <p:sp>
        <p:nvSpPr>
          <p:cNvPr id="57" name="Retângulo 56"/>
          <p:cNvSpPr/>
          <p:nvPr/>
        </p:nvSpPr>
        <p:spPr bwMode="auto">
          <a:xfrm>
            <a:off x="7822621" y="2822918"/>
            <a:ext cx="1630462" cy="638175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pt-BR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Premium</a:t>
            </a:r>
          </a:p>
        </p:txBody>
      </p:sp>
      <p:sp>
        <p:nvSpPr>
          <p:cNvPr id="58" name="Retângulo 28"/>
          <p:cNvSpPr>
            <a:spLocks noChangeArrowheads="1"/>
          </p:cNvSpPr>
          <p:nvPr/>
        </p:nvSpPr>
        <p:spPr bwMode="auto">
          <a:xfrm>
            <a:off x="7814924" y="2368893"/>
            <a:ext cx="1630462" cy="454025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 Premium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" y="5161397"/>
            <a:ext cx="2175106" cy="11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9" b="7452"/>
          <a:stretch/>
        </p:blipFill>
        <p:spPr>
          <a:xfrm flipH="1">
            <a:off x="0" y="-28135"/>
            <a:ext cx="12192000" cy="689317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043991"/>
            <a:ext cx="5765445" cy="78728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60816" y="3281850"/>
            <a:ext cx="52796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ELÉTRICO</a:t>
            </a:r>
          </a:p>
          <a:p>
            <a:r>
              <a:rPr lang="pt-BR" sz="25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W22 MAGNET IR5 ULTRA PREMIUM</a:t>
            </a:r>
          </a:p>
        </p:txBody>
      </p:sp>
    </p:spTree>
    <p:extLst>
      <p:ext uri="{BB962C8B-B14F-4D97-AF65-F5344CB8AC3E}">
        <p14:creationId xmlns:p14="http://schemas.microsoft.com/office/powerpoint/2010/main" val="17758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55687" y="1033918"/>
            <a:ext cx="10620375" cy="35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System – IR4 </a:t>
            </a:r>
            <a:r>
              <a:rPr lang="pt-BR" sz="1300" spc="300" dirty="0" err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pt-BR" sz="1300" spc="3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Premium e IR5 Ultra Premium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55688" y="600272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W22 </a:t>
            </a:r>
            <a:r>
              <a:rPr lang="pt-BR" sz="2500" b="1" spc="600" dirty="0" err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  <a:endParaRPr lang="pt-BR" sz="900" dirty="0" smtClean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" y="1727907"/>
            <a:ext cx="5178857" cy="4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89" y="2424467"/>
            <a:ext cx="4740873" cy="282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6201698"/>
            <a:ext cx="3346748" cy="45700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55688" y="251815"/>
            <a:ext cx="10619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9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pt-BR" sz="9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Automação | Energia | Transmissão &amp; Distribuição | Tintas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55687" y="1033918"/>
            <a:ext cx="10620375" cy="35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300" spc="3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Rendimentos IR4 ou IR5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55688" y="600272"/>
            <a:ext cx="10620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6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W22 </a:t>
            </a:r>
            <a:r>
              <a:rPr lang="pt-BR" sz="2500" b="1" spc="600" dirty="0" err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endParaRPr lang="pt-BR" sz="2500" b="1" spc="6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5089" b="2426"/>
          <a:stretch/>
        </p:blipFill>
        <p:spPr bwMode="auto">
          <a:xfrm>
            <a:off x="4751459" y="2300659"/>
            <a:ext cx="6923314" cy="370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067564" y="2120639"/>
            <a:ext cx="3860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linha de motores W22 </a:t>
            </a:r>
            <a:r>
              <a:rPr lang="pt-BR" sz="1400" dirty="0" err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apresenta dois níveis de rendimentos: IR4 </a:t>
            </a:r>
            <a:r>
              <a:rPr lang="pt-BR" sz="1400" dirty="0" err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Premium e </a:t>
            </a:r>
            <a:r>
              <a:rPr lang="pt-BR" sz="1400" dirty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IR5 Ultra </a:t>
            </a:r>
            <a:r>
              <a:rPr lang="pt-BR" sz="140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Premium.</a:t>
            </a:r>
          </a:p>
          <a:p>
            <a:pPr>
              <a:lnSpc>
                <a:spcPct val="150000"/>
              </a:lnSpc>
            </a:pPr>
            <a:endParaRPr lang="pt-BR" sz="140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75" y="3281309"/>
            <a:ext cx="3039402" cy="32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1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1294</Words>
  <Application>Microsoft Office PowerPoint</Application>
  <PresentationFormat>Personalizar</PresentationFormat>
  <Paragraphs>283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Design06</dc:creator>
  <cp:lastModifiedBy>Helder Pires Luca</cp:lastModifiedBy>
  <cp:revision>145</cp:revision>
  <dcterms:created xsi:type="dcterms:W3CDTF">2017-05-12T18:13:01Z</dcterms:created>
  <dcterms:modified xsi:type="dcterms:W3CDTF">2018-05-25T18:27:42Z</dcterms:modified>
</cp:coreProperties>
</file>