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8"/>
  </p:handoutMasterIdLst>
  <p:sldIdLst>
    <p:sldId id="259" r:id="rId2"/>
    <p:sldId id="262" r:id="rId3"/>
    <p:sldId id="298" r:id="rId4"/>
    <p:sldId id="269" r:id="rId5"/>
    <p:sldId id="329" r:id="rId6"/>
    <p:sldId id="327" r:id="rId7"/>
    <p:sldId id="270" r:id="rId8"/>
    <p:sldId id="328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3" r:id="rId31"/>
    <p:sldId id="324" r:id="rId32"/>
    <p:sldId id="325" r:id="rId33"/>
    <p:sldId id="330" r:id="rId34"/>
    <p:sldId id="291" r:id="rId35"/>
    <p:sldId id="293" r:id="rId36"/>
    <p:sldId id="294" r:id="rId3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é Araújo" initials="AA" lastIdx="2" clrIdx="0">
    <p:extLst>
      <p:ext uri="{19B8F6BF-5375-455C-9EA6-DF929625EA0E}">
        <p15:presenceInfo xmlns:p15="http://schemas.microsoft.com/office/powerpoint/2012/main" userId="e13001b0a40cf5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23" autoAdjust="0"/>
    <p:restoredTop sz="94660"/>
  </p:normalViewPr>
  <p:slideViewPr>
    <p:cSldViewPr>
      <p:cViewPr varScale="1">
        <p:scale>
          <a:sx n="69" d="100"/>
          <a:sy n="69" d="100"/>
        </p:scale>
        <p:origin x="127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84296" y="836712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-BR" sz="3600" dirty="0"/>
              <a:t/>
            </a:r>
            <a:br>
              <a:rPr lang="pt-BR" sz="3600" dirty="0"/>
            </a:br>
            <a:r>
              <a:rPr lang="pt-BR" sz="3600" dirty="0"/>
              <a:t> </a:t>
            </a:r>
            <a:r>
              <a:rPr lang="pt-BR" sz="3600" b="1" dirty="0"/>
              <a:t>AVALIAÇÃO DA INFLUÊNCIA DO USO E OCUPAÇÃO DO SOLO SOBRE A QUALIDADE DA ÁGUA NA BACIA HIDROGRÁFICA DO RIBEIRÃO DO CIPÓ, MANANCIAL ESTRATÉGICO DE POÇOS DE CALDAS, MG 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74052" y="4437112"/>
            <a:ext cx="7776864" cy="1655762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pt-BR" sz="2200" dirty="0" smtClean="0"/>
              <a:t>André Felipe de Araújo</a:t>
            </a:r>
          </a:p>
          <a:p>
            <a:pPr marL="0" indent="0" algn="l">
              <a:buNone/>
            </a:pPr>
            <a:r>
              <a:rPr lang="pt-BR" sz="2200" dirty="0" smtClean="0"/>
              <a:t>Marcos Vinícius Rocha Miranda</a:t>
            </a:r>
          </a:p>
          <a:p>
            <a:pPr marL="0" indent="0" algn="l">
              <a:buNone/>
            </a:pPr>
            <a:r>
              <a:rPr lang="pt-BR" sz="2200" dirty="0" smtClean="0"/>
              <a:t>Luís Felipe Costa Gouvêa</a:t>
            </a:r>
            <a:endParaRPr lang="pt-BR" sz="2200" dirty="0"/>
          </a:p>
        </p:txBody>
      </p:sp>
      <p:pic>
        <p:nvPicPr>
          <p:cNvPr id="1030" name="Picture 6" descr="http://4.bp.blogspot.com/-n5B2vC7zusc/T0UZIPwMnRI/AAAAAAAAARQ/t1kZfaTDQSY/s320/D.M.A.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83" r="-8" b="22217"/>
          <a:stretch/>
        </p:blipFill>
        <p:spPr bwMode="auto">
          <a:xfrm>
            <a:off x="5974162" y="4149080"/>
            <a:ext cx="2857466" cy="1620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INTRODUÇÃO</a:t>
            </a:r>
            <a:endParaRPr lang="pt-BR" sz="34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576740" y="1340768"/>
            <a:ext cx="779749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Água </a:t>
            </a:r>
            <a:r>
              <a:rPr lang="pt-BR" sz="2400" dirty="0"/>
              <a:t>de boa qualidade é essencial para a vida </a:t>
            </a:r>
            <a:r>
              <a:rPr lang="pt-BR" sz="2400" dirty="0" smtClean="0"/>
              <a:t>humana;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Urbanização e industrialização: </a:t>
            </a:r>
            <a:r>
              <a:rPr lang="pt-BR" sz="2400" dirty="0" smtClean="0"/>
              <a:t>efeitos sobre </a:t>
            </a:r>
            <a:r>
              <a:rPr lang="pt-BR" sz="2400" dirty="0"/>
              <a:t>a dinâmica hídrica do </a:t>
            </a:r>
            <a:r>
              <a:rPr lang="pt-BR" sz="2400" dirty="0" smtClean="0"/>
              <a:t>local;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Alterações no uso do solo causadas pelo homem podem alterar de forma substancial os processos hidrológicos, como vazões e alteração na qualidade da água (TUCCI, 2002);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As atividades antrópicas que expõem o solo e retiram a cobertura vegetal intensificam o processo natural de erosão.</a:t>
            </a:r>
            <a:endParaRPr lang="pt-B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INTRODUÇÃO</a:t>
            </a:r>
            <a:endParaRPr lang="pt-BR" sz="34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576740" y="1340768"/>
            <a:ext cx="77974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Política Nacional de Recursos Hídricos: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pt-BR" sz="2400" i="1" dirty="0"/>
              <a:t>“assegurar à atual e às futuras gerações a necessária disponibilidade de água, em padrões de qualidade adequados aos respectivos usos</a:t>
            </a:r>
            <a:r>
              <a:rPr lang="pt-BR" sz="2400" i="1" dirty="0" smtClean="0"/>
              <a:t>”;</a:t>
            </a:r>
            <a:endParaRPr lang="pt-BR" sz="2400" dirty="0"/>
          </a:p>
          <a:p>
            <a:r>
              <a:rPr lang="pt-BR" sz="2400" dirty="0" smtClean="0"/>
              <a:t>Estabelece como diretrizes: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i="1" dirty="0"/>
              <a:t>“gestão sistemática dos recursos hídricos, sem dissociação dos </a:t>
            </a:r>
            <a:r>
              <a:rPr lang="pt-BR" sz="2400" i="1" dirty="0" err="1"/>
              <a:t>apectos</a:t>
            </a:r>
            <a:r>
              <a:rPr lang="pt-BR" sz="2400" i="1" dirty="0"/>
              <a:t> quantidade qualidade” </a:t>
            </a:r>
            <a:r>
              <a:rPr lang="pt-BR" sz="2400" i="1" dirty="0" smtClean="0"/>
              <a:t>; 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i="1" dirty="0"/>
              <a:t>“articulação da gestão de recursos hídricos com a do uso do solo</a:t>
            </a:r>
            <a:r>
              <a:rPr lang="pt-BR" sz="2400" i="1" dirty="0" smtClean="0"/>
              <a:t>” (BRASIL, 1997).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49310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POÇOS DE CALDAS – MINAS GERAIS</a:t>
            </a:r>
            <a:endParaRPr lang="pt-BR" sz="34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370" y="1092225"/>
            <a:ext cx="6636237" cy="394800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60324"/>
            <a:ext cx="8401926" cy="4581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26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METODOLOGIA – ÁREA DE ESTUDO</a:t>
            </a:r>
            <a:endParaRPr lang="pt-BR" sz="3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911093" y="4987144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1 – Imagem de satélite da região de Poços de Caldas – MG, em amarelo, a Bacia Hidrográfica do Ribeirão do Cipó. (Fonte: Google Earth) 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370" y="1092225"/>
            <a:ext cx="6636237" cy="394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92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METODOLOGIA – ÁREA DE ESTUDO</a:t>
            </a:r>
            <a:endParaRPr lang="pt-BR" sz="3400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911092" y="5013176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2 – Localização da área de estudo. (Fonte: REIS, 2014).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076" y="1092225"/>
            <a:ext cx="7448824" cy="392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66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59066" y="1206837"/>
            <a:ext cx="77974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Bacia Hidrográfica do Ribeirão do Cipó: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Captação de Água Bruta para Abastecimento Público;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Área Urbana / Rural.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Reservatório de regulação de vazão de outras bacias;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561745" y="5229200"/>
            <a:ext cx="7992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3: Represa </a:t>
            </a:r>
            <a:r>
              <a:rPr lang="pt-BR" dirty="0" err="1" smtClean="0"/>
              <a:t>Lindolpho</a:t>
            </a:r>
            <a:r>
              <a:rPr lang="pt-BR" dirty="0" smtClean="0"/>
              <a:t> Pio da Silva Dias – DME Poços de Caldas/MG. (Fonte: do autor)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METODOLOGIA – ÁREA DE ESTUDO</a:t>
            </a:r>
            <a:endParaRPr lang="pt-BR" sz="3400" b="1" dirty="0"/>
          </a:p>
        </p:txBody>
      </p:sp>
      <p:sp>
        <p:nvSpPr>
          <p:cNvPr id="3" name="AutoShape 2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245" y="2805310"/>
            <a:ext cx="4309138" cy="2423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58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44080" y="1340768"/>
            <a:ext cx="77974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Classificação climática de </a:t>
            </a:r>
            <a:r>
              <a:rPr lang="pt-BR" sz="2400" dirty="0" err="1" smtClean="0"/>
              <a:t>Köppen</a:t>
            </a:r>
            <a:r>
              <a:rPr lang="pt-BR" sz="2400" dirty="0" smtClean="0"/>
              <a:t>, </a:t>
            </a:r>
            <a:r>
              <a:rPr lang="pt-BR" sz="2400" dirty="0" err="1" smtClean="0"/>
              <a:t>Cwb</a:t>
            </a:r>
            <a:r>
              <a:rPr lang="pt-BR" sz="2400" dirty="0" smtClean="0"/>
              <a:t> mesotérmico, com inverno seco e verão brando e chuvoso;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Classificação no período do estudo: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Estação chuvosa: Novembro a Março;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Estação seca: Abril a Outubro (SILVEIRA et al, 2018).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METODOLOGIA – ÁREA DE ESTUDO</a:t>
            </a:r>
            <a:endParaRPr lang="pt-BR" sz="3400" b="1" dirty="0"/>
          </a:p>
        </p:txBody>
      </p:sp>
      <p:sp>
        <p:nvSpPr>
          <p:cNvPr id="3" name="AutoShape 2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881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59066" y="1206837"/>
            <a:ext cx="77974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Ponto de coleta de água para abastecimento público, localizado no Ribeirão do Cipó;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Análises de qualidade de água entre janeiro e dezembro de 2013 e entre janeiro e dezembro de </a:t>
            </a:r>
            <a:r>
              <a:rPr lang="pt-BR" sz="2400" dirty="0" smtClean="0"/>
              <a:t>2018;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Oxigênio dissolvido, coliformes </a:t>
            </a:r>
            <a:r>
              <a:rPr lang="pt-BR" sz="2400" dirty="0" err="1"/>
              <a:t>termotolerantes</a:t>
            </a:r>
            <a:r>
              <a:rPr lang="pt-BR" sz="2400" dirty="0"/>
              <a:t>, potencial </a:t>
            </a:r>
            <a:r>
              <a:rPr lang="pt-BR" sz="2400" dirty="0" err="1"/>
              <a:t>hidrogeniônico</a:t>
            </a:r>
            <a:r>
              <a:rPr lang="pt-BR" sz="2400" dirty="0"/>
              <a:t> – pH, demanda bioquímica de oxigênio – DBO</a:t>
            </a:r>
            <a:r>
              <a:rPr lang="pt-BR" sz="2400" baseline="-25000" dirty="0"/>
              <a:t>5, 20</a:t>
            </a:r>
            <a:r>
              <a:rPr lang="pt-BR" sz="2400" dirty="0"/>
              <a:t>, temperatura da água, </a:t>
            </a:r>
            <a:r>
              <a:rPr lang="pt-BR" sz="2400" dirty="0" smtClean="0"/>
              <a:t>Nitrato, Fosfato, </a:t>
            </a:r>
            <a:r>
              <a:rPr lang="pt-BR" sz="2400" dirty="0"/>
              <a:t>turbidez e sólidos totais </a:t>
            </a:r>
            <a:r>
              <a:rPr lang="pt-BR" sz="2400" dirty="0" smtClean="0"/>
              <a:t>dissolvidos.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 smtClean="0"/>
          </a:p>
        </p:txBody>
      </p:sp>
      <p:sp>
        <p:nvSpPr>
          <p:cNvPr id="7" name="CaixaDeTexto 6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METODOLOGIA - ANÁLISES  </a:t>
            </a:r>
            <a:endParaRPr lang="pt-BR" sz="3400" b="1" dirty="0"/>
          </a:p>
        </p:txBody>
      </p:sp>
      <p:sp>
        <p:nvSpPr>
          <p:cNvPr id="3" name="AutoShape 2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903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59066" y="1206837"/>
            <a:ext cx="7797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 smtClean="0"/>
          </a:p>
        </p:txBody>
      </p:sp>
      <p:sp>
        <p:nvSpPr>
          <p:cNvPr id="7" name="CaixaDeTexto 6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METODOLOGIA -  ANÁLISES</a:t>
            </a:r>
          </a:p>
        </p:txBody>
      </p:sp>
      <p:sp>
        <p:nvSpPr>
          <p:cNvPr id="3" name="AutoShape 2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17" y="1060502"/>
            <a:ext cx="763284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12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307975" y="456901"/>
            <a:ext cx="859288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400" b="1" dirty="0" smtClean="0"/>
              <a:t>METODOLOGIA – USO/COBERTURA DO SOLO</a:t>
            </a:r>
            <a:endParaRPr lang="pt-BR" sz="3400" b="1" dirty="0"/>
          </a:p>
        </p:txBody>
      </p:sp>
      <p:sp>
        <p:nvSpPr>
          <p:cNvPr id="3" name="AutoShape 2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12775" y="1086577"/>
            <a:ext cx="77974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Sensoriamento Remoto: Obtenção </a:t>
            </a:r>
            <a:r>
              <a:rPr lang="pt-BR" sz="2400" dirty="0"/>
              <a:t>de imagens através do satélite </a:t>
            </a:r>
            <a:r>
              <a:rPr lang="pt-BR" sz="2400" dirty="0" smtClean="0"/>
              <a:t>NASA - LANDSAT 8;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Disponibilizadas gratuitamente pelo INPE;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Utilização dos software ENVI 4.8 para processamento das imagens, recorte e composição das </a:t>
            </a:r>
            <a:r>
              <a:rPr lang="pt-BR" sz="2400" dirty="0" smtClean="0"/>
              <a:t>bandas.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102" y="2996952"/>
            <a:ext cx="4610844" cy="2259048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2167602" y="5233418"/>
            <a:ext cx="4873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Figura 4 – Satélite LANDSAT 8 (Fonte: USGS/NASA)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291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59066" y="1206837"/>
            <a:ext cx="77974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Classificação </a:t>
            </a:r>
            <a:r>
              <a:rPr lang="pt-BR" sz="2400" dirty="0"/>
              <a:t>supervisionada: Software ESRI </a:t>
            </a:r>
            <a:r>
              <a:rPr lang="pt-BR" sz="2400" dirty="0" err="1" smtClean="0"/>
              <a:t>ArcGIS</a:t>
            </a:r>
            <a:r>
              <a:rPr lang="pt-BR" sz="2400" dirty="0" smtClean="0"/>
              <a:t>  (</a:t>
            </a:r>
            <a:r>
              <a:rPr lang="pt-BR" sz="2400" dirty="0" err="1" smtClean="0"/>
              <a:t>ArcMap</a:t>
            </a:r>
            <a:r>
              <a:rPr lang="pt-BR" sz="2400" dirty="0" smtClean="0"/>
              <a:t>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Divisão de Classes em: Água, Solo Exposto / Agricultura, Campos, Eucalipto e Mata.</a:t>
            </a:r>
          </a:p>
        </p:txBody>
      </p:sp>
      <p:sp>
        <p:nvSpPr>
          <p:cNvPr id="3" name="AutoShape 2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307975" y="456901"/>
            <a:ext cx="859288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400" b="1" dirty="0" smtClean="0"/>
              <a:t>METODOLOGIA – USO/COBERTURA DO SOLO</a:t>
            </a:r>
            <a:endParaRPr lang="pt-BR" sz="3400" b="1" dirty="0"/>
          </a:p>
        </p:txBody>
      </p:sp>
    </p:spTree>
    <p:extLst>
      <p:ext uri="{BB962C8B-B14F-4D97-AF65-F5344CB8AC3E}">
        <p14:creationId xmlns:p14="http://schemas.microsoft.com/office/powerpoint/2010/main" val="4208692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59066" y="1206837"/>
            <a:ext cx="7797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 smtClean="0"/>
          </a:p>
        </p:txBody>
      </p:sp>
      <p:sp>
        <p:nvSpPr>
          <p:cNvPr id="3" name="AutoShape 2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307975" y="456901"/>
            <a:ext cx="859288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400" b="1" dirty="0" smtClean="0"/>
              <a:t>METODOLOGIA – USO/COBERTURA DO SOLO</a:t>
            </a:r>
            <a:endParaRPr lang="pt-BR" sz="34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03" y="1072454"/>
            <a:ext cx="4122631" cy="4178121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65144" y="5250575"/>
            <a:ext cx="7585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Figura 5 – Cena capturada pelo LANDSAT  Órbita 219, Ponto: 075. (Fonte: USGS)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7577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59066" y="1206837"/>
            <a:ext cx="77974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Índice de Qualidade de Água </a:t>
            </a:r>
            <a:r>
              <a:rPr lang="pt-BR" sz="2400" dirty="0" smtClean="0"/>
              <a:t>– IQA;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I</a:t>
            </a:r>
            <a:r>
              <a:rPr lang="pt-BR" sz="2400" dirty="0" smtClean="0"/>
              <a:t>ndicador </a:t>
            </a:r>
            <a:r>
              <a:rPr lang="pt-BR" sz="2400" dirty="0"/>
              <a:t>que demonstra a qualidade de uma água quantitativamente, visando informar ao público </a:t>
            </a:r>
            <a:r>
              <a:rPr lang="pt-BR" sz="2400" dirty="0" smtClean="0"/>
              <a:t>geral e leigos no assunto;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Composto por 9 </a:t>
            </a:r>
            <a:r>
              <a:rPr lang="pt-BR" sz="2400" dirty="0" smtClean="0"/>
              <a:t>parâmetros;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Cada </a:t>
            </a:r>
            <a:r>
              <a:rPr lang="pt-BR" sz="2400" dirty="0" err="1"/>
              <a:t>parametro</a:t>
            </a:r>
            <a:r>
              <a:rPr lang="pt-BR" sz="2400" dirty="0"/>
              <a:t> esta associado a um peso (</a:t>
            </a:r>
            <a:r>
              <a:rPr lang="pt-BR" sz="2400" i="1" dirty="0"/>
              <a:t>w</a:t>
            </a:r>
            <a:r>
              <a:rPr lang="pt-BR" sz="2400" dirty="0"/>
              <a:t>) de acordo com sua </a:t>
            </a:r>
            <a:r>
              <a:rPr lang="pt-BR" sz="2400" dirty="0" err="1"/>
              <a:t>importancia</a:t>
            </a:r>
            <a:r>
              <a:rPr lang="pt-BR" sz="2400" dirty="0"/>
              <a:t> e a um valor de qualidade (</a:t>
            </a:r>
            <a:r>
              <a:rPr lang="pt-BR" sz="2400" i="1" dirty="0"/>
              <a:t>q</a:t>
            </a:r>
            <a:r>
              <a:rPr lang="pt-BR" sz="2400" dirty="0"/>
              <a:t>) obtido pelo respectivo </a:t>
            </a:r>
            <a:r>
              <a:rPr lang="pt-BR" sz="2400" dirty="0" smtClean="0"/>
              <a:t>gráfico.</a:t>
            </a:r>
          </a:p>
        </p:txBody>
      </p:sp>
      <p:sp>
        <p:nvSpPr>
          <p:cNvPr id="3" name="AutoShape 2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AutoShape 4" descr="blob:https://web.whatsapp.com/1f5d3c01-9d19-47a8-81c5-7f3e0a1b9974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 smtClean="0"/>
              <a:t>METODOLOGIA – ÍNDICE DE QUALIDADE DE ÁGUAS</a:t>
            </a:r>
            <a:endParaRPr lang="pt-BR" sz="30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608" y="4253825"/>
            <a:ext cx="2754414" cy="101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88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11" y="1019136"/>
            <a:ext cx="6772598" cy="411034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 smtClean="0"/>
              <a:t>METODOLOGIA – ÍNDICE DE QUALIDADE DE ÁGUAS</a:t>
            </a:r>
            <a:endParaRPr lang="pt-BR" sz="3000" b="1" dirty="0"/>
          </a:p>
        </p:txBody>
      </p:sp>
      <p:sp>
        <p:nvSpPr>
          <p:cNvPr id="2" name="CaixaDeTexto 1"/>
          <p:cNvSpPr txBox="1"/>
          <p:nvPr/>
        </p:nvSpPr>
        <p:spPr>
          <a:xfrm>
            <a:off x="971600" y="5129479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ANA, 2005.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077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 smtClean="0"/>
              <a:t>METODOLOGIA – ÍNDICE DE QUALIDADE DE ÁGUAS</a:t>
            </a:r>
            <a:endParaRPr lang="pt-BR" sz="3000" b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1047766"/>
            <a:ext cx="3307968" cy="432641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11560" y="5374177"/>
            <a:ext cx="8284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6 – Curvas médias </a:t>
            </a:r>
            <a:r>
              <a:rPr lang="pt-BR" dirty="0"/>
              <a:t>de variação dos parâmetros de qualidade das águas para o cálculo do </a:t>
            </a:r>
            <a:r>
              <a:rPr lang="pt-BR" dirty="0" smtClean="0"/>
              <a:t>IQ. (Fonte: ANA)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907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 smtClean="0"/>
              <a:t>METODOLOGIA – ÍNDICE DE QUALIDADE DE ÁGUAS</a:t>
            </a:r>
            <a:endParaRPr lang="pt-BR" sz="30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535" y="1988840"/>
            <a:ext cx="6991350" cy="25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81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6599"/>
            <a:ext cx="9121974" cy="6311401"/>
          </a:xfrm>
          <a:prstGeom prst="rect">
            <a:avLst/>
          </a:prstGeom>
        </p:spPr>
      </p:pic>
      <p:sp>
        <p:nvSpPr>
          <p:cNvPr id="6" name="CaixaDeTexto 6"/>
          <p:cNvSpPr txBox="1"/>
          <p:nvPr/>
        </p:nvSpPr>
        <p:spPr>
          <a:xfrm>
            <a:off x="-108520" y="28275"/>
            <a:ext cx="9230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/>
              <a:t>Figura 5 – </a:t>
            </a:r>
            <a:r>
              <a:rPr lang="pt-BR" sz="1400" dirty="0"/>
              <a:t>Mapa de uso e ocupação do solo na Bacia Hidrográfica do Ribeirão do Cipó no ano de 2013 (à esquerda) e no ano de 2018 (à </a:t>
            </a:r>
            <a:r>
              <a:rPr lang="pt-BR" sz="1400" dirty="0" smtClean="0"/>
              <a:t>direita).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18566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771" y="1628800"/>
            <a:ext cx="7902878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30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209" y="1019136"/>
            <a:ext cx="4002000" cy="4167246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561748" y="5186382"/>
            <a:ext cx="8084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7 – Variação </a:t>
            </a:r>
            <a:r>
              <a:rPr lang="pt-BR" dirty="0"/>
              <a:t>temporal do IQA para os anos de 2013 (acima) e 2018 (abaixo</a:t>
            </a:r>
            <a:r>
              <a:rPr lang="pt-BR" dirty="0" smtClean="0"/>
              <a:t>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4220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850" y="1019136"/>
            <a:ext cx="4022298" cy="4123819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1126714" y="5142955"/>
            <a:ext cx="6954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8 – Variação </a:t>
            </a:r>
            <a:r>
              <a:rPr lang="pt-BR" dirty="0"/>
              <a:t>temporal do </a:t>
            </a:r>
            <a:r>
              <a:rPr lang="pt-BR" dirty="0" err="1"/>
              <a:t>qi</a:t>
            </a:r>
            <a:r>
              <a:rPr lang="pt-BR" dirty="0"/>
              <a:t> do parâmetro Oxigênio Dissolvido para os anos de 2013 (acima) e 2018 (abaixo</a:t>
            </a:r>
            <a:r>
              <a:rPr lang="pt-BR" dirty="0" smtClean="0"/>
              <a:t>).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4878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086" y="983318"/>
            <a:ext cx="4002248" cy="4107600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561748" y="5108008"/>
            <a:ext cx="808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9 – </a:t>
            </a:r>
            <a:r>
              <a:rPr lang="pt-BR" dirty="0"/>
              <a:t>Variação temporal do </a:t>
            </a:r>
            <a:r>
              <a:rPr lang="pt-BR" dirty="0" err="1"/>
              <a:t>qi</a:t>
            </a:r>
            <a:r>
              <a:rPr lang="pt-BR" dirty="0"/>
              <a:t> do parâmetro </a:t>
            </a:r>
            <a:r>
              <a:rPr lang="pt-BR" dirty="0" smtClean="0"/>
              <a:t>Coliformes </a:t>
            </a:r>
            <a:r>
              <a:rPr lang="pt-BR" dirty="0" err="1" smtClean="0"/>
              <a:t>Termotolerantes</a:t>
            </a:r>
            <a:r>
              <a:rPr lang="pt-BR" dirty="0" smtClean="0"/>
              <a:t> para </a:t>
            </a:r>
            <a:r>
              <a:rPr lang="pt-BR" dirty="0"/>
              <a:t>os anos de 2013 (acima) e 2018 (abaixo).</a:t>
            </a:r>
          </a:p>
        </p:txBody>
      </p:sp>
    </p:spTree>
    <p:extLst>
      <p:ext uri="{BB962C8B-B14F-4D97-AF65-F5344CB8AC3E}">
        <p14:creationId xmlns:p14="http://schemas.microsoft.com/office/powerpoint/2010/main" val="36835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1019136"/>
            <a:ext cx="3960440" cy="4123970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611560" y="5223975"/>
            <a:ext cx="808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10 – </a:t>
            </a:r>
            <a:r>
              <a:rPr lang="pt-BR" dirty="0"/>
              <a:t>Variação temporal do </a:t>
            </a:r>
            <a:r>
              <a:rPr lang="pt-BR" dirty="0" err="1"/>
              <a:t>qi</a:t>
            </a:r>
            <a:r>
              <a:rPr lang="pt-BR" dirty="0"/>
              <a:t> do parâmetro </a:t>
            </a:r>
            <a:r>
              <a:rPr lang="pt-BR" dirty="0" smtClean="0"/>
              <a:t>pH para </a:t>
            </a:r>
            <a:r>
              <a:rPr lang="pt-BR" dirty="0"/>
              <a:t>os anos de 2013 (acima) e 2018 (abaixo).</a:t>
            </a:r>
          </a:p>
        </p:txBody>
      </p:sp>
    </p:spTree>
    <p:extLst>
      <p:ext uri="{BB962C8B-B14F-4D97-AF65-F5344CB8AC3E}">
        <p14:creationId xmlns:p14="http://schemas.microsoft.com/office/powerpoint/2010/main" val="39816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152" y="1019136"/>
            <a:ext cx="4170114" cy="4337721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561747" y="5264524"/>
            <a:ext cx="808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11 – </a:t>
            </a:r>
            <a:r>
              <a:rPr lang="pt-BR" dirty="0"/>
              <a:t>Variação temporal do </a:t>
            </a:r>
            <a:r>
              <a:rPr lang="pt-BR" dirty="0" err="1"/>
              <a:t>qi</a:t>
            </a:r>
            <a:r>
              <a:rPr lang="pt-BR" dirty="0"/>
              <a:t> do parâmetro </a:t>
            </a:r>
            <a:r>
              <a:rPr lang="pt-BR" dirty="0" smtClean="0"/>
              <a:t>DBO para </a:t>
            </a:r>
            <a:r>
              <a:rPr lang="pt-BR" dirty="0"/>
              <a:t>os anos de 2013 (acima) e 2018 (abaixo).</a:t>
            </a:r>
          </a:p>
        </p:txBody>
      </p:sp>
    </p:spTree>
    <p:extLst>
      <p:ext uri="{BB962C8B-B14F-4D97-AF65-F5344CB8AC3E}">
        <p14:creationId xmlns:p14="http://schemas.microsoft.com/office/powerpoint/2010/main" val="293435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4480" y="1019136"/>
            <a:ext cx="4059457" cy="4213699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561748" y="5186382"/>
            <a:ext cx="808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12 – </a:t>
            </a:r>
            <a:r>
              <a:rPr lang="pt-BR" dirty="0"/>
              <a:t>Variação temporal do </a:t>
            </a:r>
            <a:r>
              <a:rPr lang="pt-BR" dirty="0" err="1"/>
              <a:t>qi</a:t>
            </a:r>
            <a:r>
              <a:rPr lang="pt-BR" dirty="0"/>
              <a:t> do parâmetro </a:t>
            </a:r>
            <a:r>
              <a:rPr lang="pt-BR" dirty="0" smtClean="0"/>
              <a:t>NO3 para </a:t>
            </a:r>
            <a:r>
              <a:rPr lang="pt-BR" dirty="0"/>
              <a:t>os anos de 2013 (acima) e 2018 (abaixo).</a:t>
            </a:r>
          </a:p>
        </p:txBody>
      </p:sp>
    </p:spTree>
    <p:extLst>
      <p:ext uri="{BB962C8B-B14F-4D97-AF65-F5344CB8AC3E}">
        <p14:creationId xmlns:p14="http://schemas.microsoft.com/office/powerpoint/2010/main" val="92194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1096" y="1019507"/>
            <a:ext cx="4059136" cy="4222283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561748" y="5186382"/>
            <a:ext cx="808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13 – </a:t>
            </a:r>
            <a:r>
              <a:rPr lang="pt-BR" dirty="0"/>
              <a:t>Variação temporal do </a:t>
            </a:r>
            <a:r>
              <a:rPr lang="pt-BR" dirty="0" err="1"/>
              <a:t>qi</a:t>
            </a:r>
            <a:r>
              <a:rPr lang="pt-BR" dirty="0"/>
              <a:t> do parâmetro </a:t>
            </a:r>
            <a:r>
              <a:rPr lang="pt-BR" dirty="0" smtClean="0"/>
              <a:t>PO4 para </a:t>
            </a:r>
            <a:r>
              <a:rPr lang="pt-BR" dirty="0"/>
              <a:t>os anos de 2013 (acima) e 2018 (abaixo).</a:t>
            </a:r>
          </a:p>
        </p:txBody>
      </p:sp>
    </p:spTree>
    <p:extLst>
      <p:ext uri="{BB962C8B-B14F-4D97-AF65-F5344CB8AC3E}">
        <p14:creationId xmlns:p14="http://schemas.microsoft.com/office/powerpoint/2010/main" val="382629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508" y="1019136"/>
            <a:ext cx="4014703" cy="4167245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561748" y="5186382"/>
            <a:ext cx="808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14 – </a:t>
            </a:r>
            <a:r>
              <a:rPr lang="pt-BR" dirty="0"/>
              <a:t>Variação temporal do </a:t>
            </a:r>
            <a:r>
              <a:rPr lang="pt-BR" dirty="0" err="1"/>
              <a:t>qi</a:t>
            </a:r>
            <a:r>
              <a:rPr lang="pt-BR" dirty="0"/>
              <a:t> do parâmetro </a:t>
            </a:r>
            <a:r>
              <a:rPr lang="pt-BR" dirty="0" smtClean="0"/>
              <a:t>Turbidez para </a:t>
            </a:r>
            <a:r>
              <a:rPr lang="pt-BR" dirty="0"/>
              <a:t>os anos de 2013 (acima) e 2018 (abaixo).</a:t>
            </a:r>
          </a:p>
        </p:txBody>
      </p:sp>
    </p:spTree>
    <p:extLst>
      <p:ext uri="{BB962C8B-B14F-4D97-AF65-F5344CB8AC3E}">
        <p14:creationId xmlns:p14="http://schemas.microsoft.com/office/powerpoint/2010/main" val="226405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3309" y="1019137"/>
            <a:ext cx="4010461" cy="4167246"/>
          </a:xfrm>
          <a:prstGeom prst="rect">
            <a:avLst/>
          </a:prstGeom>
        </p:spPr>
      </p:pic>
      <p:sp>
        <p:nvSpPr>
          <p:cNvPr id="4" name="CaixaDeTexto 6"/>
          <p:cNvSpPr txBox="1"/>
          <p:nvPr/>
        </p:nvSpPr>
        <p:spPr>
          <a:xfrm>
            <a:off x="561748" y="5186382"/>
            <a:ext cx="808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Figura 15 – </a:t>
            </a:r>
            <a:r>
              <a:rPr lang="pt-BR" dirty="0"/>
              <a:t>Variação temporal do </a:t>
            </a:r>
            <a:r>
              <a:rPr lang="pt-BR" dirty="0" err="1"/>
              <a:t>qi</a:t>
            </a:r>
            <a:r>
              <a:rPr lang="pt-BR" dirty="0"/>
              <a:t> do </a:t>
            </a:r>
            <a:r>
              <a:rPr lang="pt-BR" dirty="0" smtClean="0"/>
              <a:t>STD para </a:t>
            </a:r>
            <a:r>
              <a:rPr lang="pt-BR" dirty="0"/>
              <a:t>os anos de 2013 (acima) e 2018 (abaixo).</a:t>
            </a:r>
          </a:p>
        </p:txBody>
      </p:sp>
    </p:spTree>
    <p:extLst>
      <p:ext uri="{BB962C8B-B14F-4D97-AF65-F5344CB8AC3E}">
        <p14:creationId xmlns:p14="http://schemas.microsoft.com/office/powerpoint/2010/main" val="88120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sp>
        <p:nvSpPr>
          <p:cNvPr id="3" name="CaixaDeTexto 3"/>
          <p:cNvSpPr txBox="1"/>
          <p:nvPr/>
        </p:nvSpPr>
        <p:spPr>
          <a:xfrm>
            <a:off x="659066" y="1206837"/>
            <a:ext cx="77974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err="1" smtClean="0"/>
              <a:t>qi</a:t>
            </a:r>
            <a:r>
              <a:rPr lang="pt-BR" sz="2400" dirty="0" smtClean="0"/>
              <a:t> OD médio: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2013: 86,62 (desvio 8,96)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2018</a:t>
            </a:r>
            <a:r>
              <a:rPr lang="pt-BR" sz="2400" dirty="0"/>
              <a:t>: </a:t>
            </a:r>
            <a:r>
              <a:rPr lang="pt-BR" sz="2400" dirty="0" smtClean="0"/>
              <a:t>75,95 </a:t>
            </a:r>
            <a:r>
              <a:rPr lang="pt-BR" sz="2400" dirty="0"/>
              <a:t>(desvio </a:t>
            </a:r>
            <a:r>
              <a:rPr lang="pt-BR" sz="2400" dirty="0" smtClean="0"/>
              <a:t>10,05)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err="1"/>
              <a:t>qi</a:t>
            </a:r>
            <a:r>
              <a:rPr lang="pt-BR" sz="2400" dirty="0"/>
              <a:t> </a:t>
            </a:r>
            <a:r>
              <a:rPr lang="pt-BR" sz="2400" dirty="0" err="1" smtClean="0"/>
              <a:t>Colif</a:t>
            </a:r>
            <a:r>
              <a:rPr lang="pt-BR" sz="2400" dirty="0" smtClean="0"/>
              <a:t>. </a:t>
            </a:r>
            <a:r>
              <a:rPr lang="pt-BR" sz="2400" dirty="0" err="1" smtClean="0"/>
              <a:t>termotolerantes</a:t>
            </a:r>
            <a:r>
              <a:rPr lang="pt-BR" sz="2400" dirty="0" smtClean="0"/>
              <a:t> </a:t>
            </a:r>
            <a:r>
              <a:rPr lang="pt-BR" sz="2400" dirty="0"/>
              <a:t>médio: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2013: </a:t>
            </a:r>
            <a:r>
              <a:rPr lang="pt-BR" sz="2400" dirty="0" smtClean="0"/>
              <a:t>63,71 </a:t>
            </a:r>
            <a:r>
              <a:rPr lang="pt-BR" sz="2400" dirty="0"/>
              <a:t>(desvio </a:t>
            </a:r>
            <a:r>
              <a:rPr lang="pt-BR" sz="2400" dirty="0" smtClean="0"/>
              <a:t>24,54)</a:t>
            </a:r>
            <a:endParaRPr lang="pt-BR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2018: </a:t>
            </a:r>
            <a:r>
              <a:rPr lang="pt-BR" sz="2400" dirty="0" smtClean="0"/>
              <a:t>45,73 </a:t>
            </a:r>
            <a:r>
              <a:rPr lang="pt-BR" sz="2400" dirty="0"/>
              <a:t>(desvio </a:t>
            </a:r>
            <a:r>
              <a:rPr lang="pt-BR" sz="2400" dirty="0" smtClean="0"/>
              <a:t>23,45)</a:t>
            </a:r>
            <a:endParaRPr lang="pt-BR" sz="2400" dirty="0"/>
          </a:p>
          <a:p>
            <a:pPr lvl="1"/>
            <a:endParaRPr lang="pt-BR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err="1"/>
              <a:t>qi</a:t>
            </a:r>
            <a:r>
              <a:rPr lang="pt-BR" sz="2400" dirty="0"/>
              <a:t> </a:t>
            </a:r>
            <a:r>
              <a:rPr lang="pt-BR" sz="2400" dirty="0" smtClean="0"/>
              <a:t>pH </a:t>
            </a:r>
            <a:r>
              <a:rPr lang="pt-BR" sz="2400" dirty="0"/>
              <a:t>médio: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2013: </a:t>
            </a:r>
            <a:r>
              <a:rPr lang="pt-BR" sz="2400" dirty="0" smtClean="0"/>
              <a:t>75,75 </a:t>
            </a:r>
            <a:r>
              <a:rPr lang="pt-BR" sz="2400" dirty="0"/>
              <a:t>(desvio </a:t>
            </a:r>
            <a:r>
              <a:rPr lang="pt-BR" sz="2400" dirty="0" smtClean="0"/>
              <a:t>13,90)</a:t>
            </a:r>
            <a:endParaRPr lang="pt-BR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2018: </a:t>
            </a:r>
            <a:r>
              <a:rPr lang="pt-BR" sz="2400" dirty="0" smtClean="0"/>
              <a:t>86,26 </a:t>
            </a:r>
            <a:r>
              <a:rPr lang="pt-BR" sz="2400" dirty="0"/>
              <a:t>(desvio </a:t>
            </a:r>
            <a:r>
              <a:rPr lang="pt-BR" sz="2400" dirty="0" smtClean="0"/>
              <a:t>6,68)</a:t>
            </a:r>
            <a:endParaRPr lang="pt-BR" sz="2400" dirty="0"/>
          </a:p>
          <a:p>
            <a:pPr lvl="1"/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429431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sp>
        <p:nvSpPr>
          <p:cNvPr id="3" name="CaixaDeTexto 3"/>
          <p:cNvSpPr txBox="1"/>
          <p:nvPr/>
        </p:nvSpPr>
        <p:spPr>
          <a:xfrm>
            <a:off x="659066" y="1206837"/>
            <a:ext cx="77974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err="1" smtClean="0"/>
              <a:t>qi</a:t>
            </a:r>
            <a:r>
              <a:rPr lang="pt-BR" sz="2400" dirty="0" smtClean="0"/>
              <a:t> DBO médio: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2013: 86,53 (desvio 13,77)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2018</a:t>
            </a:r>
            <a:r>
              <a:rPr lang="pt-BR" sz="2400" dirty="0"/>
              <a:t>: </a:t>
            </a:r>
            <a:r>
              <a:rPr lang="pt-BR" sz="2400" dirty="0" smtClean="0"/>
              <a:t>76,77 </a:t>
            </a:r>
            <a:r>
              <a:rPr lang="pt-BR" sz="2400" dirty="0"/>
              <a:t>(desvio </a:t>
            </a:r>
            <a:r>
              <a:rPr lang="pt-BR" sz="2400" dirty="0" smtClean="0"/>
              <a:t>12,02)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err="1"/>
              <a:t>qi</a:t>
            </a:r>
            <a:r>
              <a:rPr lang="pt-BR" sz="2400" dirty="0"/>
              <a:t> </a:t>
            </a:r>
            <a:r>
              <a:rPr lang="pt-BR" sz="2400" dirty="0" smtClean="0"/>
              <a:t>Nitrato médio</a:t>
            </a:r>
            <a:r>
              <a:rPr lang="pt-BR" sz="2400" dirty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2013: </a:t>
            </a:r>
            <a:r>
              <a:rPr lang="pt-BR" sz="2400" dirty="0" smtClean="0"/>
              <a:t>95,81 </a:t>
            </a:r>
            <a:r>
              <a:rPr lang="pt-BR" sz="2400" dirty="0"/>
              <a:t>(desvio 8,26</a:t>
            </a:r>
            <a:r>
              <a:rPr lang="pt-BR" sz="2400" dirty="0" smtClean="0"/>
              <a:t>)</a:t>
            </a:r>
            <a:endParaRPr lang="pt-BR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2018: 94,15</a:t>
            </a:r>
            <a:r>
              <a:rPr lang="pt-BR" sz="2400" dirty="0" smtClean="0"/>
              <a:t> </a:t>
            </a:r>
            <a:r>
              <a:rPr lang="pt-BR" sz="2400" dirty="0"/>
              <a:t>(desvio 4,22</a:t>
            </a:r>
            <a:r>
              <a:rPr lang="pt-BR" sz="2400" dirty="0" smtClean="0"/>
              <a:t>)</a:t>
            </a:r>
            <a:endParaRPr lang="pt-BR" sz="2400" dirty="0"/>
          </a:p>
          <a:p>
            <a:pPr lvl="1"/>
            <a:endParaRPr lang="pt-BR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err="1"/>
              <a:t>qi</a:t>
            </a:r>
            <a:r>
              <a:rPr lang="pt-BR" sz="2400" dirty="0"/>
              <a:t> </a:t>
            </a:r>
            <a:r>
              <a:rPr lang="pt-BR" sz="2400" dirty="0" smtClean="0"/>
              <a:t>Fosfato </a:t>
            </a:r>
            <a:r>
              <a:rPr lang="pt-BR" sz="2400" dirty="0"/>
              <a:t>médio: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2013: 90,57 </a:t>
            </a:r>
            <a:r>
              <a:rPr lang="pt-BR" sz="2400" dirty="0" smtClean="0"/>
              <a:t> </a:t>
            </a:r>
            <a:r>
              <a:rPr lang="pt-BR" sz="2400" dirty="0"/>
              <a:t>(desvio 21,33</a:t>
            </a:r>
            <a:r>
              <a:rPr lang="pt-BR" sz="2400" dirty="0" smtClean="0"/>
              <a:t>)</a:t>
            </a:r>
            <a:endParaRPr lang="pt-BR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2018: 81,58</a:t>
            </a:r>
            <a:r>
              <a:rPr lang="pt-BR" sz="2400" dirty="0" smtClean="0"/>
              <a:t> </a:t>
            </a:r>
            <a:r>
              <a:rPr lang="pt-BR" sz="2400" dirty="0"/>
              <a:t>(desvio 12,63</a:t>
            </a:r>
            <a:r>
              <a:rPr lang="pt-BR" sz="2400" dirty="0" smtClean="0"/>
              <a:t>)</a:t>
            </a:r>
            <a:endParaRPr lang="pt-BR" sz="2400" dirty="0"/>
          </a:p>
          <a:p>
            <a:pPr lvl="1"/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18382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sp>
        <p:nvSpPr>
          <p:cNvPr id="3" name="CaixaDeTexto 3"/>
          <p:cNvSpPr txBox="1"/>
          <p:nvPr/>
        </p:nvSpPr>
        <p:spPr>
          <a:xfrm>
            <a:off x="659066" y="1206837"/>
            <a:ext cx="77974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err="1" smtClean="0"/>
              <a:t>qi</a:t>
            </a:r>
            <a:r>
              <a:rPr lang="pt-BR" sz="2400" dirty="0" smtClean="0"/>
              <a:t> Turbidez médio: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2013: </a:t>
            </a:r>
            <a:r>
              <a:rPr lang="pt-BR" sz="2400" dirty="0"/>
              <a:t>83,82 </a:t>
            </a:r>
            <a:r>
              <a:rPr lang="pt-BR" sz="2400" dirty="0" smtClean="0"/>
              <a:t> (desvio </a:t>
            </a:r>
            <a:r>
              <a:rPr lang="pt-BR" sz="2400" dirty="0"/>
              <a:t>7,12</a:t>
            </a:r>
            <a:r>
              <a:rPr lang="pt-BR" sz="2400" dirty="0" smtClean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2018</a:t>
            </a:r>
            <a:r>
              <a:rPr lang="pt-BR" sz="2400" dirty="0"/>
              <a:t>: 76,97</a:t>
            </a:r>
            <a:r>
              <a:rPr lang="pt-BR" sz="2400" dirty="0" smtClean="0"/>
              <a:t> </a:t>
            </a:r>
            <a:r>
              <a:rPr lang="pt-BR" sz="2400" dirty="0"/>
              <a:t>(desvio 7,76</a:t>
            </a:r>
            <a:r>
              <a:rPr lang="pt-BR" sz="2400" dirty="0" smtClean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err="1"/>
              <a:t>qi</a:t>
            </a:r>
            <a:r>
              <a:rPr lang="pt-BR" sz="2400" dirty="0"/>
              <a:t> </a:t>
            </a:r>
            <a:r>
              <a:rPr lang="pt-BR" sz="2400" dirty="0" smtClean="0"/>
              <a:t>STD médio</a:t>
            </a:r>
            <a:r>
              <a:rPr lang="pt-BR" sz="2400" dirty="0"/>
              <a:t>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2013: 82,48</a:t>
            </a:r>
            <a:r>
              <a:rPr lang="pt-BR" sz="2400" dirty="0" smtClean="0"/>
              <a:t> </a:t>
            </a:r>
            <a:r>
              <a:rPr lang="pt-BR" sz="2400" dirty="0"/>
              <a:t>(desvio 0,35</a:t>
            </a:r>
            <a:r>
              <a:rPr lang="pt-BR" sz="2400" dirty="0" smtClean="0"/>
              <a:t>)</a:t>
            </a:r>
            <a:endParaRPr lang="pt-BR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pt-BR" sz="2400" dirty="0"/>
              <a:t>2018: 83,05 </a:t>
            </a:r>
            <a:r>
              <a:rPr lang="pt-BR" sz="2400" dirty="0" smtClean="0"/>
              <a:t> </a:t>
            </a:r>
            <a:r>
              <a:rPr lang="pt-BR" sz="2400" dirty="0"/>
              <a:t>(desvio 1,03</a:t>
            </a:r>
            <a:r>
              <a:rPr lang="pt-BR" sz="2400" dirty="0" smtClean="0"/>
              <a:t>)</a:t>
            </a:r>
            <a:endParaRPr lang="pt-BR" sz="2400" dirty="0"/>
          </a:p>
          <a:p>
            <a:pPr lvl="1"/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74307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 E DISCUSSÃO</a:t>
            </a:r>
            <a:endParaRPr lang="pt-BR" sz="3000" b="1" dirty="0"/>
          </a:p>
        </p:txBody>
      </p:sp>
      <p:sp>
        <p:nvSpPr>
          <p:cNvPr id="3" name="CaixaDeTexto 3"/>
          <p:cNvSpPr txBox="1"/>
          <p:nvPr/>
        </p:nvSpPr>
        <p:spPr>
          <a:xfrm>
            <a:off x="659066" y="1206837"/>
            <a:ext cx="77974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O IQA médio do ano de 2013 foi de 81,07 (n=15), com desvio padrão de </a:t>
            </a:r>
            <a:r>
              <a:rPr lang="pt-BR" sz="2400" dirty="0" smtClean="0"/>
              <a:t>6,43;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O IQA </a:t>
            </a:r>
            <a:r>
              <a:rPr lang="pt-BR" sz="2400" dirty="0"/>
              <a:t>médio </a:t>
            </a:r>
            <a:r>
              <a:rPr lang="pt-BR" sz="2400" dirty="0" smtClean="0"/>
              <a:t>do ano de 2018 </a:t>
            </a:r>
            <a:r>
              <a:rPr lang="pt-BR" sz="2400" dirty="0"/>
              <a:t>foi de 75,95 (n=19), com desvio padrão de </a:t>
            </a:r>
            <a:r>
              <a:rPr lang="pt-BR" sz="2400" dirty="0" smtClean="0"/>
              <a:t>7,75;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Classificadas como “Boa” nos dois anos.</a:t>
            </a:r>
          </a:p>
        </p:txBody>
      </p:sp>
    </p:spTree>
    <p:extLst>
      <p:ext uri="{BB962C8B-B14F-4D97-AF65-F5344CB8AC3E}">
        <p14:creationId xmlns:p14="http://schemas.microsoft.com/office/powerpoint/2010/main" val="28466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958" y="465138"/>
            <a:ext cx="85845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CONSIDERAÇÕES FINAIS</a:t>
            </a:r>
            <a:endParaRPr lang="pt-BR" sz="3000" b="1" dirty="0"/>
          </a:p>
        </p:txBody>
      </p:sp>
      <p:sp>
        <p:nvSpPr>
          <p:cNvPr id="3" name="CaixaDeTexto 3"/>
          <p:cNvSpPr txBox="1"/>
          <p:nvPr/>
        </p:nvSpPr>
        <p:spPr>
          <a:xfrm>
            <a:off x="659066" y="1206837"/>
            <a:ext cx="77974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Sensoriamento Remoto e Geoprocessamento foram eficazes na avaliação da cobertura do solo;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Variações significativas no uso e ocupação do solo na bacia, fato que merece atenção dos gestores;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Menores valores de IQA na estação chuvosa (relacionado aos processos erosivos);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Todas amostragens foram classificadas como “boa” ou “ótima”;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 smtClean="0"/>
              <a:t>Não foi observada diferença estatística na qualidade da água entre 2013 e 2018;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Estudos em maiores intervalos de tempo podem ser mais </a:t>
            </a:r>
            <a:r>
              <a:rPr lang="pt-BR" sz="2400" dirty="0" smtClean="0"/>
              <a:t>conclusivos</a:t>
            </a:r>
            <a:r>
              <a:rPr lang="pt-BR" sz="2400" dirty="0"/>
              <a:t>.</a:t>
            </a:r>
            <a:endParaRPr lang="pt-BR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533815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AGRADECIMENTOS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59066" y="1412776"/>
            <a:ext cx="77974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A toda equipe da Seção de Produção e Tratamento (SPE-3) do DMAE Poços de Caldas;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A</a:t>
            </a:r>
            <a:r>
              <a:rPr lang="pt-BR" sz="2400" dirty="0" smtClean="0"/>
              <a:t> direção do DMAE Poços de Caldas, pelo apoio dispensado para a realização deste trabalho no 49º CNSA</a:t>
            </a:r>
            <a:r>
              <a:rPr lang="pt-BR" sz="2400" dirty="0"/>
              <a:t>.</a:t>
            </a:r>
            <a:endParaRPr lang="pt-BR" sz="2400" dirty="0" smtClean="0"/>
          </a:p>
        </p:txBody>
      </p:sp>
      <p:sp>
        <p:nvSpPr>
          <p:cNvPr id="5" name="AutoShape 2" descr="Resultado de imagem para time to quest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7" name="Picture 6" descr="http://4.bp.blogspot.com/-n5B2vC7zusc/T0UZIPwMnRI/AAAAAAAAARQ/t1kZfaTDQSY/s320/D.M.A.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83" r="-8" b="22217"/>
          <a:stretch/>
        </p:blipFill>
        <p:spPr bwMode="auto">
          <a:xfrm>
            <a:off x="654130" y="3721100"/>
            <a:ext cx="3552494" cy="201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Resultado de imagem para unif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862" y="3751691"/>
            <a:ext cx="3644703" cy="198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68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DÚVIDAS, CRÍTICAS E SUGESTÕES</a:t>
            </a:r>
          </a:p>
        </p:txBody>
      </p:sp>
      <p:sp>
        <p:nvSpPr>
          <p:cNvPr id="5" name="AutoShape 2" descr="Resultado de imagem para time to quest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212976"/>
            <a:ext cx="3621749" cy="2572599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460375" y="1092225"/>
            <a:ext cx="8000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460375" y="1323057"/>
            <a:ext cx="81440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Contato:</a:t>
            </a:r>
          </a:p>
          <a:p>
            <a:r>
              <a:rPr lang="pt-BR" sz="2400" dirty="0" smtClean="0"/>
              <a:t>André Felipe de Araújo</a:t>
            </a:r>
          </a:p>
          <a:p>
            <a:r>
              <a:rPr lang="pt-BR" sz="2400" dirty="0" smtClean="0"/>
              <a:t>contato.afaraujo@gmail.com</a:t>
            </a:r>
          </a:p>
          <a:p>
            <a:endParaRPr lang="pt-BR" sz="2400" dirty="0"/>
          </a:p>
          <a:p>
            <a:r>
              <a:rPr lang="pt-BR" sz="2400" dirty="0" smtClean="0"/>
              <a:t>Marcos Vinícius Rocha Miranda</a:t>
            </a:r>
          </a:p>
          <a:p>
            <a:r>
              <a:rPr lang="pt-BR" sz="2400" dirty="0" smtClean="0"/>
              <a:t>engamb.marcosvinicius@gmail.com</a:t>
            </a:r>
          </a:p>
          <a:p>
            <a:endParaRPr lang="pt-BR" sz="2400" dirty="0" smtClean="0"/>
          </a:p>
          <a:p>
            <a:r>
              <a:rPr lang="pt-BR" sz="2400" dirty="0" smtClean="0"/>
              <a:t>Laboratório de Análises</a:t>
            </a:r>
          </a:p>
          <a:p>
            <a:r>
              <a:rPr lang="pt-BR" sz="2400" dirty="0" smtClean="0"/>
              <a:t>DMAE Poços de Caldas</a:t>
            </a:r>
          </a:p>
          <a:p>
            <a:r>
              <a:rPr lang="pt-BR" sz="2400" dirty="0" smtClean="0"/>
              <a:t>Tel.: 3697-0600 Ramal 0651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75781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9066" y="476672"/>
            <a:ext cx="76328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 smtClean="0"/>
              <a:t>REFERÊNCIAS BIBLIOGRÁFICAS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55575" y="1034523"/>
            <a:ext cx="876305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700" dirty="0"/>
              <a:t>Agência Nacional de Águas (Brasil). </a:t>
            </a:r>
            <a:r>
              <a:rPr lang="pt-BR" sz="1700" b="1" dirty="0"/>
              <a:t>Panorama da qualidade das águas superficiais no Brasil. </a:t>
            </a:r>
            <a:r>
              <a:rPr lang="pt-BR" sz="1700" dirty="0"/>
              <a:t>Brasília: Ana, 2005. 176 p.</a:t>
            </a:r>
          </a:p>
          <a:p>
            <a:r>
              <a:rPr lang="pt-BR" sz="1700" dirty="0"/>
              <a:t>APHA; AWWA; WEF. </a:t>
            </a:r>
            <a:r>
              <a:rPr lang="pt-BR" sz="1700" b="1" dirty="0"/>
              <a:t>Standard </a:t>
            </a:r>
            <a:r>
              <a:rPr lang="pt-BR" sz="1700" b="1" dirty="0" err="1"/>
              <a:t>Method</a:t>
            </a:r>
            <a:r>
              <a:rPr lang="pt-BR" sz="1700" b="1" dirty="0"/>
              <a:t> for </a:t>
            </a:r>
            <a:r>
              <a:rPr lang="pt-BR" sz="1700" b="1" dirty="0" err="1"/>
              <a:t>Examination</a:t>
            </a:r>
            <a:r>
              <a:rPr lang="pt-BR" sz="1700" b="1" dirty="0"/>
              <a:t> </a:t>
            </a:r>
            <a:r>
              <a:rPr lang="pt-BR" sz="1700" b="1" dirty="0" err="1"/>
              <a:t>of</a:t>
            </a:r>
            <a:r>
              <a:rPr lang="pt-BR" sz="1700" b="1" dirty="0"/>
              <a:t> </a:t>
            </a:r>
            <a:r>
              <a:rPr lang="pt-BR" sz="1700" b="1" dirty="0" err="1"/>
              <a:t>Water</a:t>
            </a:r>
            <a:r>
              <a:rPr lang="pt-BR" sz="1700" b="1" dirty="0"/>
              <a:t> </a:t>
            </a:r>
            <a:r>
              <a:rPr lang="pt-BR" sz="1700" b="1" dirty="0" err="1"/>
              <a:t>and</a:t>
            </a:r>
            <a:r>
              <a:rPr lang="pt-BR" sz="1700" b="1" dirty="0"/>
              <a:t> </a:t>
            </a:r>
            <a:r>
              <a:rPr lang="pt-BR" sz="1700" b="1" dirty="0" err="1"/>
              <a:t>Wastewater</a:t>
            </a:r>
            <a:r>
              <a:rPr lang="pt-BR" sz="1700" dirty="0"/>
              <a:t>. 20. ed. Washington, D.C: APHA. 2012.</a:t>
            </a:r>
          </a:p>
          <a:p>
            <a:r>
              <a:rPr lang="pt-BR" sz="1700" dirty="0"/>
              <a:t>BRASIL, Ministério do Meio Ambiente. Lei 9.433/97, de 1997</a:t>
            </a:r>
            <a:r>
              <a:rPr lang="pt-BR" sz="1700" b="1" dirty="0"/>
              <a:t>. Política Nacional de Recursos Hídricos. </a:t>
            </a:r>
            <a:r>
              <a:rPr lang="pt-BR" sz="1700" dirty="0"/>
              <a:t>Brasília, DF, jan. 2006. </a:t>
            </a:r>
          </a:p>
          <a:p>
            <a:r>
              <a:rPr lang="pt-BR" sz="1700" dirty="0"/>
              <a:t>COMPANHIA AMBIENTAL DO ESTADO DE SÃO PAULO. </a:t>
            </a:r>
            <a:r>
              <a:rPr lang="pt-BR" sz="1700" b="1" dirty="0"/>
              <a:t>Normas técnicas vigentes</a:t>
            </a:r>
            <a:r>
              <a:rPr lang="pt-BR" sz="1700" dirty="0"/>
              <a:t>. 2017. Disponível em: https://cetesb.sp.gov.br/normas-tecnicas-cetesb/normas-tecnicasvigentes/. Acesso em: 22/04/2019</a:t>
            </a:r>
            <a:r>
              <a:rPr lang="pt-BR" sz="1700" dirty="0" smtClean="0"/>
              <a:t>.</a:t>
            </a:r>
            <a:endParaRPr lang="pt-BR" sz="1700" dirty="0"/>
          </a:p>
          <a:p>
            <a:r>
              <a:rPr lang="pt-BR" sz="1700" dirty="0"/>
              <a:t>DEUTSCHES INSTITUT FUR NORMUNG E.V. </a:t>
            </a:r>
            <a:r>
              <a:rPr lang="pt-BR" sz="1700" b="1" dirty="0" err="1"/>
              <a:t>German</a:t>
            </a:r>
            <a:r>
              <a:rPr lang="pt-BR" sz="1700" b="1" dirty="0"/>
              <a:t> </a:t>
            </a:r>
            <a:r>
              <a:rPr lang="pt-BR" sz="1700" b="1" dirty="0" err="1"/>
              <a:t>standart</a:t>
            </a:r>
            <a:r>
              <a:rPr lang="pt-BR" sz="1700" b="1" dirty="0"/>
              <a:t> </a:t>
            </a:r>
            <a:r>
              <a:rPr lang="pt-BR" sz="1700" b="1" dirty="0" err="1"/>
              <a:t>methods</a:t>
            </a:r>
            <a:r>
              <a:rPr lang="pt-BR" sz="1700" b="1" dirty="0"/>
              <a:t> for </a:t>
            </a:r>
            <a:r>
              <a:rPr lang="pt-BR" sz="1700" b="1" dirty="0" err="1"/>
              <a:t>the</a:t>
            </a:r>
            <a:r>
              <a:rPr lang="pt-BR" sz="1700" b="1" dirty="0"/>
              <a:t> </a:t>
            </a:r>
            <a:r>
              <a:rPr lang="pt-BR" sz="1700" b="1" dirty="0" err="1"/>
              <a:t>examination</a:t>
            </a:r>
            <a:r>
              <a:rPr lang="pt-BR" sz="1700" b="1" dirty="0"/>
              <a:t> </a:t>
            </a:r>
            <a:r>
              <a:rPr lang="pt-BR" sz="1700" b="1" dirty="0" err="1"/>
              <a:t>of</a:t>
            </a:r>
            <a:r>
              <a:rPr lang="pt-BR" sz="1700" b="1" dirty="0"/>
              <a:t> </a:t>
            </a:r>
            <a:r>
              <a:rPr lang="pt-BR" sz="1700" b="1" dirty="0" err="1"/>
              <a:t>water</a:t>
            </a:r>
            <a:r>
              <a:rPr lang="pt-BR" sz="1700" b="1" dirty="0"/>
              <a:t>, </a:t>
            </a:r>
            <a:r>
              <a:rPr lang="pt-BR" sz="1700" b="1" dirty="0" err="1"/>
              <a:t>waste</a:t>
            </a:r>
            <a:r>
              <a:rPr lang="pt-BR" sz="1700" b="1" dirty="0"/>
              <a:t> </a:t>
            </a:r>
            <a:r>
              <a:rPr lang="pt-BR" sz="1700" b="1" dirty="0" err="1"/>
              <a:t>and</a:t>
            </a:r>
            <a:r>
              <a:rPr lang="pt-BR" sz="1700" b="1" dirty="0"/>
              <a:t> </a:t>
            </a:r>
            <a:r>
              <a:rPr lang="pt-BR" sz="1700" b="1" dirty="0" err="1"/>
              <a:t>sludge</a:t>
            </a:r>
            <a:r>
              <a:rPr lang="pt-BR" sz="1700" b="1" dirty="0"/>
              <a:t>; </a:t>
            </a:r>
            <a:r>
              <a:rPr lang="pt-BR" sz="1700" b="1" dirty="0" err="1"/>
              <a:t>Anions</a:t>
            </a:r>
            <a:r>
              <a:rPr lang="pt-BR" sz="1700" b="1" dirty="0"/>
              <a:t> (</a:t>
            </a:r>
            <a:r>
              <a:rPr lang="pt-BR" sz="1700" b="1" dirty="0" err="1"/>
              <a:t>group</a:t>
            </a:r>
            <a:r>
              <a:rPr lang="pt-BR" sz="1700" b="1" dirty="0"/>
              <a:t> D) </a:t>
            </a:r>
            <a:r>
              <a:rPr lang="pt-BR" sz="1700" dirty="0"/>
              <a:t>– </a:t>
            </a:r>
            <a:r>
              <a:rPr lang="pt-BR" sz="1700" dirty="0" err="1"/>
              <a:t>Part</a:t>
            </a:r>
            <a:r>
              <a:rPr lang="pt-BR" sz="1700" dirty="0"/>
              <a:t> 9: </a:t>
            </a:r>
            <a:r>
              <a:rPr lang="pt-BR" sz="1700" dirty="0" err="1"/>
              <a:t>Spectrometric</a:t>
            </a:r>
            <a:r>
              <a:rPr lang="pt-BR" sz="1700" dirty="0"/>
              <a:t> </a:t>
            </a:r>
            <a:r>
              <a:rPr lang="pt-BR" sz="1700" dirty="0" err="1"/>
              <a:t>determination</a:t>
            </a:r>
            <a:r>
              <a:rPr lang="pt-BR" sz="1700" dirty="0"/>
              <a:t> </a:t>
            </a:r>
            <a:r>
              <a:rPr lang="pt-BR" sz="1700" dirty="0" err="1"/>
              <a:t>of</a:t>
            </a:r>
            <a:r>
              <a:rPr lang="pt-BR" sz="1700" dirty="0"/>
              <a:t> </a:t>
            </a:r>
            <a:r>
              <a:rPr lang="pt-BR" sz="1700" dirty="0" err="1"/>
              <a:t>nitrate</a:t>
            </a:r>
            <a:r>
              <a:rPr lang="pt-BR" sz="1700" dirty="0"/>
              <a:t> (D 9) – DIN 38405-9. Berlim, 2011.</a:t>
            </a:r>
          </a:p>
          <a:p>
            <a:r>
              <a:rPr lang="pt-BR" sz="1700" dirty="0"/>
              <a:t>PURCINO, Maurício Dias. </a:t>
            </a:r>
            <a:r>
              <a:rPr lang="pt-BR" sz="1700" b="1" dirty="0"/>
              <a:t>Espacialização dos parâmetros físico-hídricos do solo e associação com a vulnerabilidade à erosão hídrica em dois ambientes </a:t>
            </a:r>
            <a:r>
              <a:rPr lang="pt-BR" sz="1700" b="1" dirty="0" err="1"/>
              <a:t>antropizados</a:t>
            </a:r>
            <a:r>
              <a:rPr lang="pt-BR" sz="1700" b="1" dirty="0"/>
              <a:t> do Ribeirão do Cipó. </a:t>
            </a:r>
            <a:r>
              <a:rPr lang="pt-BR" sz="1700" dirty="0"/>
              <a:t>2017. 129 f. Dissertação (Mestrado) - Curso de Mestrado em Ciência e Engenharia Ambiental, Universidade Federal de Alfenas, Poços de Caldas, 2017.</a:t>
            </a:r>
          </a:p>
          <a:p>
            <a:r>
              <a:rPr lang="pt-BR" sz="1700" dirty="0"/>
              <a:t>TUCCI, C. E. M. </a:t>
            </a:r>
            <a:r>
              <a:rPr lang="pt-BR" sz="1700" b="1" dirty="0"/>
              <a:t>Impactos da variabilidade climática e do uso do solo nos recursos hídricos. </a:t>
            </a:r>
            <a:r>
              <a:rPr lang="pt-BR" sz="1700" dirty="0"/>
              <a:t>Brasília: ANA, 2002. p. 150</a:t>
            </a:r>
            <a:r>
              <a:rPr lang="pt-BR" sz="1700" dirty="0" smtClean="0"/>
              <a:t>.</a:t>
            </a:r>
            <a:endParaRPr lang="pt-BR" sz="1700" dirty="0"/>
          </a:p>
        </p:txBody>
      </p:sp>
      <p:sp>
        <p:nvSpPr>
          <p:cNvPr id="5" name="AutoShape 2" descr="Resultado de imagem para time to quest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196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1947</TotalTime>
  <Words>1259</Words>
  <Application>Microsoft Office PowerPoint</Application>
  <PresentationFormat>Apresentação na tela (4:3)</PresentationFormat>
  <Paragraphs>143</Paragraphs>
  <Slides>36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39" baseType="lpstr">
      <vt:lpstr>Arial</vt:lpstr>
      <vt:lpstr>Calibri</vt:lpstr>
      <vt:lpstr>Tema do Office</vt:lpstr>
      <vt:lpstr>  AVALIAÇÃO DA INFLUÊNCIA DO USO E OCUPAÇÃO DO SOLO SOBRE A QUALIDADE DA ÁGUA NA BACIA HIDROGRÁFICA DO RIBEIRÃO DO CIPÓ, MANANCIAL ESTRATÉGICO DE POÇOS DE CALDAS, MG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André Araújo</cp:lastModifiedBy>
  <cp:revision>78</cp:revision>
  <dcterms:created xsi:type="dcterms:W3CDTF">2018-05-02T19:43:05Z</dcterms:created>
  <dcterms:modified xsi:type="dcterms:W3CDTF">2019-05-08T15:19:11Z</dcterms:modified>
</cp:coreProperties>
</file>