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7"/>
  </p:handoutMasterIdLst>
  <p:sldIdLst>
    <p:sldId id="259" r:id="rId2"/>
    <p:sldId id="262" r:id="rId3"/>
    <p:sldId id="263" r:id="rId4"/>
    <p:sldId id="264" r:id="rId5"/>
    <p:sldId id="265" r:id="rId6"/>
    <p:sldId id="273" r:id="rId7"/>
    <p:sldId id="266" r:id="rId8"/>
    <p:sldId id="267" r:id="rId9"/>
    <p:sldId id="268" r:id="rId10"/>
    <p:sldId id="269" r:id="rId11"/>
    <p:sldId id="274" r:id="rId12"/>
    <p:sldId id="275" r:id="rId13"/>
    <p:sldId id="270" r:id="rId14"/>
    <p:sldId id="271" r:id="rId15"/>
    <p:sldId id="272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755576" y="1196752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/>
              <a:t>GESTÃO ADAPTATIVA NA IMPLEMENTAÇÃO DE AGÊNCIAS REGULADORAS DE SANEAMENTO BÁSICO</a:t>
            </a:r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971600" y="3933056"/>
            <a:ext cx="7776864" cy="1872208"/>
          </a:xfrm>
        </p:spPr>
        <p:txBody>
          <a:bodyPr>
            <a:normAutofit fontScale="85000" lnSpcReduction="10000"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pt-BR" sz="3100" b="1" dirty="0"/>
              <a:t>Autora: Engª Civil Sanitarista </a:t>
            </a:r>
            <a:r>
              <a:rPr lang="pt-BR" sz="3100" b="1" dirty="0" smtClean="0"/>
              <a:t>MsC. Sara </a:t>
            </a:r>
            <a:r>
              <a:rPr lang="pt-BR" sz="3100" b="1" dirty="0"/>
              <a:t>Bursztejn</a:t>
            </a:r>
          </a:p>
          <a:p>
            <a:pPr marL="0" indent="0">
              <a:buNone/>
            </a:pPr>
            <a:r>
              <a:rPr lang="pt-BR" sz="1500" dirty="0"/>
              <a:t>Especialista em Gestão Ambiental e Economia Sustentável</a:t>
            </a:r>
          </a:p>
          <a:p>
            <a:pPr marL="0" indent="0">
              <a:buNone/>
            </a:pPr>
            <a:r>
              <a:rPr lang="pt-BR" sz="1500" dirty="0"/>
              <a:t>Mestre em Gestão e Regulação dos Recursos Hídricos</a:t>
            </a:r>
          </a:p>
          <a:p>
            <a:pPr marL="0" indent="0">
              <a:buNone/>
            </a:pPr>
            <a:r>
              <a:rPr lang="pt-BR" sz="1500" dirty="0"/>
              <a:t>Doutoranda em Recursos Hídricos e Saneamento Ambiental</a:t>
            </a:r>
          </a:p>
          <a:p>
            <a:pPr marL="0" indent="0" algn="ctr">
              <a:spcBef>
                <a:spcPts val="2400"/>
              </a:spcBef>
              <a:buNone/>
            </a:pPr>
            <a:r>
              <a:rPr lang="pt-BR" sz="2300" dirty="0"/>
              <a:t>Cuiabá – Maio/2019</a:t>
            </a:r>
          </a:p>
          <a:p>
            <a:pPr marL="0" indent="0" algn="l">
              <a:buNone/>
            </a:pPr>
            <a:endParaRPr lang="pt-BR" sz="2800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04664"/>
            <a:ext cx="1226385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301972" y="908720"/>
            <a:ext cx="8590508" cy="4896544"/>
          </a:xfrm>
        </p:spPr>
        <p:txBody>
          <a:bodyPr anchor="t" anchorCtr="0">
            <a:normAutofit/>
          </a:bodyPr>
          <a:lstStyle/>
          <a:p>
            <a:pPr algn="l">
              <a:spcBef>
                <a:spcPts val="1200"/>
              </a:spcBef>
              <a:spcAft>
                <a:spcPts val="1200"/>
              </a:spcAft>
            </a:pPr>
            <a:r>
              <a:rPr lang="pt-BR" sz="3200" u="sng" dirty="0" smtClean="0"/>
              <a:t>Saneamento Básico</a:t>
            </a:r>
            <a:r>
              <a:rPr lang="pt-BR" sz="3200" dirty="0" smtClean="0"/>
              <a:t>: </a:t>
            </a:r>
            <a:br>
              <a:rPr lang="pt-BR" sz="3200" dirty="0" smtClean="0"/>
            </a:br>
            <a:r>
              <a:rPr lang="pt-BR" sz="3200" dirty="0" smtClean="0"/>
              <a:t>Alto grau de complexidade </a:t>
            </a:r>
            <a:r>
              <a:rPr lang="pt-BR" sz="3200" dirty="0" smtClean="0">
                <a:sym typeface="Wingdings" pitchFamily="2" charset="2"/>
              </a:rPr>
              <a:t></a:t>
            </a:r>
            <a:r>
              <a:rPr lang="pt-BR" sz="3200" u="sng" dirty="0" smtClean="0"/>
              <a:t>Relações</a:t>
            </a:r>
            <a:r>
              <a:rPr lang="pt-BR" sz="3200" dirty="0" smtClean="0"/>
              <a:t>: 							Intersetoriais</a:t>
            </a:r>
            <a:br>
              <a:rPr lang="pt-BR" sz="3200" dirty="0" smtClean="0"/>
            </a:br>
            <a:r>
              <a:rPr lang="pt-BR" sz="3200" dirty="0" smtClean="0"/>
              <a:t>				          Interinstitucionais</a:t>
            </a:r>
            <a:br>
              <a:rPr lang="pt-BR" sz="3200" dirty="0" smtClean="0"/>
            </a:br>
            <a:r>
              <a:rPr lang="pt-BR" sz="3200" dirty="0" smtClean="0">
                <a:sym typeface="Wingdings" pitchFamily="2" charset="2"/>
              </a:rPr>
              <a:t></a:t>
            </a:r>
            <a:r>
              <a:rPr lang="pt-BR" sz="3200" u="sng" dirty="0" smtClean="0">
                <a:sym typeface="Wingdings" pitchFamily="2" charset="2"/>
              </a:rPr>
              <a:t>Questões</a:t>
            </a:r>
            <a:r>
              <a:rPr lang="pt-BR" sz="3200" dirty="0" smtClean="0">
                <a:sym typeface="Wingdings" pitchFamily="2" charset="2"/>
              </a:rPr>
              <a:t>: Técnicas/ Econômicas/Operacionais</a:t>
            </a:r>
            <a:br>
              <a:rPr lang="pt-BR" sz="3200" dirty="0" smtClean="0">
                <a:sym typeface="Wingdings" pitchFamily="2" charset="2"/>
              </a:rPr>
            </a:br>
            <a:r>
              <a:rPr lang="pt-BR" sz="3200" dirty="0" smtClean="0">
                <a:sym typeface="Wingdings" pitchFamily="2" charset="2"/>
              </a:rPr>
              <a:t></a:t>
            </a:r>
            <a:r>
              <a:rPr lang="pt-BR" sz="3200" u="sng" dirty="0" smtClean="0">
                <a:sym typeface="Wingdings" pitchFamily="2" charset="2"/>
              </a:rPr>
              <a:t>Evolução</a:t>
            </a:r>
            <a:r>
              <a:rPr lang="pt-BR" sz="3200" dirty="0" smtClean="0">
                <a:sym typeface="Wingdings" pitchFamily="2" charset="2"/>
              </a:rPr>
              <a:t>?: Cerca de 1 década  pouco avanço </a:t>
            </a:r>
            <a:br>
              <a:rPr lang="pt-BR" sz="3200" dirty="0" smtClean="0">
                <a:sym typeface="Wingdings" pitchFamily="2" charset="2"/>
              </a:rPr>
            </a:br>
            <a:r>
              <a:rPr lang="pt-BR" sz="3200" dirty="0">
                <a:sym typeface="Wingdings" pitchFamily="2" charset="2"/>
              </a:rPr>
              <a:t>	</a:t>
            </a:r>
            <a:r>
              <a:rPr lang="pt-BR" sz="3200" dirty="0" smtClean="0">
                <a:sym typeface="Wingdings" pitchFamily="2" charset="2"/>
              </a:rPr>
              <a:t>Cobertura precária/gestão inadequada/</a:t>
            </a:r>
            <a:br>
              <a:rPr lang="pt-BR" sz="3200" dirty="0" smtClean="0">
                <a:sym typeface="Wingdings" pitchFamily="2" charset="2"/>
              </a:rPr>
            </a:br>
            <a:r>
              <a:rPr lang="pt-BR" sz="3200" dirty="0">
                <a:sym typeface="Wingdings" pitchFamily="2" charset="2"/>
              </a:rPr>
              <a:t>	</a:t>
            </a:r>
            <a:r>
              <a:rPr lang="pt-BR" sz="3200" dirty="0" smtClean="0">
                <a:sym typeface="Wingdings" pitchFamily="2" charset="2"/>
              </a:rPr>
              <a:t>falta de viabilidade (técnica, econômica,...)</a:t>
            </a:r>
            <a:br>
              <a:rPr lang="pt-BR" sz="3200" dirty="0" smtClean="0">
                <a:sym typeface="Wingdings" pitchFamily="2" charset="2"/>
              </a:rPr>
            </a:br>
            <a:r>
              <a:rPr lang="pt-BR" sz="3200" dirty="0" smtClean="0">
                <a:sym typeface="Wingdings" pitchFamily="2" charset="2"/>
              </a:rPr>
              <a:t></a:t>
            </a:r>
            <a:r>
              <a:rPr lang="pt-BR" sz="3200" u="sng" dirty="0" smtClean="0">
                <a:sym typeface="Wingdings" pitchFamily="2" charset="2"/>
              </a:rPr>
              <a:t>Marco Regulatório</a:t>
            </a:r>
            <a:r>
              <a:rPr lang="pt-BR" sz="3200" dirty="0" smtClean="0">
                <a:sym typeface="Wingdings" pitchFamily="2" charset="2"/>
              </a:rPr>
              <a:t>: Lei nº 11.445/2007</a:t>
            </a:r>
            <a:endParaRPr lang="pt-BR" sz="3200" dirty="0"/>
          </a:p>
        </p:txBody>
      </p:sp>
      <p:sp>
        <p:nvSpPr>
          <p:cNvPr id="2" name="CaixaDeTexto 1"/>
          <p:cNvSpPr txBox="1"/>
          <p:nvPr/>
        </p:nvSpPr>
        <p:spPr>
          <a:xfrm>
            <a:off x="301972" y="404663"/>
            <a:ext cx="8590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/>
              <a:t>INTRODUÇÃO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844571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268759"/>
            <a:ext cx="8712968" cy="4608513"/>
          </a:xfrm>
        </p:spPr>
        <p:txBody>
          <a:bodyPr/>
          <a:lstStyle/>
          <a:p>
            <a:pPr marL="0" indent="0">
              <a:buNone/>
            </a:pPr>
            <a:r>
              <a:rPr lang="pt-BR" dirty="0" smtClean="0"/>
              <a:t>A necessidade de buscar um modelo que : </a:t>
            </a:r>
            <a:r>
              <a:rPr lang="pt-BR" dirty="0" smtClean="0">
                <a:sym typeface="Wingdings" pitchFamily="2" charset="2"/>
              </a:rPr>
              <a:t></a:t>
            </a:r>
            <a:r>
              <a:rPr lang="pt-BR" dirty="0" smtClean="0"/>
              <a:t>atenda as diversidades regionais </a:t>
            </a:r>
          </a:p>
          <a:p>
            <a:pPr marL="0" indent="0">
              <a:buNone/>
            </a:pPr>
            <a:r>
              <a:rPr lang="pt-BR" dirty="0" smtClean="0">
                <a:sym typeface="Wingdings" pitchFamily="2" charset="2"/>
              </a:rPr>
              <a:t>crie condições para sua implementação</a:t>
            </a:r>
          </a:p>
          <a:p>
            <a:pPr marL="0" indent="0">
              <a:buNone/>
            </a:pPr>
            <a:r>
              <a:rPr lang="pt-BR" dirty="0" smtClean="0">
                <a:sym typeface="Wingdings" pitchFamily="2" charset="2"/>
              </a:rPr>
              <a:t>aproveite as estruturas existentes</a:t>
            </a:r>
          </a:p>
          <a:p>
            <a:pPr marL="0" indent="0">
              <a:buNone/>
            </a:pPr>
            <a:r>
              <a:rPr lang="pt-BR" dirty="0" smtClean="0">
                <a:sym typeface="Wingdings" pitchFamily="2" charset="2"/>
              </a:rPr>
              <a:t>apoie tecnicamente o planejamento </a:t>
            </a:r>
          </a:p>
          <a:p>
            <a:pPr marL="0" indent="0">
              <a:buNone/>
            </a:pPr>
            <a:r>
              <a:rPr lang="pt-BR" dirty="0" smtClean="0">
                <a:sym typeface="Wingdings" pitchFamily="2" charset="2"/>
              </a:rPr>
              <a:t>avalie e acompanhe as ações de execução</a:t>
            </a:r>
            <a:endParaRPr lang="pt-BR" dirty="0" smtClean="0"/>
          </a:p>
          <a:p>
            <a:endParaRPr lang="pt-BR" dirty="0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40960" cy="504056"/>
          </a:xfrm>
        </p:spPr>
        <p:txBody>
          <a:bodyPr>
            <a:normAutofit fontScale="90000"/>
          </a:bodyPr>
          <a:lstStyle/>
          <a:p>
            <a:r>
              <a:rPr lang="pt-BR" sz="3200" b="1" dirty="0" smtClean="0"/>
              <a:t>JUSTIFICATIVA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856713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648072"/>
          </a:xfrm>
        </p:spPr>
        <p:txBody>
          <a:bodyPr>
            <a:normAutofit/>
          </a:bodyPr>
          <a:lstStyle/>
          <a:p>
            <a:r>
              <a:rPr lang="pt-BR" sz="3200" b="1" dirty="0" smtClean="0"/>
              <a:t>OBJETIVOS</a:t>
            </a: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980729"/>
            <a:ext cx="8640960" cy="4824536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pt-BR" b="1" dirty="0" smtClean="0"/>
              <a:t>Geral</a:t>
            </a:r>
          </a:p>
          <a:p>
            <a:pPr>
              <a:spcBef>
                <a:spcPts val="0"/>
              </a:spcBef>
            </a:pPr>
            <a:r>
              <a:rPr lang="pt-BR" dirty="0" smtClean="0"/>
              <a:t>Verificar o emprego da </a:t>
            </a:r>
            <a:r>
              <a:rPr lang="pt-BR" b="1" dirty="0" smtClean="0"/>
              <a:t>gestão adaptativa </a:t>
            </a:r>
            <a:r>
              <a:rPr lang="pt-BR" dirty="0" smtClean="0"/>
              <a:t>na implementação das </a:t>
            </a:r>
            <a:r>
              <a:rPr lang="pt-BR" b="1" dirty="0" smtClean="0"/>
              <a:t>agências reguladoras </a:t>
            </a:r>
            <a:r>
              <a:rPr lang="pt-BR" dirty="0" smtClean="0"/>
              <a:t>de SB,</a:t>
            </a:r>
          </a:p>
          <a:p>
            <a:pPr marL="0" indent="0">
              <a:buNone/>
            </a:pPr>
            <a:r>
              <a:rPr lang="pt-BR" dirty="0" smtClean="0"/>
              <a:t>	adotando a </a:t>
            </a:r>
            <a:r>
              <a:rPr lang="pt-BR" b="1" dirty="0" smtClean="0"/>
              <a:t>bacia hidrográfica </a:t>
            </a:r>
            <a:r>
              <a:rPr lang="pt-BR" dirty="0" smtClean="0"/>
              <a:t>como unidade 	de gestão.</a:t>
            </a:r>
          </a:p>
          <a:p>
            <a:pPr marL="0" indent="0">
              <a:buNone/>
            </a:pPr>
            <a:r>
              <a:rPr lang="pt-BR" b="1" dirty="0" smtClean="0"/>
              <a:t>Específicos</a:t>
            </a:r>
          </a:p>
          <a:p>
            <a:r>
              <a:rPr lang="pt-BR" sz="2400" dirty="0" smtClean="0"/>
              <a:t>Apresentar o referencial teórico e arcabouço legal e o estado da arte</a:t>
            </a:r>
          </a:p>
          <a:p>
            <a:r>
              <a:rPr lang="pt-BR" sz="2400" dirty="0" smtClean="0"/>
              <a:t>Apresentar a gestão adaptativa</a:t>
            </a:r>
          </a:p>
          <a:p>
            <a:r>
              <a:rPr lang="pt-BR" sz="2400" dirty="0" smtClean="0"/>
              <a:t>Discutir a viabilidade de recomendar o modelo proposto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81800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640960" cy="504056"/>
          </a:xfrm>
        </p:spPr>
        <p:txBody>
          <a:bodyPr>
            <a:normAutofit fontScale="90000"/>
          </a:bodyPr>
          <a:lstStyle/>
          <a:p>
            <a:r>
              <a:rPr lang="pt-BR" sz="3200" b="1" dirty="0" smtClean="0"/>
              <a:t>MATERIAL E MÉTODOS</a:t>
            </a: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836713"/>
            <a:ext cx="8640960" cy="5040560"/>
          </a:xfrm>
        </p:spPr>
        <p:txBody>
          <a:bodyPr/>
          <a:lstStyle/>
          <a:p>
            <a:r>
              <a:rPr lang="pt-BR" u="sng" dirty="0" smtClean="0"/>
              <a:t>Etapas metodológicas</a:t>
            </a:r>
            <a:r>
              <a:rPr lang="pt-BR" dirty="0" smtClean="0"/>
              <a:t>:  </a:t>
            </a:r>
            <a:r>
              <a:rPr lang="pt-BR" sz="2400" dirty="0" smtClean="0"/>
              <a:t>Revisão sistemática da literatura; estruturação e desenvolvimento e delimitação e aplicabilidade da proposta.</a:t>
            </a:r>
          </a:p>
          <a:p>
            <a:r>
              <a:rPr lang="pt-BR" u="sng" dirty="0" smtClean="0"/>
              <a:t>Embasamento</a:t>
            </a:r>
            <a:r>
              <a:rPr lang="pt-BR" dirty="0" smtClean="0"/>
              <a:t>: </a:t>
            </a:r>
          </a:p>
          <a:p>
            <a:pPr marL="0" indent="0">
              <a:buNone/>
            </a:pPr>
            <a:r>
              <a:rPr lang="pt-BR" sz="2800" dirty="0" smtClean="0"/>
              <a:t>RIBEIRO (2017): “a competência regulatória exercida por diversos entes pode ser uma solução intermediária, em primeiro estágio até que se consiga implementar com mais propriedade a cultura regulatória organizada por uma agência federal que estabeleça e regulamente o perfil e o </a:t>
            </a:r>
            <a:r>
              <a:rPr lang="pt-BR" sz="2800" i="1" dirty="0" smtClean="0"/>
              <a:t>modus operandi</a:t>
            </a:r>
            <a:r>
              <a:rPr lang="pt-BR" sz="2800" dirty="0" smtClean="0"/>
              <a:t> para agências reguladoras do setor de saneamento básico, em segundo estágio.”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670726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640960" cy="576064"/>
          </a:xfrm>
        </p:spPr>
        <p:txBody>
          <a:bodyPr>
            <a:normAutofit/>
          </a:bodyPr>
          <a:lstStyle/>
          <a:p>
            <a:r>
              <a:rPr lang="pt-BR" sz="2900" b="1" dirty="0"/>
              <a:t>MATERIAL E MÉTODOS</a:t>
            </a:r>
            <a:endParaRPr lang="pt-BR" sz="29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052737"/>
            <a:ext cx="8568952" cy="4752528"/>
          </a:xfrm>
        </p:spPr>
        <p:txBody>
          <a:bodyPr/>
          <a:lstStyle/>
          <a:p>
            <a:r>
              <a:rPr lang="pt-BR" dirty="0" smtClean="0"/>
              <a:t>HOCKING, STOLTON e DUDLEY (2000) “A gestão adaptativa é baseada em um processo de administração circular, mais que linear, que permite que as informações relativas ao passado possam retroalimentar e melhorar a gestão, na maneira como seria conduzida no futuro. A avaliação ajuda a administração a se adaptar e a melhorar através de um processo de aprendizagem.”</a:t>
            </a:r>
            <a:r>
              <a:rPr lang="pt-BR" b="1" dirty="0"/>
              <a:t> MATERIAL E MÉTODOS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20651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40960" cy="576064"/>
          </a:xfrm>
        </p:spPr>
        <p:txBody>
          <a:bodyPr>
            <a:normAutofit fontScale="90000"/>
          </a:bodyPr>
          <a:lstStyle/>
          <a:p>
            <a:r>
              <a:rPr lang="pt-BR" sz="3200" b="1" dirty="0" smtClean="0"/>
              <a:t>A REGULAÇÃO E A LEI Nº 11.445/2007</a:t>
            </a: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980729"/>
            <a:ext cx="8568952" cy="4824536"/>
          </a:xfrm>
        </p:spPr>
        <p:txBody>
          <a:bodyPr>
            <a:normAutofit fontScale="85000" lnSpcReduction="20000"/>
          </a:bodyPr>
          <a:lstStyle/>
          <a:p>
            <a:r>
              <a:rPr lang="pt-BR" u="sng" dirty="0" smtClean="0"/>
              <a:t>Lei nº 11.445/2007</a:t>
            </a:r>
            <a:r>
              <a:rPr lang="pt-BR" dirty="0" smtClean="0"/>
              <a:t>:</a:t>
            </a:r>
          </a:p>
          <a:p>
            <a:pPr marL="0" indent="0">
              <a:buNone/>
            </a:pPr>
            <a:r>
              <a:rPr lang="pt-BR" dirty="0" smtClean="0"/>
              <a:t>- Princípio fundamental</a:t>
            </a:r>
            <a:r>
              <a:rPr lang="pt-BR" dirty="0" smtClean="0">
                <a:sym typeface="Wingdings" pitchFamily="2" charset="2"/>
              </a:rPr>
              <a:t> Integralidade</a:t>
            </a:r>
          </a:p>
          <a:p>
            <a:pPr marL="0" indent="0">
              <a:buNone/>
            </a:pPr>
            <a:r>
              <a:rPr lang="pt-BR" dirty="0" smtClean="0">
                <a:sym typeface="Wingdings" pitchFamily="2" charset="2"/>
              </a:rPr>
              <a:t>- Serviços de SB  água – esgotos sanitários – pluvial - resíduos sólidos</a:t>
            </a:r>
          </a:p>
          <a:p>
            <a:pPr marL="0" indent="0">
              <a:buNone/>
            </a:pPr>
            <a:r>
              <a:rPr lang="pt-BR" dirty="0" smtClean="0">
                <a:sym typeface="Wingdings" pitchFamily="2" charset="2"/>
              </a:rPr>
              <a:t>- Instrumentos: PMSB – Regulação – Sistemas de Informações.</a:t>
            </a:r>
          </a:p>
          <a:p>
            <a:pPr marL="0" indent="0">
              <a:buNone/>
            </a:pPr>
            <a:r>
              <a:rPr lang="pt-BR" dirty="0" smtClean="0">
                <a:sym typeface="Wingdings" pitchFamily="2" charset="2"/>
              </a:rPr>
              <a:t>GALVÃO JÚNIOR E PAGANINI (2009) “O conceito de regulação é entendido como a intervenção do Estado nas ordens econômica e social com a finalidade de se alcançar a eficiência e a equidade, traduzidas como universalização na provisão de bens e serviços públicos de natureza essencial por parte de prestadores de serviços estatais e empregados.”</a:t>
            </a: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261112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68952" cy="576064"/>
          </a:xfrm>
        </p:spPr>
        <p:txBody>
          <a:bodyPr>
            <a:normAutofit fontScale="90000"/>
          </a:bodyPr>
          <a:lstStyle/>
          <a:p>
            <a:r>
              <a:rPr lang="pt-BR" sz="3200" b="1" dirty="0" smtClean="0"/>
              <a:t>O ESTADO DA ARTE DA REGULAÇÃO NO BRASIL</a:t>
            </a: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980729"/>
            <a:ext cx="8568952" cy="4896544"/>
          </a:xfrm>
        </p:spPr>
        <p:txBody>
          <a:bodyPr>
            <a:normAutofit fontScale="85000" lnSpcReduction="20000"/>
          </a:bodyPr>
          <a:lstStyle/>
          <a:p>
            <a:r>
              <a:rPr lang="pt-BR" dirty="0" smtClean="0"/>
              <a:t>Níveis territoriais metodológicos encontrados:</a:t>
            </a:r>
          </a:p>
          <a:p>
            <a:pPr>
              <a:buFontTx/>
              <a:buChar char="-"/>
            </a:pPr>
            <a:r>
              <a:rPr lang="pt-BR" dirty="0" smtClean="0"/>
              <a:t>Nacional – Regionais – Estaduais – Municipais</a:t>
            </a:r>
          </a:p>
          <a:p>
            <a:r>
              <a:rPr lang="pt-BR" dirty="0" smtClean="0"/>
              <a:t>Níveis previstos na Lei 11.445/2007:</a:t>
            </a:r>
          </a:p>
          <a:p>
            <a:pPr>
              <a:buFontTx/>
              <a:buChar char="-"/>
            </a:pPr>
            <a:r>
              <a:rPr lang="pt-BR" dirty="0" smtClean="0"/>
              <a:t>Estaduais – Consorciados – Municipais</a:t>
            </a:r>
          </a:p>
          <a:p>
            <a:r>
              <a:rPr lang="pt-BR" dirty="0" smtClean="0"/>
              <a:t>Dados da ABAR:</a:t>
            </a:r>
          </a:p>
          <a:p>
            <a:pPr>
              <a:buFontTx/>
              <a:buChar char="-"/>
            </a:pPr>
            <a:r>
              <a:rPr lang="pt-BR" dirty="0" smtClean="0"/>
              <a:t>Existem cerca de 50 reguladores filiados a ABAR que atendem 3119 Municípios</a:t>
            </a:r>
          </a:p>
          <a:p>
            <a:r>
              <a:rPr lang="pt-BR" dirty="0" smtClean="0"/>
              <a:t>Dos 26 Estados-membros: apenas AP e RR não possuem ARE</a:t>
            </a:r>
          </a:p>
          <a:p>
            <a:r>
              <a:rPr lang="pt-BR" dirty="0" smtClean="0"/>
              <a:t>Dos que possuem a maioria são multisetoriais e 2 não regulam o SB (RN e GO).</a:t>
            </a:r>
          </a:p>
          <a:p>
            <a:r>
              <a:rPr lang="pt-BR" dirty="0" smtClean="0"/>
              <a:t>As demais AR são Municipais ou Consorciadas (3).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49019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68952" cy="418058"/>
          </a:xfrm>
        </p:spPr>
        <p:txBody>
          <a:bodyPr>
            <a:normAutofit fontScale="90000"/>
          </a:bodyPr>
          <a:lstStyle/>
          <a:p>
            <a:r>
              <a:rPr lang="pt-BR" sz="3200" b="1" dirty="0" smtClean="0"/>
              <a:t>GESTÃO ADAPTATIVA</a:t>
            </a: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836712"/>
            <a:ext cx="8640960" cy="504056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t-BR" dirty="0" smtClean="0"/>
              <a:t>Aplicada ao SB</a:t>
            </a:r>
            <a:r>
              <a:rPr lang="pt-BR" dirty="0" smtClean="0">
                <a:sym typeface="Wingdings" pitchFamily="2" charset="2"/>
              </a:rPr>
              <a:t> aproveitamento das ações estruturais e estruturantes existentes ou em curso evitando sobreposição de ações  otimiza recursos humanos e materiais</a:t>
            </a:r>
          </a:p>
          <a:p>
            <a:pPr marL="0" indent="0">
              <a:buNone/>
            </a:pPr>
            <a:r>
              <a:rPr lang="pt-BR" dirty="0" smtClean="0">
                <a:sym typeface="Wingdings" pitchFamily="2" charset="2"/>
              </a:rPr>
              <a:t>Propostas simplificadas de modelos de AR:</a:t>
            </a:r>
          </a:p>
          <a:p>
            <a:pPr marL="0" indent="0">
              <a:buNone/>
            </a:pPr>
            <a:r>
              <a:rPr lang="pt-BR" u="sng" dirty="0" smtClean="0">
                <a:sym typeface="Wingdings" pitchFamily="2" charset="2"/>
              </a:rPr>
              <a:t>Hip.1</a:t>
            </a:r>
            <a:r>
              <a:rPr lang="pt-BR" dirty="0" smtClean="0">
                <a:sym typeface="Wingdings" pitchFamily="2" charset="2"/>
              </a:rPr>
              <a:t>: AR nova com abrangência regional com recorte territorial na Bacia Hidrográfica.</a:t>
            </a:r>
          </a:p>
          <a:p>
            <a:pPr marL="0" indent="0">
              <a:buNone/>
            </a:pPr>
            <a:r>
              <a:rPr lang="pt-BR" u="sng" dirty="0" smtClean="0">
                <a:sym typeface="Wingdings" pitchFamily="2" charset="2"/>
              </a:rPr>
              <a:t>Hip.2</a:t>
            </a:r>
            <a:r>
              <a:rPr lang="pt-BR" dirty="0" smtClean="0">
                <a:sym typeface="Wingdings" pitchFamily="2" charset="2"/>
              </a:rPr>
              <a:t>: AR Híbrida compartilhando funções com órgão ambientais – vigilância sanitária – Ars existentes</a:t>
            </a:r>
          </a:p>
          <a:p>
            <a:pPr marL="0" indent="0">
              <a:buNone/>
            </a:pPr>
            <a:r>
              <a:rPr lang="pt-BR" u="sng" dirty="0" smtClean="0"/>
              <a:t>Hip.3</a:t>
            </a:r>
            <a:r>
              <a:rPr lang="pt-BR" dirty="0" smtClean="0"/>
              <a:t>: Distribuir atribuições nas diversas esferas de acordo com sua vocação e </a:t>
            </a:r>
            <a:r>
              <a:rPr lang="pt-BR" i="1" dirty="0" smtClean="0"/>
              <a:t>expertise.</a:t>
            </a:r>
            <a:endParaRPr lang="pt-BR" i="1" dirty="0"/>
          </a:p>
        </p:txBody>
      </p:sp>
    </p:spTree>
    <p:extLst>
      <p:ext uri="{BB962C8B-B14F-4D97-AF65-F5344CB8AC3E}">
        <p14:creationId xmlns:p14="http://schemas.microsoft.com/office/powerpoint/2010/main" val="19787742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40960" cy="576064"/>
          </a:xfrm>
        </p:spPr>
        <p:txBody>
          <a:bodyPr>
            <a:normAutofit fontScale="90000"/>
          </a:bodyPr>
          <a:lstStyle/>
          <a:p>
            <a:r>
              <a:rPr lang="pt-BR" sz="3200" b="1" dirty="0" smtClean="0"/>
              <a:t>DISCUSSÃO</a:t>
            </a: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908721"/>
            <a:ext cx="8568952" cy="4968552"/>
          </a:xfrm>
        </p:spPr>
        <p:txBody>
          <a:bodyPr/>
          <a:lstStyle/>
          <a:p>
            <a:r>
              <a:rPr lang="pt-BR" u="sng" dirty="0" smtClean="0"/>
              <a:t>Entraves</a:t>
            </a:r>
            <a:r>
              <a:rPr lang="pt-BR" dirty="0" smtClean="0"/>
              <a:t>:</a:t>
            </a:r>
          </a:p>
          <a:p>
            <a:pPr>
              <a:buFontTx/>
              <a:buChar char="-"/>
            </a:pPr>
            <a:r>
              <a:rPr lang="pt-BR" dirty="0" smtClean="0"/>
              <a:t>Práticas arraigadas – alta pulverização do setor – </a:t>
            </a:r>
          </a:p>
          <a:p>
            <a:pPr marL="0" indent="0">
              <a:buNone/>
            </a:pPr>
            <a:r>
              <a:rPr lang="pt-BR" dirty="0" smtClean="0"/>
              <a:t>elevado nº de agentes envolvidos </a:t>
            </a:r>
          </a:p>
          <a:p>
            <a:pPr marL="0" indent="0">
              <a:spcBef>
                <a:spcPts val="0"/>
              </a:spcBef>
            </a:pPr>
            <a:r>
              <a:rPr lang="pt-BR" dirty="0" smtClean="0"/>
              <a:t> </a:t>
            </a:r>
            <a:r>
              <a:rPr lang="pt-BR" u="sng" dirty="0" smtClean="0"/>
              <a:t>Prestador de serviço</a:t>
            </a:r>
            <a:r>
              <a:rPr lang="pt-BR" dirty="0" smtClean="0"/>
              <a:t>: submeter-se a regulação e elaborar o </a:t>
            </a:r>
            <a:r>
              <a:rPr lang="pt-BR" b="1" dirty="0" smtClean="0"/>
              <a:t>PMSB: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dirty="0" smtClean="0"/>
              <a:t>(qualidade técnica/propriedade/viabilidade e exequibilidade das propostas)</a:t>
            </a:r>
          </a:p>
          <a:p>
            <a:pPr>
              <a:spcBef>
                <a:spcPts val="0"/>
              </a:spcBef>
            </a:pPr>
            <a:r>
              <a:rPr lang="pt-BR" dirty="0" smtClean="0"/>
              <a:t>Agências multisetoriais não foram estruturadas originalmente p/ o SB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789225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640960" cy="360040"/>
          </a:xfrm>
        </p:spPr>
        <p:txBody>
          <a:bodyPr>
            <a:noAutofit/>
          </a:bodyPr>
          <a:lstStyle/>
          <a:p>
            <a:r>
              <a:rPr lang="pt-BR" sz="2900" b="1" dirty="0" smtClean="0"/>
              <a:t>RESULTADOS</a:t>
            </a:r>
            <a:endParaRPr lang="pt-BR" sz="29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764705"/>
            <a:ext cx="8568952" cy="5112568"/>
          </a:xfrm>
        </p:spPr>
        <p:txBody>
          <a:bodyPr/>
          <a:lstStyle/>
          <a:p>
            <a:r>
              <a:rPr lang="pt-BR" dirty="0" smtClean="0"/>
              <a:t>Face as questões que envolvem o SB </a:t>
            </a:r>
            <a:r>
              <a:rPr lang="pt-BR" dirty="0" smtClean="0">
                <a:sym typeface="Wingdings" pitchFamily="2" charset="2"/>
              </a:rPr>
              <a:t></a:t>
            </a:r>
            <a:r>
              <a:rPr lang="pt-BR" dirty="0" smtClean="0"/>
              <a:t>70% dos Municípios brasileiros ( que correspondem a população inferior a 20.000 hab) </a:t>
            </a:r>
            <a:r>
              <a:rPr lang="pt-BR" dirty="0" smtClean="0">
                <a:sym typeface="Wingdings" pitchFamily="2" charset="2"/>
              </a:rPr>
              <a:t></a:t>
            </a:r>
            <a:r>
              <a:rPr lang="pt-BR" dirty="0" smtClean="0"/>
              <a:t> não elaboraram seus PMSB </a:t>
            </a:r>
            <a:r>
              <a:rPr lang="pt-BR" dirty="0" smtClean="0">
                <a:sym typeface="Wingdings" pitchFamily="2" charset="2"/>
              </a:rPr>
              <a:t></a:t>
            </a:r>
            <a:r>
              <a:rPr lang="pt-BR" dirty="0" smtClean="0"/>
              <a:t> consequentemente não contrataram a regulação </a:t>
            </a:r>
            <a:r>
              <a:rPr lang="pt-BR" dirty="0" smtClean="0">
                <a:sym typeface="Wingdings" pitchFamily="2" charset="2"/>
              </a:rPr>
              <a:t> desenvolvido modelo </a:t>
            </a:r>
            <a:r>
              <a:rPr lang="pt-BR" u="sng" dirty="0" smtClean="0">
                <a:sym typeface="Wingdings" pitchFamily="2" charset="2"/>
              </a:rPr>
              <a:t>AR: estrutura mínima</a:t>
            </a:r>
            <a:r>
              <a:rPr lang="pt-BR" dirty="0" smtClean="0">
                <a:sym typeface="Wingdings" pitchFamily="2" charset="2"/>
              </a:rPr>
              <a:t>: </a:t>
            </a:r>
          </a:p>
          <a:p>
            <a:r>
              <a:rPr lang="pt-BR" dirty="0" smtClean="0">
                <a:sym typeface="Wingdings" pitchFamily="2" charset="2"/>
              </a:rPr>
              <a:t>OUVIDORIA – REGULAÇÃO TARIFÁRIA – REGULAÇÃO TÉCNICA (FISCALIZAÇÃO e OPERACIONAL) – SISTEMA DE INFORMAÇÕES E DOCUMENTAÇÃO.</a:t>
            </a:r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481667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424936" cy="576064"/>
          </a:xfrm>
        </p:spPr>
        <p:txBody>
          <a:bodyPr>
            <a:normAutofit/>
          </a:bodyPr>
          <a:lstStyle/>
          <a:p>
            <a:r>
              <a:rPr lang="pt-BR" sz="2900" b="1" dirty="0"/>
              <a:t>RESULTADOS</a:t>
            </a:r>
            <a:endParaRPr lang="pt-BR" sz="29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836713"/>
            <a:ext cx="8496944" cy="49685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t-BR" dirty="0">
                <a:sym typeface="Wingdings" pitchFamily="2" charset="2"/>
              </a:rPr>
              <a:t></a:t>
            </a:r>
            <a:r>
              <a:rPr lang="pt-BR" u="sng" dirty="0">
                <a:sym typeface="Wingdings" pitchFamily="2" charset="2"/>
              </a:rPr>
              <a:t>3 etapas de </a:t>
            </a:r>
            <a:r>
              <a:rPr lang="pt-BR" u="sng" dirty="0" smtClean="0">
                <a:sym typeface="Wingdings" pitchFamily="2" charset="2"/>
              </a:rPr>
              <a:t>implantação</a:t>
            </a:r>
            <a:r>
              <a:rPr lang="pt-BR" dirty="0" smtClean="0">
                <a:sym typeface="Wingdings" pitchFamily="2" charset="2"/>
              </a:rPr>
              <a:t>:</a:t>
            </a:r>
          </a:p>
          <a:p>
            <a:pPr marL="0" indent="0">
              <a:buNone/>
            </a:pPr>
            <a:r>
              <a:rPr lang="pt-BR" b="1" dirty="0" smtClean="0">
                <a:sym typeface="Wingdings" pitchFamily="2" charset="2"/>
              </a:rPr>
              <a:t>1ª</a:t>
            </a:r>
            <a:r>
              <a:rPr lang="pt-BR" dirty="0" smtClean="0">
                <a:sym typeface="Wingdings" pitchFamily="2" charset="2"/>
              </a:rPr>
              <a:t>.Movimentação mínima de estrutura e pessoal aplicando a gestão adaptativa para uniformizar e otimizar procedimentos com foco em pequeno nº de  indicadores com alta representatividade na performance;</a:t>
            </a:r>
          </a:p>
          <a:p>
            <a:pPr marL="0" indent="0">
              <a:buNone/>
            </a:pPr>
            <a:r>
              <a:rPr lang="pt-BR" b="1" dirty="0" smtClean="0">
                <a:sym typeface="Wingdings" pitchFamily="2" charset="2"/>
              </a:rPr>
              <a:t>2ª.</a:t>
            </a:r>
            <a:r>
              <a:rPr lang="pt-BR" dirty="0" smtClean="0">
                <a:sym typeface="Wingdings" pitchFamily="2" charset="2"/>
              </a:rPr>
              <a:t>Avaliação das estruturas existentes introduzir redesenho padrão e implementação de novas Ars;</a:t>
            </a:r>
          </a:p>
          <a:p>
            <a:pPr marL="0" indent="0">
              <a:buNone/>
            </a:pPr>
            <a:r>
              <a:rPr lang="pt-BR" b="1" dirty="0" smtClean="0">
                <a:sym typeface="Wingdings" pitchFamily="2" charset="2"/>
              </a:rPr>
              <a:t>3ª. </a:t>
            </a:r>
            <a:r>
              <a:rPr lang="pt-BR" dirty="0" smtClean="0">
                <a:sym typeface="Wingdings" pitchFamily="2" charset="2"/>
              </a:rPr>
              <a:t>Avaliar e introduzir novos procedimentos incrementais e corretivos e implantar banco alimentador do Sistema de Informações.</a:t>
            </a:r>
            <a:endParaRPr lang="pt-BR" b="1" dirty="0" smtClean="0">
              <a:sym typeface="Wingdings" pitchFamily="2" charset="2"/>
            </a:endParaRP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47830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pPr algn="l"/>
            <a:r>
              <a:rPr lang="pt-BR" sz="2400" b="1" dirty="0" smtClean="0"/>
              <a:t>ESTRUTURA PROPOSTA</a:t>
            </a:r>
            <a:endParaRPr lang="pt-BR" sz="24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692696"/>
            <a:ext cx="8640960" cy="5184577"/>
          </a:xfrm>
        </p:spPr>
        <p:txBody>
          <a:bodyPr/>
          <a:lstStyle/>
          <a:p>
            <a:endParaRPr lang="pt-BR" dirty="0" smtClean="0"/>
          </a:p>
          <a:p>
            <a:endParaRPr lang="pt-B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2400"/>
            <a:ext cx="5904656" cy="353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luxograma: Processo 42"/>
          <p:cNvSpPr>
            <a:spLocks noChangeArrowheads="1"/>
          </p:cNvSpPr>
          <p:nvPr/>
        </p:nvSpPr>
        <p:spPr bwMode="auto">
          <a:xfrm>
            <a:off x="6516216" y="3757017"/>
            <a:ext cx="2215902" cy="1264825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Ouvidoria</a:t>
            </a:r>
            <a:endParaRPr kumimoji="0" lang="pt-B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Educação Ambiental</a:t>
            </a:r>
            <a:endParaRPr kumimoji="0" lang="pt-B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Comunicação</a:t>
            </a:r>
            <a:endParaRPr kumimoji="0" lang="pt-B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luxograma: Processo 43"/>
          <p:cNvSpPr>
            <a:spLocks noChangeArrowheads="1"/>
          </p:cNvSpPr>
          <p:nvPr/>
        </p:nvSpPr>
        <p:spPr bwMode="auto">
          <a:xfrm>
            <a:off x="3777656" y="3787502"/>
            <a:ext cx="2394866" cy="1266660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Assessoria Técnica</a:t>
            </a:r>
            <a:endParaRPr kumimoji="0" lang="pt-B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Fiscalização 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Alimentadora do 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Sistema de Informação</a:t>
            </a:r>
            <a:endParaRPr kumimoji="0" lang="pt-B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luxograma: Processo 44"/>
          <p:cNvSpPr>
            <a:spLocks noChangeArrowheads="1"/>
          </p:cNvSpPr>
          <p:nvPr/>
        </p:nvSpPr>
        <p:spPr bwMode="auto">
          <a:xfrm>
            <a:off x="1259632" y="3787502"/>
            <a:ext cx="2155552" cy="1266660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Suporte:</a:t>
            </a:r>
            <a:endParaRPr kumimoji="0" lang="pt-B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Administrativo</a:t>
            </a:r>
            <a:endParaRPr kumimoji="0" lang="pt-B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Financeiro</a:t>
            </a:r>
            <a:endParaRPr kumimoji="0" lang="pt-B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Econômico</a:t>
            </a:r>
            <a:endParaRPr kumimoji="0" lang="pt-B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Jurídico</a:t>
            </a:r>
            <a:endParaRPr kumimoji="0" lang="pt-B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Fluxograma: Processo 46"/>
          <p:cNvSpPr>
            <a:spLocks noChangeArrowheads="1"/>
          </p:cNvSpPr>
          <p:nvPr/>
        </p:nvSpPr>
        <p:spPr bwMode="auto">
          <a:xfrm>
            <a:off x="1259632" y="5152627"/>
            <a:ext cx="2155552" cy="668313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Regulação Tarifária </a:t>
            </a:r>
            <a:endParaRPr kumimoji="0" lang="pt-B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Fluxograma: Processo 48"/>
          <p:cNvSpPr>
            <a:spLocks noChangeArrowheads="1"/>
          </p:cNvSpPr>
          <p:nvPr/>
        </p:nvSpPr>
        <p:spPr bwMode="auto">
          <a:xfrm>
            <a:off x="3777656" y="5152628"/>
            <a:ext cx="2394866" cy="687388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Regulação Técnica e Operacional </a:t>
            </a:r>
            <a:endParaRPr kumimoji="0" lang="pt-B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Fluxograma: Processo 49"/>
          <p:cNvSpPr>
            <a:spLocks noChangeArrowheads="1"/>
          </p:cNvSpPr>
          <p:nvPr/>
        </p:nvSpPr>
        <p:spPr bwMode="auto">
          <a:xfrm>
            <a:off x="6516216" y="5133553"/>
            <a:ext cx="2215902" cy="687388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Regulação Social</a:t>
            </a:r>
            <a:endParaRPr kumimoji="0" lang="pt-B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Conector reto 58"/>
          <p:cNvSpPr>
            <a:spLocks noChangeShapeType="1"/>
          </p:cNvSpPr>
          <p:nvPr/>
        </p:nvSpPr>
        <p:spPr bwMode="auto">
          <a:xfrm>
            <a:off x="2699792" y="3523654"/>
            <a:ext cx="0" cy="46672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1" name="Conector reto 59"/>
          <p:cNvSpPr>
            <a:spLocks noChangeShapeType="1"/>
          </p:cNvSpPr>
          <p:nvPr/>
        </p:nvSpPr>
        <p:spPr bwMode="auto">
          <a:xfrm>
            <a:off x="5055493" y="3582714"/>
            <a:ext cx="0" cy="40957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2" name="Conector reto 60"/>
          <p:cNvSpPr>
            <a:spLocks noChangeShapeType="1"/>
          </p:cNvSpPr>
          <p:nvPr/>
        </p:nvSpPr>
        <p:spPr bwMode="auto">
          <a:xfrm>
            <a:off x="6944047" y="3486495"/>
            <a:ext cx="0" cy="40957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‘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7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0" y="5841504"/>
            <a:ext cx="24033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/>
              <a:t>Fonte:  Elaboração Própria</a:t>
            </a:r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9551095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68952" cy="576064"/>
          </a:xfrm>
        </p:spPr>
        <p:txBody>
          <a:bodyPr>
            <a:normAutofit fontScale="90000"/>
          </a:bodyPr>
          <a:lstStyle/>
          <a:p>
            <a:r>
              <a:rPr lang="pt-BR" sz="3200" b="1" dirty="0" smtClean="0"/>
              <a:t>CONCLUSÃO</a:t>
            </a: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836713"/>
            <a:ext cx="8640960" cy="5040559"/>
          </a:xfrm>
        </p:spPr>
        <p:txBody>
          <a:bodyPr>
            <a:normAutofit fontScale="85000" lnSpcReduction="10000"/>
          </a:bodyPr>
          <a:lstStyle/>
          <a:p>
            <a:r>
              <a:rPr lang="pt-BR" dirty="0" smtClean="0"/>
              <a:t>Fragilidade na regulação técnica-operacional e sua dependência do PMSB.</a:t>
            </a:r>
          </a:p>
          <a:p>
            <a:r>
              <a:rPr lang="pt-BR" dirty="0" smtClean="0"/>
              <a:t>Necessidade de Planos Compartilhados e Simplificados para Municípios com Pop. Inferior a 20.000 hab.</a:t>
            </a:r>
          </a:p>
          <a:p>
            <a:r>
              <a:rPr lang="pt-BR" dirty="0" smtClean="0"/>
              <a:t>Aplicar a gestão adaptativa e integrada com Ars cujo âmbito de atuação seja a bacia hidrográfica.</a:t>
            </a:r>
          </a:p>
          <a:p>
            <a:r>
              <a:rPr lang="pt-BR" dirty="0" smtClean="0"/>
              <a:t>Desenho proposto:</a:t>
            </a:r>
          </a:p>
          <a:p>
            <a:pPr marL="0" indent="0">
              <a:buNone/>
            </a:pPr>
            <a:r>
              <a:rPr lang="pt-BR" dirty="0" smtClean="0"/>
              <a:t>Regulação social </a:t>
            </a:r>
            <a:r>
              <a:rPr lang="pt-BR" dirty="0" smtClean="0">
                <a:sym typeface="Wingdings" pitchFamily="2" charset="2"/>
              </a:rPr>
              <a:t> vocação  Município</a:t>
            </a:r>
          </a:p>
          <a:p>
            <a:pPr marL="0" indent="0">
              <a:buNone/>
            </a:pPr>
            <a:r>
              <a:rPr lang="pt-BR" dirty="0" smtClean="0">
                <a:sym typeface="Wingdings" pitchFamily="2" charset="2"/>
              </a:rPr>
              <a:t>Regulação tarifária  Estadual </a:t>
            </a:r>
          </a:p>
          <a:p>
            <a:pPr marL="0" indent="0">
              <a:buNone/>
            </a:pPr>
            <a:r>
              <a:rPr lang="pt-BR" dirty="0" smtClean="0">
                <a:sym typeface="Wingdings" pitchFamily="2" charset="2"/>
              </a:rPr>
              <a:t>Regulação Técnica  AR de Bacia pela proximidade e possibilidade de um maior acompanhamento e conhecimento da área.</a:t>
            </a: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065368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98378"/>
          </a:xfrm>
        </p:spPr>
        <p:txBody>
          <a:bodyPr>
            <a:normAutofit fontScale="90000"/>
          </a:bodyPr>
          <a:lstStyle/>
          <a:p>
            <a:r>
              <a:rPr lang="pt-BR" b="1" dirty="0"/>
              <a:t>GESTÃO ADAPTATIVA NA IMPLEMENTAÇÃO DE AGÊNCIAS REGULADORAS DE SANEAMENTO </a:t>
            </a:r>
            <a:r>
              <a:rPr lang="pt-BR" b="1" dirty="0" smtClean="0"/>
              <a:t>BÁSICO</a:t>
            </a:r>
            <a:br>
              <a:rPr lang="pt-BR" b="1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3140968"/>
            <a:ext cx="8568952" cy="2664297"/>
          </a:xfrm>
        </p:spPr>
        <p:txBody>
          <a:bodyPr>
            <a:normAutofit/>
          </a:bodyPr>
          <a:lstStyle/>
          <a:p>
            <a:pPr algn="ctr">
              <a:spcBef>
                <a:spcPts val="2400"/>
              </a:spcBef>
              <a:spcAft>
                <a:spcPts val="2400"/>
              </a:spcAft>
            </a:pPr>
            <a:r>
              <a:rPr lang="pt-BR" b="1" dirty="0">
                <a:solidFill>
                  <a:srgbClr val="0070C0"/>
                </a:solidFill>
              </a:rPr>
              <a:t>OBRIGADA !</a:t>
            </a:r>
          </a:p>
          <a:p>
            <a:pPr algn="ctr"/>
            <a:r>
              <a:rPr lang="pt-BR" sz="2800" b="1" dirty="0"/>
              <a:t>Eng.ª Sara Bursztejn </a:t>
            </a:r>
            <a:endParaRPr lang="pt-BR" sz="2800" b="1" dirty="0" smtClean="0"/>
          </a:p>
          <a:p>
            <a:pPr algn="ctr"/>
            <a:r>
              <a:rPr lang="pt-BR" sz="2800" b="1" dirty="0" smtClean="0"/>
              <a:t>(51) 999562332 </a:t>
            </a:r>
            <a:r>
              <a:rPr lang="pt-BR" sz="1800" dirty="0" smtClean="0"/>
              <a:t>(WhatsApp)</a:t>
            </a:r>
            <a:endParaRPr lang="pt-BR" sz="1800" dirty="0"/>
          </a:p>
          <a:p>
            <a:pPr algn="ctr"/>
            <a:r>
              <a:rPr lang="pt-BR" sz="2800" b="1" dirty="0"/>
              <a:t>mambisan@hotmail.com</a:t>
            </a:r>
          </a:p>
          <a:p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08699828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</TotalTime>
  <Words>830</Words>
  <Application>Microsoft Office PowerPoint</Application>
  <PresentationFormat>Apresentação na tela (4:3)</PresentationFormat>
  <Paragraphs>96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6" baseType="lpstr">
      <vt:lpstr>Tema do Office</vt:lpstr>
      <vt:lpstr>GESTÃO ADAPTATIVA NA IMPLEMENTAÇÃO DE AGÊNCIAS REGULADORAS DE SANEAMENTO BÁSICO</vt:lpstr>
      <vt:lpstr>Saneamento Básico:  Alto grau de complexidade Relações:        Intersetoriais               Interinstitucionais Questões: Técnicas/ Econômicas/Operacionais Evolução?: Cerca de 1 década  pouco avanço   Cobertura precária/gestão inadequada/  falta de viabilidade (técnica, econômica,...) Marco Regulatório: Lei nº 11.445/2007</vt:lpstr>
      <vt:lpstr>JUSTIFICATIVA</vt:lpstr>
      <vt:lpstr>OBJETIVOS</vt:lpstr>
      <vt:lpstr>MATERIAL E MÉTODOS</vt:lpstr>
      <vt:lpstr>MATERIAL E MÉTODOS</vt:lpstr>
      <vt:lpstr>A REGULAÇÃO E A LEI Nº 11.445/2007</vt:lpstr>
      <vt:lpstr>O ESTADO DA ARTE DA REGULAÇÃO NO BRASIL</vt:lpstr>
      <vt:lpstr>GESTÃO ADAPTATIVA</vt:lpstr>
      <vt:lpstr>DISCUSSÃO</vt:lpstr>
      <vt:lpstr>RESULTADOS</vt:lpstr>
      <vt:lpstr>RESULTADOS</vt:lpstr>
      <vt:lpstr>ESTRUTURA PROPOSTA</vt:lpstr>
      <vt:lpstr>CONCLUSÃO</vt:lpstr>
      <vt:lpstr>GESTÃO ADAPTATIVA NA IMPLEMENTAÇÃO DE AGÊNCIAS REGULADORAS DE SANEAMENTO BÁSICO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Sara Bursztejn</cp:lastModifiedBy>
  <cp:revision>48</cp:revision>
  <dcterms:created xsi:type="dcterms:W3CDTF">2018-05-02T19:43:05Z</dcterms:created>
  <dcterms:modified xsi:type="dcterms:W3CDTF">2019-05-02T23:27:31Z</dcterms:modified>
</cp:coreProperties>
</file>