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86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5" r:id="rId11"/>
    <p:sldId id="281" r:id="rId12"/>
    <p:sldId id="282" r:id="rId13"/>
    <p:sldId id="283" r:id="rId14"/>
    <p:sldId id="284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DF6"/>
    <a:srgbClr val="663300"/>
    <a:srgbClr val="0000FF"/>
    <a:srgbClr val="66FF33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102" autoAdjust="0"/>
    <p:restoredTop sz="94660"/>
  </p:normalViewPr>
  <p:slideViewPr>
    <p:cSldViewPr>
      <p:cViewPr varScale="1">
        <p:scale>
          <a:sx n="41" d="100"/>
          <a:sy n="41" d="100"/>
        </p:scale>
        <p:origin x="-159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8332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3777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0000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2977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0287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34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4831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5894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4339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3418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614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D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3AB6E-7BC0-4C7D-8387-680C0B9D4804}" type="datetimeFigureOut">
              <a:rPr lang="pt-BR" smtClean="0"/>
              <a:t>23/05/2015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5D491-0AC7-4C5F-AF14-D1B04B57B8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1907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moraes@ufba.br" TargetMode="External"/><Relationship Id="rId2" Type="http://schemas.openxmlformats.org/officeDocument/2006/relationships/hyperlink" Target="mailto:aligss20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11560" y="1916832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INFLUÊNCIA DO NECROCHORUME NA QUALIDADE </a:t>
            </a:r>
            <a:r>
              <a:rPr lang="pt-BR" sz="2800" b="1" dirty="0">
                <a:solidFill>
                  <a:srgbClr val="0070C0"/>
                </a:solidFill>
                <a:latin typeface="Cambria" panose="02040503050406030204" pitchFamily="18" charset="0"/>
              </a:rPr>
              <a:t>DA ÁGUA SUBTERRÂNEA UTILIZADA PARA CONSUMO HUMANO NO ENTORNO DO CEMITÉRIO DO CAMPO SANTO EM SALVADOR/BA</a:t>
            </a:r>
          </a:p>
          <a:p>
            <a:pPr algn="ctr"/>
            <a:endParaRPr lang="pt-BR" sz="2800" b="1" dirty="0">
              <a:solidFill>
                <a:srgbClr val="0070C0"/>
              </a:solidFill>
              <a:latin typeface="Cambria" pitchFamily="18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971600" y="4581128"/>
            <a:ext cx="712879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pt-BR" altLang="pt-BR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anose="02040503050406030204" pitchFamily="18" charset="0"/>
              </a:rPr>
              <a:t>Aline Gomes da Silva dos Santos</a:t>
            </a:r>
            <a:r>
              <a:rPr lang="pt-BR" altLang="pt-BR" sz="1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anose="02040503050406030204" pitchFamily="18" charset="0"/>
              </a:rPr>
              <a:t>, </a:t>
            </a:r>
            <a:r>
              <a:rPr lang="pt-BR" altLang="pt-BR" sz="1600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anose="02040503050406030204" pitchFamily="18" charset="0"/>
              </a:rPr>
              <a:t>MSc</a:t>
            </a:r>
            <a:r>
              <a:rPr lang="pt-BR" altLang="pt-BR" sz="1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anose="02040503050406030204" pitchFamily="18" charset="0"/>
              </a:rPr>
              <a:t>, VIGIAMB/SMS de Salvador</a:t>
            </a:r>
          </a:p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Luiz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Roberto Santos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Moraes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, 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PhD, Professor Titular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em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Saneamento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 e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Participante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 Especial da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Universidade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 Federal da Bahia (UFBA)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844080" y="5898758"/>
            <a:ext cx="59046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err="1" smtClean="0">
                <a:solidFill>
                  <a:schemeClr val="accent1">
                    <a:lumMod val="50000"/>
                  </a:schemeClr>
                </a:solidFill>
                <a:latin typeface="Cambria" pitchFamily="18" charset="0"/>
              </a:rPr>
              <a:t>Poços</a:t>
            </a:r>
            <a:r>
              <a:rPr lang="en-US" sz="1600" dirty="0" smtClean="0">
                <a:solidFill>
                  <a:schemeClr val="accent1">
                    <a:lumMod val="50000"/>
                  </a:schemeClr>
                </a:solidFill>
                <a:latin typeface="Cambria" pitchFamily="18" charset="0"/>
              </a:rPr>
              <a:t> de Caldas-MG, 27/05/2015</a:t>
            </a:r>
            <a:endParaRPr lang="pt-BR" sz="1600" dirty="0">
              <a:solidFill>
                <a:schemeClr val="accent1">
                  <a:lumMod val="50000"/>
                </a:schemeClr>
              </a:solidFill>
              <a:latin typeface="Cambria" pitchFamily="18" charset="0"/>
            </a:endParaRPr>
          </a:p>
        </p:txBody>
      </p:sp>
      <p:pic>
        <p:nvPicPr>
          <p:cNvPr id="7" name="Picture 24" descr="C:\Users\Denise\Pictures\untitled.pn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16416" y="-347"/>
            <a:ext cx="838200" cy="981075"/>
          </a:xfrm>
          <a:noFill/>
        </p:spPr>
      </p:pic>
      <p:pic>
        <p:nvPicPr>
          <p:cNvPr id="8" name="Picture 7" descr="D:\Curriculo\logo-assembleia4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352425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620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2578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Brasil, praticamente a totalidade dos cemitérios municipais apresenta algum problema de cunho ambiental ou sanitário e, em muitos casos, o risco de contaminação do aquífero freático adjacente a essas áreas é reconhecidamente comprovado (ABAS, 2001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Muitas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comunidades vivem no entorno das áreas de influência de cemitérios e se utilizam de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água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poços  como forma de suprir ou complementar o abastecimento para o consumo humano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Almeida </a:t>
            </a:r>
            <a:r>
              <a:rPr lang="pt-B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al.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(2006) indicam que resultados de estudos alertam para a necessidade de se promover investigações sistemáticas, principalmente, em áreas residenciais próximas a cemitérios, onde há exploração de água por meio de fontes e poços rasos (as chamadas soluções alternativas).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57625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388019"/>
            <a:ext cx="9144000" cy="6641381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pt-BR" alt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Objetivo Geral:</a:t>
            </a:r>
          </a:p>
          <a:p>
            <a:pPr algn="just" eaLnBrk="1" hangingPunct="1"/>
            <a:r>
              <a:rPr lang="pt-BR" alt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Avaliar a qualidade da água subterrânea para consumo humano (sistemas de abastecimento alternativo coletivo e individual) no entorno do cemitério do Campo Santo em 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Salvador-Bahia.</a:t>
            </a:r>
          </a:p>
          <a:p>
            <a:pPr algn="just" eaLnBrk="1" hangingPunct="1"/>
            <a:endParaRPr lang="pt-BR" altLang="pt-B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pt-BR" alt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Objetivos Específicos :</a:t>
            </a:r>
          </a:p>
          <a:p>
            <a:pPr algn="just" eaLnBrk="1" hangingPunct="1"/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Avaliar a qualidade físico-química e microbiológica da água captada de poços rasos e </a:t>
            </a:r>
            <a:r>
              <a:rPr lang="pt-BR" altLang="pt-B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surgência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no entorno do cemitério do Campo Santo em </a:t>
            </a:r>
            <a:r>
              <a:rPr lang="pt-BR" altLang="pt-B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Salvador-BA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altLang="pt-B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Comparar os resultados obtidos da qualidade da água subterrânea com os parâmetros estabelecidos pelas Portaria nº 2.914, de 12/12/2011</a:t>
            </a:r>
            <a:r>
              <a:rPr lang="pt-BR" alt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Ministério da Saúde, Resolução Conama nº 357, de 17/03/2005 e Resolução Conama nº 396, de 03/04/2008.</a:t>
            </a:r>
          </a:p>
          <a:p>
            <a:pPr algn="just" eaLnBrk="1" hangingPunct="1"/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Investigar a existência de contaminação por </a:t>
            </a:r>
            <a:r>
              <a:rPr lang="pt-BR" altLang="pt-BR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Clostridium </a:t>
            </a:r>
            <a:r>
              <a:rPr lang="pt-BR" altLang="pt-BR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perfringes</a:t>
            </a:r>
            <a:r>
              <a:rPr lang="pt-BR" altLang="pt-BR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água de poços rasos no entorno do cemitério do Campo Santo, </a:t>
            </a:r>
            <a:r>
              <a:rPr lang="pt-BR" altLang="pt-B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Salvador-BA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r>
              <a:rPr lang="pt-BR" altLang="pt-B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Georreferenciar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 mapear os pontos de coleta de forma a estabelecer uma estimativa do fluxo subterrâneo utilizando programas específicos (</a:t>
            </a:r>
            <a:r>
              <a:rPr lang="pt-BR" altLang="pt-B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ArcGis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-SURFER).</a:t>
            </a:r>
          </a:p>
          <a:p>
            <a:pPr algn="just" eaLnBrk="1" hangingPunct="1"/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Elaborar mapas correlacionando os resultados obtidos com o fluxo de água subterrânea, estimado com programa específico (</a:t>
            </a:r>
            <a:r>
              <a:rPr lang="pt-BR" altLang="pt-B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ArcGis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-SURFER), a fim de mostrar a dispersão dos indicadores do </a:t>
            </a:r>
            <a:r>
              <a:rPr lang="pt-BR" altLang="pt-B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necrochorume</a:t>
            </a:r>
            <a:r>
              <a:rPr lang="pt-BR" alt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no entorno do Cemitério estudado.</a:t>
            </a:r>
          </a:p>
          <a:p>
            <a:pPr algn="just" eaLnBrk="1" hangingPunct="1"/>
            <a:endParaRPr lang="pt-BR" altLang="pt-BR" sz="1800" dirty="0" smtClean="0"/>
          </a:p>
          <a:p>
            <a:pPr eaLnBrk="1" hangingPunct="1">
              <a:lnSpc>
                <a:spcPct val="90000"/>
              </a:lnSpc>
            </a:pPr>
            <a:endParaRPr lang="pt-BR" altLang="pt-BR" dirty="0" smtClean="0"/>
          </a:p>
        </p:txBody>
      </p:sp>
    </p:spTree>
    <p:extLst>
      <p:ext uri="{BB962C8B-B14F-4D97-AF65-F5344CB8AC3E}">
        <p14:creationId xmlns:p14="http://schemas.microsoft.com/office/powerpoint/2010/main" val="343734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:\fotos dissertação\fotos cemiterios para jpeg\Slide3.JPG"/>
          <p:cNvPicPr/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38100" cmpd="sng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5123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755650" y="0"/>
            <a:ext cx="7497763" cy="7858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3200" b="1" smtClean="0">
                <a:effectLst/>
              </a:rPr>
              <a:t>Metodologia</a:t>
            </a:r>
            <a:r>
              <a:rPr lang="pt-BR" altLang="pt-BR" smtClean="0">
                <a:effectLst/>
              </a:rPr>
              <a:t> </a:t>
            </a:r>
          </a:p>
        </p:txBody>
      </p:sp>
      <p:sp>
        <p:nvSpPr>
          <p:cNvPr id="5124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357188" y="1100138"/>
            <a:ext cx="8429625" cy="585787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pt-BR" altLang="pt-BR" sz="1800" b="1" smtClean="0">
                <a:latin typeface="Times New Roman" pitchFamily="18" charset="0"/>
                <a:cs typeface="Times New Roman" pitchFamily="18" charset="0"/>
              </a:rPr>
              <a:t>Levantamento bibliográfico. 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1800" b="1" smtClean="0">
                <a:latin typeface="Times New Roman" pitchFamily="18" charset="0"/>
                <a:cs typeface="Times New Roman" pitchFamily="18" charset="0"/>
              </a:rPr>
              <a:t>Estabelecimento de seleção de critérios de escolha da área de estudo dentre os cemitérios de Salvador</a:t>
            </a:r>
            <a:r>
              <a:rPr lang="pt-BR" altLang="pt-BR" sz="180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pt-BR" altLang="pt-BR" sz="1800" smtClean="0">
                <a:latin typeface="Times New Roman" pitchFamily="18" charset="0"/>
                <a:cs typeface="Times New Roman" pitchFamily="18" charset="0"/>
              </a:rPr>
              <a:t>Proximidade com o um cemitério antigo da Cidade, cadastrado no VIGISOLO.</a:t>
            </a:r>
          </a:p>
          <a:p>
            <a:pPr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pt-BR" altLang="pt-BR" sz="1800" smtClean="0">
                <a:latin typeface="Times New Roman" pitchFamily="18" charset="0"/>
                <a:cs typeface="Times New Roman" pitchFamily="18" charset="0"/>
              </a:rPr>
              <a:t>Índices de Saturação elevados (número de sepultamentos/ano).</a:t>
            </a:r>
          </a:p>
          <a:p>
            <a:pPr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pt-BR" altLang="pt-BR" sz="1800" smtClean="0">
                <a:latin typeface="Times New Roman" pitchFamily="18" charset="0"/>
                <a:cs typeface="Times New Roman" pitchFamily="18" charset="0"/>
              </a:rPr>
              <a:t>Sepultamento por inumação em covas rasas.</a:t>
            </a:r>
          </a:p>
          <a:p>
            <a:pPr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pt-BR" altLang="pt-BR" sz="1800" smtClean="0">
                <a:latin typeface="Times New Roman" pitchFamily="18" charset="0"/>
                <a:cs typeface="Times New Roman" pitchFamily="18" charset="0"/>
              </a:rPr>
              <a:t>Localização considerada vulnerável nos aspectos geográficos e geológicos.</a:t>
            </a:r>
          </a:p>
          <a:p>
            <a:pPr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pt-BR" altLang="pt-BR" sz="1800" smtClean="0">
                <a:latin typeface="Times New Roman" pitchFamily="18" charset="0"/>
                <a:cs typeface="Times New Roman" pitchFamily="18" charset="0"/>
              </a:rPr>
              <a:t>Presença de moradias na circunvizinhança.</a:t>
            </a:r>
          </a:p>
          <a:p>
            <a:pPr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pt-BR" altLang="pt-BR" sz="1800" smtClean="0">
                <a:latin typeface="Times New Roman" pitchFamily="18" charset="0"/>
                <a:cs typeface="Times New Roman" pitchFamily="18" charset="0"/>
              </a:rPr>
              <a:t>Uso de água subterrânea, inclusive para consumo humano.</a:t>
            </a:r>
          </a:p>
          <a:p>
            <a:pPr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pt-BR" altLang="pt-BR" sz="1800" smtClean="0">
                <a:latin typeface="Times New Roman" pitchFamily="18" charset="0"/>
                <a:cs typeface="Times New Roman" pitchFamily="18" charset="0"/>
              </a:rPr>
              <a:t>Fluxo superficial de água convergente para região de existência de poços em atividade, preferencialmente, funcionando como soluções alternativas de abastecimento de água cadastradas no SISÁGUA ou não.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</p:txBody>
      </p:sp>
      <p:sp>
        <p:nvSpPr>
          <p:cNvPr id="4" name="Colchete esquerdo 3"/>
          <p:cNvSpPr/>
          <p:nvPr/>
        </p:nvSpPr>
        <p:spPr>
          <a:xfrm>
            <a:off x="428625" y="2214563"/>
            <a:ext cx="357188" cy="4214812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465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F:\PARTES DA DISSERTAÇÃO\earh ampliada.jpg"/>
          <p:cNvPicPr/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147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1357313" y="0"/>
            <a:ext cx="7497762" cy="7858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mtClean="0">
                <a:effectLst/>
              </a:rPr>
              <a:t> </a:t>
            </a:r>
          </a:p>
        </p:txBody>
      </p:sp>
      <p:sp>
        <p:nvSpPr>
          <p:cNvPr id="6148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34925" y="455613"/>
            <a:ext cx="8929688" cy="642937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pt-BR" altLang="pt-BR" sz="1600" b="1" smtClean="0">
                <a:latin typeface="Times New Roman" pitchFamily="18" charset="0"/>
                <a:cs typeface="Times New Roman" pitchFamily="18" charset="0"/>
              </a:rPr>
              <a:t>Escolha de parâmetros de análises relacionados a Legislação vigente de potabilidade e balneabilidade (Microbiológicos: </a:t>
            </a: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E. coli; físico-químicos: pH, cor aparente, turbidez)  e a presença de contaminação por necrochorume.</a:t>
            </a:r>
            <a:endParaRPr lang="pt-BR" altLang="pt-BR" sz="1600" b="1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1600" b="1" smtClean="0">
                <a:latin typeface="Times New Roman" pitchFamily="18" charset="0"/>
                <a:cs typeface="Times New Roman" pitchFamily="18" charset="0"/>
              </a:rPr>
              <a:t>Busca ativa de poços rasos e de surgências à montante e à jusante do Cemitério na área de estudo, especialmente, próximos a área de inumação direta no solo.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Com obtenção e registro de informações por meio de formulário a respeito de características do poço, tais como, profundidade, conservação, propriedades organolépticas e destinação da água captada. 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1600" b="1" smtClean="0">
                <a:latin typeface="Times New Roman" pitchFamily="18" charset="0"/>
                <a:cs typeface="Times New Roman" pitchFamily="18" charset="0"/>
              </a:rPr>
              <a:t>Seleção dos poços para amostragem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Selecionou-se oito (8) poços rasos da região em questão, sendo um para controle (I), bem distante do Cemitério e uma surgência natural (minadouro) Total: 9 pontos amostrais. 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1600" b="1" smtClean="0">
                <a:latin typeface="Times New Roman" pitchFamily="18" charset="0"/>
                <a:cs typeface="Times New Roman" pitchFamily="18" charset="0"/>
              </a:rPr>
              <a:t>Definição de plano de amostragem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Coleta em dois períodos do ano: chuvoso (abril a agosto) e seco (setembro a março), independentemente do poço contar com presença ou não de equipamento de bombeio.</a:t>
            </a:r>
          </a:p>
          <a:p>
            <a:pPr algn="just" eaLnBrk="1" hangingPunct="1">
              <a:lnSpc>
                <a:spcPct val="150000"/>
              </a:lnSpc>
            </a:pPr>
            <a:endParaRPr lang="pt-BR" altLang="pt-BR" sz="16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</a:pP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Período Chuvoso: coleta realizada em 28/08/2013.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Período Seco: coleta realizada em 10/02/2014.</a:t>
            </a:r>
          </a:p>
        </p:txBody>
      </p:sp>
    </p:spTree>
    <p:extLst>
      <p:ext uri="{BB962C8B-B14F-4D97-AF65-F5344CB8AC3E}">
        <p14:creationId xmlns:p14="http://schemas.microsoft.com/office/powerpoint/2010/main" val="315165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F:\PARTES DA DISSERTAÇÃO\earh ampliada.jpg"/>
          <p:cNvPicPr/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17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171450"/>
            <a:ext cx="9144000" cy="6858000"/>
          </a:xfrm>
        </p:spPr>
        <p:txBody>
          <a:bodyPr/>
          <a:lstStyle/>
          <a:p>
            <a:pPr algn="just" eaLnBrk="1" hangingPunct="1">
              <a:lnSpc>
                <a:spcPct val="170000"/>
              </a:lnSpc>
            </a:pPr>
            <a:r>
              <a:rPr lang="pt-BR" altLang="pt-BR" sz="1600" b="1" i="1" u="sng" smtClean="0">
                <a:latin typeface="Times New Roman" pitchFamily="18" charset="0"/>
                <a:cs typeface="Times New Roman" pitchFamily="18" charset="0"/>
              </a:rPr>
              <a:t>Primeira campanha</a:t>
            </a:r>
          </a:p>
          <a:p>
            <a:pPr algn="just" eaLnBrk="1" hangingPunct="1">
              <a:lnSpc>
                <a:spcPct val="170000"/>
              </a:lnSpc>
            </a:pP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Coletou-se oito amostras, uma de cada dos oito pontos amostrais.</a:t>
            </a:r>
          </a:p>
          <a:p>
            <a:pPr algn="just" eaLnBrk="1" hangingPunct="1">
              <a:lnSpc>
                <a:spcPct val="170000"/>
              </a:lnSpc>
            </a:pPr>
            <a:r>
              <a:rPr lang="pt-BR" altLang="pt-BR" sz="1600" b="1" i="1" u="sng" smtClean="0">
                <a:latin typeface="Times New Roman" pitchFamily="18" charset="0"/>
                <a:cs typeface="Times New Roman" pitchFamily="18" charset="0"/>
              </a:rPr>
              <a:t>Segunda campanha </a:t>
            </a:r>
          </a:p>
          <a:p>
            <a:pPr algn="just" eaLnBrk="1" hangingPunct="1">
              <a:lnSpc>
                <a:spcPct val="170000"/>
              </a:lnSpc>
            </a:pP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Coletou-se uma amostra adicional do Ponto I (IB) e outra do Ponto XI. Houve acréscimo de  duas amostras, num total de dez.  O Ponto de coleta XI é um local onde ocorre uma surgência natural.</a:t>
            </a:r>
          </a:p>
          <a:p>
            <a:pPr algn="just" eaLnBrk="1" hangingPunct="1">
              <a:lnSpc>
                <a:spcPct val="170000"/>
              </a:lnSpc>
            </a:pP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Total nas duas campanhas entre coleta e análise:  18 amostras.</a:t>
            </a:r>
          </a:p>
          <a:p>
            <a:pPr algn="just" eaLnBrk="1" hangingPunct="1">
              <a:lnSpc>
                <a:spcPct val="170000"/>
              </a:lnSpc>
            </a:pPr>
            <a:r>
              <a:rPr lang="pt-BR" altLang="pt-BR" sz="1600" b="1" smtClean="0">
                <a:latin typeface="Times New Roman" pitchFamily="18" charset="0"/>
                <a:cs typeface="Times New Roman" pitchFamily="18" charset="0"/>
              </a:rPr>
              <a:t>Análises</a:t>
            </a:r>
          </a:p>
          <a:p>
            <a:pPr algn="just" eaLnBrk="1" hangingPunct="1">
              <a:lnSpc>
                <a:spcPct val="170000"/>
              </a:lnSpc>
            </a:pP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Análises em campo (Cloro residual livre) e em laboratórios de referência (LACEN/BA e Microbiologia de Alimentos-UFBA)</a:t>
            </a:r>
          </a:p>
          <a:p>
            <a:pPr algn="just" eaLnBrk="1" hangingPunct="1">
              <a:lnSpc>
                <a:spcPct val="170000"/>
              </a:lnSpc>
            </a:pPr>
            <a:r>
              <a:rPr lang="pt-BR" altLang="pt-BR" sz="1600" b="1" smtClean="0">
                <a:latin typeface="Times New Roman" pitchFamily="18" charset="0"/>
                <a:cs typeface="Times New Roman" pitchFamily="18" charset="0"/>
              </a:rPr>
              <a:t>Comparação dos resultados com  VMP de legislação específica e de concentração (NMP/100ml) de </a:t>
            </a:r>
            <a:r>
              <a:rPr lang="pt-BR" altLang="pt-BR" sz="1600" b="1" i="1" smtClean="0">
                <a:latin typeface="Times New Roman" pitchFamily="18" charset="0"/>
                <a:cs typeface="Times New Roman" pitchFamily="18" charset="0"/>
              </a:rPr>
              <a:t>C. perfringens:  </a:t>
            </a:r>
          </a:p>
          <a:p>
            <a:pPr algn="just" eaLnBrk="1" hangingPunct="1">
              <a:lnSpc>
                <a:spcPct val="170000"/>
              </a:lnSpc>
              <a:buFont typeface="Arial" charset="0"/>
              <a:buNone/>
            </a:pPr>
            <a:r>
              <a:rPr lang="pt-BR" altLang="pt-BR" sz="1600" b="1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uso de valores referenciais e parâmetros de potabilidade da água de acordo com a metodologia analítica dentro das normas nacionais e internacionais mais recentes, tais como o </a:t>
            </a:r>
            <a:r>
              <a:rPr lang="pt-BR" altLang="pt-BR" sz="1600" i="1" smtClean="0">
                <a:latin typeface="Times New Roman" pitchFamily="18" charset="0"/>
                <a:cs typeface="Times New Roman" pitchFamily="18" charset="0"/>
              </a:rPr>
              <a:t>Standard Methods of Examination of Water and Wastewater</a:t>
            </a:r>
            <a:r>
              <a:rPr lang="pt-BR" altLang="pt-BR" sz="1600" smtClean="0">
                <a:latin typeface="Times New Roman" pitchFamily="18" charset="0"/>
                <a:cs typeface="Times New Roman" pitchFamily="18" charset="0"/>
              </a:rPr>
              <a:t> (APHA</a:t>
            </a:r>
            <a:r>
              <a:rPr lang="pt-BR" altLang="pt-BR" sz="1400" smtClean="0">
                <a:latin typeface="Times New Roman" pitchFamily="18" charset="0"/>
                <a:cs typeface="Times New Roman" pitchFamily="18" charset="0"/>
              </a:rPr>
              <a:t>, 2005). </a:t>
            </a:r>
          </a:p>
        </p:txBody>
      </p:sp>
    </p:spTree>
    <p:extLst>
      <p:ext uri="{BB962C8B-B14F-4D97-AF65-F5344CB8AC3E}">
        <p14:creationId xmlns:p14="http://schemas.microsoft.com/office/powerpoint/2010/main" val="411319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1928813" y="0"/>
            <a:ext cx="5572125" cy="631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3200" b="1" smtClean="0">
                <a:effectLst/>
              </a:rPr>
              <a:t>Resultados e Discussão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85750" y="500063"/>
            <a:ext cx="8643938" cy="3429000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pt-BR" altLang="pt-BR" sz="1400" b="1" dirty="0" smtClean="0">
                <a:latin typeface="Times New Roman" pitchFamily="18" charset="0"/>
                <a:cs typeface="Times New Roman" pitchFamily="18" charset="0"/>
              </a:rPr>
              <a:t>1)Análises físico-químicas / microbiológicas</a:t>
            </a:r>
          </a:p>
          <a:p>
            <a:pPr algn="just" eaLnBrk="1" hangingPunct="1">
              <a:buFont typeface="Arial" charset="0"/>
              <a:buNone/>
            </a:pP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pH em inconformidade em todos os pontos, exceto VII, diminuição no período seco.</a:t>
            </a:r>
          </a:p>
          <a:p>
            <a:pPr algn="just" eaLnBrk="1" hangingPunct="1">
              <a:buFont typeface="Arial" charset="0"/>
              <a:buNone/>
            </a:pP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Turbidez em inconformidade apenas no Ponto III (12, 5%) no período chuvoso – sem relevância sanitária.</a:t>
            </a:r>
          </a:p>
          <a:p>
            <a:pPr algn="just" eaLnBrk="1" hangingPunct="1">
              <a:buFont typeface="Arial" charset="0"/>
              <a:buNone/>
            </a:pP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Ausência </a:t>
            </a:r>
            <a:r>
              <a:rPr lang="pt-BR" altLang="pt-BR" sz="1400" i="1" dirty="0" smtClean="0">
                <a:latin typeface="Times New Roman" pitchFamily="18" charset="0"/>
                <a:cs typeface="Times New Roman" pitchFamily="18" charset="0"/>
              </a:rPr>
              <a:t>E. coli </a:t>
            </a: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em ambas as campanhas.</a:t>
            </a:r>
          </a:p>
          <a:p>
            <a:pPr algn="just" eaLnBrk="1" hangingPunct="1">
              <a:buFont typeface="Arial" charset="0"/>
              <a:buNone/>
            </a:pP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Presença de </a:t>
            </a:r>
            <a:r>
              <a:rPr lang="pt-BR" altLang="pt-BR" sz="1400" i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pt-BR" altLang="pt-BR" sz="1400" i="1" dirty="0" err="1" smtClean="0">
                <a:latin typeface="Times New Roman" pitchFamily="18" charset="0"/>
                <a:cs typeface="Times New Roman" pitchFamily="18" charset="0"/>
              </a:rPr>
              <a:t>perfringens</a:t>
            </a:r>
            <a:r>
              <a:rPr lang="pt-BR" altLang="pt-BR"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em 5 amostras no período chuvoso e em todas as amostras no período seco.</a:t>
            </a:r>
          </a:p>
          <a:p>
            <a:pPr algn="just" eaLnBrk="1" hangingPunct="1">
              <a:buFont typeface="Arial" charset="0"/>
              <a:buNone/>
            </a:pP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Taxas elevadas de </a:t>
            </a:r>
            <a:r>
              <a:rPr lang="pt-BR" altLang="pt-BR" sz="1400" dirty="0" err="1" smtClean="0">
                <a:latin typeface="Times New Roman" pitchFamily="18" charset="0"/>
                <a:cs typeface="Times New Roman" pitchFamily="18" charset="0"/>
              </a:rPr>
              <a:t>clostrídios</a:t>
            </a: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  (de 1,6 x 10 a &gt;2,3 x 10) no período seco, inclusive no ponto mais distante do Cemitério ( SAC) indicando pluma. 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Pontos II e III mesmo próximos e inicialmente com valor idêntico para microbiológico, na segunda análise apresentaram diferenças nos resultados. O Ponto VI  ao contrário, permanece com mesmo valor, sugerindo  interferência de heterogeneidade litológica no embasamento.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Ausência de </a:t>
            </a:r>
            <a:r>
              <a:rPr lang="pt-BR" altLang="pt-BR" sz="1400" i="1" dirty="0" smtClean="0">
                <a:latin typeface="Times New Roman" pitchFamily="18" charset="0"/>
                <a:cs typeface="Times New Roman" pitchFamily="18" charset="0"/>
              </a:rPr>
              <a:t>E. coli </a:t>
            </a: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pode estar limitada pela presença de </a:t>
            </a:r>
            <a:r>
              <a:rPr lang="pt-BR" altLang="pt-BR" sz="1400" i="1" dirty="0" err="1" smtClean="0">
                <a:latin typeface="Times New Roman" pitchFamily="18" charset="0"/>
                <a:cs typeface="Times New Roman" pitchFamily="18" charset="0"/>
              </a:rPr>
              <a:t>Pseudomonas</a:t>
            </a:r>
            <a:r>
              <a:rPr lang="pt-BR" altLang="pt-BR"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pt-BR" sz="1400" i="1" dirty="0" err="1" smtClean="0">
                <a:latin typeface="Times New Roman" pitchFamily="18" charset="0"/>
                <a:cs typeface="Times New Roman" pitchFamily="18" charset="0"/>
              </a:rPr>
              <a:t>aeruginosa</a:t>
            </a:r>
            <a:r>
              <a:rPr lang="pt-BR" altLang="pt-BR" sz="1400" i="1" dirty="0" smtClean="0">
                <a:latin typeface="Times New Roman" pitchFamily="18" charset="0"/>
                <a:cs typeface="Times New Roman" pitchFamily="18" charset="0"/>
              </a:rPr>
              <a:t> - c</a:t>
            </a:r>
            <a:r>
              <a:rPr lang="pt-BR" altLang="pt-BR" sz="1400" dirty="0" smtClean="0">
                <a:latin typeface="Times New Roman" pitchFamily="18" charset="0"/>
                <a:cs typeface="Times New Roman" pitchFamily="18" charset="0"/>
              </a:rPr>
              <a:t>ompetição.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Wingdings" pitchFamily="2" charset="2"/>
              <a:buChar char="v"/>
            </a:pPr>
            <a:endParaRPr lang="pt-BR" altLang="pt-BR" sz="9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pt-BR" altLang="pt-BR" sz="9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pt-BR" altLang="pt-BR" sz="1000" dirty="0" smtClean="0"/>
          </a:p>
          <a:p>
            <a:pPr eaLnBrk="1" hangingPunct="1">
              <a:lnSpc>
                <a:spcPct val="80000"/>
              </a:lnSpc>
            </a:pPr>
            <a:endParaRPr lang="pt-BR" altLang="pt-BR" sz="800" dirty="0" smtClean="0"/>
          </a:p>
        </p:txBody>
      </p:sp>
      <p:pic>
        <p:nvPicPr>
          <p:cNvPr id="8196" name="Imagem 4" descr="Pontos marc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857625"/>
            <a:ext cx="3929063" cy="27860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6188"/>
            <a:ext cx="4200525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Retângulo 7"/>
          <p:cNvSpPr>
            <a:spLocks noChangeArrowheads="1"/>
          </p:cNvSpPr>
          <p:nvPr/>
        </p:nvSpPr>
        <p:spPr bwMode="auto">
          <a:xfrm>
            <a:off x="285750" y="3571875"/>
            <a:ext cx="4572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rgbClr val="2D5937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rgbClr val="2D5937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2D5937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rgbClr val="2D5937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1"/>
                </a:solidFill>
              </a:rPr>
              <a:t>Pontos amostrais </a:t>
            </a:r>
          </a:p>
        </p:txBody>
      </p:sp>
      <p:sp>
        <p:nvSpPr>
          <p:cNvPr id="8199" name="Retângulo 8"/>
          <p:cNvSpPr>
            <a:spLocks noChangeArrowheads="1"/>
          </p:cNvSpPr>
          <p:nvPr/>
        </p:nvSpPr>
        <p:spPr bwMode="auto">
          <a:xfrm>
            <a:off x="4572000" y="3571875"/>
            <a:ext cx="4572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rgbClr val="2D5937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rgbClr val="2D5937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2D5937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rgbClr val="2D5937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1"/>
                </a:solidFill>
              </a:rPr>
              <a:t>Análise microbiológica : A - Ausente </a:t>
            </a:r>
          </a:p>
        </p:txBody>
      </p:sp>
      <p:cxnSp>
        <p:nvCxnSpPr>
          <p:cNvPr id="11" name="Conector de seta reta 10"/>
          <p:cNvCxnSpPr/>
          <p:nvPr/>
        </p:nvCxnSpPr>
        <p:spPr>
          <a:xfrm rot="5400000" flipH="1" flipV="1">
            <a:off x="6430169" y="6215857"/>
            <a:ext cx="428625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Conector de seta reta 16"/>
          <p:cNvCxnSpPr/>
          <p:nvPr/>
        </p:nvCxnSpPr>
        <p:spPr>
          <a:xfrm rot="5400000" flipH="1" flipV="1">
            <a:off x="6715919" y="6214269"/>
            <a:ext cx="428625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 rot="5400000" flipH="1" flipV="1">
            <a:off x="7430294" y="6285707"/>
            <a:ext cx="428625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526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9" b="4878"/>
          <a:stretch>
            <a:fillRect/>
          </a:stretch>
        </p:blipFill>
        <p:spPr bwMode="auto">
          <a:xfrm>
            <a:off x="0" y="571500"/>
            <a:ext cx="4500563" cy="550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0" y="0"/>
            <a:ext cx="4143375" cy="631825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3200" b="1" dirty="0">
                <a:latin typeface="+mj-lt"/>
                <a:ea typeface="+mj-ea"/>
                <a:cs typeface="+mj-cs"/>
              </a:rPr>
              <a:t>Resultados e Discussão</a:t>
            </a:r>
          </a:p>
        </p:txBody>
      </p:sp>
      <p:sp>
        <p:nvSpPr>
          <p:cNvPr id="9220" name="Espaço Reservado para Conteúdo 7"/>
          <p:cNvSpPr>
            <a:spLocks noGrp="1"/>
          </p:cNvSpPr>
          <p:nvPr>
            <p:ph sz="quarter" idx="4294967295"/>
          </p:nvPr>
        </p:nvSpPr>
        <p:spPr>
          <a:xfrm>
            <a:off x="4000500" y="188640"/>
            <a:ext cx="5143500" cy="642937"/>
          </a:xfrm>
        </p:spPr>
        <p:txBody>
          <a:bodyPr/>
          <a:lstStyle/>
          <a:p>
            <a:pPr eaLnBrk="1" hangingPunct="1"/>
            <a:r>
              <a:rPr lang="pt-BR" altLang="pt-BR" sz="1500" dirty="0" smtClean="0">
                <a:latin typeface="Times New Roman" pitchFamily="18" charset="0"/>
                <a:cs typeface="Times New Roman" pitchFamily="18" charset="0"/>
              </a:rPr>
              <a:t>Confecção de cartogramas:  O fluxo subterrâneo estimado apresenta compatibilidade com  os resultados encontrados </a:t>
            </a:r>
          </a:p>
          <a:p>
            <a:pPr eaLnBrk="1" hangingPunct="1"/>
            <a:endParaRPr lang="pt-BR" altLang="pt-BR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1" name="Retângulo 8"/>
          <p:cNvSpPr>
            <a:spLocks noChangeArrowheads="1"/>
          </p:cNvSpPr>
          <p:nvPr/>
        </p:nvSpPr>
        <p:spPr bwMode="auto">
          <a:xfrm>
            <a:off x="107950" y="6021388"/>
            <a:ext cx="41433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rgbClr val="2D5937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rgbClr val="2D5937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2D5937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rgbClr val="2D5937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Estimativa de fluxo subterrâneo com base no relevo e fluxo superficial e resultados das análises na campanha do período Chuvoso. Cor vermelha representa maior altitude e setas indicam sentido de fluxo</a:t>
            </a:r>
          </a:p>
        </p:txBody>
      </p:sp>
      <p:pic>
        <p:nvPicPr>
          <p:cNvPr id="9222" name="Imagem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3"/>
          <a:stretch>
            <a:fillRect/>
          </a:stretch>
        </p:blipFill>
        <p:spPr bwMode="auto">
          <a:xfrm>
            <a:off x="4954587" y="812801"/>
            <a:ext cx="3794125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Retângulo 10"/>
          <p:cNvSpPr>
            <a:spLocks noChangeArrowheads="1"/>
          </p:cNvSpPr>
          <p:nvPr/>
        </p:nvSpPr>
        <p:spPr bwMode="auto">
          <a:xfrm>
            <a:off x="4572000" y="6027738"/>
            <a:ext cx="45720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rgbClr val="2D5937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rgbClr val="2D5937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2D5937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rgbClr val="2D5937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rgbClr val="2D5937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Cartograma evidenciando taxas de indicadores de necrochorume encontrados na campanha do período Chuvoso e localização de pontos de coleta na área do entorno do cemitério do Campo Santo concordantes com o fluxo subterrâneo</a:t>
            </a:r>
          </a:p>
        </p:txBody>
      </p:sp>
    </p:spTree>
    <p:extLst>
      <p:ext uri="{BB962C8B-B14F-4D97-AF65-F5344CB8AC3E}">
        <p14:creationId xmlns:p14="http://schemas.microsoft.com/office/powerpoint/2010/main" val="17313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-612576" y="417513"/>
            <a:ext cx="3631654" cy="2031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pt-BR" altLang="pt-BR" sz="3200" b="1" dirty="0" smtClean="0">
                <a:effectLst/>
              </a:rPr>
              <a:t>Conclusão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960438"/>
            <a:ext cx="9036050" cy="6500812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Apesar da presença de </a:t>
            </a:r>
            <a:r>
              <a:rPr lang="pt-BR" altLang="pt-BR" sz="2000" i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pt-BR" altLang="pt-BR" sz="2000" i="1" dirty="0" err="1" smtClean="0">
                <a:latin typeface="Times New Roman" pitchFamily="18" charset="0"/>
                <a:cs typeface="Times New Roman" pitchFamily="18" charset="0"/>
              </a:rPr>
              <a:t>perfringens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, as amostras coletadas se enquadram nos padrões de qualidade estabelecidos pelas Resoluções Conama n</a:t>
            </a:r>
            <a:r>
              <a:rPr lang="pt-BR" altLang="pt-BR" sz="2000" baseline="30000" dirty="0" smtClean="0">
                <a:latin typeface="Times New Roman" pitchFamily="18" charset="0"/>
                <a:cs typeface="Times New Roman" pitchFamily="18" charset="0"/>
              </a:rPr>
              <a:t>os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357/2005 e 396/2008 e de potabilidade preconizados pela legislação brasileira (Portaria n</a:t>
            </a:r>
            <a:r>
              <a:rPr lang="pt-BR" altLang="pt-BR" sz="2000" baseline="30000" dirty="0" smtClean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2.914/2011, do Ministério da Saúde) 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Os resultados da primeira campanha sugerem diluição ou desaparecimento gradual por mecanismos de dispersão e migração dos contaminantes relacionados ao meio ou características intrínsecas aos microrganismos (seleção de anaeróbios na zona não saturada).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O decréscimo de pH, é provavelmente oriundo de alta decomposição, acidificando a água . 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O aumento da cor pode estar relacionado à contaminação natural por ferro no solo das rochas do embasamento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t-BR" altLang="pt-BR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98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260648"/>
            <a:ext cx="8640960" cy="612068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Os Pontos II e III mesmo próximos e inicialmente com valor idêntico da análise microbiológica, na segunda campanha apresentaram diferenças nos resultados. O Ponto VI  ao contrário, permaneceu com o mesmo valor, sugerindo  interferência de heterogeneidade litológica no embasamento</a:t>
            </a:r>
            <a:r>
              <a:rPr lang="pt-BR" altLang="pt-BR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Ausência de </a:t>
            </a:r>
            <a:r>
              <a:rPr lang="pt-BR" altLang="pt-BR" sz="1800" i="1" dirty="0">
                <a:latin typeface="Times New Roman" pitchFamily="18" charset="0"/>
                <a:cs typeface="Times New Roman" pitchFamily="18" charset="0"/>
              </a:rPr>
              <a:t>E. coli </a:t>
            </a: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pode estar limitada pela presença de </a:t>
            </a:r>
            <a:r>
              <a:rPr lang="pt-BR" altLang="pt-BR" sz="1800" i="1" dirty="0" err="1">
                <a:latin typeface="Times New Roman" pitchFamily="18" charset="0"/>
                <a:cs typeface="Times New Roman" pitchFamily="18" charset="0"/>
              </a:rPr>
              <a:t>Pseudomonas</a:t>
            </a:r>
            <a:r>
              <a:rPr lang="pt-BR" altLang="pt-BR" sz="1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pt-BR" sz="1800" i="1" dirty="0" err="1">
                <a:latin typeface="Times New Roman" pitchFamily="18" charset="0"/>
                <a:cs typeface="Times New Roman" pitchFamily="18" charset="0"/>
              </a:rPr>
              <a:t>aeruginosa</a:t>
            </a:r>
            <a:r>
              <a:rPr lang="pt-BR" altLang="pt-BR" sz="18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devido a competição intraespecífica.</a:t>
            </a:r>
          </a:p>
          <a:p>
            <a:pPr algn="just">
              <a:lnSpc>
                <a:spcPct val="170000"/>
              </a:lnSpc>
            </a:pP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De acordo com os resultados obtidos e a modelagem do fluxo apresentados em cartograma, utilizando os programas SURFER e </a:t>
            </a:r>
            <a:r>
              <a:rPr lang="pt-BR" altLang="pt-BR" sz="1800" dirty="0" err="1">
                <a:latin typeface="Times New Roman" pitchFamily="18" charset="0"/>
                <a:cs typeface="Times New Roman" pitchFamily="18" charset="0"/>
              </a:rPr>
              <a:t>ArcGIS</a:t>
            </a: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,  observa-se que o fluxo superficial e subterrâneo coincide com os resultados positivos que se correlacionam à infiltração da água proveniente do Cemitério no solo.</a:t>
            </a:r>
          </a:p>
          <a:p>
            <a:pPr algn="just">
              <a:lnSpc>
                <a:spcPct val="170000"/>
              </a:lnSpc>
            </a:pP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Valor de NMP/100ml de</a:t>
            </a:r>
            <a:r>
              <a:rPr lang="pt-BR" altLang="pt-BR" sz="1800" i="1" dirty="0">
                <a:latin typeface="Times New Roman" pitchFamily="18" charset="0"/>
                <a:cs typeface="Times New Roman" pitchFamily="18" charset="0"/>
              </a:rPr>
              <a:t> C. </a:t>
            </a:r>
            <a:r>
              <a:rPr lang="pt-BR" altLang="pt-BR" sz="1800" i="1" dirty="0" err="1">
                <a:latin typeface="Times New Roman" pitchFamily="18" charset="0"/>
                <a:cs typeface="Times New Roman" pitchFamily="18" charset="0"/>
              </a:rPr>
              <a:t>perfringens</a:t>
            </a:r>
            <a:r>
              <a:rPr lang="pt-BR" altLang="pt-BR" sz="1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pt-BR" altLang="pt-BR" sz="1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Ponto I no período seco </a:t>
            </a:r>
            <a:r>
              <a:rPr lang="pt-BR" altLang="pt-BR" sz="1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(controle) discrepante em relação à primeira análise (período chuvoso):  baixa precipitação + aumento temperatura no </a:t>
            </a:r>
            <a:r>
              <a:rPr lang="pt-BR" altLang="pt-BR" sz="1800" dirty="0" err="1">
                <a:latin typeface="Times New Roman" pitchFamily="18" charset="0"/>
                <a:cs typeface="Times New Roman" pitchFamily="18" charset="0"/>
              </a:rPr>
              <a:t>regolito</a:t>
            </a: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 = concentração elevada de </a:t>
            </a:r>
            <a:r>
              <a:rPr lang="pt-BR" altLang="pt-BR" sz="1800" dirty="0" err="1">
                <a:latin typeface="Times New Roman" pitchFamily="18" charset="0"/>
                <a:cs typeface="Times New Roman" pitchFamily="18" charset="0"/>
              </a:rPr>
              <a:t>clostrídio</a:t>
            </a:r>
            <a:r>
              <a:rPr lang="pt-BR" altLang="pt-BR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pt-BR" altLang="pt-BR" sz="1800" dirty="0">
              <a:latin typeface="Times New Roman" pitchFamily="18" charset="0"/>
              <a:cs typeface="Times New Roman" pitchFamily="18" charset="0"/>
            </a:endParaRPr>
          </a:p>
          <a:p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3222448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Conteúdo 2"/>
          <p:cNvSpPr>
            <a:spLocks noGrp="1"/>
          </p:cNvSpPr>
          <p:nvPr>
            <p:ph idx="1"/>
          </p:nvPr>
        </p:nvSpPr>
        <p:spPr>
          <a:xfrm>
            <a:off x="0" y="476672"/>
            <a:ext cx="9036050" cy="5976664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30000"/>
              </a:lnSpc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Taxas 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elevadas de </a:t>
            </a:r>
            <a:r>
              <a:rPr lang="pt-BR" altLang="pt-BR" sz="2000" dirty="0" err="1" smtClean="0">
                <a:latin typeface="Times New Roman" pitchFamily="18" charset="0"/>
                <a:cs typeface="Times New Roman" pitchFamily="18" charset="0"/>
              </a:rPr>
              <a:t>clostrídios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 (de 1,6 x 10 a &gt;2,3 x 10) nesse período, inclusive nesse ponto mais distante do Cemitério indicam existência de pluma. </a:t>
            </a:r>
            <a:endParaRPr lang="pt-BR" altLang="pt-BR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30000"/>
              </a:lnSpc>
            </a:pPr>
            <a:endParaRPr lang="pt-BR" altLang="pt-BR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30000"/>
              </a:lnSpc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As condições </a:t>
            </a:r>
            <a:r>
              <a:rPr lang="pt-BR" altLang="pt-BR" sz="2000" dirty="0" err="1" smtClean="0">
                <a:latin typeface="Times New Roman" pitchFamily="18" charset="0"/>
                <a:cs typeface="Times New Roman" pitchFamily="18" charset="0"/>
              </a:rPr>
              <a:t>hidrogeológicas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 e extrínsecas como a pluviosidade e  a presença de locais de  inumação direta no curso do fluxo superficial podem interferir no processo de  lixiviação e de percolação de microrganismos no solo e absorção na zona saturada, levando o contaminante a áreas mais distantes do ponto de contaminação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1" hangingPunct="1">
              <a:lnSpc>
                <a:spcPct val="130000"/>
              </a:lnSpc>
            </a:pPr>
            <a:endParaRPr lang="pt-BR" altLang="pt-BR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30000"/>
              </a:lnSpc>
            </a:pPr>
            <a:r>
              <a:rPr lang="pt-BR" altLang="pt-BR" sz="2000" dirty="0">
                <a:latin typeface="Times New Roman" pitchFamily="18" charset="0"/>
                <a:cs typeface="Times New Roman" pitchFamily="18" charset="0"/>
              </a:rPr>
              <a:t>Embora não tenham sido realizadas todas as análises previstas, além de análises específicas para detecção de </a:t>
            </a:r>
            <a:r>
              <a:rPr lang="pt-BR" altLang="pt-BR" sz="2000" dirty="0" err="1">
                <a:latin typeface="Times New Roman" pitchFamily="18" charset="0"/>
                <a:cs typeface="Times New Roman" pitchFamily="18" charset="0"/>
              </a:rPr>
              <a:t>necrochorume</a:t>
            </a:r>
            <a:r>
              <a:rPr lang="pt-BR" altLang="pt-BR" sz="2000" dirty="0">
                <a:latin typeface="Times New Roman" pitchFamily="18" charset="0"/>
                <a:cs typeface="Times New Roman" pitchFamily="18" charset="0"/>
              </a:rPr>
              <a:t>, os dados obtidos foram  suficientes  para a percepção da existência de uma correlação positiva entre estes, as inconformidades e a presença de microrganismos patogênicos no entorno do cemitério do Campo Santo. </a:t>
            </a:r>
          </a:p>
          <a:p>
            <a:pPr algn="just" eaLnBrk="1" hangingPunct="1">
              <a:lnSpc>
                <a:spcPct val="130000"/>
              </a:lnSpc>
            </a:pPr>
            <a:endParaRPr lang="pt-BR" altLang="pt-BR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pt-BR" altLang="pt-BR" sz="1800" dirty="0" smtClean="0"/>
          </a:p>
          <a:p>
            <a:pPr eaLnBrk="1" hangingPunct="1"/>
            <a:endParaRPr lang="pt-BR" altLang="pt-BR" sz="1800" dirty="0" smtClean="0"/>
          </a:p>
        </p:txBody>
      </p:sp>
    </p:spTree>
    <p:extLst>
      <p:ext uri="{BB962C8B-B14F-4D97-AF65-F5344CB8AC3E}">
        <p14:creationId xmlns:p14="http://schemas.microsoft.com/office/powerpoint/2010/main" val="138388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07950" y="-99392"/>
            <a:ext cx="8928100" cy="6669360"/>
          </a:xfrm>
        </p:spPr>
        <p:txBody>
          <a:bodyPr>
            <a:normAutofit/>
          </a:bodyPr>
          <a:lstStyle/>
          <a:p>
            <a:pPr eaLnBrk="1" hangingPunct="1">
              <a:lnSpc>
                <a:spcPct val="130000"/>
              </a:lnSpc>
              <a:defRPr/>
            </a:pPr>
            <a:endParaRPr lang="pt-BR" altLang="pt-BR" sz="13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30000"/>
              </a:lnSpc>
              <a:defRPr/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inclusão de outros parâmetros específicos na análise de água para consumo humano em regiões ambientalmente vulneráveis permitiu realizar uma correlação mais consistente entre a presença, a intensidade da contaminação, o impacto do </a:t>
            </a:r>
            <a:r>
              <a:rPr lang="pt-BR" altLang="pt-BR" sz="2000" dirty="0" err="1" smtClean="0">
                <a:latin typeface="Times New Roman" pitchFamily="18" charset="0"/>
                <a:cs typeface="Times New Roman" pitchFamily="18" charset="0"/>
              </a:rPr>
              <a:t>necrochorume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 na qualidade da água consumida nas adjacências do Cemitério estudado, bem como a interferência de outras fontes de contaminação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1" hangingPunct="1">
              <a:lnSpc>
                <a:spcPct val="130000"/>
              </a:lnSpc>
              <a:defRPr/>
            </a:pPr>
            <a:endParaRPr lang="pt-BR" altLang="pt-BR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30000"/>
              </a:lnSpc>
              <a:defRPr/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 Apesar do estudo ser localizado em área e com população exposta restritas,  serve de norteador para novos estudos nos contextos ambientais e de saúde pública, visto que não é dada, por parte das instituições/autoridades competentes, a atenção adequada ao problema, cuja identificação se mostra importante para a prevenção à exposição de populações humanas e impactos à saúde pública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1" hangingPunct="1">
              <a:lnSpc>
                <a:spcPct val="130000"/>
              </a:lnSpc>
              <a:defRPr/>
            </a:pPr>
            <a:endParaRPr lang="pt-BR" altLang="pt-BR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30000"/>
              </a:lnSpc>
              <a:defRPr/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Torna-se necessário comunicar o risco aos usuários para que estes se preservem do uso de água de qualidade não segura, passando a usar formas de tratamento acessíveis e efetivos ou a usar água tratada da rede pública de distribuição. </a:t>
            </a:r>
          </a:p>
          <a:p>
            <a:pPr eaLnBrk="1" hangingPunct="1">
              <a:lnSpc>
                <a:spcPct val="130000"/>
              </a:lnSpc>
              <a:defRPr/>
            </a:pPr>
            <a:endParaRPr lang="pt-BR" altLang="pt-BR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pt-BR" altLang="pt-BR" sz="1800" dirty="0" smtClean="0"/>
          </a:p>
        </p:txBody>
      </p:sp>
    </p:spTree>
    <p:extLst>
      <p:ext uri="{BB962C8B-B14F-4D97-AF65-F5344CB8AC3E}">
        <p14:creationId xmlns:p14="http://schemas.microsoft.com/office/powerpoint/2010/main" val="368631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lproweb.procempa.com.br/pmpa/prefpoa/pwdtcomemorativas/usu_img/ag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500063" y="636935"/>
            <a:ext cx="8229600" cy="631825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pt-BR" altLang="pt-BR" sz="3200" b="1" dirty="0" smtClean="0">
                <a:effectLst/>
              </a:rPr>
              <a:t>Agradecimentos</a:t>
            </a:r>
            <a:r>
              <a:rPr lang="pt-BR" altLang="pt-BR" sz="4000" dirty="0" smtClean="0">
                <a:effectLst/>
              </a:rPr>
              <a:t>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28625" y="2168798"/>
            <a:ext cx="8258175" cy="4500562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lnSpc>
                <a:spcPct val="150000"/>
              </a:lnSpc>
              <a:defRPr/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 Vigilância em Saúde Ambiental da Prefeitura Municipal de Salvador – VISAMB.</a:t>
            </a:r>
          </a:p>
          <a:p>
            <a:pPr algn="just" eaLnBrk="1" hangingPunct="1">
              <a:lnSpc>
                <a:spcPct val="150000"/>
              </a:lnSpc>
              <a:defRPr/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Laboratório Central do Estado da Bahia – LACEN/BA.</a:t>
            </a:r>
          </a:p>
          <a:p>
            <a:pPr algn="just" eaLnBrk="1" hangingPunct="1">
              <a:lnSpc>
                <a:spcPct val="150000"/>
              </a:lnSpc>
              <a:defRPr/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Laboratório de Microbiologia de Alimentos da Faculdade de Farmácia da UFBA. </a:t>
            </a:r>
          </a:p>
          <a:p>
            <a:pPr algn="just" eaLnBrk="1" hangingPunct="1">
              <a:lnSpc>
                <a:spcPct val="150000"/>
              </a:lnSpc>
              <a:defRPr/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CONDER  - INFORMS – Sistema de Informações Geográficas Urbanas do Estado da Bahia.</a:t>
            </a:r>
          </a:p>
          <a:p>
            <a:pPr algn="just" eaLnBrk="1" hangingPunct="1">
              <a:lnSpc>
                <a:spcPct val="150000"/>
              </a:lnSpc>
              <a:defRPr/>
            </a:pP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Programa  de Pós-graduação em Saúde Ambiente e Trabalho - </a:t>
            </a:r>
            <a:r>
              <a:rPr lang="pt-BR" altLang="pt-BR" sz="2000" dirty="0" err="1" smtClean="0">
                <a:latin typeface="Times New Roman" pitchFamily="18" charset="0"/>
                <a:cs typeface="Times New Roman" pitchFamily="18" charset="0"/>
              </a:rPr>
              <a:t>PPgSAT</a:t>
            </a:r>
            <a:r>
              <a:rPr lang="pt-BR" altLang="pt-BR" sz="2000" dirty="0" smtClean="0">
                <a:latin typeface="Times New Roman" pitchFamily="18" charset="0"/>
                <a:cs typeface="Times New Roman" pitchFamily="18" charset="0"/>
              </a:rPr>
              <a:t>/UFBA. </a:t>
            </a:r>
          </a:p>
          <a:p>
            <a:pPr eaLnBrk="1" hangingPunct="1">
              <a:lnSpc>
                <a:spcPct val="80000"/>
              </a:lnSpc>
              <a:defRPr/>
            </a:pPr>
            <a:endParaRPr lang="pt-BR" altLang="pt-BR" sz="800" dirty="0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pt-BR" altLang="pt-BR" sz="1900" dirty="0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pt-BR" altLang="pt-BR" sz="19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pt-BR" altLang="pt-BR" sz="800" dirty="0" smtClean="0"/>
              <a:t> </a:t>
            </a:r>
            <a:endParaRPr lang="pt-BR" altLang="pt-BR" sz="2800" dirty="0" smtClean="0"/>
          </a:p>
        </p:txBody>
      </p:sp>
    </p:spTree>
    <p:extLst>
      <p:ext uri="{BB962C8B-B14F-4D97-AF65-F5344CB8AC3E}">
        <p14:creationId xmlns:p14="http://schemas.microsoft.com/office/powerpoint/2010/main" val="338653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00200"/>
            <a:ext cx="8229600" cy="4525963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pt-BR" altLang="pt-BR" b="1" dirty="0" smtClean="0"/>
              <a:t>Muito obrigado!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pt-BR" altLang="pt-BR" dirty="0" smtClean="0"/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pt-BR" altLang="pt-BR" dirty="0"/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pt-BR" altLang="pt-BR" dirty="0" smtClean="0"/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pt-BR" altLang="pt-BR" dirty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pt-BR" altLang="pt-BR" b="1" dirty="0" smtClean="0">
                <a:hlinkClick r:id="rId2"/>
              </a:rPr>
              <a:t>aligss20@gmail.com</a:t>
            </a:r>
            <a:endParaRPr lang="pt-BR" altLang="pt-BR" b="1" dirty="0" smtClean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pt-BR" altLang="pt-BR" b="1" dirty="0" smtClean="0">
                <a:hlinkClick r:id="rId3"/>
              </a:rPr>
              <a:t>moraes@ufba.br</a:t>
            </a:r>
            <a:endParaRPr lang="pt-BR" altLang="pt-BR" b="1" dirty="0" smtClean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pt-BR" altLang="pt-BR" b="1" dirty="0" smtClean="0">
                <a:solidFill>
                  <a:srgbClr val="F2F2F2"/>
                </a:solidFill>
              </a:rPr>
              <a:t> </a:t>
            </a:r>
            <a:endParaRPr lang="pt-BR" altLang="pt-BR" b="1" dirty="0">
              <a:solidFill>
                <a:srgbClr val="F2F2F2"/>
              </a:solidFill>
            </a:endParaRPr>
          </a:p>
          <a:p>
            <a:pPr algn="ctr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pt-BR" altLang="pt-BR" sz="1050" b="1" dirty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pt-BR" altLang="pt-BR" sz="1050" b="1" dirty="0"/>
              <a:t> </a:t>
            </a:r>
          </a:p>
          <a:p>
            <a:pPr algn="ctr" eaLnBrk="1" hangingPunct="1">
              <a:defRPr/>
            </a:pP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58327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1691</Words>
  <Application>Microsoft Office PowerPoint</Application>
  <PresentationFormat>Apresentação na tela (4:3)</PresentationFormat>
  <Paragraphs>106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Apresentação do PowerPoint</vt:lpstr>
      <vt:lpstr>Introdução</vt:lpstr>
      <vt:lpstr>Apresentação do PowerPoint</vt:lpstr>
      <vt:lpstr>Metodologia </vt:lpstr>
      <vt:lpstr> </vt:lpstr>
      <vt:lpstr>Apresentação do PowerPoint</vt:lpstr>
      <vt:lpstr>Resultados e Discussão</vt:lpstr>
      <vt:lpstr>Apresentação do PowerPoint</vt:lpstr>
      <vt:lpstr>Conclusão</vt:lpstr>
      <vt:lpstr>Apresentação do PowerPoint</vt:lpstr>
      <vt:lpstr>Apresentação do PowerPoint</vt:lpstr>
      <vt:lpstr>Apresentação do PowerPoint</vt:lpstr>
      <vt:lpstr>Agradecimentos 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Betinha</dc:creator>
  <cp:lastModifiedBy>LRS Moraes</cp:lastModifiedBy>
  <cp:revision>35</cp:revision>
  <dcterms:created xsi:type="dcterms:W3CDTF">2014-03-30T14:21:31Z</dcterms:created>
  <dcterms:modified xsi:type="dcterms:W3CDTF">2015-05-23T20:07:00Z</dcterms:modified>
</cp:coreProperties>
</file>