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handoutMasterIdLst>
    <p:handoutMasterId r:id="rId16"/>
  </p:handoutMasterIdLst>
  <p:sldIdLst>
    <p:sldId id="259" r:id="rId2"/>
    <p:sldId id="261" r:id="rId3"/>
    <p:sldId id="260" r:id="rId4"/>
    <p:sldId id="262" r:id="rId5"/>
    <p:sldId id="263" r:id="rId6"/>
    <p:sldId id="264" r:id="rId7"/>
    <p:sldId id="265" r:id="rId8"/>
    <p:sldId id="266" r:id="rId9"/>
    <p:sldId id="267" r:id="rId10"/>
    <p:sldId id="268" r:id="rId11"/>
    <p:sldId id="269" r:id="rId12"/>
    <p:sldId id="270" r:id="rId13"/>
    <p:sldId id="271" r:id="rId14"/>
    <p:sldId id="272" r:id="rId15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1" d="100"/>
          <a:sy n="81" d="100"/>
        </p:scale>
        <p:origin x="1086" y="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71" d="100"/>
          <a:sy n="71" d="100"/>
        </p:scale>
        <p:origin x="-2706" y="-96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handoutMaster" Target="handoutMasters/handout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F48AA22-89A4-4CA1-A2D4-78FB884F934E}" type="datetimeFigureOut">
              <a:rPr lang="pt-BR" smtClean="0"/>
              <a:t>08/05/2019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FC3A9E8-EF9C-4540-ACF4-4051308097D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1650808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7"/>
            <a:ext cx="7772400" cy="1470025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08/05/2019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025232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08/05/2019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2693381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2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08/05/2019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353356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1" y="1600202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2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08/05/2019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274629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1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1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6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08/05/2019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220775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08/05/2019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599089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08/05/2019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681072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1" y="273052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2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08/05/2019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248910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08/05/2019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817689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08/05/2019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9538143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40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40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08/05/2019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911422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2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77C5135-C6EC-4FEB-97E1-E7A17BEAE96C}" type="datetimeFigureOut">
              <a:rPr lang="pt-BR" smtClean="0"/>
              <a:t>08/05/2019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1" y="6356352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1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  <p:pic>
        <p:nvPicPr>
          <p:cNvPr id="7" name="Picture 3" descr="Z:\Documentos\2018\48º Congresso da Assemae\Peças Gráficas\Template Power Point\banner 730x124 (2) - Cópia.jpg"/>
          <p:cNvPicPr>
            <a:picLocks noChangeAspect="1" noChangeArrowheads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5517233"/>
            <a:ext cx="9180512" cy="14001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4" descr="Z:\Documentos\2018\48º Congresso da Assemae\Peças Gráficas\Template Power Point\fundo power point.jpg"/>
          <p:cNvPicPr>
            <a:picLocks noChangeAspect="1" noChangeArrowheads="1"/>
          </p:cNvPicPr>
          <p:nvPr userDrawn="1"/>
        </p:nvPicPr>
        <p:blipFill rotWithShape="1"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37" r="8716"/>
          <a:stretch/>
        </p:blipFill>
        <p:spPr bwMode="auto">
          <a:xfrm>
            <a:off x="-36512" y="0"/>
            <a:ext cx="9180512" cy="55172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27970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em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gabriel.silva\Desktop\Template-49CNSA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14071"/>
            <a:ext cx="9281121" cy="69433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ítulo 1"/>
          <p:cNvSpPr>
            <a:spLocks noGrp="1"/>
          </p:cNvSpPr>
          <p:nvPr>
            <p:ph type="ctrTitle" idx="4294967295"/>
          </p:nvPr>
        </p:nvSpPr>
        <p:spPr>
          <a:xfrm>
            <a:off x="251520" y="1473448"/>
            <a:ext cx="8568952" cy="2387600"/>
          </a:xfrm>
        </p:spPr>
        <p:txBody>
          <a:bodyPr anchor="ctr" anchorCtr="0">
            <a:normAutofit fontScale="90000"/>
          </a:bodyPr>
          <a:lstStyle/>
          <a:p>
            <a:r>
              <a:rPr lang="pt-BR" b="1" dirty="0" smtClean="0"/>
              <a:t/>
            </a:r>
            <a:br>
              <a:rPr lang="pt-BR" b="1" dirty="0" smtClean="0"/>
            </a:br>
            <a:r>
              <a:rPr lang="pt-BR" b="1" dirty="0" smtClean="0"/>
              <a:t>EFICIÊNCIA </a:t>
            </a:r>
            <a:r>
              <a:rPr lang="pt-BR" b="1" dirty="0"/>
              <a:t>ENERGÉTICA COM APLICAÇÃO DE CONTROLE REGULATÓRIO EM CONJUNTOS MOTOBOMBAS OPERANDO EM PARALELO</a:t>
            </a:r>
          </a:p>
        </p:txBody>
      </p:sp>
      <p:sp>
        <p:nvSpPr>
          <p:cNvPr id="4" name="Subtítulo 2"/>
          <p:cNvSpPr>
            <a:spLocks noGrp="1"/>
          </p:cNvSpPr>
          <p:nvPr>
            <p:ph type="subTitle" idx="4294967295"/>
          </p:nvPr>
        </p:nvSpPr>
        <p:spPr>
          <a:xfrm>
            <a:off x="683568" y="4221510"/>
            <a:ext cx="7776864" cy="1655762"/>
          </a:xfrm>
        </p:spPr>
        <p:txBody>
          <a:bodyPr>
            <a:normAutofit/>
          </a:bodyPr>
          <a:lstStyle/>
          <a:p>
            <a:r>
              <a:rPr lang="pt-BR" sz="2800" b="1" dirty="0" smtClean="0"/>
              <a:t>Autores: </a:t>
            </a:r>
          </a:p>
          <a:p>
            <a:pPr lvl="1"/>
            <a:r>
              <a:rPr lang="pt-BR" sz="2400" b="1" dirty="0" smtClean="0"/>
              <a:t>Sérgio </a:t>
            </a:r>
            <a:r>
              <a:rPr lang="pt-BR" sz="2400" b="1" dirty="0"/>
              <a:t>Queiroz de </a:t>
            </a:r>
            <a:r>
              <a:rPr lang="pt-BR" sz="2400" b="1" dirty="0" smtClean="0"/>
              <a:t>Almeida</a:t>
            </a:r>
          </a:p>
          <a:p>
            <a:pPr lvl="1"/>
            <a:r>
              <a:rPr lang="pt-BR" sz="2400" b="1" dirty="0"/>
              <a:t>Frederico Kneipp Carvalho Ribeiro</a:t>
            </a:r>
            <a:endParaRPr lang="pt-BR" sz="2400" b="1" dirty="0" smtClean="0"/>
          </a:p>
          <a:p>
            <a:pPr algn="l"/>
            <a:endParaRPr lang="pt-BR" sz="2800" dirty="0"/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75856" y="566854"/>
            <a:ext cx="2154714" cy="9065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95718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gabriel.silva\Desktop\Template-49CNSA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8601" y="-27384"/>
            <a:ext cx="9153275" cy="69470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ixaDeTexto 1"/>
          <p:cNvSpPr txBox="1"/>
          <p:nvPr/>
        </p:nvSpPr>
        <p:spPr>
          <a:xfrm>
            <a:off x="611560" y="620688"/>
            <a:ext cx="799288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>
              <a:buFont typeface="Arial" panose="020B0604020202020204" pitchFamily="34" charset="0"/>
              <a:buChar char="•"/>
            </a:pPr>
            <a:endParaRPr lang="pt-BR" sz="2800" b="1" dirty="0" smtClean="0"/>
          </a:p>
          <a:p>
            <a:pPr marL="457200" indent="-457200" algn="just">
              <a:buFont typeface="Arial" panose="020B0604020202020204" pitchFamily="34" charset="0"/>
              <a:buChar char="•"/>
            </a:pPr>
            <a:endParaRPr lang="pt-BR" sz="2800" b="1" dirty="0"/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28601" y="1140"/>
            <a:ext cx="9172601" cy="69185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19011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gabriel.silva\Desktop\Template-49CNSA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8601" y="-27384"/>
            <a:ext cx="9153275" cy="69470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ixaDeTexto 1"/>
          <p:cNvSpPr txBox="1"/>
          <p:nvPr/>
        </p:nvSpPr>
        <p:spPr>
          <a:xfrm>
            <a:off x="611560" y="620688"/>
            <a:ext cx="7992888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dirty="0" smtClean="0"/>
              <a:t>MOTIVAÇÃO:</a:t>
            </a:r>
          </a:p>
          <a:p>
            <a:endParaRPr lang="pt-BR" sz="2800" b="1" dirty="0" smtClean="0"/>
          </a:p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pt-BR" sz="2800" b="1" dirty="0" smtClean="0"/>
              <a:t>Obter ganhos energéticos e operacionais;</a:t>
            </a:r>
          </a:p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pt-BR" sz="2800" b="1" dirty="0" smtClean="0"/>
              <a:t>Sem necessidade de investimentos imediatos;</a:t>
            </a:r>
          </a:p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pt-BR" sz="2800" b="1" dirty="0" smtClean="0"/>
              <a:t>Elaboração de uma nova metodologia de funcionamento de conjuntos motobombas;</a:t>
            </a:r>
          </a:p>
          <a:p>
            <a:pPr marL="457200" indent="-457200" algn="just">
              <a:buFont typeface="Arial" panose="020B0604020202020204" pitchFamily="34" charset="0"/>
              <a:buChar char="•"/>
            </a:pPr>
            <a:endParaRPr lang="pt-BR" sz="2800" b="1" dirty="0" smtClean="0"/>
          </a:p>
          <a:p>
            <a:pPr marL="457200" indent="-457200" algn="just">
              <a:buFont typeface="Arial" panose="020B0604020202020204" pitchFamily="34" charset="0"/>
              <a:buChar char="•"/>
            </a:pPr>
            <a:endParaRPr lang="pt-BR" sz="2800" b="1" dirty="0"/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72400" y="0"/>
            <a:ext cx="858570" cy="3612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97145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gabriel.silva\Desktop\Template-49CNSA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8601" y="-27384"/>
            <a:ext cx="9153275" cy="69470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ixaDeTexto 1"/>
          <p:cNvSpPr txBox="1"/>
          <p:nvPr/>
        </p:nvSpPr>
        <p:spPr>
          <a:xfrm>
            <a:off x="611560" y="620688"/>
            <a:ext cx="7992888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dirty="0" smtClean="0"/>
              <a:t>METODOLOGIA:</a:t>
            </a:r>
          </a:p>
          <a:p>
            <a:endParaRPr lang="pt-BR" sz="2800" b="1" dirty="0" smtClean="0"/>
          </a:p>
          <a:p>
            <a:pPr algn="just"/>
            <a:r>
              <a:rPr lang="pt-BR" sz="2800" dirty="0"/>
              <a:t>A metodologia desse trabalho foi baseada em  estudos de campo coletando dados quantitativos e qualitativos em tempo real com </a:t>
            </a:r>
            <a:r>
              <a:rPr lang="pt-BR" sz="2800" dirty="0" smtClean="0"/>
              <a:t>o centro </a:t>
            </a:r>
            <a:r>
              <a:rPr lang="pt-BR" sz="2800" dirty="0"/>
              <a:t>de controle operacional “</a:t>
            </a:r>
            <a:r>
              <a:rPr lang="pt-BR" sz="2800" dirty="0" err="1"/>
              <a:t>CCO</a:t>
            </a:r>
            <a:r>
              <a:rPr lang="pt-BR" sz="2800" dirty="0"/>
              <a:t>” </a:t>
            </a:r>
            <a:r>
              <a:rPr lang="pt-BR" sz="2800" dirty="0" smtClean="0"/>
              <a:t>da Companhia de Saneamento Municipal de Juiz de Fora - CESAMA</a:t>
            </a:r>
            <a:r>
              <a:rPr lang="pt-BR" sz="2800" dirty="0"/>
              <a:t>.</a:t>
            </a:r>
          </a:p>
          <a:p>
            <a:pPr marL="457200" indent="-457200" algn="just">
              <a:buFont typeface="Arial" panose="020B0604020202020204" pitchFamily="34" charset="0"/>
              <a:buChar char="•"/>
            </a:pPr>
            <a:endParaRPr lang="pt-BR" sz="2800" b="1" dirty="0"/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72400" y="0"/>
            <a:ext cx="858570" cy="3612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10887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gabriel.silva\Desktop\Template-49CNSA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8601" y="-27384"/>
            <a:ext cx="9153275" cy="69470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ixaDeTexto 1"/>
          <p:cNvSpPr txBox="1"/>
          <p:nvPr/>
        </p:nvSpPr>
        <p:spPr>
          <a:xfrm>
            <a:off x="611560" y="620688"/>
            <a:ext cx="7992888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dirty="0" smtClean="0"/>
              <a:t>CONJUNTOS MOTOBOMBAS EM PARALELO:</a:t>
            </a:r>
          </a:p>
          <a:p>
            <a:endParaRPr lang="pt-BR" sz="2800" b="1" dirty="0" smtClean="0"/>
          </a:p>
          <a:p>
            <a:pPr marL="457200" indent="-457200" algn="just">
              <a:buFont typeface="Arial" panose="020B0604020202020204" pitchFamily="34" charset="0"/>
              <a:buChar char="•"/>
            </a:pPr>
            <a:endParaRPr lang="pt-BR" sz="2800" b="1" dirty="0"/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9299" y="1106222"/>
            <a:ext cx="8425402" cy="4645555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72400" y="0"/>
            <a:ext cx="858570" cy="3612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74332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gabriel.silva\Desktop\Template-49CNSA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8601" y="-27384"/>
            <a:ext cx="9153275" cy="69470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ixaDeTexto 1"/>
          <p:cNvSpPr txBox="1"/>
          <p:nvPr/>
        </p:nvSpPr>
        <p:spPr>
          <a:xfrm>
            <a:off x="611560" y="620688"/>
            <a:ext cx="7992888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dirty="0" smtClean="0"/>
              <a:t>BOOSTER PARQUE DE EXPOSIÇÕES:</a:t>
            </a:r>
          </a:p>
          <a:p>
            <a:r>
              <a:rPr lang="pt-BR" sz="2800" dirty="0"/>
              <a:t>O </a:t>
            </a:r>
            <a:r>
              <a:rPr lang="pt-BR" sz="2800" dirty="0" smtClean="0"/>
              <a:t>Sistema </a:t>
            </a:r>
            <a:r>
              <a:rPr lang="pt-BR" sz="2800" dirty="0"/>
              <a:t>de </a:t>
            </a:r>
            <a:r>
              <a:rPr lang="pt-BR" sz="2800" dirty="0" smtClean="0"/>
              <a:t>Controle Regulatório </a:t>
            </a:r>
            <a:r>
              <a:rPr lang="pt-BR" sz="2800" dirty="0" err="1" smtClean="0"/>
              <a:t>PID</a:t>
            </a:r>
            <a:r>
              <a:rPr lang="pt-BR" sz="2800" dirty="0" smtClean="0"/>
              <a:t>. </a:t>
            </a:r>
            <a:endParaRPr lang="pt-BR" sz="2800" dirty="0"/>
          </a:p>
          <a:p>
            <a:endParaRPr lang="pt-BR" sz="2800" b="1" dirty="0" smtClean="0"/>
          </a:p>
          <a:p>
            <a:pPr marL="457200" indent="-457200" algn="just">
              <a:buFont typeface="Arial" panose="020B0604020202020204" pitchFamily="34" charset="0"/>
              <a:buChar char="•"/>
            </a:pPr>
            <a:endParaRPr lang="pt-BR" sz="2800" b="1" dirty="0"/>
          </a:p>
        </p:txBody>
      </p:sp>
      <p:pic>
        <p:nvPicPr>
          <p:cNvPr id="6" name="Imagem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72400" y="0"/>
            <a:ext cx="858570" cy="361243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7055" y="1628800"/>
            <a:ext cx="7031329" cy="41049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7354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gabriel.silva\Desktop\Template-49CNSA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8601" y="-27384"/>
            <a:ext cx="9153275" cy="69470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72400" y="0"/>
            <a:ext cx="858570" cy="361243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7" name="Espaço Reservado para Conteúdo 1"/>
              <p:cNvSpPr txBox="1">
                <a:spLocks/>
              </p:cNvSpPr>
              <p:nvPr/>
            </p:nvSpPr>
            <p:spPr>
              <a:xfrm>
                <a:off x="251520" y="836712"/>
                <a:ext cx="8640959" cy="5400600"/>
              </a:xfrm>
              <a:prstGeom prst="rect">
                <a:avLst/>
              </a:prstGeom>
            </p:spPr>
            <p:txBody>
              <a:bodyPr vert="horz" lIns="91440" tIns="45720" rIns="91440" bIns="45720" rtlCol="0">
                <a:normAutofit fontScale="77500" lnSpcReduction="20000"/>
              </a:bodyPr>
              <a:lstStyle>
                <a:lvl1pPr marL="0" indent="0" algn="ctr" defTabSz="914400" rtl="0" eaLnBrk="1" latinLnBrk="0" hangingPunct="1">
                  <a:spcBef>
                    <a:spcPct val="20000"/>
                  </a:spcBef>
                  <a:buFont typeface="Arial" pitchFamily="34" charset="0"/>
                  <a:buNone/>
                  <a:defRPr sz="3200" kern="1200">
                    <a:solidFill>
                      <a:schemeClr val="tx1">
                        <a:tint val="75000"/>
                      </a:schemeClr>
                    </a:solidFill>
                    <a:latin typeface="+mn-lt"/>
                    <a:ea typeface="+mn-ea"/>
                    <a:cs typeface="+mn-cs"/>
                  </a:defRPr>
                </a:lvl1pPr>
                <a:lvl2pPr marL="457200" indent="0" algn="ctr" defTabSz="914400" rtl="0" eaLnBrk="1" latinLnBrk="0" hangingPunct="1">
                  <a:spcBef>
                    <a:spcPct val="20000"/>
                  </a:spcBef>
                  <a:buFont typeface="Arial" pitchFamily="34" charset="0"/>
                  <a:buNone/>
                  <a:defRPr sz="2800" kern="1200">
                    <a:solidFill>
                      <a:schemeClr val="tx1">
                        <a:tint val="75000"/>
                      </a:schemeClr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0" algn="ctr" defTabSz="914400" rtl="0" eaLnBrk="1" latinLnBrk="0" hangingPunct="1">
                  <a:spcBef>
                    <a:spcPct val="20000"/>
                  </a:spcBef>
                  <a:buFont typeface="Arial" pitchFamily="34" charset="0"/>
                  <a:buNone/>
                  <a:defRPr sz="2400" kern="1200">
                    <a:solidFill>
                      <a:schemeClr val="tx1">
                        <a:tint val="75000"/>
                      </a:schemeClr>
                    </a:solidFill>
                    <a:latin typeface="+mn-lt"/>
                    <a:ea typeface="+mn-ea"/>
                    <a:cs typeface="+mn-cs"/>
                  </a:defRPr>
                </a:lvl3pPr>
                <a:lvl4pPr marL="1371600" indent="0" algn="ctr" defTabSz="914400" rtl="0" eaLnBrk="1" latinLnBrk="0" hangingPunct="1">
                  <a:spcBef>
                    <a:spcPct val="20000"/>
                  </a:spcBef>
                  <a:buFont typeface="Arial" pitchFamily="34" charset="0"/>
                  <a:buNone/>
                  <a:defRPr sz="2000" kern="1200">
                    <a:solidFill>
                      <a:schemeClr val="tx1">
                        <a:tint val="75000"/>
                      </a:schemeClr>
                    </a:solidFill>
                    <a:latin typeface="+mn-lt"/>
                    <a:ea typeface="+mn-ea"/>
                    <a:cs typeface="+mn-cs"/>
                  </a:defRPr>
                </a:lvl4pPr>
                <a:lvl5pPr marL="1828800" indent="0" algn="ctr" defTabSz="914400" rtl="0" eaLnBrk="1" latinLnBrk="0" hangingPunct="1">
                  <a:spcBef>
                    <a:spcPct val="20000"/>
                  </a:spcBef>
                  <a:buFont typeface="Arial" pitchFamily="34" charset="0"/>
                  <a:buNone/>
                  <a:defRPr sz="2000" kern="1200">
                    <a:solidFill>
                      <a:schemeClr val="tx1">
                        <a:tint val="75000"/>
                      </a:schemeClr>
                    </a:solidFill>
                    <a:latin typeface="+mn-lt"/>
                    <a:ea typeface="+mn-ea"/>
                    <a:cs typeface="+mn-cs"/>
                  </a:defRPr>
                </a:lvl5pPr>
                <a:lvl6pPr marL="2286000" indent="0" algn="ctr" defTabSz="914400" rtl="0" eaLnBrk="1" latinLnBrk="0" hangingPunct="1">
                  <a:spcBef>
                    <a:spcPct val="20000"/>
                  </a:spcBef>
                  <a:buFont typeface="Arial" pitchFamily="34" charset="0"/>
                  <a:buNone/>
                  <a:defRPr sz="2000" kern="1200">
                    <a:solidFill>
                      <a:schemeClr val="tx1">
                        <a:tint val="75000"/>
                      </a:schemeClr>
                    </a:solidFill>
                    <a:latin typeface="+mn-lt"/>
                    <a:ea typeface="+mn-ea"/>
                    <a:cs typeface="+mn-cs"/>
                  </a:defRPr>
                </a:lvl6pPr>
                <a:lvl7pPr marL="2743200" indent="0" algn="ctr" defTabSz="914400" rtl="0" eaLnBrk="1" latinLnBrk="0" hangingPunct="1">
                  <a:spcBef>
                    <a:spcPct val="20000"/>
                  </a:spcBef>
                  <a:buFont typeface="Arial" pitchFamily="34" charset="0"/>
                  <a:buNone/>
                  <a:defRPr sz="2000" kern="1200">
                    <a:solidFill>
                      <a:schemeClr val="tx1">
                        <a:tint val="75000"/>
                      </a:schemeClr>
                    </a:solidFill>
                    <a:latin typeface="+mn-lt"/>
                    <a:ea typeface="+mn-ea"/>
                    <a:cs typeface="+mn-cs"/>
                  </a:defRPr>
                </a:lvl7pPr>
                <a:lvl8pPr marL="3200400" indent="0" algn="ctr" defTabSz="914400" rtl="0" eaLnBrk="1" latinLnBrk="0" hangingPunct="1">
                  <a:spcBef>
                    <a:spcPct val="20000"/>
                  </a:spcBef>
                  <a:buFont typeface="Arial" pitchFamily="34" charset="0"/>
                  <a:buNone/>
                  <a:defRPr sz="2000" kern="1200">
                    <a:solidFill>
                      <a:schemeClr val="tx1">
                        <a:tint val="75000"/>
                      </a:schemeClr>
                    </a:solidFill>
                    <a:latin typeface="+mn-lt"/>
                    <a:ea typeface="+mn-ea"/>
                    <a:cs typeface="+mn-cs"/>
                  </a:defRPr>
                </a:lvl8pPr>
                <a:lvl9pPr marL="3657600" indent="0" algn="ctr" defTabSz="914400" rtl="0" eaLnBrk="1" latinLnBrk="0" hangingPunct="1">
                  <a:spcBef>
                    <a:spcPct val="20000"/>
                  </a:spcBef>
                  <a:buFont typeface="Arial" pitchFamily="34" charset="0"/>
                  <a:buNone/>
                  <a:defRPr sz="2000" kern="1200">
                    <a:solidFill>
                      <a:schemeClr val="tx1">
                        <a:tint val="75000"/>
                      </a:schemeClr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r>
                  <a:rPr lang="pt-BR" sz="3600" u="sng" dirty="0" smtClean="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rPr>
                  <a:t>Booster parque de exposições</a:t>
                </a:r>
              </a:p>
              <a:p>
                <a:r>
                  <a:rPr lang="pt-BR" sz="2900" dirty="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rPr>
                  <a:t>Motor= 600cv</a:t>
                </a:r>
              </a:p>
              <a:p>
                <a:r>
                  <a:rPr lang="pt-BR" sz="2900" dirty="0" smtClean="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rPr>
                  <a:t>Rotação Nominal= 1790 RPM</a:t>
                </a:r>
                <a:endParaRPr lang="pt-BR" sz="2900" dirty="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endParaRPr>
              </a:p>
              <a:p>
                <a:r>
                  <a:rPr lang="pt-BR" sz="2900" dirty="0" smtClean="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rPr>
                  <a:t>Potência Nominal = 600 x 0,735=441KW</a:t>
                </a:r>
              </a:p>
              <a:p>
                <a:endParaRPr lang="pt-BR" sz="1600" dirty="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endParaRPr>
              </a:p>
              <a:p>
                <a:endParaRPr lang="pt-BR" sz="1600" dirty="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endParaRPr>
              </a:p>
              <a:p>
                <a:r>
                  <a:rPr lang="pt-BR" b="1" u="sng" dirty="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rPr>
                  <a:t>Aplicando a lei da similaridade mecânica</a:t>
                </a:r>
              </a:p>
              <a:p>
                <a:r>
                  <a:rPr lang="pt-BR" dirty="0">
                    <a:latin typeface="Arial" pitchFamily="34" charset="0"/>
                    <a:cs typeface="Arial" pitchFamily="34" charset="0"/>
                  </a:rPr>
                  <a:t> </a:t>
                </a:r>
              </a:p>
              <a:p>
                <a:r>
                  <a:rPr lang="pt-BR" dirty="0" smtClean="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rPr>
                  <a:t>        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pt-BR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pt-BR" i="1">
                            <a:solidFill>
                              <a:schemeClr val="tx1"/>
                            </a:solidFill>
                            <a:latin typeface="Cambria Math"/>
                          </a:rPr>
                          <m:t>𝑃</m:t>
                        </m:r>
                        <m:r>
                          <a:rPr lang="pt-BR" i="1">
                            <a:solidFill>
                              <a:schemeClr val="tx1"/>
                            </a:solidFill>
                            <a:latin typeface="Cambria Math"/>
                          </a:rPr>
                          <m:t>1</m:t>
                        </m:r>
                      </m:num>
                      <m:den>
                        <m:r>
                          <a:rPr lang="pt-BR" i="1">
                            <a:solidFill>
                              <a:schemeClr val="tx1"/>
                            </a:solidFill>
                            <a:latin typeface="Cambria Math"/>
                          </a:rPr>
                          <m:t>𝑃</m:t>
                        </m:r>
                        <m:r>
                          <a:rPr lang="pt-BR" i="1">
                            <a:solidFill>
                              <a:schemeClr val="tx1"/>
                            </a:solidFill>
                            <a:latin typeface="Cambria Math"/>
                          </a:rPr>
                          <m:t>0</m:t>
                        </m:r>
                      </m:den>
                    </m:f>
                    <m:r>
                      <a:rPr lang="pt-BR" i="1">
                        <a:solidFill>
                          <a:schemeClr val="tx1"/>
                        </a:solidFill>
                        <a:latin typeface="Cambria Math"/>
                      </a:rPr>
                      <m:t>=</m:t>
                    </m:r>
                    <m:sSup>
                      <m:sSupPr>
                        <m:ctrlPr>
                          <a:rPr lang="pt-BR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d>
                          <m:dPr>
                            <m:ctrlPr>
                              <a:rPr lang="pt-BR" i="1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f>
                              <m:fPr>
                                <m:ctrlPr>
                                  <a:rPr lang="pt-BR" i="1">
                                    <a:solidFill>
                                      <a:schemeClr val="tx1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fPr>
                              <m:num>
                                <m:r>
                                  <a:rPr lang="pt-BR" i="1">
                                    <a:solidFill>
                                      <a:schemeClr val="tx1"/>
                                    </a:solidFill>
                                    <a:latin typeface="Cambria Math"/>
                                  </a:rPr>
                                  <m:t>𝑁</m:t>
                                </m:r>
                                <m:r>
                                  <a:rPr lang="pt-BR" i="1">
                                    <a:solidFill>
                                      <a:schemeClr val="tx1"/>
                                    </a:solidFill>
                                    <a:latin typeface="Cambria Math"/>
                                  </a:rPr>
                                  <m:t>1</m:t>
                                </m:r>
                              </m:num>
                              <m:den>
                                <m:r>
                                  <a:rPr lang="pt-BR" i="1">
                                    <a:solidFill>
                                      <a:schemeClr val="tx1"/>
                                    </a:solidFill>
                                    <a:latin typeface="Cambria Math"/>
                                  </a:rPr>
                                  <m:t>𝑁</m:t>
                                </m:r>
                                <m:r>
                                  <a:rPr lang="pt-BR" i="1">
                                    <a:solidFill>
                                      <a:schemeClr val="tx1"/>
                                    </a:solidFill>
                                    <a:latin typeface="Cambria Math"/>
                                  </a:rPr>
                                  <m:t>0</m:t>
                                </m:r>
                              </m:den>
                            </m:f>
                          </m:e>
                        </m:d>
                      </m:e>
                      <m:sup>
                        <m:r>
                          <a:rPr lang="pt-BR" i="1">
                            <a:solidFill>
                              <a:schemeClr val="tx1"/>
                            </a:solidFill>
                            <a:latin typeface="Cambria Math"/>
                          </a:rPr>
                          <m:t>3</m:t>
                        </m:r>
                      </m:sup>
                    </m:sSup>
                  </m:oMath>
                </a14:m>
                <a:r>
                  <a:rPr lang="pt-BR" dirty="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rPr>
                  <a:t> = P1=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pt-BR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d>
                          <m:dPr>
                            <m:ctrlPr>
                              <a:rPr lang="pt-BR" i="1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f>
                              <m:fPr>
                                <m:ctrlPr>
                                  <a:rPr lang="pt-BR" i="1">
                                    <a:solidFill>
                                      <a:schemeClr val="tx1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fPr>
                              <m:num>
                                <m:r>
                                  <a:rPr lang="pt-BR" i="1">
                                    <a:solidFill>
                                      <a:schemeClr val="tx1"/>
                                    </a:solidFill>
                                    <a:latin typeface="Cambria Math"/>
                                  </a:rPr>
                                  <m:t>𝑁</m:t>
                                </m:r>
                                <m:r>
                                  <a:rPr lang="pt-BR" i="1">
                                    <a:solidFill>
                                      <a:schemeClr val="tx1"/>
                                    </a:solidFill>
                                    <a:latin typeface="Cambria Math"/>
                                  </a:rPr>
                                  <m:t>1</m:t>
                                </m:r>
                              </m:num>
                              <m:den>
                                <m:r>
                                  <a:rPr lang="pt-BR" i="1">
                                    <a:solidFill>
                                      <a:schemeClr val="tx1"/>
                                    </a:solidFill>
                                    <a:latin typeface="Cambria Math"/>
                                  </a:rPr>
                                  <m:t>𝑁</m:t>
                                </m:r>
                                <m:r>
                                  <a:rPr lang="pt-BR" i="1">
                                    <a:solidFill>
                                      <a:schemeClr val="tx1"/>
                                    </a:solidFill>
                                    <a:latin typeface="Cambria Math"/>
                                  </a:rPr>
                                  <m:t>0</m:t>
                                </m:r>
                              </m:den>
                            </m:f>
                          </m:e>
                        </m:d>
                      </m:e>
                      <m:sup>
                        <m:r>
                          <a:rPr lang="pt-BR" i="1">
                            <a:solidFill>
                              <a:schemeClr val="tx1"/>
                            </a:solidFill>
                            <a:latin typeface="Cambria Math"/>
                          </a:rPr>
                          <m:t>3</m:t>
                        </m:r>
                      </m:sup>
                    </m:sSup>
                    <m:r>
                      <a:rPr lang="pt-BR" i="1">
                        <a:solidFill>
                          <a:schemeClr val="tx1"/>
                        </a:solidFill>
                        <a:latin typeface="Cambria Math"/>
                      </a:rPr>
                      <m:t>𝑥</m:t>
                    </m:r>
                    <m:r>
                      <a:rPr lang="pt-BR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 </m:t>
                    </m:r>
                    <m:r>
                      <a:rPr lang="pt-BR" i="1">
                        <a:solidFill>
                          <a:schemeClr val="tx1"/>
                        </a:solidFill>
                        <a:latin typeface="Cambria Math"/>
                      </a:rPr>
                      <m:t>𝑃</m:t>
                    </m:r>
                    <m:r>
                      <a:rPr lang="pt-BR" i="1">
                        <a:solidFill>
                          <a:schemeClr val="tx1"/>
                        </a:solidFill>
                        <a:latin typeface="Cambria Math"/>
                      </a:rPr>
                      <m:t>0</m:t>
                    </m:r>
                  </m:oMath>
                </a14:m>
                <a:endParaRPr lang="pt-BR" dirty="0" smtClean="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endParaRPr>
              </a:p>
              <a:p>
                <a:r>
                  <a:rPr lang="pt-BR" dirty="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rPr>
                  <a:t> </a:t>
                </a:r>
              </a:p>
              <a:p>
                <a:r>
                  <a:rPr lang="pt-BR" dirty="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rPr>
                  <a:t>          </a:t>
                </a:r>
                <a:r>
                  <a:rPr lang="pt-BR" dirty="0" smtClean="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rPr>
                  <a:t>P1 </a:t>
                </a:r>
                <a:r>
                  <a:rPr lang="pt-BR" dirty="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rPr>
                  <a:t>=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pt-BR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d>
                          <m:dPr>
                            <m:ctrlPr>
                              <a:rPr lang="pt-BR" i="1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f>
                              <m:fPr>
                                <m:ctrlPr>
                                  <a:rPr lang="pt-BR" i="1">
                                    <a:solidFill>
                                      <a:schemeClr val="tx1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fPr>
                              <m:num>
                                <m:r>
                                  <a:rPr lang="pt-BR" i="1">
                                    <a:solidFill>
                                      <a:schemeClr val="tx1"/>
                                    </a:solidFill>
                                    <a:latin typeface="Cambria Math"/>
                                  </a:rPr>
                                  <m:t>1250</m:t>
                                </m:r>
                              </m:num>
                              <m:den>
                                <m:r>
                                  <a:rPr lang="pt-BR" i="1">
                                    <a:solidFill>
                                      <a:schemeClr val="tx1"/>
                                    </a:solidFill>
                                    <a:latin typeface="Cambria Math"/>
                                  </a:rPr>
                                  <m:t>17</m:t>
                                </m:r>
                                <m:r>
                                  <a:rPr lang="pt-BR" i="1" smtClean="0">
                                    <a:solidFill>
                                      <a:schemeClr val="tx1"/>
                                    </a:solidFill>
                                    <a:latin typeface="Cambria Math"/>
                                  </a:rPr>
                                  <m:t>9</m:t>
                                </m:r>
                                <m:r>
                                  <a:rPr lang="pt-BR" i="1">
                                    <a:solidFill>
                                      <a:schemeClr val="tx1"/>
                                    </a:solidFill>
                                    <a:latin typeface="Cambria Math"/>
                                  </a:rPr>
                                  <m:t>0</m:t>
                                </m:r>
                              </m:den>
                            </m:f>
                          </m:e>
                        </m:d>
                      </m:e>
                      <m:sup>
                        <m:r>
                          <a:rPr lang="pt-BR" i="1">
                            <a:solidFill>
                              <a:schemeClr val="tx1"/>
                            </a:solidFill>
                            <a:latin typeface="Cambria Math"/>
                          </a:rPr>
                          <m:t>3</m:t>
                        </m:r>
                      </m:sup>
                    </m:sSup>
                    <m:r>
                      <a:rPr lang="pt-BR" i="1">
                        <a:solidFill>
                          <a:schemeClr val="tx1"/>
                        </a:solidFill>
                        <a:latin typeface="Cambria Math"/>
                      </a:rPr>
                      <m:t>𝑥</m:t>
                    </m:r>
                    <m:r>
                      <a:rPr lang="pt-BR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 </m:t>
                    </m:r>
                    <m:r>
                      <a:rPr lang="pt-BR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4</m:t>
                    </m:r>
                    <m:r>
                      <a:rPr lang="pt-BR" i="1">
                        <a:solidFill>
                          <a:schemeClr val="tx1"/>
                        </a:solidFill>
                        <a:latin typeface="Cambria Math"/>
                      </a:rPr>
                      <m:t>41=1</m:t>
                    </m:r>
                    <m:r>
                      <a:rPr lang="pt-BR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50</m:t>
                    </m:r>
                    <m:r>
                      <a:rPr lang="pt-BR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 </m:t>
                    </m:r>
                    <m:r>
                      <a:rPr lang="pt-BR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𝑘𝑊</m:t>
                    </m:r>
                  </m:oMath>
                </a14:m>
                <a:endParaRPr lang="pt-BR" dirty="0" smtClean="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endParaRPr>
              </a:p>
              <a:p>
                <a:endParaRPr lang="pt-BR" dirty="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endParaRPr>
              </a:p>
              <a:p>
                <a:r>
                  <a:rPr lang="pt-BR" dirty="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rPr>
                  <a:t>        </a:t>
                </a:r>
                <a:r>
                  <a:rPr lang="pt-BR" dirty="0" smtClean="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rPr>
                  <a:t>150 </a:t>
                </a:r>
                <a:r>
                  <a:rPr lang="pt-BR" dirty="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rPr>
                  <a:t>x 2 = </a:t>
                </a:r>
                <a:r>
                  <a:rPr lang="pt-BR" dirty="0" smtClean="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rPr>
                  <a:t>288 kW</a:t>
                </a:r>
                <a:endParaRPr lang="pt-BR" dirty="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endParaRPr>
              </a:p>
              <a:p>
                <a:r>
                  <a:rPr lang="pt-BR" dirty="0"/>
                  <a:t> </a:t>
                </a:r>
              </a:p>
              <a:p>
                <a:endParaRPr lang="pt-BR" dirty="0"/>
              </a:p>
            </p:txBody>
          </p:sp>
        </mc:Choice>
        <mc:Fallback xmlns="">
          <p:sp>
            <p:nvSpPr>
              <p:cNvPr id="7" name="Espaço Reservado para Conteúdo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1520" y="836712"/>
                <a:ext cx="8640959" cy="5400600"/>
              </a:xfrm>
              <a:prstGeom prst="rect">
                <a:avLst/>
              </a:prstGeom>
              <a:blipFill rotWithShape="0">
                <a:blip r:embed="rId4"/>
                <a:stretch>
                  <a:fillRect t="-2709"/>
                </a:stretch>
              </a:blipFill>
            </p:spPr>
            <p:txBody>
              <a:bodyPr/>
              <a:lstStyle/>
              <a:p>
                <a:r>
                  <a:rPr lang="pt-BR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" name="Título 2"/>
          <p:cNvSpPr txBox="1">
            <a:spLocks/>
          </p:cNvSpPr>
          <p:nvPr/>
        </p:nvSpPr>
        <p:spPr>
          <a:xfrm>
            <a:off x="457200" y="-27384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sz="3600" dirty="0" smtClean="0">
                <a:latin typeface="Arial" pitchFamily="34" charset="0"/>
                <a:cs typeface="Arial" pitchFamily="34" charset="0"/>
              </a:rPr>
              <a:t>Lei da Similaridade Mecânica</a:t>
            </a:r>
            <a:endParaRPr lang="pt-BR" sz="36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501146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gabriel.silva\Desktop\Template-49CNSA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8601" y="-27384"/>
            <a:ext cx="9153275" cy="69470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72400" y="0"/>
            <a:ext cx="858570" cy="361243"/>
          </a:xfrm>
          <a:prstGeom prst="rect">
            <a:avLst/>
          </a:prstGeom>
        </p:spPr>
      </p:pic>
      <p:sp>
        <p:nvSpPr>
          <p:cNvPr id="8" name="Título 2"/>
          <p:cNvSpPr txBox="1">
            <a:spLocks/>
          </p:cNvSpPr>
          <p:nvPr/>
        </p:nvSpPr>
        <p:spPr>
          <a:xfrm>
            <a:off x="457200" y="16004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sz="3600" dirty="0" smtClean="0">
                <a:latin typeface="Arial" pitchFamily="34" charset="0"/>
                <a:cs typeface="Arial" pitchFamily="34" charset="0"/>
              </a:rPr>
              <a:t>Resultado </a:t>
            </a:r>
            <a:r>
              <a:rPr lang="pt-BR" sz="3600" dirty="0">
                <a:latin typeface="Arial" pitchFamily="34" charset="0"/>
                <a:cs typeface="Arial" pitchFamily="34" charset="0"/>
              </a:rPr>
              <a:t>do sistema com uma bomba</a:t>
            </a:r>
          </a:p>
        </p:txBody>
      </p:sp>
      <p:pic>
        <p:nvPicPr>
          <p:cNvPr id="9" name="Espaço Reservado para Conteúdo 3"/>
          <p:cNvPicPr>
            <a:picLocks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8601" y="1556792"/>
            <a:ext cx="9153275" cy="53628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66203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gabriel.silva\Desktop\Template-49CNSA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8601" y="-27384"/>
            <a:ext cx="9153275" cy="69470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72400" y="0"/>
            <a:ext cx="858570" cy="361243"/>
          </a:xfrm>
          <a:prstGeom prst="rect">
            <a:avLst/>
          </a:prstGeom>
        </p:spPr>
      </p:pic>
      <p:sp>
        <p:nvSpPr>
          <p:cNvPr id="8" name="Título 2"/>
          <p:cNvSpPr txBox="1">
            <a:spLocks/>
          </p:cNvSpPr>
          <p:nvPr/>
        </p:nvSpPr>
        <p:spPr>
          <a:xfrm>
            <a:off x="457200" y="16004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sz="3200" dirty="0" smtClean="0">
                <a:latin typeface="Arial" pitchFamily="34" charset="0"/>
                <a:cs typeface="Arial" pitchFamily="34" charset="0"/>
              </a:rPr>
              <a:t>Resultados </a:t>
            </a:r>
            <a:r>
              <a:rPr lang="pt-BR" sz="3200" dirty="0">
                <a:latin typeface="Arial" pitchFamily="34" charset="0"/>
                <a:cs typeface="Arial" pitchFamily="34" charset="0"/>
              </a:rPr>
              <a:t>do sistema com uma bomba</a:t>
            </a:r>
          </a:p>
        </p:txBody>
      </p:sp>
      <p:pic>
        <p:nvPicPr>
          <p:cNvPr id="2" name="Imagem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96496" y="1052736"/>
            <a:ext cx="6787872" cy="58671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35663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gabriel.silva\Desktop\Template-49CNSA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3107" y="-27776"/>
            <a:ext cx="9153275" cy="69470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72400" y="0"/>
            <a:ext cx="858570" cy="361243"/>
          </a:xfrm>
          <a:prstGeom prst="rect">
            <a:avLst/>
          </a:prstGeom>
        </p:spPr>
      </p:pic>
      <p:sp>
        <p:nvSpPr>
          <p:cNvPr id="8" name="Título 2"/>
          <p:cNvSpPr txBox="1">
            <a:spLocks/>
          </p:cNvSpPr>
          <p:nvPr/>
        </p:nvSpPr>
        <p:spPr>
          <a:xfrm>
            <a:off x="457200" y="16004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sz="3500" dirty="0" smtClean="0">
                <a:latin typeface="Arial" pitchFamily="34" charset="0"/>
                <a:cs typeface="Arial" pitchFamily="34" charset="0"/>
              </a:rPr>
              <a:t>Resultado </a:t>
            </a:r>
            <a:r>
              <a:rPr lang="pt-BR" sz="3500" dirty="0">
                <a:latin typeface="Arial" pitchFamily="34" charset="0"/>
                <a:cs typeface="Arial" pitchFamily="34" charset="0"/>
              </a:rPr>
              <a:t>do sistema com </a:t>
            </a:r>
            <a:r>
              <a:rPr lang="pt-BR" sz="3500" dirty="0" smtClean="0">
                <a:latin typeface="Arial" pitchFamily="34" charset="0"/>
                <a:cs typeface="Arial" pitchFamily="34" charset="0"/>
              </a:rPr>
              <a:t>duas bombas</a:t>
            </a:r>
            <a:endParaRPr lang="pt-BR" sz="35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2" name="Imagem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3107" y="1493087"/>
            <a:ext cx="9157107" cy="54643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97597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gabriel.silva\Desktop\Template-49CNSA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8601" y="-27384"/>
            <a:ext cx="9153275" cy="69470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72400" y="0"/>
            <a:ext cx="858570" cy="361243"/>
          </a:xfrm>
          <a:prstGeom prst="rect">
            <a:avLst/>
          </a:prstGeom>
        </p:spPr>
      </p:pic>
      <p:sp>
        <p:nvSpPr>
          <p:cNvPr id="8" name="Título 2"/>
          <p:cNvSpPr txBox="1">
            <a:spLocks/>
          </p:cNvSpPr>
          <p:nvPr/>
        </p:nvSpPr>
        <p:spPr>
          <a:xfrm>
            <a:off x="457200" y="16004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sz="3200" dirty="0" smtClean="0">
                <a:latin typeface="Arial" pitchFamily="34" charset="0"/>
                <a:cs typeface="Arial" pitchFamily="34" charset="0"/>
              </a:rPr>
              <a:t>Resultados </a:t>
            </a:r>
            <a:r>
              <a:rPr lang="pt-BR" sz="3200" dirty="0">
                <a:latin typeface="Arial" pitchFamily="34" charset="0"/>
                <a:cs typeface="Arial" pitchFamily="34" charset="0"/>
              </a:rPr>
              <a:t>do sistema com </a:t>
            </a:r>
            <a:r>
              <a:rPr lang="pt-BR" sz="3200" dirty="0" smtClean="0">
                <a:latin typeface="Arial" pitchFamily="34" charset="0"/>
                <a:cs typeface="Arial" pitchFamily="34" charset="0"/>
              </a:rPr>
              <a:t>duas bombas</a:t>
            </a:r>
            <a:endParaRPr lang="pt-BR" sz="32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28601" y="1412776"/>
            <a:ext cx="9134434" cy="54793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32353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gabriel.silva\Desktop\Template-49CNSA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8601" y="-27384"/>
            <a:ext cx="9153275" cy="69470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72400" y="0"/>
            <a:ext cx="858570" cy="361243"/>
          </a:xfrm>
          <a:prstGeom prst="rect">
            <a:avLst/>
          </a:prstGeom>
        </p:spPr>
      </p:pic>
      <p:sp>
        <p:nvSpPr>
          <p:cNvPr id="8" name="Título 2"/>
          <p:cNvSpPr txBox="1">
            <a:spLocks/>
          </p:cNvSpPr>
          <p:nvPr/>
        </p:nvSpPr>
        <p:spPr>
          <a:xfrm>
            <a:off x="457200" y="16004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sz="3200" dirty="0" smtClean="0">
                <a:latin typeface="Arial" pitchFamily="34" charset="0"/>
                <a:cs typeface="Arial" pitchFamily="34" charset="0"/>
              </a:rPr>
              <a:t>Resultados obtidos nas faturas de energia</a:t>
            </a:r>
            <a:endParaRPr lang="pt-BR" sz="32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28602" y="1420194"/>
            <a:ext cx="9153275" cy="54994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498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gabriel.silva\Desktop\Template-49CNSA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8601" y="-27384"/>
            <a:ext cx="9153275" cy="69470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72400" y="0"/>
            <a:ext cx="858570" cy="361243"/>
          </a:xfrm>
          <a:prstGeom prst="rect">
            <a:avLst/>
          </a:prstGeom>
        </p:spPr>
      </p:pic>
      <p:sp>
        <p:nvSpPr>
          <p:cNvPr id="8" name="Título 2"/>
          <p:cNvSpPr txBox="1">
            <a:spLocks/>
          </p:cNvSpPr>
          <p:nvPr/>
        </p:nvSpPr>
        <p:spPr>
          <a:xfrm>
            <a:off x="457200" y="16004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sz="3200" dirty="0" smtClean="0">
                <a:latin typeface="Arial" pitchFamily="34" charset="0"/>
                <a:cs typeface="Arial" pitchFamily="34" charset="0"/>
              </a:rPr>
              <a:t>Resumo das informações do projeto</a:t>
            </a:r>
            <a:endParaRPr lang="pt-BR" sz="32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2" name="Imagem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149889" y="2060847"/>
            <a:ext cx="11305519" cy="34563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69361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gabriel.silva\Desktop\Template-49CNSA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8601" y="-27384"/>
            <a:ext cx="9153275" cy="69470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1880" y="4282254"/>
            <a:ext cx="2156682" cy="907423"/>
          </a:xfrm>
          <a:prstGeom prst="rect">
            <a:avLst/>
          </a:prstGeom>
        </p:spPr>
      </p:pic>
      <p:sp>
        <p:nvSpPr>
          <p:cNvPr id="8" name="Título 2"/>
          <p:cNvSpPr txBox="1">
            <a:spLocks/>
          </p:cNvSpPr>
          <p:nvPr/>
        </p:nvSpPr>
        <p:spPr>
          <a:xfrm>
            <a:off x="457200" y="764704"/>
            <a:ext cx="8229600" cy="345638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dirty="0" smtClean="0">
                <a:latin typeface="Arial" pitchFamily="34" charset="0"/>
                <a:cs typeface="Arial" pitchFamily="34" charset="0"/>
              </a:rPr>
              <a:t>Obrigado !!!</a:t>
            </a:r>
          </a:p>
          <a:p>
            <a:endParaRPr lang="pt-BR" dirty="0">
              <a:latin typeface="Arial" pitchFamily="34" charset="0"/>
              <a:cs typeface="Arial" pitchFamily="34" charset="0"/>
            </a:endParaRPr>
          </a:p>
          <a:p>
            <a:r>
              <a:rPr lang="pt-BR" sz="2800" dirty="0" smtClean="0">
                <a:latin typeface="Arial" pitchFamily="34" charset="0"/>
                <a:cs typeface="Arial" pitchFamily="34" charset="0"/>
              </a:rPr>
              <a:t>Gerência de Automação e Telecomunicações</a:t>
            </a:r>
          </a:p>
          <a:p>
            <a:endParaRPr lang="pt-BR" sz="2800" dirty="0" smtClean="0">
              <a:latin typeface="Arial" pitchFamily="34" charset="0"/>
              <a:cs typeface="Arial" pitchFamily="34" charset="0"/>
            </a:endParaRPr>
          </a:p>
          <a:p>
            <a:r>
              <a:rPr lang="pt-BR" sz="2800" dirty="0" smtClean="0">
                <a:latin typeface="Arial" pitchFamily="34" charset="0"/>
                <a:cs typeface="Arial" pitchFamily="34" charset="0"/>
              </a:rPr>
              <a:t>Diretoria </a:t>
            </a:r>
            <a:r>
              <a:rPr lang="pt-BR" sz="2800" dirty="0" smtClean="0">
                <a:latin typeface="Arial" pitchFamily="34" charset="0"/>
                <a:cs typeface="Arial" pitchFamily="34" charset="0"/>
              </a:rPr>
              <a:t>Operacional</a:t>
            </a:r>
            <a:endParaRPr lang="pt-BR" sz="28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472200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1844</TotalTime>
  <Words>165</Words>
  <Application>Microsoft Office PowerPoint</Application>
  <PresentationFormat>Apresentação na tela (4:3)</PresentationFormat>
  <Paragraphs>41</Paragraphs>
  <Slides>14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14</vt:i4>
      </vt:variant>
    </vt:vector>
  </HeadingPairs>
  <TitlesOfParts>
    <vt:vector size="18" baseType="lpstr">
      <vt:lpstr>Arial</vt:lpstr>
      <vt:lpstr>Calibri</vt:lpstr>
      <vt:lpstr>Cambria Math</vt:lpstr>
      <vt:lpstr>Tema do Office</vt:lpstr>
      <vt:lpstr> EFICIÊNCIA ENERGÉTICA COM APLICAÇÃO DE CONTROLE REGULATÓRIO EM CONJUNTOS MOTOBOMBAS OPERANDO EM PARALELO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Gabriel Silva</dc:creator>
  <cp:lastModifiedBy>Sérgio Queiroz</cp:lastModifiedBy>
  <cp:revision>44</cp:revision>
  <dcterms:created xsi:type="dcterms:W3CDTF">2018-05-02T19:43:05Z</dcterms:created>
  <dcterms:modified xsi:type="dcterms:W3CDTF">2019-05-08T03:06:58Z</dcterms:modified>
</cp:coreProperties>
</file>