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9" r:id="rId2"/>
    <p:sldId id="262" r:id="rId3"/>
    <p:sldId id="285" r:id="rId4"/>
    <p:sldId id="267" r:id="rId5"/>
    <p:sldId id="286" r:id="rId6"/>
    <p:sldId id="287" r:id="rId7"/>
    <p:sldId id="288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283" r:id="rId17"/>
    <p:sldId id="302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012ECD-51FC-41F1-AA8D-1B2483CD663E}" styleName="Estilo Claro 2 - Ênfas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Estilo Claro 2 - Ênfas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267" y="-1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F0323-0513-470E-B5AA-FE620F6F2E88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063EDF-B99C-4447-AFB9-5AB60184DB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20188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Shape 33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3" name="Shape 33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57706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Shape 29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" name="Shape 2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841442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Shape 29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" name="Shape 2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0341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Shape 29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" name="Shape 2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817574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9" name="Shape 40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766738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Shape 40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9" name="Shape 40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77088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08/05/2019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329432"/>
            <a:ext cx="7956376" cy="2387600"/>
          </a:xfrm>
        </p:spPr>
        <p:txBody>
          <a:bodyPr anchor="ctr" anchorCtr="0">
            <a:noAutofit/>
          </a:bodyPr>
          <a:lstStyle/>
          <a:p>
            <a:r>
              <a:rPr lang="pt-BR" sz="3600" b="1" dirty="0" smtClean="0">
                <a:solidFill>
                  <a:schemeClr val="tx2">
                    <a:lumMod val="50000"/>
                  </a:schemeClr>
                </a:solidFill>
              </a:rPr>
              <a:t>VIABILIDADE TÉCNICA DA IMPLANTAÇÃO DE UM SISTEMA BIODIGESTOR DE RESÍDUOS PROVENIENTES DA ATIVIDADE PECUÁRIA: ESTUDO APLICADO A UMA FAZENDA DE BOVINOCULTURA</a:t>
            </a:r>
            <a:endParaRPr lang="pt-BR" sz="36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4293518"/>
            <a:ext cx="7776864" cy="16557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</a:rPr>
              <a:t>Rodrigo Martins Souza e Silva</a:t>
            </a:r>
          </a:p>
          <a:p>
            <a:pPr marL="0" indent="0" algn="ctr">
              <a:buNone/>
            </a:pPr>
            <a:r>
              <a:rPr lang="pt-BR" sz="2400" b="1" dirty="0" err="1" smtClean="0">
                <a:solidFill>
                  <a:schemeClr val="tx2">
                    <a:lumMod val="50000"/>
                  </a:schemeClr>
                </a:solidFill>
              </a:rPr>
              <a:t>Tatyane</a:t>
            </a:r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</a:rPr>
              <a:t> Souza Nunes Rodrigues</a:t>
            </a:r>
          </a:p>
          <a:p>
            <a:pPr algn="l"/>
            <a:endParaRPr lang="pt-BR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5" name="Imagem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27" t="50113" r="12708" b="35921"/>
          <a:stretch/>
        </p:blipFill>
        <p:spPr bwMode="auto">
          <a:xfrm>
            <a:off x="5940152" y="487586"/>
            <a:ext cx="2699792" cy="31533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2276872"/>
            <a:ext cx="7956376" cy="720080"/>
          </a:xfrm>
        </p:spPr>
        <p:txBody>
          <a:bodyPr anchor="t" anchorCtr="0">
            <a:no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Espécie trazida pelos portugueses na colonização do país;</a:t>
            </a:r>
            <a:endParaRPr lang="pt-BR" sz="2000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2994680"/>
            <a:ext cx="7956376" cy="720080"/>
          </a:xfrm>
        </p:spPr>
        <p:txBody>
          <a:bodyPr anchor="t" anchorCtr="0">
            <a:no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Grande participação no comércio mundial de exportação; e</a:t>
            </a:r>
            <a:endParaRPr lang="pt-BR" sz="2000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6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3714760"/>
            <a:ext cx="7956376" cy="720080"/>
          </a:xfrm>
        </p:spPr>
        <p:txBody>
          <a:bodyPr anchor="t" anchorCtr="0">
            <a:no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Grande potencial de degradação ambiental.</a:t>
            </a:r>
            <a:endParaRPr lang="pt-BR" sz="2000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7" name="Shape 335"/>
          <p:cNvSpPr txBox="1">
            <a:spLocks/>
          </p:cNvSpPr>
          <p:nvPr/>
        </p:nvSpPr>
        <p:spPr>
          <a:xfrm>
            <a:off x="971600" y="548680"/>
            <a:ext cx="4662772" cy="6831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r>
              <a:rPr lang="pt-BR" sz="3200" dirty="0">
                <a:solidFill>
                  <a:schemeClr val="tx2">
                    <a:lumMod val="50000"/>
                  </a:schemeClr>
                </a:solidFill>
              </a:rPr>
              <a:t>Bovinocultura no Brasil:</a:t>
            </a:r>
          </a:p>
        </p:txBody>
      </p:sp>
    </p:spTree>
    <p:extLst>
      <p:ext uri="{BB962C8B-B14F-4D97-AF65-F5344CB8AC3E}">
        <p14:creationId xmlns:p14="http://schemas.microsoft.com/office/powerpoint/2010/main" val="2844571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2780928"/>
            <a:ext cx="7956376" cy="1296144"/>
          </a:xfrm>
        </p:spPr>
        <p:txBody>
          <a:bodyPr anchor="ctr" anchorCtr="0">
            <a:noAutofit/>
          </a:bodyPr>
          <a:lstStyle/>
          <a:p>
            <a:pPr algn="just"/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Avaliar a viabilidade técnica da implantação de um sistema biodigestor de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resíduos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provenientes da atividade pecuária para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geração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de energia elétrica em uma propriedade 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rural </a:t>
            </a:r>
            <a:r>
              <a:rPr lang="pt-BR" sz="2000" dirty="0">
                <a:solidFill>
                  <a:schemeClr val="tx2">
                    <a:lumMod val="50000"/>
                  </a:schemeClr>
                </a:solidFill>
                <a:latin typeface="+mn-lt"/>
              </a:rPr>
              <a:t>situada no município de Tiros, Minas Gerais</a:t>
            </a:r>
            <a:r>
              <a:rPr lang="pt-BR" sz="2000" dirty="0" smtClean="0">
                <a:solidFill>
                  <a:schemeClr val="tx2">
                    <a:lumMod val="50000"/>
                  </a:schemeClr>
                </a:solidFill>
                <a:latin typeface="+mn-lt"/>
              </a:rPr>
              <a:t>.</a:t>
            </a:r>
            <a:endParaRPr lang="pt-BR" sz="2000" dirty="0">
              <a:solidFill>
                <a:schemeClr val="tx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5" name="Shape 335"/>
          <p:cNvSpPr txBox="1">
            <a:spLocks/>
          </p:cNvSpPr>
          <p:nvPr/>
        </p:nvSpPr>
        <p:spPr>
          <a:xfrm>
            <a:off x="971600" y="548680"/>
            <a:ext cx="4662772" cy="6831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Objetivo Geral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372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Shape 335"/>
          <p:cNvSpPr txBox="1">
            <a:spLocks noGrp="1"/>
          </p:cNvSpPr>
          <p:nvPr>
            <p:ph type="title"/>
          </p:nvPr>
        </p:nvSpPr>
        <p:spPr>
          <a:xfrm>
            <a:off x="971600" y="548680"/>
            <a:ext cx="4032448" cy="6831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/>
          <a:p>
            <a:pPr algn="l">
              <a:spcBef>
                <a:spcPts val="0"/>
              </a:spcBef>
            </a:pPr>
            <a:r>
              <a:rPr lang="en" sz="3200" dirty="0" smtClean="0">
                <a:solidFill>
                  <a:schemeClr val="tx2">
                    <a:lumMod val="50000"/>
                  </a:schemeClr>
                </a:solidFill>
              </a:rPr>
              <a:t>Objetivos específicos</a:t>
            </a:r>
            <a:endParaRPr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36" name="Shape 336"/>
          <p:cNvSpPr txBox="1">
            <a:spLocks noGrp="1"/>
          </p:cNvSpPr>
          <p:nvPr>
            <p:ph type="sldNum" idx="12"/>
          </p:nvPr>
        </p:nvSpPr>
        <p:spPr>
          <a:xfrm>
            <a:off x="8555875" y="5433700"/>
            <a:ext cx="435600" cy="435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4</a:t>
            </a:fld>
            <a:endParaRPr/>
          </a:p>
        </p:txBody>
      </p:sp>
      <p:grpSp>
        <p:nvGrpSpPr>
          <p:cNvPr id="342" name="Shape 342"/>
          <p:cNvGrpSpPr/>
          <p:nvPr/>
        </p:nvGrpSpPr>
        <p:grpSpPr>
          <a:xfrm rot="1049080">
            <a:off x="-14075" y="3187582"/>
            <a:ext cx="3744000" cy="1667534"/>
            <a:chOff x="2957320" y="2240903"/>
            <a:chExt cx="3040276" cy="1294212"/>
          </a:xfrm>
          <a:solidFill>
            <a:schemeClr val="tx2">
              <a:lumMod val="75000"/>
            </a:schemeClr>
          </a:solidFill>
        </p:grpSpPr>
        <p:sp>
          <p:nvSpPr>
            <p:cNvPr id="343" name="Shape 343"/>
            <p:cNvSpPr/>
            <p:nvPr/>
          </p:nvSpPr>
          <p:spPr>
            <a:xfrm rot="2700000">
              <a:off x="4196595" y="1011412"/>
              <a:ext cx="561726" cy="3040276"/>
            </a:xfrm>
            <a:prstGeom prst="roundRect">
              <a:avLst>
                <a:gd name="adj" fmla="val 50000"/>
              </a:avLst>
            </a:prstGeom>
            <a:solidFill>
              <a:srgbClr val="00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344" name="Shape 344"/>
            <p:cNvSpPr/>
            <p:nvPr/>
          </p:nvSpPr>
          <p:spPr>
            <a:xfrm rot="20341833">
              <a:off x="3406348" y="3161015"/>
              <a:ext cx="374100" cy="3741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" sz="1200" b="1" dirty="0">
                  <a:ln>
                    <a:solidFill>
                      <a:srgbClr val="009999"/>
                    </a:solidFill>
                  </a:ln>
                  <a:solidFill>
                    <a:srgbClr val="666666"/>
                  </a:solidFill>
                  <a:latin typeface="Poppins"/>
                  <a:ea typeface="Poppins"/>
                  <a:cs typeface="Poppins"/>
                  <a:sym typeface="Poppins"/>
                </a:rPr>
                <a:t>1</a:t>
              </a:r>
              <a:endParaRPr sz="1200" b="1" dirty="0">
                <a:ln>
                  <a:solidFill>
                    <a:srgbClr val="009999"/>
                  </a:solidFill>
                </a:ln>
                <a:solidFill>
                  <a:srgbClr val="666666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345" name="Shape 345"/>
            <p:cNvSpPr txBox="1"/>
            <p:nvPr/>
          </p:nvSpPr>
          <p:spPr>
            <a:xfrm rot="-2700000">
              <a:off x="3410687" y="2240903"/>
              <a:ext cx="2333877" cy="39329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lnSpc>
                  <a:spcPct val="115000"/>
                </a:lnSpc>
              </a:pPr>
              <a:r>
                <a:rPr lang="en" sz="1100" b="1" dirty="0">
                  <a:solidFill>
                    <a:srgbClr val="FFFFFF"/>
                  </a:solidFill>
                  <a:ea typeface="Poppins"/>
                  <a:cs typeface="Poppins"/>
                  <a:sym typeface="Poppins"/>
                </a:rPr>
                <a:t>Estimar o potencial de produção de biogás da unidade estudada;</a:t>
              </a:r>
              <a:endParaRPr sz="1100" b="1" dirty="0">
                <a:solidFill>
                  <a:srgbClr val="FFFFFF"/>
                </a:solidFill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47" name="Shape 347"/>
          <p:cNvGrpSpPr/>
          <p:nvPr/>
        </p:nvGrpSpPr>
        <p:grpSpPr>
          <a:xfrm rot="1049080">
            <a:off x="1744406" y="3181274"/>
            <a:ext cx="3744000" cy="1669917"/>
            <a:chOff x="4868312" y="2222029"/>
            <a:chExt cx="3040276" cy="1296061"/>
          </a:xfrm>
        </p:grpSpPr>
        <p:sp>
          <p:nvSpPr>
            <p:cNvPr id="348" name="Shape 348"/>
            <p:cNvSpPr/>
            <p:nvPr/>
          </p:nvSpPr>
          <p:spPr>
            <a:xfrm rot="2700000">
              <a:off x="6107587" y="982754"/>
              <a:ext cx="561726" cy="3040276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349" name="Shape 349"/>
            <p:cNvSpPr/>
            <p:nvPr/>
          </p:nvSpPr>
          <p:spPr>
            <a:xfrm rot="20550920">
              <a:off x="5291459" y="3143990"/>
              <a:ext cx="374100" cy="3741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1200" b="1" dirty="0">
                  <a:solidFill>
                    <a:schemeClr val="accent3">
                      <a:lumMod val="50000"/>
                    </a:schemeClr>
                  </a:solidFill>
                  <a:latin typeface="Poppins"/>
                  <a:ea typeface="Poppins"/>
                  <a:cs typeface="Poppins"/>
                  <a:sym typeface="Poppins"/>
                </a:rPr>
                <a:t>2</a:t>
              </a:r>
              <a:endParaRPr sz="1200" b="1" dirty="0">
                <a:solidFill>
                  <a:schemeClr val="accent3">
                    <a:lumMod val="50000"/>
                  </a:schemeClr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350" name="Shape 350"/>
            <p:cNvSpPr txBox="1"/>
            <p:nvPr/>
          </p:nvSpPr>
          <p:spPr>
            <a:xfrm rot="-2700000">
              <a:off x="5323969" y="2238203"/>
              <a:ext cx="2341513" cy="39329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lnSpc>
                  <a:spcPct val="115000"/>
                </a:lnSpc>
              </a:pPr>
              <a:r>
                <a:rPr lang="en" sz="1100" b="1" dirty="0" smtClean="0">
                  <a:solidFill>
                    <a:srgbClr val="FFFFFF"/>
                  </a:solidFill>
                  <a:ea typeface="Poppins"/>
                  <a:cs typeface="Poppins"/>
                  <a:sym typeface="Poppins"/>
                </a:rPr>
                <a:t>Avaliar </a:t>
              </a:r>
              <a:r>
                <a:rPr lang="en" sz="1100" b="1" dirty="0">
                  <a:solidFill>
                    <a:srgbClr val="FFFFFF"/>
                  </a:solidFill>
                  <a:ea typeface="Poppins"/>
                  <a:cs typeface="Poppins"/>
                  <a:sym typeface="Poppins"/>
                </a:rPr>
                <a:t>a redução, por meio de tratamentos anaeróbicos, da emissão de gases produzidos pelos dejetos bovinos da unidade de estudo;</a:t>
              </a:r>
              <a:endParaRPr sz="1100" b="1" dirty="0">
                <a:solidFill>
                  <a:srgbClr val="FFFFFF"/>
                </a:solidFill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19" name="Shape 347"/>
          <p:cNvGrpSpPr/>
          <p:nvPr/>
        </p:nvGrpSpPr>
        <p:grpSpPr>
          <a:xfrm rot="1049080">
            <a:off x="3426431" y="3199767"/>
            <a:ext cx="3744000" cy="1685383"/>
            <a:chOff x="4877339" y="2238203"/>
            <a:chExt cx="3040276" cy="1308065"/>
          </a:xfrm>
          <a:solidFill>
            <a:schemeClr val="accent3">
              <a:lumMod val="75000"/>
            </a:schemeClr>
          </a:solidFill>
        </p:grpSpPr>
        <p:sp>
          <p:nvSpPr>
            <p:cNvPr id="20" name="Shape 348"/>
            <p:cNvSpPr/>
            <p:nvPr/>
          </p:nvSpPr>
          <p:spPr>
            <a:xfrm rot="2700000">
              <a:off x="6116614" y="1011411"/>
              <a:ext cx="561726" cy="3040276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21" name="Shape 349"/>
            <p:cNvSpPr/>
            <p:nvPr/>
          </p:nvSpPr>
          <p:spPr>
            <a:xfrm rot="20550920">
              <a:off x="5330042" y="3172168"/>
              <a:ext cx="374100" cy="3741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pt-BR" sz="1200" b="1" dirty="0" smtClean="0">
                  <a:solidFill>
                    <a:schemeClr val="accent3">
                      <a:lumMod val="75000"/>
                    </a:schemeClr>
                  </a:solidFill>
                  <a:latin typeface="Poppins"/>
                  <a:ea typeface="Poppins"/>
                  <a:cs typeface="Poppins"/>
                  <a:sym typeface="Poppins"/>
                </a:rPr>
                <a:t>3</a:t>
              </a:r>
              <a:endParaRPr sz="1200" b="1" dirty="0">
                <a:solidFill>
                  <a:schemeClr val="accent3">
                    <a:lumMod val="75000"/>
                  </a:schemeClr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22" name="Shape 350"/>
            <p:cNvSpPr txBox="1"/>
            <p:nvPr/>
          </p:nvSpPr>
          <p:spPr>
            <a:xfrm rot="-2700000">
              <a:off x="5323969" y="2238203"/>
              <a:ext cx="2341513" cy="393293"/>
            </a:xfrm>
            <a:prstGeom prst="rect">
              <a:avLst/>
            </a:pr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lnSpc>
                  <a:spcPct val="115000"/>
                </a:lnSpc>
              </a:pPr>
              <a:r>
                <a:rPr lang="en" sz="1100" b="1" dirty="0">
                  <a:solidFill>
                    <a:srgbClr val="FFFFFF"/>
                  </a:solidFill>
                  <a:ea typeface="Poppins"/>
                  <a:cs typeface="Poppins"/>
                  <a:sym typeface="Poppins"/>
                </a:rPr>
                <a:t>Estimar o potencial de produção de energia elétrica da combustão do biogás;</a:t>
              </a:r>
              <a:endParaRPr sz="1100" b="1" dirty="0">
                <a:solidFill>
                  <a:srgbClr val="FFFFFF"/>
                </a:solidFill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23" name="Shape 347"/>
          <p:cNvGrpSpPr/>
          <p:nvPr/>
        </p:nvGrpSpPr>
        <p:grpSpPr>
          <a:xfrm rot="1049080">
            <a:off x="5163317" y="3199161"/>
            <a:ext cx="3744000" cy="1711584"/>
            <a:chOff x="4877339" y="2238203"/>
            <a:chExt cx="3040276" cy="1328400"/>
          </a:xfrm>
        </p:grpSpPr>
        <p:sp>
          <p:nvSpPr>
            <p:cNvPr id="24" name="Shape 348"/>
            <p:cNvSpPr/>
            <p:nvPr/>
          </p:nvSpPr>
          <p:spPr>
            <a:xfrm rot="2700000">
              <a:off x="6116614" y="1011412"/>
              <a:ext cx="561726" cy="3040276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latin typeface="Poppins Light"/>
                <a:ea typeface="Poppins Light"/>
                <a:cs typeface="Poppins Light"/>
                <a:sym typeface="Poppins Light"/>
              </a:endParaRPr>
            </a:p>
          </p:txBody>
        </p:sp>
        <p:sp>
          <p:nvSpPr>
            <p:cNvPr id="25" name="Shape 349"/>
            <p:cNvSpPr/>
            <p:nvPr/>
          </p:nvSpPr>
          <p:spPr>
            <a:xfrm rot="20550920">
              <a:off x="5336744" y="3192503"/>
              <a:ext cx="374100" cy="3741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pt-BR" sz="1200" b="1" dirty="0" smtClean="0">
                  <a:solidFill>
                    <a:schemeClr val="bg2">
                      <a:lumMod val="50000"/>
                    </a:schemeClr>
                  </a:solidFill>
                  <a:latin typeface="Poppins"/>
                  <a:ea typeface="Poppins"/>
                  <a:cs typeface="Poppins"/>
                  <a:sym typeface="Poppins"/>
                </a:rPr>
                <a:t>4</a:t>
              </a:r>
              <a:endParaRPr sz="1200" b="1" dirty="0">
                <a:solidFill>
                  <a:schemeClr val="bg2">
                    <a:lumMod val="50000"/>
                  </a:schemeClr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26" name="Shape 350"/>
            <p:cNvSpPr txBox="1"/>
            <p:nvPr/>
          </p:nvSpPr>
          <p:spPr>
            <a:xfrm rot="-2700000">
              <a:off x="5323969" y="2238203"/>
              <a:ext cx="2341513" cy="39329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lnSpc>
                  <a:spcPct val="115000"/>
                </a:lnSpc>
              </a:pPr>
              <a:r>
                <a:rPr lang="en" sz="1100" b="1" dirty="0">
                  <a:solidFill>
                    <a:srgbClr val="FFFFFF"/>
                  </a:solidFill>
                  <a:ea typeface="Poppins"/>
                  <a:cs typeface="Poppins"/>
                  <a:sym typeface="Poppins"/>
                </a:rPr>
                <a:t>Estimar o ganho econômico com a comercialização </a:t>
              </a:r>
              <a:r>
                <a:rPr lang="en" sz="1100" b="1" dirty="0" smtClean="0">
                  <a:solidFill>
                    <a:srgbClr val="FFFFFF"/>
                  </a:solidFill>
                  <a:ea typeface="Poppins"/>
                  <a:cs typeface="Poppins"/>
                  <a:sym typeface="Poppins"/>
                </a:rPr>
                <a:t>do excedente elétrico.</a:t>
              </a:r>
              <a:endParaRPr sz="1100" b="1" dirty="0">
                <a:solidFill>
                  <a:srgbClr val="FFFFFF"/>
                </a:solidFill>
                <a:ea typeface="Poppins"/>
                <a:cs typeface="Poppins"/>
                <a:sym typeface="Poppi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50068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Shape 300"/>
          <p:cNvSpPr txBox="1">
            <a:spLocks noGrp="1"/>
          </p:cNvSpPr>
          <p:nvPr>
            <p:ph type="sldNum" idx="12"/>
          </p:nvPr>
        </p:nvSpPr>
        <p:spPr>
          <a:xfrm>
            <a:off x="8555875" y="5433700"/>
            <a:ext cx="435600" cy="435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5</a:t>
            </a:fld>
            <a:endParaRPr/>
          </a:p>
        </p:txBody>
      </p:sp>
      <p:pic>
        <p:nvPicPr>
          <p:cNvPr id="12" name="Imagem 11" descr="C:\Users\uc14101303\Desktop\Delimitação Fazenda Olhos d'Água 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191" y="1890714"/>
            <a:ext cx="6391621" cy="37705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Imagem 14" descr="E:\Projeto Final\05. Figuras\Rodrigo1-001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45" t="9707" r="9707" b="15545"/>
          <a:stretch/>
        </p:blipFill>
        <p:spPr bwMode="auto">
          <a:xfrm>
            <a:off x="1043608" y="2561140"/>
            <a:ext cx="3262630" cy="230378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Imagem 12" descr="C:\Users\09756941626\Downloads\IMG_20171011_153305429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866" y="2165412"/>
            <a:ext cx="5727326" cy="3221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Imagem 13" descr="E:\Projeto Final\Projeto Final\Imagens\IMG_20171011_152637930_HDR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7042" y="2118172"/>
            <a:ext cx="6043390" cy="339906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Shape 335"/>
          <p:cNvSpPr txBox="1">
            <a:spLocks/>
          </p:cNvSpPr>
          <p:nvPr/>
        </p:nvSpPr>
        <p:spPr>
          <a:xfrm>
            <a:off x="971600" y="548680"/>
            <a:ext cx="4662772" cy="6831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Fazenda Olhos d’Água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0073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Shape 300"/>
          <p:cNvSpPr txBox="1">
            <a:spLocks noGrp="1"/>
          </p:cNvSpPr>
          <p:nvPr>
            <p:ph type="sldNum" idx="12"/>
          </p:nvPr>
        </p:nvSpPr>
        <p:spPr>
          <a:xfrm>
            <a:off x="8555875" y="5433700"/>
            <a:ext cx="435600" cy="435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6</a:t>
            </a:fld>
            <a:endParaRPr/>
          </a:p>
        </p:txBody>
      </p:sp>
      <p:pic>
        <p:nvPicPr>
          <p:cNvPr id="7" name="Imagem 6" descr="E:\Projeto Final\05. Figuras\Infografico (Rodrigo)-0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235" y="1200237"/>
            <a:ext cx="3297530" cy="431699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" name="Grupo 18"/>
          <p:cNvGrpSpPr/>
          <p:nvPr/>
        </p:nvGrpSpPr>
        <p:grpSpPr>
          <a:xfrm>
            <a:off x="3052412" y="3262549"/>
            <a:ext cx="1163524" cy="814523"/>
            <a:chOff x="3052412" y="3262549"/>
            <a:chExt cx="1163524" cy="814523"/>
          </a:xfrm>
          <a:solidFill>
            <a:schemeClr val="bg1"/>
          </a:solidFill>
        </p:grpSpPr>
        <p:sp>
          <p:nvSpPr>
            <p:cNvPr id="17" name="Retângulo 16"/>
            <p:cNvSpPr/>
            <p:nvPr/>
          </p:nvSpPr>
          <p:spPr>
            <a:xfrm rot="2240186">
              <a:off x="3672921" y="3262549"/>
              <a:ext cx="543015" cy="543015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8" name="Retângulo 17"/>
            <p:cNvSpPr/>
            <p:nvPr/>
          </p:nvSpPr>
          <p:spPr>
            <a:xfrm>
              <a:off x="3052412" y="3712425"/>
              <a:ext cx="943524" cy="364647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grpSp>
        <p:nvGrpSpPr>
          <p:cNvPr id="23" name="Grupo 22"/>
          <p:cNvGrpSpPr/>
          <p:nvPr/>
        </p:nvGrpSpPr>
        <p:grpSpPr>
          <a:xfrm>
            <a:off x="4504522" y="3262298"/>
            <a:ext cx="1244887" cy="814774"/>
            <a:chOff x="4504522" y="3262298"/>
            <a:chExt cx="1244887" cy="814774"/>
          </a:xfrm>
        </p:grpSpPr>
        <p:sp>
          <p:nvSpPr>
            <p:cNvPr id="21" name="Retângulo 20"/>
            <p:cNvSpPr/>
            <p:nvPr/>
          </p:nvSpPr>
          <p:spPr>
            <a:xfrm rot="20408371">
              <a:off x="4504522" y="3262298"/>
              <a:ext cx="512819" cy="52209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2" name="Retângulo 21"/>
            <p:cNvSpPr/>
            <p:nvPr/>
          </p:nvSpPr>
          <p:spPr>
            <a:xfrm>
              <a:off x="4860032" y="3645024"/>
              <a:ext cx="889377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24" name="Retângulo 23"/>
          <p:cNvSpPr/>
          <p:nvPr/>
        </p:nvSpPr>
        <p:spPr>
          <a:xfrm>
            <a:off x="3275856" y="1376773"/>
            <a:ext cx="1333639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5" name="Retângulo 24"/>
          <p:cNvSpPr/>
          <p:nvPr/>
        </p:nvSpPr>
        <p:spPr>
          <a:xfrm>
            <a:off x="4656648" y="1638514"/>
            <a:ext cx="648072" cy="295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31" name="Grupo 30"/>
          <p:cNvGrpSpPr/>
          <p:nvPr/>
        </p:nvGrpSpPr>
        <p:grpSpPr>
          <a:xfrm>
            <a:off x="4860032" y="1952864"/>
            <a:ext cx="1296144" cy="828064"/>
            <a:chOff x="4860032" y="1952864"/>
            <a:chExt cx="1296144" cy="828064"/>
          </a:xfrm>
        </p:grpSpPr>
        <p:sp>
          <p:nvSpPr>
            <p:cNvPr id="27" name="Retângulo 26"/>
            <p:cNvSpPr/>
            <p:nvPr/>
          </p:nvSpPr>
          <p:spPr>
            <a:xfrm>
              <a:off x="5292080" y="2348880"/>
              <a:ext cx="864096" cy="43204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8" name="Retângulo 27"/>
            <p:cNvSpPr/>
            <p:nvPr/>
          </p:nvSpPr>
          <p:spPr>
            <a:xfrm>
              <a:off x="4860032" y="1952864"/>
              <a:ext cx="576064" cy="486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30" name="Retângulo 29"/>
          <p:cNvSpPr/>
          <p:nvPr/>
        </p:nvSpPr>
        <p:spPr>
          <a:xfrm>
            <a:off x="4712358" y="2469366"/>
            <a:ext cx="576064" cy="239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295" name="Grupo 294"/>
          <p:cNvGrpSpPr/>
          <p:nvPr/>
        </p:nvGrpSpPr>
        <p:grpSpPr>
          <a:xfrm>
            <a:off x="3203847" y="2408562"/>
            <a:ext cx="1512169" cy="588390"/>
            <a:chOff x="3203847" y="2408562"/>
            <a:chExt cx="1512169" cy="588390"/>
          </a:xfrm>
        </p:grpSpPr>
        <p:sp>
          <p:nvSpPr>
            <p:cNvPr id="289" name="Elipse 288"/>
            <p:cNvSpPr/>
            <p:nvPr/>
          </p:nvSpPr>
          <p:spPr>
            <a:xfrm>
              <a:off x="4067944" y="2408562"/>
              <a:ext cx="648072" cy="51638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90" name="Retângulo 289"/>
            <p:cNvSpPr/>
            <p:nvPr/>
          </p:nvSpPr>
          <p:spPr>
            <a:xfrm>
              <a:off x="3203847" y="2636912"/>
              <a:ext cx="941097" cy="36004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291" name="Elipse 290"/>
          <p:cNvSpPr/>
          <p:nvPr/>
        </p:nvSpPr>
        <p:spPr>
          <a:xfrm rot="1328138">
            <a:off x="4072470" y="2856703"/>
            <a:ext cx="221773" cy="44960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92" name="Elipse 291"/>
          <p:cNvSpPr/>
          <p:nvPr/>
        </p:nvSpPr>
        <p:spPr>
          <a:xfrm rot="20191911">
            <a:off x="4488088" y="2876210"/>
            <a:ext cx="192416" cy="42422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93" name="Retângulo 292"/>
          <p:cNvSpPr/>
          <p:nvPr/>
        </p:nvSpPr>
        <p:spPr>
          <a:xfrm>
            <a:off x="4139952" y="3712425"/>
            <a:ext cx="396000" cy="504000"/>
          </a:xfrm>
          <a:prstGeom prst="rect">
            <a:avLst/>
          </a:prstGeom>
          <a:solidFill>
            <a:schemeClr val="bg1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94" name="Retângulo 293"/>
          <p:cNvSpPr/>
          <p:nvPr/>
        </p:nvSpPr>
        <p:spPr>
          <a:xfrm>
            <a:off x="3995936" y="4267628"/>
            <a:ext cx="1368152" cy="5295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1" name="Retângulo 40"/>
          <p:cNvSpPr/>
          <p:nvPr/>
        </p:nvSpPr>
        <p:spPr>
          <a:xfrm>
            <a:off x="3170048" y="4841042"/>
            <a:ext cx="1401952" cy="5295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6" name="Shape 335"/>
          <p:cNvSpPr txBox="1">
            <a:spLocks/>
          </p:cNvSpPr>
          <p:nvPr/>
        </p:nvSpPr>
        <p:spPr>
          <a:xfrm>
            <a:off x="971600" y="548680"/>
            <a:ext cx="4662772" cy="6831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Fazenda Olhos d’Água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6296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1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0" grpId="0" animBg="1"/>
      <p:bldP spid="291" grpId="0" animBg="1"/>
      <p:bldP spid="292" grpId="0" animBg="1"/>
      <p:bldP spid="293" grpId="0" animBg="1"/>
      <p:bldP spid="294" grpId="0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193"/>
          <p:cNvSpPr txBox="1">
            <a:spLocks/>
          </p:cNvSpPr>
          <p:nvPr/>
        </p:nvSpPr>
        <p:spPr>
          <a:xfrm>
            <a:off x="971600" y="620688"/>
            <a:ext cx="6480720" cy="576064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Estimativa da produção de biogás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2555776" y="2481454"/>
            <a:ext cx="4032448" cy="1895092"/>
            <a:chOff x="539552" y="2278264"/>
            <a:chExt cx="5527573" cy="2597742"/>
          </a:xfrm>
        </p:grpSpPr>
        <p:pic>
          <p:nvPicPr>
            <p:cNvPr id="7" name="Picture 14" descr="vol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2278264"/>
              <a:ext cx="1635125" cy="1987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15" descr="vol4_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6551" y="2888456"/>
              <a:ext cx="1635125" cy="1987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16" descr="vol4_1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5696" y="2278264"/>
              <a:ext cx="1635125" cy="1987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17" descr="vol3_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3258" y="2894806"/>
              <a:ext cx="1635125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18" descr="vol3_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1840" y="2278264"/>
              <a:ext cx="1635125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19" descr="vol2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44938" y="2894806"/>
              <a:ext cx="1635125" cy="19812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0" descr="vol1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2000" y="2278264"/>
              <a:ext cx="1635125" cy="19875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8866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193"/>
          <p:cNvSpPr txBox="1">
            <a:spLocks/>
          </p:cNvSpPr>
          <p:nvPr/>
        </p:nvSpPr>
        <p:spPr>
          <a:xfrm>
            <a:off x="971600" y="548680"/>
            <a:ext cx="6480720" cy="648072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Estimativa da produção de biogás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5" name="Shape 194"/>
          <p:cNvSpPr txBox="1">
            <a:spLocks/>
          </p:cNvSpPr>
          <p:nvPr/>
        </p:nvSpPr>
        <p:spPr>
          <a:xfrm>
            <a:off x="1775690" y="1988840"/>
            <a:ext cx="5592617" cy="26184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0"/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</a:rPr>
              <a:t>1 º - Estimar a quantidade de sólidos voláteis da população estudada</a:t>
            </a:r>
          </a:p>
        </p:txBody>
      </p:sp>
      <p:graphicFrame>
        <p:nvGraphicFramePr>
          <p:cNvPr id="16" name="Tabel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5744084"/>
              </p:ext>
            </p:extLst>
          </p:nvPr>
        </p:nvGraphicFramePr>
        <p:xfrm>
          <a:off x="2267744" y="3789040"/>
          <a:ext cx="4608513" cy="1033903"/>
        </p:xfrm>
        <a:graphic>
          <a:graphicData uri="http://schemas.openxmlformats.org/drawingml/2006/table">
            <a:tbl>
              <a:tblPr firstRow="1" firstCol="1" bandRow="1">
                <a:tableStyleId>{5A111915-BE36-4E01-A7E5-04B1672EAD32}</a:tableStyleId>
              </a:tblPr>
              <a:tblGrid>
                <a:gridCol w="1154715"/>
                <a:gridCol w="1243181"/>
                <a:gridCol w="2210617"/>
              </a:tblGrid>
              <a:tr h="1570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Variável</a:t>
                      </a:r>
                      <a:endParaRPr lang="pt-B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55873" marR="558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Valor</a:t>
                      </a:r>
                      <a:endParaRPr lang="pt-B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55873" marR="5587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Unidade de medida</a:t>
                      </a:r>
                      <a:endParaRPr lang="pt-B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55873" marR="55873" marT="0" marB="0"/>
                </a:tc>
              </a:tr>
              <a:tr h="1570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effectLst/>
                        </a:rPr>
                        <a:t>W</a:t>
                      </a:r>
                      <a:r>
                        <a:rPr lang="pt-BR" sz="1200" baseline="-25000" dirty="0" err="1">
                          <a:effectLst/>
                        </a:rPr>
                        <a:t>Local</a:t>
                      </a:r>
                      <a:endParaRPr lang="pt-B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55873" marR="55873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250</a:t>
                      </a:r>
                      <a:endParaRPr lang="pt-B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55873" marR="55873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kg</a:t>
                      </a:r>
                      <a:endParaRPr lang="pt-B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55873" marR="55873" marT="0" marB="0">
                    <a:solidFill>
                      <a:schemeClr val="bg1"/>
                    </a:solidFill>
                  </a:tcPr>
                </a:tc>
              </a:tr>
              <a:tr h="1570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effectLst/>
                        </a:rPr>
                        <a:t>W</a:t>
                      </a:r>
                      <a:r>
                        <a:rPr lang="pt-BR" sz="1200" baseline="-25000" dirty="0" err="1">
                          <a:effectLst/>
                        </a:rPr>
                        <a:t>padrão</a:t>
                      </a:r>
                      <a:endParaRPr lang="pt-B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55873" marR="55873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400</a:t>
                      </a:r>
                      <a:endParaRPr lang="pt-B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55873" marR="55873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kg</a:t>
                      </a:r>
                      <a:endParaRPr lang="pt-B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55873" marR="55873" marT="0" marB="0">
                    <a:solidFill>
                      <a:schemeClr val="bg1"/>
                    </a:solidFill>
                  </a:tcPr>
                </a:tc>
              </a:tr>
              <a:tr h="2457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VS</a:t>
                      </a:r>
                      <a:r>
                        <a:rPr lang="pt-BR" sz="1200" baseline="-25000">
                          <a:effectLst/>
                        </a:rPr>
                        <a:t>padrão</a:t>
                      </a:r>
                      <a:endParaRPr lang="pt-B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55873" marR="55873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2,9</a:t>
                      </a:r>
                      <a:endParaRPr lang="pt-B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55873" marR="55873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effectLst/>
                        </a:rPr>
                        <a:t>kg</a:t>
                      </a:r>
                      <a:r>
                        <a:rPr lang="pt-BR" sz="1200" baseline="-25000" dirty="0" err="1">
                          <a:effectLst/>
                        </a:rPr>
                        <a:t>matéria</a:t>
                      </a:r>
                      <a:r>
                        <a:rPr lang="pt-BR" sz="1200" baseline="-25000" dirty="0">
                          <a:effectLst/>
                        </a:rPr>
                        <a:t> seca</a:t>
                      </a:r>
                      <a:r>
                        <a:rPr lang="pt-BR" sz="1200" dirty="0">
                          <a:effectLst/>
                        </a:rPr>
                        <a:t>/animal/ano</a:t>
                      </a:r>
                      <a:endParaRPr lang="pt-B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55873" marR="55873" marT="0" marB="0">
                    <a:solidFill>
                      <a:schemeClr val="bg1"/>
                    </a:solidFill>
                  </a:tcPr>
                </a:tc>
              </a:tr>
              <a:tr h="1570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effectLst/>
                        </a:rPr>
                        <a:t>nd</a:t>
                      </a:r>
                      <a:r>
                        <a:rPr lang="pt-BR" sz="1200" baseline="-25000" dirty="0" err="1">
                          <a:effectLst/>
                        </a:rPr>
                        <a:t>y</a:t>
                      </a:r>
                      <a:endParaRPr lang="pt-B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55873" marR="55873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365</a:t>
                      </a:r>
                      <a:endParaRPr lang="pt-BR" sz="120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55873" marR="55873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dias</a:t>
                      </a:r>
                      <a:endParaRPr lang="pt-BR" sz="1200" dirty="0">
                        <a:solidFill>
                          <a:srgbClr val="000000"/>
                        </a:solidFill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55873" marR="55873" marT="0" marB="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tângulo 16"/>
              <p:cNvSpPr/>
              <p:nvPr/>
            </p:nvSpPr>
            <p:spPr>
              <a:xfrm>
                <a:off x="2559301" y="2807739"/>
                <a:ext cx="4025397" cy="71974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pt-B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𝑉𝑆</m:t>
                          </m:r>
                        </m:e>
                        <m:sub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𝐿𝑇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𝑌</m:t>
                          </m:r>
                        </m:sub>
                      </m:sSub>
                      <m:r>
                        <a:rPr lang="pt-BR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pt-BR" i="1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pt-BR" i="1"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pt-BR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pt-BR" i="1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  <m:sub>
                                  <m:r>
                                    <a:rPr lang="pt-BR" i="1">
                                      <a:latin typeface="Cambria Math" panose="02040503050406030204" pitchFamily="18" charset="0"/>
                                    </a:rPr>
                                    <m:t>𝑙𝑜𝑐𝑎𝑙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pt-BR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pt-BR" i="1">
                                      <a:latin typeface="Cambria Math" panose="02040503050406030204" pitchFamily="18" charset="0"/>
                                    </a:rPr>
                                    <m:t>𝑊</m:t>
                                  </m:r>
                                </m:e>
                                <m:sub>
                                  <m:r>
                                    <a:rPr lang="pt-BR" i="1">
                                      <a:latin typeface="Cambria Math" panose="02040503050406030204" pitchFamily="18" charset="0"/>
                                    </a:rPr>
                                    <m:t>𝑝𝑎𝑑𝑟</m:t>
                                  </m:r>
                                  <m:r>
                                    <a:rPr lang="pt-BR" i="1">
                                      <a:latin typeface="Cambria Math" panose="02040503050406030204" pitchFamily="18" charset="0"/>
                                    </a:rPr>
                                    <m:t>ã</m:t>
                                  </m:r>
                                  <m:r>
                                    <a:rPr lang="pt-BR" i="1">
                                      <a:latin typeface="Cambria Math" panose="02040503050406030204" pitchFamily="18" charset="0"/>
                                    </a:rPr>
                                    <m:t>𝑜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pt-BR" i="1"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pt-B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𝑉𝑆</m:t>
                          </m:r>
                        </m:e>
                        <m:sub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𝑝𝑎𝑑𝑟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ã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𝑜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 </m:t>
                          </m:r>
                        </m:sub>
                      </m:sSub>
                      <m:r>
                        <a:rPr lang="pt-BR" i="1"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pt-B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𝑛𝑑</m:t>
                          </m:r>
                        </m:e>
                        <m:sub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pt-BR" dirty="0"/>
              </a:p>
            </p:txBody>
          </p:sp>
        </mc:Choice>
        <mc:Fallback xmlns="">
          <p:sp>
            <p:nvSpPr>
              <p:cNvPr id="17" name="Retângulo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9301" y="2807739"/>
                <a:ext cx="4025397" cy="719749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9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193"/>
          <p:cNvSpPr txBox="1">
            <a:spLocks/>
          </p:cNvSpPr>
          <p:nvPr/>
        </p:nvSpPr>
        <p:spPr>
          <a:xfrm>
            <a:off x="995216" y="585660"/>
            <a:ext cx="6480720" cy="611092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Estimativa da produção de biogás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5" name="Shape 194"/>
          <p:cNvSpPr txBox="1">
            <a:spLocks/>
          </p:cNvSpPr>
          <p:nvPr/>
        </p:nvSpPr>
        <p:spPr>
          <a:xfrm>
            <a:off x="1775692" y="1988840"/>
            <a:ext cx="5592617" cy="26184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0"/>
            <a:r>
              <a:rPr lang="pt-BR" sz="1800" dirty="0">
                <a:solidFill>
                  <a:schemeClr val="tx2">
                    <a:lumMod val="50000"/>
                  </a:schemeClr>
                </a:solidFill>
              </a:rPr>
              <a:t>2</a:t>
            </a:r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</a:rPr>
              <a:t> º - Estimar o potencial de produção de biogás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tângulo 5"/>
              <p:cNvSpPr/>
              <p:nvPr/>
            </p:nvSpPr>
            <p:spPr>
              <a:xfrm>
                <a:off x="1668064" y="2749066"/>
                <a:ext cx="5807872" cy="3919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pt-B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𝑏𝑖𝑜𝑔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á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𝑠</m:t>
                          </m:r>
                        </m:sub>
                      </m:sSub>
                      <m:r>
                        <a:rPr lang="pt-BR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pt-B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𝐿𝑇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pt-BR" i="1"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pt-B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𝑉𝑆</m:t>
                          </m:r>
                        </m:e>
                        <m:sub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𝑙𝑜𝑐𝑎𝑙</m:t>
                          </m:r>
                        </m:sub>
                      </m:sSub>
                      <m:r>
                        <a:rPr lang="pt-BR" i="1"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pt-B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𝑀𝑆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%</m:t>
                          </m:r>
                        </m:e>
                        <m:sub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𝐵𝐼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pt-BR" i="1"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pt-B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𝑛𝑑</m:t>
                          </m:r>
                        </m:e>
                        <m:sub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pt-BR" i="1">
                          <a:latin typeface="Cambria Math" panose="02040503050406030204" pitchFamily="18" charset="0"/>
                        </a:rPr>
                        <m:t>×</m:t>
                      </m:r>
                      <m:r>
                        <a:rPr lang="pt-BR" i="1">
                          <a:latin typeface="Cambria Math" panose="02040503050406030204" pitchFamily="18" charset="0"/>
                        </a:rPr>
                        <m:t>𝐵𝑆𝑉</m:t>
                      </m:r>
                      <m:r>
                        <a:rPr lang="pt-BR" i="1">
                          <a:latin typeface="Cambria Math" panose="02040503050406030204" pitchFamily="18" charset="0"/>
                        </a:rPr>
                        <m:t>×0,78</m:t>
                      </m:r>
                    </m:oMath>
                  </m:oMathPara>
                </a14:m>
                <a:endParaRPr lang="pt-BR" dirty="0"/>
              </a:p>
            </p:txBody>
          </p:sp>
        </mc:Choice>
        <mc:Fallback xmlns="">
          <p:sp>
            <p:nvSpPr>
              <p:cNvPr id="6" name="Retângulo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8064" y="2749066"/>
                <a:ext cx="5807872" cy="391902"/>
              </a:xfrm>
              <a:prstGeom prst="rect">
                <a:avLst/>
              </a:prstGeom>
              <a:blipFill rotWithShape="0">
                <a:blip r:embed="rId2"/>
                <a:stretch>
                  <a:fillRect b="-10938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9748127"/>
              </p:ext>
            </p:extLst>
          </p:nvPr>
        </p:nvGraphicFramePr>
        <p:xfrm>
          <a:off x="2267744" y="3440454"/>
          <a:ext cx="4608513" cy="1187459"/>
        </p:xfrm>
        <a:graphic>
          <a:graphicData uri="http://schemas.openxmlformats.org/drawingml/2006/table">
            <a:tbl>
              <a:tblPr firstRow="1" firstCol="1" bandRow="1">
                <a:tableStyleId>{5A111915-BE36-4E01-A7E5-04B1672EAD32}</a:tableStyleId>
              </a:tblPr>
              <a:tblGrid>
                <a:gridCol w="1585800"/>
                <a:gridCol w="709084"/>
                <a:gridCol w="2313629"/>
              </a:tblGrid>
              <a:tr h="1625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Variável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Valor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Unidade de medida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/>
                </a:tc>
              </a:tr>
              <a:tr h="1625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effectLst/>
                        </a:rPr>
                        <a:t>N</a:t>
                      </a:r>
                      <a:r>
                        <a:rPr lang="pt-BR" sz="1200" baseline="-25000" dirty="0" err="1">
                          <a:effectLst/>
                        </a:rPr>
                        <a:t>LT,y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250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Número médio de animais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>
                    <a:solidFill>
                      <a:schemeClr val="bg1"/>
                    </a:solidFill>
                  </a:tcPr>
                </a:tc>
              </a:tr>
              <a:tr h="1625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effectLst/>
                        </a:rPr>
                        <a:t>VS</a:t>
                      </a:r>
                      <a:r>
                        <a:rPr lang="pt-BR" sz="1200" baseline="-25000" dirty="0" err="1">
                          <a:effectLst/>
                        </a:rPr>
                        <a:t>Local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1,81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kg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>
                    <a:solidFill>
                      <a:schemeClr val="bg1"/>
                    </a:solidFill>
                  </a:tcPr>
                </a:tc>
              </a:tr>
              <a:tr h="1625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effectLst/>
                        </a:rPr>
                        <a:t>MS%</a:t>
                      </a:r>
                      <a:r>
                        <a:rPr lang="pt-BR" sz="1200" baseline="-25000" dirty="0" err="1">
                          <a:effectLst/>
                        </a:rPr>
                        <a:t>BI,j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kgmatéria seca/dia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>
                    <a:solidFill>
                      <a:schemeClr val="bg1"/>
                    </a:solidFill>
                  </a:tcPr>
                </a:tc>
              </a:tr>
              <a:tr h="2022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effectLst/>
                        </a:rPr>
                        <a:t>nd</a:t>
                      </a:r>
                      <a:r>
                        <a:rPr lang="pt-BR" sz="1200" baseline="-25000" dirty="0" err="1">
                          <a:effectLst/>
                        </a:rPr>
                        <a:t>y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365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Dias de operação da planta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>
                    <a:solidFill>
                      <a:schemeClr val="bg1"/>
                    </a:solidFill>
                  </a:tcPr>
                </a:tc>
              </a:tr>
              <a:tr h="16259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BSV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0,45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m</a:t>
                      </a:r>
                      <a:r>
                        <a:rPr lang="pt-BR" sz="1200" baseline="30000" dirty="0">
                          <a:effectLst/>
                        </a:rPr>
                        <a:t>3</a:t>
                      </a:r>
                      <a:r>
                        <a:rPr lang="pt-BR" sz="1200" dirty="0">
                          <a:effectLst/>
                        </a:rPr>
                        <a:t>Biogás/</a:t>
                      </a:r>
                      <a:r>
                        <a:rPr lang="pt-BR" sz="1200" dirty="0" err="1">
                          <a:effectLst/>
                        </a:rPr>
                        <a:t>Kg</a:t>
                      </a:r>
                      <a:r>
                        <a:rPr lang="pt-BR" sz="1200" baseline="-25000" dirty="0" err="1">
                          <a:effectLst/>
                        </a:rPr>
                        <a:t>matéria</a:t>
                      </a:r>
                      <a:r>
                        <a:rPr lang="pt-BR" sz="1200" baseline="-25000" dirty="0">
                          <a:effectLst/>
                        </a:rPr>
                        <a:t> seco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7489" marR="37489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969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193"/>
          <p:cNvSpPr txBox="1">
            <a:spLocks/>
          </p:cNvSpPr>
          <p:nvPr/>
        </p:nvSpPr>
        <p:spPr>
          <a:xfrm>
            <a:off x="971600" y="980728"/>
            <a:ext cx="7200800" cy="648072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Redução de emissão de gases de efeito estufa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tângulo 7"/>
              <p:cNvSpPr/>
              <p:nvPr/>
            </p:nvSpPr>
            <p:spPr>
              <a:xfrm>
                <a:off x="623612" y="2420888"/>
                <a:ext cx="7896777" cy="3931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pt-B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𝐵𝐸</m:t>
                          </m:r>
                        </m:e>
                        <m:sub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pt-BR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pt-B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𝐺𝑊𝑃</m:t>
                          </m:r>
                        </m:e>
                        <m:sub>
                          <m:sSub>
                            <m:sSubPr>
                              <m:ctrlPr>
                                <a:rPr lang="pt-BR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pt-BR" i="1">
                                  <a:latin typeface="Cambria Math" panose="02040503050406030204" pitchFamily="18" charset="0"/>
                                </a:rPr>
                                <m:t>𝐶𝐻</m:t>
                              </m:r>
                            </m:e>
                            <m:sub>
                              <m:r>
                                <a:rPr lang="pt-BR" i="1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</m:sub>
                      </m:sSub>
                      <m:r>
                        <a:rPr lang="pt-BR" i="1"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pt-B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𝜌</m:t>
                          </m:r>
                        </m:e>
                        <m:sub>
                          <m:sSub>
                            <m:sSubPr>
                              <m:ctrlPr>
                                <a:rPr lang="pt-BR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pt-BR" i="1">
                                  <a:latin typeface="Cambria Math" panose="02040503050406030204" pitchFamily="18" charset="0"/>
                                </a:rPr>
                                <m:t>𝐶𝐻</m:t>
                              </m:r>
                            </m:e>
                            <m:sub>
                              <m:r>
                                <a:rPr lang="pt-BR" i="1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sub>
                          </m:sSub>
                        </m:sub>
                      </m:sSub>
                      <m:r>
                        <a:rPr lang="pt-BR" i="1">
                          <a:latin typeface="Cambria Math" panose="02040503050406030204" pitchFamily="18" charset="0"/>
                        </a:rPr>
                        <m:t>×</m:t>
                      </m:r>
                      <m:r>
                        <a:rPr lang="pt-BR" i="1">
                          <a:latin typeface="Cambria Math" panose="02040503050406030204" pitchFamily="18" charset="0"/>
                        </a:rPr>
                        <m:t>𝑈𝐹𝑏</m:t>
                      </m:r>
                      <m:r>
                        <a:rPr lang="pt-BR" i="1"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pt-B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𝛴</m:t>
                          </m:r>
                        </m:e>
                        <m:sub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𝑗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𝐿𝑇</m:t>
                          </m:r>
                        </m:sub>
                      </m:sSub>
                      <m:sSub>
                        <m:sSubPr>
                          <m:ctrlPr>
                            <a:rPr lang="pt-B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𝑀𝐶𝐹</m:t>
                          </m:r>
                        </m:e>
                        <m:sub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  <m:r>
                        <a:rPr lang="pt-BR" i="1"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pt-B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  <m:sub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0,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𝐿𝑇</m:t>
                          </m:r>
                        </m:sub>
                      </m:sSub>
                      <m:r>
                        <a:rPr lang="pt-BR" i="1"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pt-B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𝑁</m:t>
                          </m:r>
                        </m:e>
                        <m:sub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𝐿𝑇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pt-BR" i="1"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pt-B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𝑉𝑆</m:t>
                          </m:r>
                        </m:e>
                        <m:sub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𝐿𝑇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  <m:r>
                        <a:rPr lang="pt-BR" i="1">
                          <a:latin typeface="Cambria Math" panose="02040503050406030204" pitchFamily="18" charset="0"/>
                        </a:rPr>
                        <m:t>×</m:t>
                      </m:r>
                      <m:sSub>
                        <m:sSubPr>
                          <m:ctrlPr>
                            <a:rPr lang="pt-BR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𝑀𝑆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%</m:t>
                          </m:r>
                        </m:e>
                        <m:sub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𝐵𝐼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𝑗</m:t>
                          </m:r>
                        </m:sub>
                      </m:sSub>
                    </m:oMath>
                  </m:oMathPara>
                </a14:m>
                <a:endParaRPr lang="pt-BR" dirty="0"/>
              </a:p>
            </p:txBody>
          </p:sp>
        </mc:Choice>
        <mc:Fallback xmlns="">
          <p:sp>
            <p:nvSpPr>
              <p:cNvPr id="8" name="Retângulo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612" y="2420888"/>
                <a:ext cx="7896777" cy="393121"/>
              </a:xfrm>
              <a:prstGeom prst="rect">
                <a:avLst/>
              </a:prstGeom>
              <a:blipFill rotWithShape="0">
                <a:blip r:embed="rId2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3101242"/>
              </p:ext>
            </p:extLst>
          </p:nvPr>
        </p:nvGraphicFramePr>
        <p:xfrm>
          <a:off x="2267744" y="3068960"/>
          <a:ext cx="4608513" cy="2347349"/>
        </p:xfrm>
        <a:graphic>
          <a:graphicData uri="http://schemas.openxmlformats.org/drawingml/2006/table">
            <a:tbl>
              <a:tblPr firstRow="1" firstCol="1" bandRow="1">
                <a:tableStyleId>{5A111915-BE36-4E01-A7E5-04B1672EAD32}</a:tableStyleId>
              </a:tblPr>
              <a:tblGrid>
                <a:gridCol w="1586024"/>
                <a:gridCol w="708885"/>
                <a:gridCol w="2313604"/>
              </a:tblGrid>
              <a:tr h="1533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Variável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Valor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Unidade de medida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/>
                </a:tc>
              </a:tr>
              <a:tr h="1533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GPW</a:t>
                      </a:r>
                      <a:r>
                        <a:rPr lang="pt-BR" sz="1200" baseline="-25000" dirty="0">
                          <a:effectLst/>
                        </a:rPr>
                        <a:t>CH4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21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GWP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</a:tr>
              <a:tr h="1533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ρ</a:t>
                      </a:r>
                      <a:r>
                        <a:rPr lang="pt-BR" sz="1200" baseline="-25000" dirty="0">
                          <a:effectLst/>
                        </a:rPr>
                        <a:t>CH4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0,00067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T/m</a:t>
                      </a:r>
                      <a:r>
                        <a:rPr lang="pt-BR" sz="1200" baseline="30000">
                          <a:effectLst/>
                        </a:rPr>
                        <a:t>3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</a:tr>
              <a:tr h="1533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effectLst/>
                        </a:rPr>
                        <a:t>UFb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0,94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smtClean="0">
                          <a:effectLst/>
                        </a:rPr>
                        <a:t>Adimensional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</a:tr>
              <a:tr h="1533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∑j,LTMCFj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0,76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869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B0,LT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0,45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CH</a:t>
                      </a:r>
                      <a:r>
                        <a:rPr lang="pt-BR" sz="1200" baseline="-25000" dirty="0">
                          <a:effectLst/>
                        </a:rPr>
                        <a:t>4</a:t>
                      </a:r>
                      <a:r>
                        <a:rPr lang="pt-BR" sz="1200" dirty="0">
                          <a:effectLst/>
                        </a:rPr>
                        <a:t>/</a:t>
                      </a:r>
                      <a:r>
                        <a:rPr lang="pt-BR" sz="1200" dirty="0" err="1">
                          <a:effectLst/>
                        </a:rPr>
                        <a:t>kg</a:t>
                      </a:r>
                      <a:r>
                        <a:rPr lang="pt-BR" sz="1200" baseline="-25000" dirty="0" err="1">
                          <a:effectLst/>
                        </a:rPr>
                        <a:t>massa</a:t>
                      </a:r>
                      <a:r>
                        <a:rPr lang="pt-BR" sz="1200" dirty="0">
                          <a:effectLst/>
                        </a:rPr>
                        <a:t> </a:t>
                      </a:r>
                      <a:r>
                        <a:rPr lang="pt-BR" sz="1200" baseline="-25000" dirty="0">
                          <a:effectLst/>
                        </a:rPr>
                        <a:t>seca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</a:tr>
              <a:tr h="1533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NLT,y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250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Número médio de animais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</a:tr>
              <a:tr h="2869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VSLT,y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1,81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effectLst/>
                        </a:rPr>
                        <a:t>kg</a:t>
                      </a:r>
                      <a:r>
                        <a:rPr lang="pt-BR" sz="1200" baseline="-25000" dirty="0" err="1">
                          <a:effectLst/>
                        </a:rPr>
                        <a:t>matéria</a:t>
                      </a:r>
                      <a:r>
                        <a:rPr lang="pt-BR" sz="1200" dirty="0">
                          <a:effectLst/>
                        </a:rPr>
                        <a:t> </a:t>
                      </a:r>
                      <a:r>
                        <a:rPr lang="pt-BR" sz="1200" baseline="-25000" dirty="0">
                          <a:effectLst/>
                        </a:rPr>
                        <a:t>seca</a:t>
                      </a:r>
                      <a:r>
                        <a:rPr lang="pt-BR" sz="1200" dirty="0">
                          <a:effectLst/>
                        </a:rPr>
                        <a:t>/animal/ano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</a:tr>
              <a:tr h="1533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MS%BI,j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Adimensional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</a:tr>
              <a:tr h="1533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ndy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365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dias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</a:tr>
              <a:tr h="167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Fator de correção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0,78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Adimensional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7798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193"/>
          <p:cNvSpPr txBox="1">
            <a:spLocks/>
          </p:cNvSpPr>
          <p:nvPr/>
        </p:nvSpPr>
        <p:spPr>
          <a:xfrm>
            <a:off x="971600" y="548680"/>
            <a:ext cx="7200800" cy="1152128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Estimativa do potencial de geração de energia elétrica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5" name="Shape 194"/>
          <p:cNvSpPr txBox="1">
            <a:spLocks/>
          </p:cNvSpPr>
          <p:nvPr/>
        </p:nvSpPr>
        <p:spPr>
          <a:xfrm>
            <a:off x="1775692" y="1988840"/>
            <a:ext cx="5592617" cy="26184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0"/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</a:rPr>
              <a:t>1 º - Estimar o potencial elétrico disponível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tângulo 7"/>
              <p:cNvSpPr/>
              <p:nvPr/>
            </p:nvSpPr>
            <p:spPr>
              <a:xfrm>
                <a:off x="2990542" y="2806778"/>
                <a:ext cx="3162917" cy="62222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t-BR" i="1">
                          <a:latin typeface="Cambria Math" panose="02040503050406030204" pitchFamily="18" charset="0"/>
                        </a:rPr>
                        <m:t>𝑃𝑥</m:t>
                      </m:r>
                      <m:r>
                        <a:rPr lang="pt-BR" i="1">
                          <a:latin typeface="Cambria Math" panose="02040503050406030204" pitchFamily="18" charset="0"/>
                        </a:rPr>
                        <m:t> =</m:t>
                      </m:r>
                      <m:f>
                        <m:fPr>
                          <m:ctrlPr>
                            <a:rPr lang="pt-BR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𝑄</m:t>
                          </m:r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pt-BR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pt-BR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sSub>
                                <m:sSubPr>
                                  <m:ctrlPr>
                                    <a:rPr lang="pt-BR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pt-BR" i="1">
                                      <a:latin typeface="Cambria Math" panose="02040503050406030204" pitchFamily="18" charset="0"/>
                                    </a:rPr>
                                    <m:t>𝐶𝐻</m:t>
                                  </m:r>
                                </m:e>
                                <m:sub>
                                  <m:r>
                                    <a:rPr lang="pt-BR" i="1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</m:sub>
                          </m:sSub>
                        </m:num>
                        <m:den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31.536.000</m:t>
                          </m:r>
                        </m:den>
                      </m:f>
                      <m:r>
                        <a:rPr lang="pt-BR" i="1">
                          <a:latin typeface="Cambria Math" panose="02040503050406030204" pitchFamily="18" charset="0"/>
                        </a:rPr>
                        <m:t>×</m:t>
                      </m:r>
                      <m:r>
                        <a:rPr lang="pt-BR" i="1">
                          <a:latin typeface="Cambria Math" panose="02040503050406030204" pitchFamily="18" charset="0"/>
                        </a:rPr>
                        <m:t>𝐸𝑐</m:t>
                      </m:r>
                      <m:r>
                        <a:rPr lang="pt-BR" i="1">
                          <a:latin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pt-BR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𝐾</m:t>
                          </m:r>
                        </m:num>
                        <m:den>
                          <m:r>
                            <a:rPr lang="pt-BR" i="1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</m:oMath>
                  </m:oMathPara>
                </a14:m>
                <a:endParaRPr lang="pt-BR" dirty="0"/>
              </a:p>
            </p:txBody>
          </p:sp>
        </mc:Choice>
        <mc:Fallback xmlns="">
          <p:sp>
            <p:nvSpPr>
              <p:cNvPr id="8" name="Retângulo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0542" y="2806778"/>
                <a:ext cx="3162917" cy="62222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5215438"/>
              </p:ext>
            </p:extLst>
          </p:nvPr>
        </p:nvGraphicFramePr>
        <p:xfrm>
          <a:off x="2267744" y="3717033"/>
          <a:ext cx="4608513" cy="1195517"/>
        </p:xfrm>
        <a:graphic>
          <a:graphicData uri="http://schemas.openxmlformats.org/drawingml/2006/table">
            <a:tbl>
              <a:tblPr firstRow="1" firstCol="1" bandRow="1">
                <a:tableStyleId>{5A111915-BE36-4E01-A7E5-04B1672EAD32}</a:tableStyleId>
              </a:tblPr>
              <a:tblGrid>
                <a:gridCol w="1586024"/>
                <a:gridCol w="708885"/>
                <a:gridCol w="2313604"/>
              </a:tblGrid>
              <a:tr h="1533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Variável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Valor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Unidade de medida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/>
                </a:tc>
              </a:tr>
              <a:tr h="1533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Q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58.052,11 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m</a:t>
                      </a:r>
                      <a:r>
                        <a:rPr lang="pt-BR" sz="1200" baseline="30000">
                          <a:effectLst/>
                        </a:rPr>
                        <a:t>3</a:t>
                      </a:r>
                      <a:r>
                        <a:rPr lang="pt-BR" sz="1200">
                          <a:effectLst/>
                        </a:rPr>
                        <a:t>/ano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</a:tr>
              <a:tr h="1533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effectLst/>
                        </a:rPr>
                        <a:t>Pc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35.530.000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J/m</a:t>
                      </a:r>
                      <a:r>
                        <a:rPr lang="pt-BR" sz="1200" baseline="30000">
                          <a:effectLst/>
                        </a:rPr>
                        <a:t>3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</a:tr>
              <a:tr h="1533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err="1">
                          <a:effectLst/>
                        </a:rPr>
                        <a:t>Ec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Adimensional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</a:tr>
              <a:tr h="167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K</a:t>
                      </a:r>
                      <a:endParaRPr lang="pt-BR" sz="12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100</a:t>
                      </a:r>
                      <a:endParaRPr lang="pt-BR" sz="12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98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94"/>
          <p:cNvSpPr txBox="1">
            <a:spLocks/>
          </p:cNvSpPr>
          <p:nvPr/>
        </p:nvSpPr>
        <p:spPr>
          <a:xfrm>
            <a:off x="1775692" y="1988840"/>
            <a:ext cx="5592617" cy="26184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0"/>
            <a:r>
              <a:rPr lang="pt-BR" sz="1800" dirty="0">
                <a:solidFill>
                  <a:schemeClr val="tx2">
                    <a:lumMod val="50000"/>
                  </a:schemeClr>
                </a:solidFill>
              </a:rPr>
              <a:t>2</a:t>
            </a:r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</a:rPr>
              <a:t> º - Estimar </a:t>
            </a:r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</a:rPr>
              <a:t>a energia elétrica  </a:t>
            </a:r>
            <a:r>
              <a:rPr lang="pt-BR" sz="1800" dirty="0" smtClean="0">
                <a:solidFill>
                  <a:schemeClr val="tx2">
                    <a:lumMod val="50000"/>
                  </a:schemeClr>
                </a:solidFill>
              </a:rPr>
              <a:t>disponível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tângulo 5"/>
              <p:cNvSpPr/>
              <p:nvPr/>
            </p:nvSpPr>
            <p:spPr>
              <a:xfrm>
                <a:off x="3385553" y="2771636"/>
                <a:ext cx="237289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t-BR" i="1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pt-BR" i="1">
                          <a:latin typeface="Cambria Math" panose="02040503050406030204" pitchFamily="18" charset="0"/>
                        </a:rPr>
                        <m:t> = </m:t>
                      </m:r>
                      <m:r>
                        <a:rPr lang="pt-BR" i="1">
                          <a:latin typeface="Cambria Math" panose="02040503050406030204" pitchFamily="18" charset="0"/>
                        </a:rPr>
                        <m:t>𝑃𝑥</m:t>
                      </m:r>
                      <m:r>
                        <a:rPr lang="pt-BR" i="1">
                          <a:latin typeface="Cambria Math" panose="02040503050406030204" pitchFamily="18" charset="0"/>
                        </a:rPr>
                        <m:t>×</m:t>
                      </m:r>
                      <m:r>
                        <a:rPr lang="pt-BR" i="1">
                          <a:latin typeface="Cambria Math" panose="02040503050406030204" pitchFamily="18" charset="0"/>
                        </a:rPr>
                        <m:t>𝑅𝑒𝑛𝑑</m:t>
                      </m:r>
                      <m:r>
                        <a:rPr lang="pt-BR" i="1">
                          <a:latin typeface="Cambria Math" panose="02040503050406030204" pitchFamily="18" charset="0"/>
                        </a:rPr>
                        <m:t>×∆</m:t>
                      </m:r>
                      <m:r>
                        <a:rPr lang="pt-BR" i="1">
                          <a:latin typeface="Cambria Math" panose="02040503050406030204" pitchFamily="18" charset="0"/>
                        </a:rPr>
                        <m:t>𝑡</m:t>
                      </m:r>
                    </m:oMath>
                  </m:oMathPara>
                </a14:m>
                <a:endParaRPr lang="pt-BR" dirty="0"/>
              </a:p>
            </p:txBody>
          </p:sp>
        </mc:Choice>
        <mc:Fallback xmlns="">
          <p:sp>
            <p:nvSpPr>
              <p:cNvPr id="6" name="Retângulo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85553" y="2771636"/>
                <a:ext cx="2372894" cy="369332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1389273"/>
              </p:ext>
            </p:extLst>
          </p:nvPr>
        </p:nvGraphicFramePr>
        <p:xfrm>
          <a:off x="2267744" y="3627108"/>
          <a:ext cx="4608513" cy="641482"/>
        </p:xfrm>
        <a:graphic>
          <a:graphicData uri="http://schemas.openxmlformats.org/drawingml/2006/table">
            <a:tbl>
              <a:tblPr firstRow="1" firstCol="1" bandRow="1">
                <a:tableStyleId>{5A111915-BE36-4E01-A7E5-04B1672EAD32}</a:tableStyleId>
              </a:tblPr>
              <a:tblGrid>
                <a:gridCol w="1586024"/>
                <a:gridCol w="708885"/>
                <a:gridCol w="2313604"/>
              </a:tblGrid>
              <a:tr h="1533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Variável</a:t>
                      </a:r>
                      <a:endParaRPr lang="pt-BR" sz="10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Valor</a:t>
                      </a:r>
                      <a:endParaRPr lang="pt-BR" sz="10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Unidade de medida</a:t>
                      </a:r>
                      <a:endParaRPr lang="pt-BR" sz="10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/>
                </a:tc>
              </a:tr>
              <a:tr h="167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 err="1">
                          <a:effectLst/>
                        </a:rPr>
                        <a:t>Px</a:t>
                      </a:r>
                      <a:endParaRPr lang="pt-BR" sz="10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6.534,84</a:t>
                      </a:r>
                      <a:endParaRPr lang="pt-BR" sz="10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KW</a:t>
                      </a:r>
                      <a:endParaRPr lang="pt-BR" sz="10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</a:tr>
              <a:tr h="1533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Rend</a:t>
                      </a:r>
                      <a:endParaRPr lang="pt-BR" sz="10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0,8</a:t>
                      </a:r>
                      <a:endParaRPr lang="pt-BR" sz="10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 </a:t>
                      </a:r>
                      <a:endParaRPr lang="pt-BR" sz="10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</a:tr>
              <a:tr h="1673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 err="1">
                          <a:effectLst/>
                        </a:rPr>
                        <a:t>Δt</a:t>
                      </a:r>
                      <a:endParaRPr lang="pt-BR" sz="10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>
                          <a:effectLst/>
                        </a:rPr>
                        <a:t>31536000</a:t>
                      </a:r>
                      <a:endParaRPr lang="pt-BR" sz="100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effectLst/>
                        </a:rPr>
                        <a:t>segundos</a:t>
                      </a:r>
                      <a:endParaRPr lang="pt-BR" sz="1000" dirty="0">
                        <a:effectLst/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35368" marR="35368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Shape 193"/>
          <p:cNvSpPr txBox="1">
            <a:spLocks/>
          </p:cNvSpPr>
          <p:nvPr/>
        </p:nvSpPr>
        <p:spPr>
          <a:xfrm>
            <a:off x="971600" y="548680"/>
            <a:ext cx="7200800" cy="1152128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Estimativa do potencial de geração de energia elétrica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72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193"/>
          <p:cNvSpPr txBox="1">
            <a:spLocks/>
          </p:cNvSpPr>
          <p:nvPr/>
        </p:nvSpPr>
        <p:spPr>
          <a:xfrm>
            <a:off x="1115616" y="980728"/>
            <a:ext cx="6059016" cy="6831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Estimativa do ganho com a venda de crédito de carbono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0" name="Shape 318"/>
          <p:cNvSpPr txBox="1">
            <a:spLocks/>
          </p:cNvSpPr>
          <p:nvPr/>
        </p:nvSpPr>
        <p:spPr>
          <a:xfrm>
            <a:off x="971600" y="2564904"/>
            <a:ext cx="4365000" cy="1974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Poppins"/>
              <a:buNone/>
              <a:defRPr sz="36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pPr>
              <a:lnSpc>
                <a:spcPct val="150000"/>
              </a:lnSpc>
            </a:pPr>
            <a:r>
              <a:rPr lang="en" sz="1800" dirty="0">
                <a:solidFill>
                  <a:schemeClr val="tx2">
                    <a:lumMod val="50000"/>
                  </a:schemeClr>
                </a:solidFill>
              </a:rPr>
              <a:t>1 tonelada de carbono </a:t>
            </a:r>
            <a:r>
              <a:rPr lang="en" sz="1800" dirty="0" smtClean="0">
                <a:solidFill>
                  <a:schemeClr val="tx2">
                    <a:lumMod val="50000"/>
                  </a:schemeClr>
                </a:solidFill>
              </a:rPr>
              <a:t>equivalente</a:t>
            </a:r>
          </a:p>
          <a:p>
            <a:pPr>
              <a:lnSpc>
                <a:spcPct val="150000"/>
              </a:lnSpc>
            </a:pPr>
            <a:r>
              <a:rPr lang="en" sz="1400" b="0" dirty="0" smtClean="0">
                <a:solidFill>
                  <a:schemeClr val="tx2">
                    <a:lumMod val="50000"/>
                  </a:schemeClr>
                </a:solidFill>
              </a:rPr>
              <a:t>correspode a</a:t>
            </a:r>
          </a:p>
          <a:p>
            <a:pPr>
              <a:lnSpc>
                <a:spcPct val="150000"/>
              </a:lnSpc>
            </a:pPr>
            <a:r>
              <a:rPr lang="en" sz="1800" dirty="0" smtClean="0">
                <a:solidFill>
                  <a:schemeClr val="tx2">
                    <a:lumMod val="50000"/>
                  </a:schemeClr>
                </a:solidFill>
              </a:rPr>
              <a:t>1 crédito de carbono</a:t>
            </a:r>
          </a:p>
          <a:p>
            <a:pPr>
              <a:lnSpc>
                <a:spcPct val="150000"/>
              </a:lnSpc>
            </a:pPr>
            <a:r>
              <a:rPr lang="pt-BR" sz="1400" b="0" dirty="0">
                <a:solidFill>
                  <a:schemeClr val="tx2">
                    <a:lumMod val="50000"/>
                  </a:schemeClr>
                </a:solidFill>
              </a:rPr>
              <a:t>v</a:t>
            </a:r>
            <a:r>
              <a:rPr lang="en" sz="1400" b="0" dirty="0" smtClean="0">
                <a:solidFill>
                  <a:schemeClr val="tx2">
                    <a:lumMod val="50000"/>
                  </a:schemeClr>
                </a:solidFill>
              </a:rPr>
              <a:t>alor comercial</a:t>
            </a:r>
          </a:p>
          <a:p>
            <a:pPr>
              <a:lnSpc>
                <a:spcPct val="150000"/>
              </a:lnSpc>
            </a:pPr>
            <a:r>
              <a:rPr lang="en" sz="1800" dirty="0" smtClean="0">
                <a:solidFill>
                  <a:schemeClr val="tx2">
                    <a:lumMod val="50000"/>
                  </a:schemeClr>
                </a:solidFill>
              </a:rPr>
              <a:t>R$33,60</a:t>
            </a:r>
            <a:endParaRPr lang="en" sz="18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8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Shape 300"/>
          <p:cNvSpPr txBox="1">
            <a:spLocks noGrp="1"/>
          </p:cNvSpPr>
          <p:nvPr>
            <p:ph type="sldNum" idx="12"/>
          </p:nvPr>
        </p:nvSpPr>
        <p:spPr>
          <a:xfrm>
            <a:off x="8555875" y="5433700"/>
            <a:ext cx="435600" cy="435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14</a:t>
            </a:fld>
            <a:endParaRPr/>
          </a:p>
        </p:txBody>
      </p:sp>
      <p:pic>
        <p:nvPicPr>
          <p:cNvPr id="5" name="Imagem 4" descr="E:\Projeto Final\05. Figuras\Infografico (Rodrigo)-0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8559" y="1772816"/>
            <a:ext cx="5666885" cy="400558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tângulo 5"/>
          <p:cNvSpPr/>
          <p:nvPr/>
        </p:nvSpPr>
        <p:spPr>
          <a:xfrm>
            <a:off x="5292080" y="1916832"/>
            <a:ext cx="1872208" cy="82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>
            <a:off x="5597974" y="2924944"/>
            <a:ext cx="1584176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16" name="Grupo 15"/>
          <p:cNvGrpSpPr/>
          <p:nvPr/>
        </p:nvGrpSpPr>
        <p:grpSpPr>
          <a:xfrm>
            <a:off x="5292080" y="3789040"/>
            <a:ext cx="1890070" cy="720080"/>
            <a:chOff x="5292080" y="3789040"/>
            <a:chExt cx="1890070" cy="720080"/>
          </a:xfrm>
          <a:solidFill>
            <a:schemeClr val="bg1"/>
          </a:solidFill>
        </p:grpSpPr>
        <p:sp>
          <p:nvSpPr>
            <p:cNvPr id="14" name="Retângulo 13"/>
            <p:cNvSpPr/>
            <p:nvPr/>
          </p:nvSpPr>
          <p:spPr>
            <a:xfrm>
              <a:off x="5525966" y="3789040"/>
              <a:ext cx="1656184" cy="720080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5" name="Retângulo 14"/>
            <p:cNvSpPr/>
            <p:nvPr/>
          </p:nvSpPr>
          <p:spPr>
            <a:xfrm>
              <a:off x="5292080" y="4221088"/>
              <a:ext cx="216024" cy="216024"/>
            </a:xfrm>
            <a:prstGeom prst="rect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17" name="Retângulo 16"/>
          <p:cNvSpPr/>
          <p:nvPr/>
        </p:nvSpPr>
        <p:spPr>
          <a:xfrm>
            <a:off x="3779912" y="4541428"/>
            <a:ext cx="1728192" cy="11198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20" name="Grupo 19"/>
          <p:cNvGrpSpPr/>
          <p:nvPr/>
        </p:nvGrpSpPr>
        <p:grpSpPr>
          <a:xfrm>
            <a:off x="1961850" y="3789040"/>
            <a:ext cx="1836022" cy="792088"/>
            <a:chOff x="1961850" y="3789040"/>
            <a:chExt cx="1836022" cy="792088"/>
          </a:xfrm>
        </p:grpSpPr>
        <p:sp>
          <p:nvSpPr>
            <p:cNvPr id="18" name="Retângulo 17"/>
            <p:cNvSpPr/>
            <p:nvPr/>
          </p:nvSpPr>
          <p:spPr>
            <a:xfrm>
              <a:off x="1961850" y="3789040"/>
              <a:ext cx="1584176" cy="7200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9" name="Retângulo 18"/>
            <p:cNvSpPr/>
            <p:nvPr/>
          </p:nvSpPr>
          <p:spPr>
            <a:xfrm>
              <a:off x="3419872" y="4221088"/>
              <a:ext cx="378000" cy="36004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22" name="Retângulo 21"/>
          <p:cNvSpPr/>
          <p:nvPr/>
        </p:nvSpPr>
        <p:spPr>
          <a:xfrm>
            <a:off x="1907704" y="2636912"/>
            <a:ext cx="1566000" cy="11521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25" name="Grupo 24"/>
          <p:cNvGrpSpPr/>
          <p:nvPr/>
        </p:nvGrpSpPr>
        <p:grpSpPr>
          <a:xfrm>
            <a:off x="2051720" y="1844824"/>
            <a:ext cx="1746152" cy="900008"/>
            <a:chOff x="2051720" y="1844824"/>
            <a:chExt cx="1746152" cy="900008"/>
          </a:xfrm>
        </p:grpSpPr>
        <p:sp>
          <p:nvSpPr>
            <p:cNvPr id="23" name="Retângulo 22"/>
            <p:cNvSpPr/>
            <p:nvPr/>
          </p:nvSpPr>
          <p:spPr>
            <a:xfrm>
              <a:off x="2051720" y="1844824"/>
              <a:ext cx="1746152" cy="7200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4" name="Retângulo 23"/>
            <p:cNvSpPr/>
            <p:nvPr/>
          </p:nvSpPr>
          <p:spPr>
            <a:xfrm>
              <a:off x="3546026" y="2530702"/>
              <a:ext cx="233886" cy="21413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21" name="Shape 335"/>
          <p:cNvSpPr txBox="1">
            <a:spLocks/>
          </p:cNvSpPr>
          <p:nvPr/>
        </p:nvSpPr>
        <p:spPr>
          <a:xfrm>
            <a:off x="971600" y="548680"/>
            <a:ext cx="4662772" cy="6831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Fazenda Olhos d’Água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003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7" grpId="0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39"/>
          <p:cNvSpPr txBox="1">
            <a:spLocks/>
          </p:cNvSpPr>
          <p:nvPr/>
        </p:nvSpPr>
        <p:spPr>
          <a:xfrm>
            <a:off x="646343" y="2295453"/>
            <a:ext cx="2109820" cy="26184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457200" lvl="0" indent="-317500" algn="l" defTabSz="914400" rtl="0" eaLnBrk="1" latinLnBrk="0" hangingPunct="1">
              <a:spcBef>
                <a:spcPts val="600"/>
              </a:spcBef>
              <a:spcAft>
                <a:spcPts val="0"/>
              </a:spcAft>
              <a:buSzPts val="1400"/>
              <a:buFont typeface="Arial" pitchFamily="34" charset="0"/>
              <a:buChar char="￮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400" lvl="1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Font typeface="Arial" pitchFamily="34" charset="0"/>
              <a:buChar char="￮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71600" lvl="2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Font typeface="Arial" pitchFamily="34" charset="0"/>
              <a:buChar char="￮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lvl="3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Font typeface="Arial" pitchFamily="34" charset="0"/>
              <a:buChar char="●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86000" lvl="4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Font typeface="Arial" pitchFamily="34" charset="0"/>
              <a:buChar char="○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lvl="5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Font typeface="Arial" pitchFamily="34" charset="0"/>
              <a:buChar char="■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0400" lvl="6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Font typeface="Arial" pitchFamily="34" charset="0"/>
              <a:buChar char="●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7600" lvl="7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Font typeface="Arial" pitchFamily="34" charset="0"/>
              <a:buChar char="○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14800" lvl="8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Font typeface="Arial" pitchFamily="34" charset="0"/>
              <a:buChar char="■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pt-BR" sz="1600" dirty="0">
                <a:solidFill>
                  <a:schemeClr val="tx2">
                    <a:lumMod val="50000"/>
                  </a:schemeClr>
                </a:solidFill>
              </a:rPr>
              <a:t>Comprovada a viabilidade técnica da implantação do biodigestor.</a:t>
            </a:r>
          </a:p>
        </p:txBody>
      </p:sp>
      <p:sp>
        <p:nvSpPr>
          <p:cNvPr id="5" name="Shape 240"/>
          <p:cNvSpPr txBox="1">
            <a:spLocks/>
          </p:cNvSpPr>
          <p:nvPr/>
        </p:nvSpPr>
        <p:spPr>
          <a:xfrm>
            <a:off x="3241393" y="2295453"/>
            <a:ext cx="2661558" cy="26184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457200" lvl="0" indent="-317500" algn="l" defTabSz="914400" rtl="0" eaLnBrk="1" latinLnBrk="0" hangingPunct="1">
              <a:spcBef>
                <a:spcPts val="600"/>
              </a:spcBef>
              <a:spcAft>
                <a:spcPts val="0"/>
              </a:spcAft>
              <a:buSzPts val="1400"/>
              <a:buFont typeface="Arial" pitchFamily="34" charset="0"/>
              <a:buChar char="￮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400" lvl="1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Font typeface="Arial" pitchFamily="34" charset="0"/>
              <a:buChar char="￮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71600" lvl="2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Font typeface="Arial" pitchFamily="34" charset="0"/>
              <a:buChar char="￮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lvl="3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Font typeface="Arial" pitchFamily="34" charset="0"/>
              <a:buChar char="●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86000" lvl="4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Font typeface="Arial" pitchFamily="34" charset="0"/>
              <a:buChar char="○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lvl="5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Font typeface="Arial" pitchFamily="34" charset="0"/>
              <a:buChar char="■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0400" lvl="6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Font typeface="Arial" pitchFamily="34" charset="0"/>
              <a:buChar char="●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7600" lvl="7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Font typeface="Arial" pitchFamily="34" charset="0"/>
              <a:buChar char="○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14800" lvl="8" indent="-317500" algn="l" defTabSz="914400" rtl="0" eaLnBrk="1" latinLnBrk="0" hangingPunct="1">
              <a:spcBef>
                <a:spcPts val="0"/>
              </a:spcBef>
              <a:spcAft>
                <a:spcPts val="0"/>
              </a:spcAft>
              <a:buSzPts val="1400"/>
              <a:buFont typeface="Arial" pitchFamily="34" charset="0"/>
              <a:buChar char="■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pt-BR" sz="1600" dirty="0" smtClean="0">
                <a:solidFill>
                  <a:schemeClr val="tx2">
                    <a:lumMod val="50000"/>
                  </a:schemeClr>
                </a:solidFill>
                <a:sym typeface="Arial"/>
              </a:rPr>
              <a:t>Análises mais </a:t>
            </a:r>
            <a:r>
              <a:rPr lang="pt-BR" sz="1600" dirty="0">
                <a:solidFill>
                  <a:schemeClr val="tx2">
                    <a:lumMod val="50000"/>
                  </a:schemeClr>
                </a:solidFill>
                <a:sym typeface="Arial"/>
              </a:rPr>
              <a:t>acuradas da viabilidade econômica da implantação do biodigestor.</a:t>
            </a:r>
          </a:p>
        </p:txBody>
      </p:sp>
      <p:sp>
        <p:nvSpPr>
          <p:cNvPr id="6" name="Shape 241"/>
          <p:cNvSpPr txBox="1">
            <a:spLocks/>
          </p:cNvSpPr>
          <p:nvPr/>
        </p:nvSpPr>
        <p:spPr>
          <a:xfrm>
            <a:off x="6063481" y="2295453"/>
            <a:ext cx="2736304" cy="261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Bef>
                <a:spcPts val="600"/>
              </a:spcBef>
              <a:buClr>
                <a:srgbClr val="CCCCCC"/>
              </a:buClr>
              <a:buSzPts val="1400"/>
            </a:pPr>
            <a:r>
              <a:rPr lang="en-US" sz="1600" dirty="0" err="1" smtClean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  <a:sym typeface="Poppins Light"/>
              </a:rPr>
              <a:t>Amostragens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  <a:sym typeface="Poppins Light"/>
              </a:rPr>
              <a:t>  e  </a:t>
            </a:r>
            <a:r>
              <a:rPr lang="en-US" sz="1600" dirty="0" err="1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  <a:sym typeface="Poppins Light"/>
              </a:rPr>
              <a:t>análises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  <a:sym typeface="Poppins Light"/>
              </a:rPr>
              <a:t> do </a:t>
            </a:r>
            <a:r>
              <a:rPr lang="en-US" sz="1600" dirty="0" err="1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  <a:sym typeface="Poppins Light"/>
              </a:rPr>
              <a:t>biofertilizante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  <a:sym typeface="Poppins Light"/>
              </a:rPr>
              <a:t> com vistas </a:t>
            </a:r>
            <a:r>
              <a:rPr lang="en-US" sz="1600" dirty="0" err="1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  <a:sym typeface="Poppins Light"/>
              </a:rPr>
              <a:t>ao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  <a:sym typeface="Poppins Light"/>
              </a:rPr>
              <a:t> </a:t>
            </a:r>
            <a:r>
              <a:rPr lang="en-US" sz="1600" dirty="0" err="1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  <a:sym typeface="Poppins Light"/>
              </a:rPr>
              <a:t>monitoramento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  <a:sym typeface="Poppins Light"/>
              </a:rPr>
              <a:t> das </a:t>
            </a:r>
            <a:r>
              <a:rPr lang="en-US" sz="1600" dirty="0" err="1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  <a:sym typeface="Poppins Light"/>
              </a:rPr>
              <a:t>características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  <a:sym typeface="Poppins Light"/>
              </a:rPr>
              <a:t> do </a:t>
            </a:r>
            <a:r>
              <a:rPr lang="en-US" sz="1600" dirty="0" err="1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  <a:sym typeface="Poppins Light"/>
              </a:rPr>
              <a:t>efluente</a:t>
            </a:r>
            <a:r>
              <a:rPr lang="en-US" sz="1600" dirty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  <a:sym typeface="Poppins Light"/>
              </a:rPr>
              <a:t>.</a:t>
            </a:r>
          </a:p>
          <a:p>
            <a:pPr>
              <a:spcBef>
                <a:spcPts val="600"/>
              </a:spcBef>
            </a:pPr>
            <a:endParaRPr 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grpSp>
        <p:nvGrpSpPr>
          <p:cNvPr id="7" name="Shape 598"/>
          <p:cNvGrpSpPr/>
          <p:nvPr/>
        </p:nvGrpSpPr>
        <p:grpSpPr>
          <a:xfrm rot="19727053">
            <a:off x="1646446" y="3914136"/>
            <a:ext cx="345971" cy="325505"/>
            <a:chOff x="5972700" y="2330200"/>
            <a:chExt cx="411625" cy="387275"/>
          </a:xfrm>
        </p:grpSpPr>
        <p:sp>
          <p:nvSpPr>
            <p:cNvPr id="8" name="Shape 599"/>
            <p:cNvSpPr/>
            <p:nvPr/>
          </p:nvSpPr>
          <p:spPr>
            <a:xfrm>
              <a:off x="5972700" y="2476950"/>
              <a:ext cx="98050" cy="219825"/>
            </a:xfrm>
            <a:custGeom>
              <a:avLst/>
              <a:gdLst/>
              <a:ahLst/>
              <a:cxnLst/>
              <a:rect l="0" t="0" r="0" b="0"/>
              <a:pathLst>
                <a:path w="3922" h="8793" fill="none" extrusionOk="0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w="12175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" name="Shape 600"/>
            <p:cNvSpPr/>
            <p:nvPr/>
          </p:nvSpPr>
          <p:spPr>
            <a:xfrm>
              <a:off x="6078025" y="2330200"/>
              <a:ext cx="306300" cy="387275"/>
            </a:xfrm>
            <a:custGeom>
              <a:avLst/>
              <a:gdLst/>
              <a:ahLst/>
              <a:cxnLst/>
              <a:rect l="0" t="0" r="0" b="0"/>
              <a:pathLst>
                <a:path w="12252" h="15491" fill="none" extrusionOk="0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w="12175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0" name="Shape 663"/>
          <p:cNvGrpSpPr/>
          <p:nvPr/>
        </p:nvGrpSpPr>
        <p:grpSpPr>
          <a:xfrm rot="20495974">
            <a:off x="4180442" y="3980771"/>
            <a:ext cx="353136" cy="313738"/>
            <a:chOff x="5292575" y="3681900"/>
            <a:chExt cx="420150" cy="373275"/>
          </a:xfrm>
        </p:grpSpPr>
        <p:sp>
          <p:nvSpPr>
            <p:cNvPr id="11" name="Shape 664"/>
            <p:cNvSpPr/>
            <p:nvPr/>
          </p:nvSpPr>
          <p:spPr>
            <a:xfrm>
              <a:off x="5292575" y="3706875"/>
              <a:ext cx="420150" cy="266700"/>
            </a:xfrm>
            <a:custGeom>
              <a:avLst/>
              <a:gdLst/>
              <a:ahLst/>
              <a:cxnLst/>
              <a:rect l="0" t="0" r="0" b="0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" name="Shape 665"/>
            <p:cNvSpPr/>
            <p:nvPr/>
          </p:nvSpPr>
          <p:spPr>
            <a:xfrm>
              <a:off x="5490475" y="3681900"/>
              <a:ext cx="24375" cy="25000"/>
            </a:xfrm>
            <a:custGeom>
              <a:avLst/>
              <a:gdLst/>
              <a:ahLst/>
              <a:cxnLst/>
              <a:rect l="0" t="0" r="0" b="0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" name="Shape 666"/>
            <p:cNvSpPr/>
            <p:nvPr/>
          </p:nvSpPr>
          <p:spPr>
            <a:xfrm>
              <a:off x="5358350" y="3973550"/>
              <a:ext cx="60900" cy="81625"/>
            </a:xfrm>
            <a:custGeom>
              <a:avLst/>
              <a:gdLst/>
              <a:ahLst/>
              <a:cxnLst/>
              <a:rect l="0" t="0" r="0" b="0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" name="Shape 667"/>
            <p:cNvSpPr/>
            <p:nvPr/>
          </p:nvSpPr>
          <p:spPr>
            <a:xfrm>
              <a:off x="5586050" y="3973550"/>
              <a:ext cx="60925" cy="81625"/>
            </a:xfrm>
            <a:custGeom>
              <a:avLst/>
              <a:gdLst/>
              <a:ahLst/>
              <a:cxnLst/>
              <a:rect l="0" t="0" r="0" b="0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5" name="Shape 668"/>
            <p:cNvSpPr/>
            <p:nvPr/>
          </p:nvSpPr>
          <p:spPr>
            <a:xfrm>
              <a:off x="5316925" y="3731225"/>
              <a:ext cx="371450" cy="218000"/>
            </a:xfrm>
            <a:custGeom>
              <a:avLst/>
              <a:gdLst/>
              <a:ahLst/>
              <a:cxnLst/>
              <a:rect l="0" t="0" r="0" b="0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6" name="Shape 669"/>
            <p:cNvSpPr/>
            <p:nvPr/>
          </p:nvSpPr>
          <p:spPr>
            <a:xfrm>
              <a:off x="5380250" y="3784800"/>
              <a:ext cx="230200" cy="115725"/>
            </a:xfrm>
            <a:custGeom>
              <a:avLst/>
              <a:gdLst/>
              <a:ahLst/>
              <a:cxnLst/>
              <a:rect l="0" t="0" r="0" b="0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7" name="Shape 670"/>
            <p:cNvSpPr/>
            <p:nvPr/>
          </p:nvSpPr>
          <p:spPr>
            <a:xfrm>
              <a:off x="5547700" y="3779925"/>
              <a:ext cx="68825" cy="68825"/>
            </a:xfrm>
            <a:custGeom>
              <a:avLst/>
              <a:gdLst/>
              <a:ahLst/>
              <a:cxnLst/>
              <a:rect l="0" t="0" r="0" b="0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18" name="Shape 619"/>
          <p:cNvGrpSpPr/>
          <p:nvPr/>
        </p:nvGrpSpPr>
        <p:grpSpPr>
          <a:xfrm rot="4348703">
            <a:off x="7231222" y="4041479"/>
            <a:ext cx="342882" cy="350068"/>
            <a:chOff x="3951850" y="2985350"/>
            <a:chExt cx="407950" cy="416500"/>
          </a:xfrm>
        </p:grpSpPr>
        <p:sp>
          <p:nvSpPr>
            <p:cNvPr id="19" name="Shape 620"/>
            <p:cNvSpPr/>
            <p:nvPr/>
          </p:nvSpPr>
          <p:spPr>
            <a:xfrm>
              <a:off x="3951850" y="2985350"/>
              <a:ext cx="314800" cy="314825"/>
            </a:xfrm>
            <a:custGeom>
              <a:avLst/>
              <a:gdLst/>
              <a:ahLst/>
              <a:cxnLst/>
              <a:rect l="0" t="0" r="0" b="0"/>
              <a:pathLst>
                <a:path w="12592" h="12593" fill="none" extrusionOk="0">
                  <a:moveTo>
                    <a:pt x="6284" y="1"/>
                  </a:moveTo>
                  <a:lnTo>
                    <a:pt x="6284" y="1"/>
                  </a:lnTo>
                  <a:lnTo>
                    <a:pt x="5967" y="25"/>
                  </a:lnTo>
                  <a:lnTo>
                    <a:pt x="5651" y="49"/>
                  </a:lnTo>
                  <a:lnTo>
                    <a:pt x="5334" y="74"/>
                  </a:lnTo>
                  <a:lnTo>
                    <a:pt x="5017" y="147"/>
                  </a:lnTo>
                  <a:lnTo>
                    <a:pt x="4725" y="220"/>
                  </a:lnTo>
                  <a:lnTo>
                    <a:pt x="4433" y="293"/>
                  </a:lnTo>
                  <a:lnTo>
                    <a:pt x="4141" y="390"/>
                  </a:lnTo>
                  <a:lnTo>
                    <a:pt x="3848" y="512"/>
                  </a:lnTo>
                  <a:lnTo>
                    <a:pt x="3556" y="634"/>
                  </a:lnTo>
                  <a:lnTo>
                    <a:pt x="3288" y="780"/>
                  </a:lnTo>
                  <a:lnTo>
                    <a:pt x="3020" y="926"/>
                  </a:lnTo>
                  <a:lnTo>
                    <a:pt x="2777" y="1072"/>
                  </a:lnTo>
                  <a:lnTo>
                    <a:pt x="2290" y="1437"/>
                  </a:lnTo>
                  <a:lnTo>
                    <a:pt x="1851" y="1852"/>
                  </a:lnTo>
                  <a:lnTo>
                    <a:pt x="1437" y="2290"/>
                  </a:lnTo>
                  <a:lnTo>
                    <a:pt x="1072" y="2777"/>
                  </a:lnTo>
                  <a:lnTo>
                    <a:pt x="901" y="3045"/>
                  </a:lnTo>
                  <a:lnTo>
                    <a:pt x="755" y="3313"/>
                  </a:lnTo>
                  <a:lnTo>
                    <a:pt x="609" y="3581"/>
                  </a:lnTo>
                  <a:lnTo>
                    <a:pt x="487" y="3849"/>
                  </a:lnTo>
                  <a:lnTo>
                    <a:pt x="390" y="4141"/>
                  </a:lnTo>
                  <a:lnTo>
                    <a:pt x="292" y="4433"/>
                  </a:lnTo>
                  <a:lnTo>
                    <a:pt x="195" y="4725"/>
                  </a:lnTo>
                  <a:lnTo>
                    <a:pt x="122" y="5042"/>
                  </a:lnTo>
                  <a:lnTo>
                    <a:pt x="73" y="5334"/>
                  </a:lnTo>
                  <a:lnTo>
                    <a:pt x="25" y="5651"/>
                  </a:lnTo>
                  <a:lnTo>
                    <a:pt x="0" y="5968"/>
                  </a:lnTo>
                  <a:lnTo>
                    <a:pt x="0" y="6308"/>
                  </a:lnTo>
                  <a:lnTo>
                    <a:pt x="0" y="6308"/>
                  </a:lnTo>
                  <a:lnTo>
                    <a:pt x="0" y="6625"/>
                  </a:lnTo>
                  <a:lnTo>
                    <a:pt x="25" y="6942"/>
                  </a:lnTo>
                  <a:lnTo>
                    <a:pt x="73" y="7258"/>
                  </a:lnTo>
                  <a:lnTo>
                    <a:pt x="122" y="7575"/>
                  </a:lnTo>
                  <a:lnTo>
                    <a:pt x="195" y="7867"/>
                  </a:lnTo>
                  <a:lnTo>
                    <a:pt x="292" y="8184"/>
                  </a:lnTo>
                  <a:lnTo>
                    <a:pt x="390" y="8476"/>
                  </a:lnTo>
                  <a:lnTo>
                    <a:pt x="487" y="8744"/>
                  </a:lnTo>
                  <a:lnTo>
                    <a:pt x="609" y="9036"/>
                  </a:lnTo>
                  <a:lnTo>
                    <a:pt x="755" y="9304"/>
                  </a:lnTo>
                  <a:lnTo>
                    <a:pt x="901" y="9572"/>
                  </a:lnTo>
                  <a:lnTo>
                    <a:pt x="1072" y="9816"/>
                  </a:lnTo>
                  <a:lnTo>
                    <a:pt x="1437" y="10303"/>
                  </a:lnTo>
                  <a:lnTo>
                    <a:pt x="1851" y="10741"/>
                  </a:lnTo>
                  <a:lnTo>
                    <a:pt x="2290" y="11155"/>
                  </a:lnTo>
                  <a:lnTo>
                    <a:pt x="2777" y="11520"/>
                  </a:lnTo>
                  <a:lnTo>
                    <a:pt x="3020" y="11691"/>
                  </a:lnTo>
                  <a:lnTo>
                    <a:pt x="3288" y="11837"/>
                  </a:lnTo>
                  <a:lnTo>
                    <a:pt x="3556" y="11983"/>
                  </a:lnTo>
                  <a:lnTo>
                    <a:pt x="3848" y="12105"/>
                  </a:lnTo>
                  <a:lnTo>
                    <a:pt x="4141" y="12202"/>
                  </a:lnTo>
                  <a:lnTo>
                    <a:pt x="4433" y="12300"/>
                  </a:lnTo>
                  <a:lnTo>
                    <a:pt x="4725" y="12397"/>
                  </a:lnTo>
                  <a:lnTo>
                    <a:pt x="5017" y="12470"/>
                  </a:lnTo>
                  <a:lnTo>
                    <a:pt x="5334" y="12519"/>
                  </a:lnTo>
                  <a:lnTo>
                    <a:pt x="5651" y="12568"/>
                  </a:lnTo>
                  <a:lnTo>
                    <a:pt x="5967" y="12592"/>
                  </a:lnTo>
                  <a:lnTo>
                    <a:pt x="6284" y="12592"/>
                  </a:lnTo>
                  <a:lnTo>
                    <a:pt x="6284" y="12592"/>
                  </a:lnTo>
                  <a:lnTo>
                    <a:pt x="6625" y="12592"/>
                  </a:lnTo>
                  <a:lnTo>
                    <a:pt x="6941" y="12568"/>
                  </a:lnTo>
                  <a:lnTo>
                    <a:pt x="7258" y="12519"/>
                  </a:lnTo>
                  <a:lnTo>
                    <a:pt x="7550" y="12470"/>
                  </a:lnTo>
                  <a:lnTo>
                    <a:pt x="7867" y="12397"/>
                  </a:lnTo>
                  <a:lnTo>
                    <a:pt x="8159" y="12300"/>
                  </a:lnTo>
                  <a:lnTo>
                    <a:pt x="8451" y="12202"/>
                  </a:lnTo>
                  <a:lnTo>
                    <a:pt x="8744" y="12105"/>
                  </a:lnTo>
                  <a:lnTo>
                    <a:pt x="9012" y="11983"/>
                  </a:lnTo>
                  <a:lnTo>
                    <a:pt x="9279" y="11837"/>
                  </a:lnTo>
                  <a:lnTo>
                    <a:pt x="9547" y="11691"/>
                  </a:lnTo>
                  <a:lnTo>
                    <a:pt x="9815" y="11520"/>
                  </a:lnTo>
                  <a:lnTo>
                    <a:pt x="10302" y="11155"/>
                  </a:lnTo>
                  <a:lnTo>
                    <a:pt x="10741" y="10741"/>
                  </a:lnTo>
                  <a:lnTo>
                    <a:pt x="11155" y="10303"/>
                  </a:lnTo>
                  <a:lnTo>
                    <a:pt x="11520" y="9816"/>
                  </a:lnTo>
                  <a:lnTo>
                    <a:pt x="11666" y="9572"/>
                  </a:lnTo>
                  <a:lnTo>
                    <a:pt x="11812" y="9304"/>
                  </a:lnTo>
                  <a:lnTo>
                    <a:pt x="11958" y="9036"/>
                  </a:lnTo>
                  <a:lnTo>
                    <a:pt x="12080" y="8744"/>
                  </a:lnTo>
                  <a:lnTo>
                    <a:pt x="12202" y="8476"/>
                  </a:lnTo>
                  <a:lnTo>
                    <a:pt x="12299" y="8184"/>
                  </a:lnTo>
                  <a:lnTo>
                    <a:pt x="12397" y="7867"/>
                  </a:lnTo>
                  <a:lnTo>
                    <a:pt x="12446" y="7575"/>
                  </a:lnTo>
                  <a:lnTo>
                    <a:pt x="12519" y="7258"/>
                  </a:lnTo>
                  <a:lnTo>
                    <a:pt x="12543" y="6942"/>
                  </a:lnTo>
                  <a:lnTo>
                    <a:pt x="12567" y="6625"/>
                  </a:lnTo>
                  <a:lnTo>
                    <a:pt x="12592" y="6308"/>
                  </a:lnTo>
                  <a:lnTo>
                    <a:pt x="12592" y="6308"/>
                  </a:lnTo>
                  <a:lnTo>
                    <a:pt x="12567" y="5968"/>
                  </a:lnTo>
                  <a:lnTo>
                    <a:pt x="12543" y="5651"/>
                  </a:lnTo>
                  <a:lnTo>
                    <a:pt x="12519" y="5334"/>
                  </a:lnTo>
                  <a:lnTo>
                    <a:pt x="12446" y="5042"/>
                  </a:lnTo>
                  <a:lnTo>
                    <a:pt x="12397" y="4725"/>
                  </a:lnTo>
                  <a:lnTo>
                    <a:pt x="12299" y="4433"/>
                  </a:lnTo>
                  <a:lnTo>
                    <a:pt x="12202" y="4141"/>
                  </a:lnTo>
                  <a:lnTo>
                    <a:pt x="12080" y="3849"/>
                  </a:lnTo>
                  <a:lnTo>
                    <a:pt x="11958" y="3581"/>
                  </a:lnTo>
                  <a:lnTo>
                    <a:pt x="11812" y="3313"/>
                  </a:lnTo>
                  <a:lnTo>
                    <a:pt x="11666" y="3045"/>
                  </a:lnTo>
                  <a:lnTo>
                    <a:pt x="11520" y="2777"/>
                  </a:lnTo>
                  <a:lnTo>
                    <a:pt x="11155" y="2290"/>
                  </a:lnTo>
                  <a:lnTo>
                    <a:pt x="10741" y="1852"/>
                  </a:lnTo>
                  <a:lnTo>
                    <a:pt x="10302" y="1437"/>
                  </a:lnTo>
                  <a:lnTo>
                    <a:pt x="9815" y="1072"/>
                  </a:lnTo>
                  <a:lnTo>
                    <a:pt x="9547" y="926"/>
                  </a:lnTo>
                  <a:lnTo>
                    <a:pt x="9279" y="780"/>
                  </a:lnTo>
                  <a:lnTo>
                    <a:pt x="9012" y="634"/>
                  </a:lnTo>
                  <a:lnTo>
                    <a:pt x="8744" y="512"/>
                  </a:lnTo>
                  <a:lnTo>
                    <a:pt x="8451" y="390"/>
                  </a:lnTo>
                  <a:lnTo>
                    <a:pt x="8159" y="293"/>
                  </a:lnTo>
                  <a:lnTo>
                    <a:pt x="7867" y="220"/>
                  </a:lnTo>
                  <a:lnTo>
                    <a:pt x="7550" y="147"/>
                  </a:lnTo>
                  <a:lnTo>
                    <a:pt x="7258" y="74"/>
                  </a:lnTo>
                  <a:lnTo>
                    <a:pt x="6941" y="49"/>
                  </a:lnTo>
                  <a:lnTo>
                    <a:pt x="6625" y="25"/>
                  </a:lnTo>
                  <a:lnTo>
                    <a:pt x="6284" y="1"/>
                  </a:lnTo>
                  <a:lnTo>
                    <a:pt x="6284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0" name="Shape 621"/>
            <p:cNvSpPr/>
            <p:nvPr/>
          </p:nvSpPr>
          <p:spPr>
            <a:xfrm>
              <a:off x="3988375" y="3021875"/>
              <a:ext cx="241750" cy="241750"/>
            </a:xfrm>
            <a:custGeom>
              <a:avLst/>
              <a:gdLst/>
              <a:ahLst/>
              <a:cxnLst/>
              <a:rect l="0" t="0" r="0" b="0"/>
              <a:pathLst>
                <a:path w="9670" h="9670" fill="none" extrusionOk="0">
                  <a:moveTo>
                    <a:pt x="4823" y="1"/>
                  </a:moveTo>
                  <a:lnTo>
                    <a:pt x="4823" y="1"/>
                  </a:lnTo>
                  <a:lnTo>
                    <a:pt x="4336" y="25"/>
                  </a:lnTo>
                  <a:lnTo>
                    <a:pt x="3849" y="98"/>
                  </a:lnTo>
                  <a:lnTo>
                    <a:pt x="3386" y="220"/>
                  </a:lnTo>
                  <a:lnTo>
                    <a:pt x="2947" y="391"/>
                  </a:lnTo>
                  <a:lnTo>
                    <a:pt x="2533" y="585"/>
                  </a:lnTo>
                  <a:lnTo>
                    <a:pt x="2144" y="829"/>
                  </a:lnTo>
                  <a:lnTo>
                    <a:pt x="1754" y="1121"/>
                  </a:lnTo>
                  <a:lnTo>
                    <a:pt x="1413" y="1438"/>
                  </a:lnTo>
                  <a:lnTo>
                    <a:pt x="1096" y="1779"/>
                  </a:lnTo>
                  <a:lnTo>
                    <a:pt x="829" y="2144"/>
                  </a:lnTo>
                  <a:lnTo>
                    <a:pt x="585" y="2534"/>
                  </a:lnTo>
                  <a:lnTo>
                    <a:pt x="390" y="2972"/>
                  </a:lnTo>
                  <a:lnTo>
                    <a:pt x="220" y="3411"/>
                  </a:lnTo>
                  <a:lnTo>
                    <a:pt x="98" y="3873"/>
                  </a:lnTo>
                  <a:lnTo>
                    <a:pt x="25" y="4336"/>
                  </a:lnTo>
                  <a:lnTo>
                    <a:pt x="1" y="4847"/>
                  </a:lnTo>
                  <a:lnTo>
                    <a:pt x="1" y="4847"/>
                  </a:lnTo>
                  <a:lnTo>
                    <a:pt x="25" y="5335"/>
                  </a:lnTo>
                  <a:lnTo>
                    <a:pt x="98" y="5822"/>
                  </a:lnTo>
                  <a:lnTo>
                    <a:pt x="220" y="6284"/>
                  </a:lnTo>
                  <a:lnTo>
                    <a:pt x="390" y="6723"/>
                  </a:lnTo>
                  <a:lnTo>
                    <a:pt x="585" y="7137"/>
                  </a:lnTo>
                  <a:lnTo>
                    <a:pt x="829" y="7527"/>
                  </a:lnTo>
                  <a:lnTo>
                    <a:pt x="1096" y="7916"/>
                  </a:lnTo>
                  <a:lnTo>
                    <a:pt x="1413" y="8257"/>
                  </a:lnTo>
                  <a:lnTo>
                    <a:pt x="1754" y="8574"/>
                  </a:lnTo>
                  <a:lnTo>
                    <a:pt x="2144" y="8842"/>
                  </a:lnTo>
                  <a:lnTo>
                    <a:pt x="2533" y="9085"/>
                  </a:lnTo>
                  <a:lnTo>
                    <a:pt x="2947" y="9280"/>
                  </a:lnTo>
                  <a:lnTo>
                    <a:pt x="3386" y="9451"/>
                  </a:lnTo>
                  <a:lnTo>
                    <a:pt x="3849" y="9572"/>
                  </a:lnTo>
                  <a:lnTo>
                    <a:pt x="4336" y="9645"/>
                  </a:lnTo>
                  <a:lnTo>
                    <a:pt x="4823" y="9670"/>
                  </a:lnTo>
                  <a:lnTo>
                    <a:pt x="4823" y="9670"/>
                  </a:lnTo>
                  <a:lnTo>
                    <a:pt x="5334" y="9645"/>
                  </a:lnTo>
                  <a:lnTo>
                    <a:pt x="5797" y="9572"/>
                  </a:lnTo>
                  <a:lnTo>
                    <a:pt x="6260" y="9451"/>
                  </a:lnTo>
                  <a:lnTo>
                    <a:pt x="6698" y="9280"/>
                  </a:lnTo>
                  <a:lnTo>
                    <a:pt x="7136" y="9085"/>
                  </a:lnTo>
                  <a:lnTo>
                    <a:pt x="7526" y="8842"/>
                  </a:lnTo>
                  <a:lnTo>
                    <a:pt x="7892" y="8574"/>
                  </a:lnTo>
                  <a:lnTo>
                    <a:pt x="8232" y="8257"/>
                  </a:lnTo>
                  <a:lnTo>
                    <a:pt x="8549" y="7916"/>
                  </a:lnTo>
                  <a:lnTo>
                    <a:pt x="8841" y="7527"/>
                  </a:lnTo>
                  <a:lnTo>
                    <a:pt x="9085" y="7137"/>
                  </a:lnTo>
                  <a:lnTo>
                    <a:pt x="9280" y="6723"/>
                  </a:lnTo>
                  <a:lnTo>
                    <a:pt x="9450" y="6284"/>
                  </a:lnTo>
                  <a:lnTo>
                    <a:pt x="9572" y="5822"/>
                  </a:lnTo>
                  <a:lnTo>
                    <a:pt x="9645" y="5335"/>
                  </a:lnTo>
                  <a:lnTo>
                    <a:pt x="9669" y="4847"/>
                  </a:lnTo>
                  <a:lnTo>
                    <a:pt x="9669" y="4847"/>
                  </a:lnTo>
                  <a:lnTo>
                    <a:pt x="9645" y="4336"/>
                  </a:lnTo>
                  <a:lnTo>
                    <a:pt x="9572" y="3873"/>
                  </a:lnTo>
                  <a:lnTo>
                    <a:pt x="9450" y="3411"/>
                  </a:lnTo>
                  <a:lnTo>
                    <a:pt x="9280" y="2972"/>
                  </a:lnTo>
                  <a:lnTo>
                    <a:pt x="9085" y="2534"/>
                  </a:lnTo>
                  <a:lnTo>
                    <a:pt x="8841" y="2144"/>
                  </a:lnTo>
                  <a:lnTo>
                    <a:pt x="8549" y="1779"/>
                  </a:lnTo>
                  <a:lnTo>
                    <a:pt x="8232" y="1438"/>
                  </a:lnTo>
                  <a:lnTo>
                    <a:pt x="7892" y="1121"/>
                  </a:lnTo>
                  <a:lnTo>
                    <a:pt x="7526" y="829"/>
                  </a:lnTo>
                  <a:lnTo>
                    <a:pt x="7136" y="585"/>
                  </a:lnTo>
                  <a:lnTo>
                    <a:pt x="6698" y="391"/>
                  </a:lnTo>
                  <a:lnTo>
                    <a:pt x="6260" y="220"/>
                  </a:lnTo>
                  <a:lnTo>
                    <a:pt x="5797" y="98"/>
                  </a:lnTo>
                  <a:lnTo>
                    <a:pt x="5334" y="25"/>
                  </a:lnTo>
                  <a:lnTo>
                    <a:pt x="4823" y="1"/>
                  </a:lnTo>
                  <a:lnTo>
                    <a:pt x="4823" y="1"/>
                  </a:lnTo>
                </a:path>
              </a:pathLst>
            </a:custGeom>
            <a:noFill/>
            <a:ln w="12175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1" name="Shape 622"/>
            <p:cNvSpPr/>
            <p:nvPr/>
          </p:nvSpPr>
          <p:spPr>
            <a:xfrm>
              <a:off x="4024300" y="3058425"/>
              <a:ext cx="84650" cy="84650"/>
            </a:xfrm>
            <a:custGeom>
              <a:avLst/>
              <a:gdLst/>
              <a:ahLst/>
              <a:cxnLst/>
              <a:rect l="0" t="0" r="0" b="0"/>
              <a:pathLst>
                <a:path w="3386" h="3386" fill="none" extrusionOk="0">
                  <a:moveTo>
                    <a:pt x="0" y="3385"/>
                  </a:moveTo>
                  <a:lnTo>
                    <a:pt x="0" y="3385"/>
                  </a:lnTo>
                  <a:lnTo>
                    <a:pt x="25" y="3020"/>
                  </a:lnTo>
                  <a:lnTo>
                    <a:pt x="74" y="2704"/>
                  </a:lnTo>
                  <a:lnTo>
                    <a:pt x="147" y="2363"/>
                  </a:lnTo>
                  <a:lnTo>
                    <a:pt x="268" y="2070"/>
                  </a:lnTo>
                  <a:lnTo>
                    <a:pt x="414" y="1754"/>
                  </a:lnTo>
                  <a:lnTo>
                    <a:pt x="585" y="1486"/>
                  </a:lnTo>
                  <a:lnTo>
                    <a:pt x="780" y="1218"/>
                  </a:lnTo>
                  <a:lnTo>
                    <a:pt x="999" y="974"/>
                  </a:lnTo>
                  <a:lnTo>
                    <a:pt x="1243" y="755"/>
                  </a:lnTo>
                  <a:lnTo>
                    <a:pt x="1510" y="560"/>
                  </a:lnTo>
                  <a:lnTo>
                    <a:pt x="1778" y="390"/>
                  </a:lnTo>
                  <a:lnTo>
                    <a:pt x="2071" y="244"/>
                  </a:lnTo>
                  <a:lnTo>
                    <a:pt x="2387" y="146"/>
                  </a:lnTo>
                  <a:lnTo>
                    <a:pt x="2704" y="49"/>
                  </a:lnTo>
                  <a:lnTo>
                    <a:pt x="3045" y="0"/>
                  </a:lnTo>
                  <a:lnTo>
                    <a:pt x="3386" y="0"/>
                  </a:lnTo>
                </a:path>
              </a:pathLst>
            </a:custGeom>
            <a:noFill/>
            <a:ln w="12175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2" name="Shape 623"/>
            <p:cNvSpPr/>
            <p:nvPr/>
          </p:nvSpPr>
          <p:spPr>
            <a:xfrm>
              <a:off x="4205750" y="3248375"/>
              <a:ext cx="154050" cy="153475"/>
            </a:xfrm>
            <a:custGeom>
              <a:avLst/>
              <a:gdLst/>
              <a:ahLst/>
              <a:cxnLst/>
              <a:rect l="0" t="0" r="0" b="0"/>
              <a:pathLst>
                <a:path w="6162" h="6139" fill="none" extrusionOk="0">
                  <a:moveTo>
                    <a:pt x="0" y="1024"/>
                  </a:moveTo>
                  <a:lnTo>
                    <a:pt x="4969" y="5992"/>
                  </a:lnTo>
                  <a:lnTo>
                    <a:pt x="4969" y="5992"/>
                  </a:lnTo>
                  <a:lnTo>
                    <a:pt x="5042" y="6041"/>
                  </a:lnTo>
                  <a:lnTo>
                    <a:pt x="5115" y="6090"/>
                  </a:lnTo>
                  <a:lnTo>
                    <a:pt x="5212" y="6114"/>
                  </a:lnTo>
                  <a:lnTo>
                    <a:pt x="5310" y="6138"/>
                  </a:lnTo>
                  <a:lnTo>
                    <a:pt x="5407" y="6114"/>
                  </a:lnTo>
                  <a:lnTo>
                    <a:pt x="5480" y="6090"/>
                  </a:lnTo>
                  <a:lnTo>
                    <a:pt x="5577" y="6041"/>
                  </a:lnTo>
                  <a:lnTo>
                    <a:pt x="5651" y="5992"/>
                  </a:lnTo>
                  <a:lnTo>
                    <a:pt x="6016" y="5627"/>
                  </a:lnTo>
                  <a:lnTo>
                    <a:pt x="6016" y="5627"/>
                  </a:lnTo>
                  <a:lnTo>
                    <a:pt x="6089" y="5554"/>
                  </a:lnTo>
                  <a:lnTo>
                    <a:pt x="6138" y="5456"/>
                  </a:lnTo>
                  <a:lnTo>
                    <a:pt x="6162" y="5359"/>
                  </a:lnTo>
                  <a:lnTo>
                    <a:pt x="6162" y="5286"/>
                  </a:lnTo>
                  <a:lnTo>
                    <a:pt x="6162" y="5188"/>
                  </a:lnTo>
                  <a:lnTo>
                    <a:pt x="6138" y="5091"/>
                  </a:lnTo>
                  <a:lnTo>
                    <a:pt x="6089" y="5018"/>
                  </a:lnTo>
                  <a:lnTo>
                    <a:pt x="6016" y="4921"/>
                  </a:lnTo>
                  <a:lnTo>
                    <a:pt x="1072" y="1"/>
                  </a:lnTo>
                </a:path>
              </a:pathLst>
            </a:custGeom>
            <a:noFill/>
            <a:ln w="12175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23" name="Shape 335"/>
          <p:cNvSpPr txBox="1">
            <a:spLocks/>
          </p:cNvSpPr>
          <p:nvPr/>
        </p:nvSpPr>
        <p:spPr>
          <a:xfrm>
            <a:off x="971600" y="548680"/>
            <a:ext cx="5328592" cy="6831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Bef>
                <a:spcPts val="0"/>
              </a:spcBef>
            </a:pPr>
            <a:r>
              <a:rPr lang="pt-BR" sz="3200" dirty="0" smtClean="0">
                <a:solidFill>
                  <a:schemeClr val="tx2">
                    <a:lumMod val="50000"/>
                  </a:schemeClr>
                </a:solidFill>
              </a:rPr>
              <a:t>Conclusões e Recomendação</a:t>
            </a:r>
            <a:endParaRPr lang="pt-BR" sz="32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550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Shape 413"/>
          <p:cNvSpPr txBox="1">
            <a:spLocks noGrp="1"/>
          </p:cNvSpPr>
          <p:nvPr>
            <p:ph type="sldNum" idx="12"/>
          </p:nvPr>
        </p:nvSpPr>
        <p:spPr>
          <a:xfrm>
            <a:off x="8555875" y="5433700"/>
            <a:ext cx="435600" cy="435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16</a:t>
            </a:fld>
            <a:endParaRPr/>
          </a:p>
        </p:txBody>
      </p:sp>
      <p:grpSp>
        <p:nvGrpSpPr>
          <p:cNvPr id="3" name="Google Shape;549;p38"/>
          <p:cNvGrpSpPr/>
          <p:nvPr/>
        </p:nvGrpSpPr>
        <p:grpSpPr>
          <a:xfrm>
            <a:off x="6804248" y="3963884"/>
            <a:ext cx="1440160" cy="1469816"/>
            <a:chOff x="3955900" y="2984500"/>
            <a:chExt cx="414000" cy="422525"/>
          </a:xfrm>
          <a:solidFill>
            <a:schemeClr val="accent1">
              <a:lumMod val="50000"/>
            </a:schemeClr>
          </a:solidFill>
        </p:grpSpPr>
        <p:sp>
          <p:nvSpPr>
            <p:cNvPr id="4" name="Google Shape;550;p38"/>
            <p:cNvSpPr/>
            <p:nvPr/>
          </p:nvSpPr>
          <p:spPr>
            <a:xfrm>
              <a:off x="3955900" y="2984500"/>
              <a:ext cx="315700" cy="315675"/>
            </a:xfrm>
            <a:custGeom>
              <a:avLst/>
              <a:gdLst/>
              <a:ahLst/>
              <a:cxnLst/>
              <a:rect l="l" t="t" r="r" b="b"/>
              <a:pathLst>
                <a:path w="12628" h="12627" extrusionOk="0">
                  <a:moveTo>
                    <a:pt x="6302" y="977"/>
                  </a:moveTo>
                  <a:lnTo>
                    <a:pt x="6863" y="1026"/>
                  </a:lnTo>
                  <a:lnTo>
                    <a:pt x="7376" y="1099"/>
                  </a:lnTo>
                  <a:lnTo>
                    <a:pt x="7889" y="1221"/>
                  </a:lnTo>
                  <a:lnTo>
                    <a:pt x="8378" y="1417"/>
                  </a:lnTo>
                  <a:lnTo>
                    <a:pt x="8842" y="1636"/>
                  </a:lnTo>
                  <a:lnTo>
                    <a:pt x="9281" y="1905"/>
                  </a:lnTo>
                  <a:lnTo>
                    <a:pt x="9697" y="2198"/>
                  </a:lnTo>
                  <a:lnTo>
                    <a:pt x="10087" y="2540"/>
                  </a:lnTo>
                  <a:lnTo>
                    <a:pt x="10429" y="2931"/>
                  </a:lnTo>
                  <a:lnTo>
                    <a:pt x="10722" y="3346"/>
                  </a:lnTo>
                  <a:lnTo>
                    <a:pt x="10991" y="3786"/>
                  </a:lnTo>
                  <a:lnTo>
                    <a:pt x="11211" y="4250"/>
                  </a:lnTo>
                  <a:lnTo>
                    <a:pt x="11406" y="4738"/>
                  </a:lnTo>
                  <a:lnTo>
                    <a:pt x="11528" y="5251"/>
                  </a:lnTo>
                  <a:lnTo>
                    <a:pt x="11626" y="5764"/>
                  </a:lnTo>
                  <a:lnTo>
                    <a:pt x="11650" y="6326"/>
                  </a:lnTo>
                  <a:lnTo>
                    <a:pt x="11626" y="6863"/>
                  </a:lnTo>
                  <a:lnTo>
                    <a:pt x="11528" y="7400"/>
                  </a:lnTo>
                  <a:lnTo>
                    <a:pt x="11406" y="7913"/>
                  </a:lnTo>
                  <a:lnTo>
                    <a:pt x="11211" y="8402"/>
                  </a:lnTo>
                  <a:lnTo>
                    <a:pt x="10991" y="8866"/>
                  </a:lnTo>
                  <a:lnTo>
                    <a:pt x="10722" y="9305"/>
                  </a:lnTo>
                  <a:lnTo>
                    <a:pt x="10429" y="9696"/>
                  </a:lnTo>
                  <a:lnTo>
                    <a:pt x="10087" y="10087"/>
                  </a:lnTo>
                  <a:lnTo>
                    <a:pt x="9697" y="10429"/>
                  </a:lnTo>
                  <a:lnTo>
                    <a:pt x="9281" y="10746"/>
                  </a:lnTo>
                  <a:lnTo>
                    <a:pt x="8842" y="11015"/>
                  </a:lnTo>
                  <a:lnTo>
                    <a:pt x="8378" y="11235"/>
                  </a:lnTo>
                  <a:lnTo>
                    <a:pt x="7889" y="11406"/>
                  </a:lnTo>
                  <a:lnTo>
                    <a:pt x="7376" y="11552"/>
                  </a:lnTo>
                  <a:lnTo>
                    <a:pt x="6863" y="11625"/>
                  </a:lnTo>
                  <a:lnTo>
                    <a:pt x="6302" y="11650"/>
                  </a:lnTo>
                  <a:lnTo>
                    <a:pt x="5764" y="11625"/>
                  </a:lnTo>
                  <a:lnTo>
                    <a:pt x="5227" y="11552"/>
                  </a:lnTo>
                  <a:lnTo>
                    <a:pt x="4714" y="11406"/>
                  </a:lnTo>
                  <a:lnTo>
                    <a:pt x="4226" y="11235"/>
                  </a:lnTo>
                  <a:lnTo>
                    <a:pt x="3762" y="11015"/>
                  </a:lnTo>
                  <a:lnTo>
                    <a:pt x="3322" y="10746"/>
                  </a:lnTo>
                  <a:lnTo>
                    <a:pt x="2931" y="10429"/>
                  </a:lnTo>
                  <a:lnTo>
                    <a:pt x="2541" y="10087"/>
                  </a:lnTo>
                  <a:lnTo>
                    <a:pt x="2199" y="9696"/>
                  </a:lnTo>
                  <a:lnTo>
                    <a:pt x="1881" y="9305"/>
                  </a:lnTo>
                  <a:lnTo>
                    <a:pt x="1613" y="8866"/>
                  </a:lnTo>
                  <a:lnTo>
                    <a:pt x="1393" y="8402"/>
                  </a:lnTo>
                  <a:lnTo>
                    <a:pt x="1222" y="7913"/>
                  </a:lnTo>
                  <a:lnTo>
                    <a:pt x="1075" y="7400"/>
                  </a:lnTo>
                  <a:lnTo>
                    <a:pt x="1002" y="6863"/>
                  </a:lnTo>
                  <a:lnTo>
                    <a:pt x="978" y="6326"/>
                  </a:lnTo>
                  <a:lnTo>
                    <a:pt x="1002" y="5764"/>
                  </a:lnTo>
                  <a:lnTo>
                    <a:pt x="1075" y="5251"/>
                  </a:lnTo>
                  <a:lnTo>
                    <a:pt x="1222" y="4738"/>
                  </a:lnTo>
                  <a:lnTo>
                    <a:pt x="1393" y="4250"/>
                  </a:lnTo>
                  <a:lnTo>
                    <a:pt x="1613" y="3786"/>
                  </a:lnTo>
                  <a:lnTo>
                    <a:pt x="1881" y="3346"/>
                  </a:lnTo>
                  <a:lnTo>
                    <a:pt x="2199" y="2931"/>
                  </a:lnTo>
                  <a:lnTo>
                    <a:pt x="2541" y="2540"/>
                  </a:lnTo>
                  <a:lnTo>
                    <a:pt x="2931" y="2198"/>
                  </a:lnTo>
                  <a:lnTo>
                    <a:pt x="3322" y="1905"/>
                  </a:lnTo>
                  <a:lnTo>
                    <a:pt x="3762" y="1636"/>
                  </a:lnTo>
                  <a:lnTo>
                    <a:pt x="4226" y="1417"/>
                  </a:lnTo>
                  <a:lnTo>
                    <a:pt x="4714" y="1221"/>
                  </a:lnTo>
                  <a:lnTo>
                    <a:pt x="5227" y="1099"/>
                  </a:lnTo>
                  <a:lnTo>
                    <a:pt x="5764" y="1026"/>
                  </a:lnTo>
                  <a:lnTo>
                    <a:pt x="6302" y="977"/>
                  </a:lnTo>
                  <a:close/>
                  <a:moveTo>
                    <a:pt x="6302" y="0"/>
                  </a:moveTo>
                  <a:lnTo>
                    <a:pt x="5984" y="24"/>
                  </a:lnTo>
                  <a:lnTo>
                    <a:pt x="5667" y="49"/>
                  </a:lnTo>
                  <a:lnTo>
                    <a:pt x="5349" y="73"/>
                  </a:lnTo>
                  <a:lnTo>
                    <a:pt x="5032" y="147"/>
                  </a:lnTo>
                  <a:lnTo>
                    <a:pt x="4739" y="220"/>
                  </a:lnTo>
                  <a:lnTo>
                    <a:pt x="4446" y="293"/>
                  </a:lnTo>
                  <a:lnTo>
                    <a:pt x="4153" y="391"/>
                  </a:lnTo>
                  <a:lnTo>
                    <a:pt x="3859" y="513"/>
                  </a:lnTo>
                  <a:lnTo>
                    <a:pt x="3566" y="635"/>
                  </a:lnTo>
                  <a:lnTo>
                    <a:pt x="3298" y="782"/>
                  </a:lnTo>
                  <a:lnTo>
                    <a:pt x="3029" y="928"/>
                  </a:lnTo>
                  <a:lnTo>
                    <a:pt x="2785" y="1075"/>
                  </a:lnTo>
                  <a:lnTo>
                    <a:pt x="2296" y="1441"/>
                  </a:lnTo>
                  <a:lnTo>
                    <a:pt x="1857" y="1856"/>
                  </a:lnTo>
                  <a:lnTo>
                    <a:pt x="1442" y="2296"/>
                  </a:lnTo>
                  <a:lnTo>
                    <a:pt x="1075" y="2784"/>
                  </a:lnTo>
                  <a:lnTo>
                    <a:pt x="904" y="3053"/>
                  </a:lnTo>
                  <a:lnTo>
                    <a:pt x="758" y="3322"/>
                  </a:lnTo>
                  <a:lnTo>
                    <a:pt x="611" y="3590"/>
                  </a:lnTo>
                  <a:lnTo>
                    <a:pt x="489" y="3859"/>
                  </a:lnTo>
                  <a:lnTo>
                    <a:pt x="391" y="4152"/>
                  </a:lnTo>
                  <a:lnTo>
                    <a:pt x="294" y="4445"/>
                  </a:lnTo>
                  <a:lnTo>
                    <a:pt x="196" y="4738"/>
                  </a:lnTo>
                  <a:lnTo>
                    <a:pt x="123" y="5056"/>
                  </a:lnTo>
                  <a:lnTo>
                    <a:pt x="74" y="5349"/>
                  </a:lnTo>
                  <a:lnTo>
                    <a:pt x="25" y="5666"/>
                  </a:lnTo>
                  <a:lnTo>
                    <a:pt x="1" y="5984"/>
                  </a:lnTo>
                  <a:lnTo>
                    <a:pt x="1" y="6326"/>
                  </a:lnTo>
                  <a:lnTo>
                    <a:pt x="1" y="6643"/>
                  </a:lnTo>
                  <a:lnTo>
                    <a:pt x="25" y="6961"/>
                  </a:lnTo>
                  <a:lnTo>
                    <a:pt x="74" y="7278"/>
                  </a:lnTo>
                  <a:lnTo>
                    <a:pt x="123" y="7596"/>
                  </a:lnTo>
                  <a:lnTo>
                    <a:pt x="196" y="7889"/>
                  </a:lnTo>
                  <a:lnTo>
                    <a:pt x="294" y="8206"/>
                  </a:lnTo>
                  <a:lnTo>
                    <a:pt x="391" y="8499"/>
                  </a:lnTo>
                  <a:lnTo>
                    <a:pt x="489" y="8768"/>
                  </a:lnTo>
                  <a:lnTo>
                    <a:pt x="611" y="9061"/>
                  </a:lnTo>
                  <a:lnTo>
                    <a:pt x="758" y="9330"/>
                  </a:lnTo>
                  <a:lnTo>
                    <a:pt x="904" y="9598"/>
                  </a:lnTo>
                  <a:lnTo>
                    <a:pt x="1075" y="9843"/>
                  </a:lnTo>
                  <a:lnTo>
                    <a:pt x="1442" y="10331"/>
                  </a:lnTo>
                  <a:lnTo>
                    <a:pt x="1857" y="10771"/>
                  </a:lnTo>
                  <a:lnTo>
                    <a:pt x="2296" y="11186"/>
                  </a:lnTo>
                  <a:lnTo>
                    <a:pt x="2785" y="11552"/>
                  </a:lnTo>
                  <a:lnTo>
                    <a:pt x="3029" y="11723"/>
                  </a:lnTo>
                  <a:lnTo>
                    <a:pt x="3298" y="11870"/>
                  </a:lnTo>
                  <a:lnTo>
                    <a:pt x="3566" y="12016"/>
                  </a:lnTo>
                  <a:lnTo>
                    <a:pt x="3859" y="12138"/>
                  </a:lnTo>
                  <a:lnTo>
                    <a:pt x="4153" y="12236"/>
                  </a:lnTo>
                  <a:lnTo>
                    <a:pt x="4446" y="12334"/>
                  </a:lnTo>
                  <a:lnTo>
                    <a:pt x="4739" y="12431"/>
                  </a:lnTo>
                  <a:lnTo>
                    <a:pt x="5032" y="12505"/>
                  </a:lnTo>
                  <a:lnTo>
                    <a:pt x="5349" y="12553"/>
                  </a:lnTo>
                  <a:lnTo>
                    <a:pt x="5667" y="12602"/>
                  </a:lnTo>
                  <a:lnTo>
                    <a:pt x="5984" y="12627"/>
                  </a:lnTo>
                  <a:lnTo>
                    <a:pt x="6644" y="12627"/>
                  </a:lnTo>
                  <a:lnTo>
                    <a:pt x="6961" y="12602"/>
                  </a:lnTo>
                  <a:lnTo>
                    <a:pt x="7279" y="12553"/>
                  </a:lnTo>
                  <a:lnTo>
                    <a:pt x="7572" y="12505"/>
                  </a:lnTo>
                  <a:lnTo>
                    <a:pt x="7889" y="12431"/>
                  </a:lnTo>
                  <a:lnTo>
                    <a:pt x="8182" y="12334"/>
                  </a:lnTo>
                  <a:lnTo>
                    <a:pt x="8475" y="12236"/>
                  </a:lnTo>
                  <a:lnTo>
                    <a:pt x="8768" y="12138"/>
                  </a:lnTo>
                  <a:lnTo>
                    <a:pt x="9037" y="12016"/>
                  </a:lnTo>
                  <a:lnTo>
                    <a:pt x="9306" y="11870"/>
                  </a:lnTo>
                  <a:lnTo>
                    <a:pt x="9574" y="11723"/>
                  </a:lnTo>
                  <a:lnTo>
                    <a:pt x="9843" y="11552"/>
                  </a:lnTo>
                  <a:lnTo>
                    <a:pt x="10332" y="11186"/>
                  </a:lnTo>
                  <a:lnTo>
                    <a:pt x="10771" y="10771"/>
                  </a:lnTo>
                  <a:lnTo>
                    <a:pt x="11186" y="10331"/>
                  </a:lnTo>
                  <a:lnTo>
                    <a:pt x="11553" y="9843"/>
                  </a:lnTo>
                  <a:lnTo>
                    <a:pt x="11699" y="9598"/>
                  </a:lnTo>
                  <a:lnTo>
                    <a:pt x="11846" y="9330"/>
                  </a:lnTo>
                  <a:lnTo>
                    <a:pt x="11992" y="9061"/>
                  </a:lnTo>
                  <a:lnTo>
                    <a:pt x="12114" y="8768"/>
                  </a:lnTo>
                  <a:lnTo>
                    <a:pt x="12237" y="8499"/>
                  </a:lnTo>
                  <a:lnTo>
                    <a:pt x="12334" y="8206"/>
                  </a:lnTo>
                  <a:lnTo>
                    <a:pt x="12432" y="7889"/>
                  </a:lnTo>
                  <a:lnTo>
                    <a:pt x="12481" y="7596"/>
                  </a:lnTo>
                  <a:lnTo>
                    <a:pt x="12554" y="7278"/>
                  </a:lnTo>
                  <a:lnTo>
                    <a:pt x="12578" y="6961"/>
                  </a:lnTo>
                  <a:lnTo>
                    <a:pt x="12603" y="6643"/>
                  </a:lnTo>
                  <a:lnTo>
                    <a:pt x="12627" y="6326"/>
                  </a:lnTo>
                  <a:lnTo>
                    <a:pt x="12603" y="5984"/>
                  </a:lnTo>
                  <a:lnTo>
                    <a:pt x="12578" y="5666"/>
                  </a:lnTo>
                  <a:lnTo>
                    <a:pt x="12554" y="5349"/>
                  </a:lnTo>
                  <a:lnTo>
                    <a:pt x="12481" y="5056"/>
                  </a:lnTo>
                  <a:lnTo>
                    <a:pt x="12432" y="4738"/>
                  </a:lnTo>
                  <a:lnTo>
                    <a:pt x="12334" y="4445"/>
                  </a:lnTo>
                  <a:lnTo>
                    <a:pt x="12237" y="4152"/>
                  </a:lnTo>
                  <a:lnTo>
                    <a:pt x="12114" y="3859"/>
                  </a:lnTo>
                  <a:lnTo>
                    <a:pt x="11992" y="3590"/>
                  </a:lnTo>
                  <a:lnTo>
                    <a:pt x="11846" y="3322"/>
                  </a:lnTo>
                  <a:lnTo>
                    <a:pt x="11699" y="3053"/>
                  </a:lnTo>
                  <a:lnTo>
                    <a:pt x="11553" y="2784"/>
                  </a:lnTo>
                  <a:lnTo>
                    <a:pt x="11186" y="2296"/>
                  </a:lnTo>
                  <a:lnTo>
                    <a:pt x="10771" y="1856"/>
                  </a:lnTo>
                  <a:lnTo>
                    <a:pt x="10332" y="1441"/>
                  </a:lnTo>
                  <a:lnTo>
                    <a:pt x="9843" y="1075"/>
                  </a:lnTo>
                  <a:lnTo>
                    <a:pt x="9574" y="928"/>
                  </a:lnTo>
                  <a:lnTo>
                    <a:pt x="9306" y="782"/>
                  </a:lnTo>
                  <a:lnTo>
                    <a:pt x="9037" y="635"/>
                  </a:lnTo>
                  <a:lnTo>
                    <a:pt x="8768" y="513"/>
                  </a:lnTo>
                  <a:lnTo>
                    <a:pt x="8475" y="391"/>
                  </a:lnTo>
                  <a:lnTo>
                    <a:pt x="8182" y="293"/>
                  </a:lnTo>
                  <a:lnTo>
                    <a:pt x="7889" y="220"/>
                  </a:lnTo>
                  <a:lnTo>
                    <a:pt x="7572" y="147"/>
                  </a:lnTo>
                  <a:lnTo>
                    <a:pt x="7279" y="73"/>
                  </a:lnTo>
                  <a:lnTo>
                    <a:pt x="6961" y="49"/>
                  </a:lnTo>
                  <a:lnTo>
                    <a:pt x="6644" y="24"/>
                  </a:lnTo>
                  <a:lnTo>
                    <a:pt x="630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001A"/>
                </a:solidFill>
              </a:endParaRPr>
            </a:p>
          </p:txBody>
        </p:sp>
        <p:sp>
          <p:nvSpPr>
            <p:cNvPr id="5" name="Google Shape;551;p38"/>
            <p:cNvSpPr/>
            <p:nvPr/>
          </p:nvSpPr>
          <p:spPr>
            <a:xfrm>
              <a:off x="3992525" y="3021125"/>
              <a:ext cx="242425" cy="242425"/>
            </a:xfrm>
            <a:custGeom>
              <a:avLst/>
              <a:gdLst/>
              <a:ahLst/>
              <a:cxnLst/>
              <a:rect l="l" t="t" r="r" b="b"/>
              <a:pathLst>
                <a:path w="9697" h="9697" extrusionOk="0">
                  <a:moveTo>
                    <a:pt x="4934" y="1466"/>
                  </a:moveTo>
                  <a:lnTo>
                    <a:pt x="5008" y="1490"/>
                  </a:lnTo>
                  <a:lnTo>
                    <a:pt x="5081" y="1539"/>
                  </a:lnTo>
                  <a:lnTo>
                    <a:pt x="5154" y="1588"/>
                  </a:lnTo>
                  <a:lnTo>
                    <a:pt x="5203" y="1637"/>
                  </a:lnTo>
                  <a:lnTo>
                    <a:pt x="5252" y="1734"/>
                  </a:lnTo>
                  <a:lnTo>
                    <a:pt x="5276" y="1808"/>
                  </a:lnTo>
                  <a:lnTo>
                    <a:pt x="5276" y="1905"/>
                  </a:lnTo>
                  <a:lnTo>
                    <a:pt x="5276" y="1979"/>
                  </a:lnTo>
                  <a:lnTo>
                    <a:pt x="5252" y="2076"/>
                  </a:lnTo>
                  <a:lnTo>
                    <a:pt x="5203" y="2150"/>
                  </a:lnTo>
                  <a:lnTo>
                    <a:pt x="5154" y="2198"/>
                  </a:lnTo>
                  <a:lnTo>
                    <a:pt x="5081" y="2247"/>
                  </a:lnTo>
                  <a:lnTo>
                    <a:pt x="5008" y="2296"/>
                  </a:lnTo>
                  <a:lnTo>
                    <a:pt x="4934" y="2321"/>
                  </a:lnTo>
                  <a:lnTo>
                    <a:pt x="4837" y="2345"/>
                  </a:lnTo>
                  <a:lnTo>
                    <a:pt x="4593" y="2345"/>
                  </a:lnTo>
                  <a:lnTo>
                    <a:pt x="4348" y="2394"/>
                  </a:lnTo>
                  <a:lnTo>
                    <a:pt x="4104" y="2443"/>
                  </a:lnTo>
                  <a:lnTo>
                    <a:pt x="3860" y="2540"/>
                  </a:lnTo>
                  <a:lnTo>
                    <a:pt x="3640" y="2638"/>
                  </a:lnTo>
                  <a:lnTo>
                    <a:pt x="3445" y="2760"/>
                  </a:lnTo>
                  <a:lnTo>
                    <a:pt x="3249" y="2907"/>
                  </a:lnTo>
                  <a:lnTo>
                    <a:pt x="3054" y="3078"/>
                  </a:lnTo>
                  <a:lnTo>
                    <a:pt x="2907" y="3249"/>
                  </a:lnTo>
                  <a:lnTo>
                    <a:pt x="2761" y="3444"/>
                  </a:lnTo>
                  <a:lnTo>
                    <a:pt x="2639" y="3664"/>
                  </a:lnTo>
                  <a:lnTo>
                    <a:pt x="2517" y="3884"/>
                  </a:lnTo>
                  <a:lnTo>
                    <a:pt x="2443" y="4103"/>
                  </a:lnTo>
                  <a:lnTo>
                    <a:pt x="2370" y="4348"/>
                  </a:lnTo>
                  <a:lnTo>
                    <a:pt x="2346" y="4592"/>
                  </a:lnTo>
                  <a:lnTo>
                    <a:pt x="2321" y="4861"/>
                  </a:lnTo>
                  <a:lnTo>
                    <a:pt x="2321" y="4934"/>
                  </a:lnTo>
                  <a:lnTo>
                    <a:pt x="2297" y="5032"/>
                  </a:lnTo>
                  <a:lnTo>
                    <a:pt x="2248" y="5105"/>
                  </a:lnTo>
                  <a:lnTo>
                    <a:pt x="2199" y="5154"/>
                  </a:lnTo>
                  <a:lnTo>
                    <a:pt x="2126" y="5227"/>
                  </a:lnTo>
                  <a:lnTo>
                    <a:pt x="2053" y="5251"/>
                  </a:lnTo>
                  <a:lnTo>
                    <a:pt x="1979" y="5276"/>
                  </a:lnTo>
                  <a:lnTo>
                    <a:pt x="1882" y="5300"/>
                  </a:lnTo>
                  <a:lnTo>
                    <a:pt x="1808" y="5276"/>
                  </a:lnTo>
                  <a:lnTo>
                    <a:pt x="1711" y="5251"/>
                  </a:lnTo>
                  <a:lnTo>
                    <a:pt x="1637" y="5227"/>
                  </a:lnTo>
                  <a:lnTo>
                    <a:pt x="1564" y="5154"/>
                  </a:lnTo>
                  <a:lnTo>
                    <a:pt x="1515" y="5105"/>
                  </a:lnTo>
                  <a:lnTo>
                    <a:pt x="1491" y="5032"/>
                  </a:lnTo>
                  <a:lnTo>
                    <a:pt x="1466" y="4934"/>
                  </a:lnTo>
                  <a:lnTo>
                    <a:pt x="1442" y="4861"/>
                  </a:lnTo>
                  <a:lnTo>
                    <a:pt x="1466" y="4494"/>
                  </a:lnTo>
                  <a:lnTo>
                    <a:pt x="1515" y="4177"/>
                  </a:lnTo>
                  <a:lnTo>
                    <a:pt x="1588" y="3835"/>
                  </a:lnTo>
                  <a:lnTo>
                    <a:pt x="1711" y="3542"/>
                  </a:lnTo>
                  <a:lnTo>
                    <a:pt x="1857" y="3224"/>
                  </a:lnTo>
                  <a:lnTo>
                    <a:pt x="2028" y="2956"/>
                  </a:lnTo>
                  <a:lnTo>
                    <a:pt x="2223" y="2687"/>
                  </a:lnTo>
                  <a:lnTo>
                    <a:pt x="2443" y="2443"/>
                  </a:lnTo>
                  <a:lnTo>
                    <a:pt x="2688" y="2223"/>
                  </a:lnTo>
                  <a:lnTo>
                    <a:pt x="2956" y="2028"/>
                  </a:lnTo>
                  <a:lnTo>
                    <a:pt x="3225" y="1857"/>
                  </a:lnTo>
                  <a:lnTo>
                    <a:pt x="3518" y="1710"/>
                  </a:lnTo>
                  <a:lnTo>
                    <a:pt x="3835" y="1612"/>
                  </a:lnTo>
                  <a:lnTo>
                    <a:pt x="4153" y="1515"/>
                  </a:lnTo>
                  <a:lnTo>
                    <a:pt x="4495" y="1466"/>
                  </a:lnTo>
                  <a:close/>
                  <a:moveTo>
                    <a:pt x="4837" y="0"/>
                  </a:moveTo>
                  <a:lnTo>
                    <a:pt x="4348" y="25"/>
                  </a:lnTo>
                  <a:lnTo>
                    <a:pt x="3860" y="98"/>
                  </a:lnTo>
                  <a:lnTo>
                    <a:pt x="3396" y="220"/>
                  </a:lnTo>
                  <a:lnTo>
                    <a:pt x="2956" y="391"/>
                  </a:lnTo>
                  <a:lnTo>
                    <a:pt x="2541" y="587"/>
                  </a:lnTo>
                  <a:lnTo>
                    <a:pt x="2150" y="831"/>
                  </a:lnTo>
                  <a:lnTo>
                    <a:pt x="1759" y="1124"/>
                  </a:lnTo>
                  <a:lnTo>
                    <a:pt x="1418" y="1441"/>
                  </a:lnTo>
                  <a:lnTo>
                    <a:pt x="1100" y="1783"/>
                  </a:lnTo>
                  <a:lnTo>
                    <a:pt x="831" y="2150"/>
                  </a:lnTo>
                  <a:lnTo>
                    <a:pt x="587" y="2540"/>
                  </a:lnTo>
                  <a:lnTo>
                    <a:pt x="392" y="2980"/>
                  </a:lnTo>
                  <a:lnTo>
                    <a:pt x="221" y="3420"/>
                  </a:lnTo>
                  <a:lnTo>
                    <a:pt x="99" y="3884"/>
                  </a:lnTo>
                  <a:lnTo>
                    <a:pt x="25" y="4348"/>
                  </a:lnTo>
                  <a:lnTo>
                    <a:pt x="1" y="4861"/>
                  </a:lnTo>
                  <a:lnTo>
                    <a:pt x="25" y="5349"/>
                  </a:lnTo>
                  <a:lnTo>
                    <a:pt x="99" y="5838"/>
                  </a:lnTo>
                  <a:lnTo>
                    <a:pt x="221" y="6302"/>
                  </a:lnTo>
                  <a:lnTo>
                    <a:pt x="392" y="6741"/>
                  </a:lnTo>
                  <a:lnTo>
                    <a:pt x="587" y="7156"/>
                  </a:lnTo>
                  <a:lnTo>
                    <a:pt x="831" y="7547"/>
                  </a:lnTo>
                  <a:lnTo>
                    <a:pt x="1100" y="7938"/>
                  </a:lnTo>
                  <a:lnTo>
                    <a:pt x="1418" y="8280"/>
                  </a:lnTo>
                  <a:lnTo>
                    <a:pt x="1759" y="8597"/>
                  </a:lnTo>
                  <a:lnTo>
                    <a:pt x="2150" y="8866"/>
                  </a:lnTo>
                  <a:lnTo>
                    <a:pt x="2541" y="9110"/>
                  </a:lnTo>
                  <a:lnTo>
                    <a:pt x="2956" y="9306"/>
                  </a:lnTo>
                  <a:lnTo>
                    <a:pt x="3396" y="9477"/>
                  </a:lnTo>
                  <a:lnTo>
                    <a:pt x="3860" y="9599"/>
                  </a:lnTo>
                  <a:lnTo>
                    <a:pt x="4348" y="9672"/>
                  </a:lnTo>
                  <a:lnTo>
                    <a:pt x="4837" y="9696"/>
                  </a:lnTo>
                  <a:lnTo>
                    <a:pt x="5350" y="9672"/>
                  </a:lnTo>
                  <a:lnTo>
                    <a:pt x="5814" y="9599"/>
                  </a:lnTo>
                  <a:lnTo>
                    <a:pt x="6278" y="9477"/>
                  </a:lnTo>
                  <a:lnTo>
                    <a:pt x="6717" y="9306"/>
                  </a:lnTo>
                  <a:lnTo>
                    <a:pt x="7157" y="9110"/>
                  </a:lnTo>
                  <a:lnTo>
                    <a:pt x="7548" y="8866"/>
                  </a:lnTo>
                  <a:lnTo>
                    <a:pt x="7914" y="8597"/>
                  </a:lnTo>
                  <a:lnTo>
                    <a:pt x="8256" y="8280"/>
                  </a:lnTo>
                  <a:lnTo>
                    <a:pt x="8573" y="7938"/>
                  </a:lnTo>
                  <a:lnTo>
                    <a:pt x="8867" y="7547"/>
                  </a:lnTo>
                  <a:lnTo>
                    <a:pt x="9111" y="7156"/>
                  </a:lnTo>
                  <a:lnTo>
                    <a:pt x="9306" y="6741"/>
                  </a:lnTo>
                  <a:lnTo>
                    <a:pt x="9477" y="6302"/>
                  </a:lnTo>
                  <a:lnTo>
                    <a:pt x="9599" y="5838"/>
                  </a:lnTo>
                  <a:lnTo>
                    <a:pt x="9673" y="5349"/>
                  </a:lnTo>
                  <a:lnTo>
                    <a:pt x="9697" y="4861"/>
                  </a:lnTo>
                  <a:lnTo>
                    <a:pt x="9673" y="4348"/>
                  </a:lnTo>
                  <a:lnTo>
                    <a:pt x="9599" y="3884"/>
                  </a:lnTo>
                  <a:lnTo>
                    <a:pt x="9477" y="3420"/>
                  </a:lnTo>
                  <a:lnTo>
                    <a:pt x="9306" y="2980"/>
                  </a:lnTo>
                  <a:lnTo>
                    <a:pt x="9111" y="2540"/>
                  </a:lnTo>
                  <a:lnTo>
                    <a:pt x="8867" y="2150"/>
                  </a:lnTo>
                  <a:lnTo>
                    <a:pt x="8573" y="1783"/>
                  </a:lnTo>
                  <a:lnTo>
                    <a:pt x="8256" y="1441"/>
                  </a:lnTo>
                  <a:lnTo>
                    <a:pt x="7914" y="1124"/>
                  </a:lnTo>
                  <a:lnTo>
                    <a:pt x="7548" y="831"/>
                  </a:lnTo>
                  <a:lnTo>
                    <a:pt x="7157" y="587"/>
                  </a:lnTo>
                  <a:lnTo>
                    <a:pt x="6717" y="391"/>
                  </a:lnTo>
                  <a:lnTo>
                    <a:pt x="6278" y="220"/>
                  </a:lnTo>
                  <a:lnTo>
                    <a:pt x="5814" y="98"/>
                  </a:lnTo>
                  <a:lnTo>
                    <a:pt x="5350" y="25"/>
                  </a:lnTo>
                  <a:lnTo>
                    <a:pt x="48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001A"/>
                </a:solidFill>
              </a:endParaRPr>
            </a:p>
          </p:txBody>
        </p:sp>
        <p:sp>
          <p:nvSpPr>
            <p:cNvPr id="6" name="Google Shape;552;p38"/>
            <p:cNvSpPr/>
            <p:nvPr/>
          </p:nvSpPr>
          <p:spPr>
            <a:xfrm>
              <a:off x="4215400" y="3253150"/>
              <a:ext cx="154500" cy="153875"/>
            </a:xfrm>
            <a:custGeom>
              <a:avLst/>
              <a:gdLst/>
              <a:ahLst/>
              <a:cxnLst/>
              <a:rect l="l" t="t" r="r" b="b"/>
              <a:pathLst>
                <a:path w="6180" h="6155" extrusionOk="0">
                  <a:moveTo>
                    <a:pt x="1075" y="0"/>
                  </a:moveTo>
                  <a:lnTo>
                    <a:pt x="831" y="269"/>
                  </a:lnTo>
                  <a:lnTo>
                    <a:pt x="562" y="537"/>
                  </a:lnTo>
                  <a:lnTo>
                    <a:pt x="293" y="782"/>
                  </a:lnTo>
                  <a:lnTo>
                    <a:pt x="0" y="1026"/>
                  </a:lnTo>
                  <a:lnTo>
                    <a:pt x="4983" y="6008"/>
                  </a:lnTo>
                  <a:lnTo>
                    <a:pt x="5056" y="6057"/>
                  </a:lnTo>
                  <a:lnTo>
                    <a:pt x="5129" y="6106"/>
                  </a:lnTo>
                  <a:lnTo>
                    <a:pt x="5227" y="6130"/>
                  </a:lnTo>
                  <a:lnTo>
                    <a:pt x="5325" y="6155"/>
                  </a:lnTo>
                  <a:lnTo>
                    <a:pt x="5422" y="6130"/>
                  </a:lnTo>
                  <a:lnTo>
                    <a:pt x="5496" y="6106"/>
                  </a:lnTo>
                  <a:lnTo>
                    <a:pt x="5593" y="6057"/>
                  </a:lnTo>
                  <a:lnTo>
                    <a:pt x="5667" y="6008"/>
                  </a:lnTo>
                  <a:lnTo>
                    <a:pt x="6033" y="5642"/>
                  </a:lnTo>
                  <a:lnTo>
                    <a:pt x="6106" y="5569"/>
                  </a:lnTo>
                  <a:lnTo>
                    <a:pt x="6155" y="5471"/>
                  </a:lnTo>
                  <a:lnTo>
                    <a:pt x="6179" y="5373"/>
                  </a:lnTo>
                  <a:lnTo>
                    <a:pt x="6179" y="5300"/>
                  </a:lnTo>
                  <a:lnTo>
                    <a:pt x="6179" y="5202"/>
                  </a:lnTo>
                  <a:lnTo>
                    <a:pt x="6155" y="5105"/>
                  </a:lnTo>
                  <a:lnTo>
                    <a:pt x="6106" y="5031"/>
                  </a:lnTo>
                  <a:lnTo>
                    <a:pt x="6033" y="4934"/>
                  </a:lnTo>
                  <a:lnTo>
                    <a:pt x="107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001A"/>
                </a:solidFill>
              </a:endParaRPr>
            </a:p>
          </p:txBody>
        </p:sp>
      </p:grpSp>
      <p:sp>
        <p:nvSpPr>
          <p:cNvPr id="8" name="Shape 335"/>
          <p:cNvSpPr txBox="1">
            <a:spLocks/>
          </p:cNvSpPr>
          <p:nvPr/>
        </p:nvSpPr>
        <p:spPr>
          <a:xfrm>
            <a:off x="2240614" y="2636912"/>
            <a:ext cx="4662772" cy="6831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pt-BR" dirty="0" smtClean="0">
                <a:solidFill>
                  <a:schemeClr val="tx2">
                    <a:lumMod val="50000"/>
                  </a:schemeClr>
                </a:solidFill>
              </a:rPr>
              <a:t>Perguntas?</a:t>
            </a:r>
            <a:endParaRPr lang="pt-BR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46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Shape 413"/>
          <p:cNvSpPr txBox="1">
            <a:spLocks noGrp="1"/>
          </p:cNvSpPr>
          <p:nvPr>
            <p:ph type="sldNum" idx="12"/>
          </p:nvPr>
        </p:nvSpPr>
        <p:spPr>
          <a:xfrm>
            <a:off x="8555875" y="5433700"/>
            <a:ext cx="435600" cy="435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/>
          <a:p>
            <a:fld id="{00000000-1234-1234-1234-123412341234}" type="slidenum">
              <a:rPr lang="en"/>
              <a:pPr/>
              <a:t>17</a:t>
            </a:fld>
            <a:endParaRPr/>
          </a:p>
        </p:txBody>
      </p:sp>
      <p:sp>
        <p:nvSpPr>
          <p:cNvPr id="3" name="Google Shape;369;p35"/>
          <p:cNvSpPr txBox="1">
            <a:spLocks/>
          </p:cNvSpPr>
          <p:nvPr/>
        </p:nvSpPr>
        <p:spPr>
          <a:xfrm>
            <a:off x="2514600" y="2394450"/>
            <a:ext cx="4114800" cy="4206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pt-BR" sz="7200" dirty="0" smtClean="0">
                <a:solidFill>
                  <a:schemeClr val="tx2">
                    <a:lumMod val="50000"/>
                  </a:schemeClr>
                </a:solidFill>
              </a:rPr>
              <a:t>Obrigado!</a:t>
            </a:r>
            <a:endParaRPr lang="pt-BR" sz="7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" name="Google Shape;370;p35"/>
          <p:cNvSpPr txBox="1">
            <a:spLocks/>
          </p:cNvSpPr>
          <p:nvPr/>
        </p:nvSpPr>
        <p:spPr>
          <a:xfrm>
            <a:off x="827584" y="3717032"/>
            <a:ext cx="7840150" cy="1326812"/>
          </a:xfrm>
          <a:prstGeom prst="rect">
            <a:avLst/>
          </a:prstGeom>
        </p:spPr>
        <p:txBody>
          <a:bodyPr spcFirstLastPara="1" wrap="square" lIns="0" tIns="0" rIns="0" bIns="0" numCol="1" anchor="ctr" anchorCtr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1600" indent="0" algn="ctr">
              <a:spcBef>
                <a:spcPts val="600"/>
              </a:spcBef>
              <a:buSzPts val="2000"/>
              <a:buNone/>
            </a:pP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</a:rPr>
              <a:t>Rodrigo Martins Souza e Silva </a:t>
            </a:r>
          </a:p>
          <a:p>
            <a:pPr marL="101600" indent="0" algn="ctr">
              <a:spcBef>
                <a:spcPts val="0"/>
              </a:spcBef>
              <a:buSzPts val="2000"/>
              <a:buNone/>
            </a:pPr>
            <a:r>
              <a:rPr lang="en-US" sz="2200" dirty="0" smtClean="0">
                <a:solidFill>
                  <a:schemeClr val="tx2">
                    <a:lumMod val="50000"/>
                  </a:schemeClr>
                </a:solidFill>
              </a:rPr>
              <a:t>martinsrodrigoeng@gmail.com</a:t>
            </a:r>
          </a:p>
          <a:p>
            <a:pPr marL="101600" indent="0" algn="ctr">
              <a:spcBef>
                <a:spcPts val="0"/>
              </a:spcBef>
              <a:buSzPts val="2000"/>
              <a:buNone/>
            </a:pPr>
            <a:r>
              <a:rPr lang="en-US" sz="2200" dirty="0" smtClean="0">
                <a:solidFill>
                  <a:schemeClr val="tx2">
                    <a:lumMod val="50000"/>
                  </a:schemeClr>
                </a:solidFill>
              </a:rPr>
              <a:t>(61) 98165-3804</a:t>
            </a:r>
            <a:endParaRPr lang="en-US" sz="22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786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581</Words>
  <Application>Microsoft Office PowerPoint</Application>
  <PresentationFormat>Apresentação na tela (4:3)</PresentationFormat>
  <Paragraphs>148</Paragraphs>
  <Slides>17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Tema do Office</vt:lpstr>
      <vt:lpstr>VIABILIDADE TÉCNICA DA IMPLANTAÇÃO DE UM SISTEMA BIODIGESTOR DE RESÍDUOS PROVENIENTES DA ATIVIDADE PECUÁRIA: ESTUDO APLICADO A UMA FAZENDA DE BOVINOCULTURA</vt:lpstr>
      <vt:lpstr>Espécie trazida pelos portugueses na colonização do país;</vt:lpstr>
      <vt:lpstr>Avaliar a viabilidade técnica da implantação de um sistema biodigestor de resíduos provenientes da atividade pecuária para geração de energia elétrica em uma propriedade rural situada no município de Tiros, Minas Gerais.</vt:lpstr>
      <vt:lpstr>Objetivos específicos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Rodrigo Martins</cp:lastModifiedBy>
  <cp:revision>43</cp:revision>
  <dcterms:created xsi:type="dcterms:W3CDTF">2018-05-02T19:43:05Z</dcterms:created>
  <dcterms:modified xsi:type="dcterms:W3CDTF">2019-05-09T02:27:18Z</dcterms:modified>
</cp:coreProperties>
</file>