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xlsx" ContentType="application/vnd.openxmlformats-officedocument.spreadsheetml.sheet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Masters/slideMaster3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theme/theme2.xml" ContentType="application/vnd.openxmlformats-officedocument.theme+xml"/>
  <Override PartName="/ppt/slideLayouts/slideLayout3.xml" ContentType="application/vnd.openxmlformats-officedocument.presentationml.slideLayout+xml"/>
  <Override PartName="/ppt/theme/theme3.xml" ContentType="application/vnd.openxmlformats-officedocument.theme+xml"/>
  <Override PartName="/ppt/charts/chart1.xml" ContentType="application/vnd.openxmlformats-officedocument.drawingml.chart+xml"/>
  <Override PartName="/ppt/theme/themeOverride1.xml" ContentType="application/vnd.openxmlformats-officedocument.themeOverride+xml"/>
  <Override PartName="/ppt/charts/chart2.xml" ContentType="application/vnd.openxmlformats-officedocument.drawingml.chart+xml"/>
  <Override PartName="/ppt/theme/themeOverride2.xml" ContentType="application/vnd.openxmlformats-officedocument.themeOverride+xml"/>
  <Override PartName="/ppt/charts/chart3.xml" ContentType="application/vnd.openxmlformats-officedocument.drawingml.chart+xml"/>
  <Override PartName="/ppt/diagrams/data1.xml" ContentType="application/vnd.openxmlformats-officedocument.drawingml.diagramData+xml"/>
  <Override PartName="/ppt/diagrams/layout1.xml" ContentType="application/vnd.openxmlformats-officedocument.drawingml.diagramLayout+xml"/>
  <Override PartName="/ppt/diagrams/quickStyle1.xml" ContentType="application/vnd.openxmlformats-officedocument.drawingml.diagramStyle+xml"/>
  <Override PartName="/ppt/diagrams/colors1.xml" ContentType="application/vnd.openxmlformats-officedocument.drawingml.diagramColors+xml"/>
  <Override PartName="/ppt/diagrams/drawing1.xml" ContentType="application/vnd.ms-office.drawingml.diagramDrawing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57" r:id="rId1"/>
    <p:sldMasterId id="2147483659" r:id="rId2"/>
    <p:sldMasterId id="2147483654" r:id="rId3"/>
  </p:sldMasterIdLst>
  <p:sldIdLst>
    <p:sldId id="256" r:id="rId4"/>
    <p:sldId id="272" r:id="rId5"/>
    <p:sldId id="278" r:id="rId6"/>
    <p:sldId id="279" r:id="rId7"/>
    <p:sldId id="268" r:id="rId8"/>
    <p:sldId id="277" r:id="rId9"/>
    <p:sldId id="276" r:id="rId10"/>
    <p:sldId id="275" r:id="rId11"/>
    <p:sldId id="283" r:id="rId12"/>
    <p:sldId id="280" r:id="rId13"/>
    <p:sldId id="281" r:id="rId14"/>
    <p:sldId id="282" r:id="rId15"/>
    <p:sldId id="273" r:id="rId16"/>
    <p:sldId id="274" r:id="rId17"/>
    <p:sldId id="258" r:id="rId18"/>
  </p:sldIdLst>
  <p:sldSz cx="9144000" cy="6858000" type="screen4x3"/>
  <p:notesSz cx="6858000" cy="9144000"/>
  <p:defaultTextStyle>
    <a:defPPr>
      <a:defRPr lang="en-US"/>
    </a:defPPr>
    <a:lvl1pPr algn="l" defTabSz="457200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Calibri" panose="020F0502020204030204" pitchFamily="34" charset="0"/>
        <a:ea typeface="MS PGothic" panose="020B0600070205080204" pitchFamily="34" charset="-128"/>
        <a:cs typeface="+mn-cs"/>
      </a:defRPr>
    </a:lvl1pPr>
    <a:lvl2pPr marL="457200" algn="l" defTabSz="457200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Calibri" panose="020F0502020204030204" pitchFamily="34" charset="0"/>
        <a:ea typeface="MS PGothic" panose="020B0600070205080204" pitchFamily="34" charset="-128"/>
        <a:cs typeface="+mn-cs"/>
      </a:defRPr>
    </a:lvl2pPr>
    <a:lvl3pPr marL="914400" algn="l" defTabSz="457200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Calibri" panose="020F0502020204030204" pitchFamily="34" charset="0"/>
        <a:ea typeface="MS PGothic" panose="020B0600070205080204" pitchFamily="34" charset="-128"/>
        <a:cs typeface="+mn-cs"/>
      </a:defRPr>
    </a:lvl3pPr>
    <a:lvl4pPr marL="1371600" algn="l" defTabSz="457200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Calibri" panose="020F0502020204030204" pitchFamily="34" charset="0"/>
        <a:ea typeface="MS PGothic" panose="020B0600070205080204" pitchFamily="34" charset="-128"/>
        <a:cs typeface="+mn-cs"/>
      </a:defRPr>
    </a:lvl4pPr>
    <a:lvl5pPr marL="1828800" algn="l" defTabSz="457200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Calibri" panose="020F0502020204030204" pitchFamily="34" charset="0"/>
        <a:ea typeface="MS PGothic" panose="020B0600070205080204" pitchFamily="34" charset="-128"/>
        <a:cs typeface="+mn-cs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Calibri" panose="020F0502020204030204" pitchFamily="34" charset="0"/>
        <a:ea typeface="MS PGothic" panose="020B0600070205080204" pitchFamily="34" charset="-128"/>
        <a:cs typeface="+mn-cs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Calibri" panose="020F0502020204030204" pitchFamily="34" charset="0"/>
        <a:ea typeface="MS PGothic" panose="020B0600070205080204" pitchFamily="34" charset="-128"/>
        <a:cs typeface="+mn-cs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Calibri" panose="020F0502020204030204" pitchFamily="34" charset="0"/>
        <a:ea typeface="MS PGothic" panose="020B0600070205080204" pitchFamily="34" charset="-128"/>
        <a:cs typeface="+mn-cs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Calibri" panose="020F0502020204030204" pitchFamily="34" charset="0"/>
        <a:ea typeface="MS PGothic" panose="020B0600070205080204" pitchFamily="34" charset="-128"/>
        <a:cs typeface="+mn-cs"/>
      </a:defRPr>
    </a:lvl9pPr>
  </p:defaultTextStyle>
  <p:extLst>
    <p:ext uri="{EFAFB233-063F-42B5-8137-9DF3F51BA10A}">
      <p15:sldGuideLst xmlns:p15="http://schemas.microsoft.com/office/powerpoint/2012/main" xmlns="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srgbClr val="FF0000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xmlns="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 snapToGrid="0" snapToObjects="1">
      <p:cViewPr>
        <p:scale>
          <a:sx n="66" d="100"/>
          <a:sy n="66" d="100"/>
        </p:scale>
        <p:origin x="-1488" y="-162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5.xml"/><Relationship Id="rId13" Type="http://schemas.openxmlformats.org/officeDocument/2006/relationships/slide" Target="slides/slide10.xml"/><Relationship Id="rId18" Type="http://schemas.openxmlformats.org/officeDocument/2006/relationships/slide" Target="slides/slide15.xml"/><Relationship Id="rId3" Type="http://schemas.openxmlformats.org/officeDocument/2006/relationships/slideMaster" Target="slideMasters/slideMaster3.xml"/><Relationship Id="rId21" Type="http://schemas.openxmlformats.org/officeDocument/2006/relationships/theme" Target="theme/theme1.xml"/><Relationship Id="rId7" Type="http://schemas.openxmlformats.org/officeDocument/2006/relationships/slide" Target="slides/slide4.xml"/><Relationship Id="rId12" Type="http://schemas.openxmlformats.org/officeDocument/2006/relationships/slide" Target="slides/slide9.xml"/><Relationship Id="rId17" Type="http://schemas.openxmlformats.org/officeDocument/2006/relationships/slide" Target="slides/slide14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3.xml"/><Relationship Id="rId20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3.xml"/><Relationship Id="rId11" Type="http://schemas.openxmlformats.org/officeDocument/2006/relationships/slide" Target="slides/slide8.xml"/><Relationship Id="rId5" Type="http://schemas.openxmlformats.org/officeDocument/2006/relationships/slide" Target="slides/slide2.xml"/><Relationship Id="rId15" Type="http://schemas.openxmlformats.org/officeDocument/2006/relationships/slide" Target="slides/slide12.xml"/><Relationship Id="rId10" Type="http://schemas.openxmlformats.org/officeDocument/2006/relationships/slide" Target="slides/slide7.xml"/><Relationship Id="rId19" Type="http://schemas.openxmlformats.org/officeDocument/2006/relationships/presProps" Target="presProps.xml"/><Relationship Id="rId4" Type="http://schemas.openxmlformats.org/officeDocument/2006/relationships/slide" Target="slides/slide1.xml"/><Relationship Id="rId9" Type="http://schemas.openxmlformats.org/officeDocument/2006/relationships/slide" Target="slides/slide6.xml"/><Relationship Id="rId14" Type="http://schemas.openxmlformats.org/officeDocument/2006/relationships/slide" Target="slides/slide11.xml"/><Relationship Id="rId22" Type="http://schemas.openxmlformats.org/officeDocument/2006/relationships/tableStyles" Target="tableStyles.xml"/></Relationships>
</file>

<file path=ppt/charts/_rels/chart1.xml.rels><?xml version="1.0" encoding="UTF-8" standalone="yes"?>
<Relationships xmlns="http://schemas.openxmlformats.org/package/2006/relationships"><Relationship Id="rId3" Type="http://schemas.openxmlformats.org/officeDocument/2006/relationships/package" Target="../embeddings/Microsoft_Excel_Worksheet1.xlsx"/><Relationship Id="rId2" Type="http://schemas.openxmlformats.org/officeDocument/2006/relationships/image" Target="../media/image8.jpeg"/><Relationship Id="rId1" Type="http://schemas.openxmlformats.org/officeDocument/2006/relationships/themeOverride" Target="../theme/themeOverride1.xml"/></Relationships>
</file>

<file path=ppt/charts/_rels/chart2.xml.rels><?xml version="1.0" encoding="UTF-8" standalone="yes"?>
<Relationships xmlns="http://schemas.openxmlformats.org/package/2006/relationships"><Relationship Id="rId3" Type="http://schemas.openxmlformats.org/officeDocument/2006/relationships/package" Target="../embeddings/Microsoft_Excel_Worksheet2.xlsx"/><Relationship Id="rId2" Type="http://schemas.openxmlformats.org/officeDocument/2006/relationships/image" Target="../media/image8.jpeg"/><Relationship Id="rId1" Type="http://schemas.openxmlformats.org/officeDocument/2006/relationships/themeOverride" Target="../theme/themeOverride2.xml"/></Relationships>
</file>

<file path=ppt/charts/_rels/chart3.xml.rels><?xml version="1.0" encoding="UTF-8" standalone="yes"?>
<Relationships xmlns="http://schemas.openxmlformats.org/package/2006/relationships"><Relationship Id="rId2" Type="http://schemas.openxmlformats.org/officeDocument/2006/relationships/package" Target="../embeddings/Microsoft_Excel_Worksheet3.xlsx"/><Relationship Id="rId1" Type="http://schemas.openxmlformats.org/officeDocument/2006/relationships/image" Target="../media/image8.jpeg"/></Relationships>
</file>

<file path=ppt/charts/chart1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pt-BR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lrMapOvr bg1="lt1" tx1="dk1" bg2="lt2" tx2="dk2" accent1="accent1" accent2="accent2" accent3="accent3" accent4="accent4" accent5="accent5" accent6="accent6" hlink="hlink" folHlink="folHlink"/>
  <c:chart>
    <c:title>
      <c:tx>
        <c:rich>
          <a:bodyPr/>
          <a:lstStyle/>
          <a:p>
            <a:pPr>
              <a:defRPr>
                <a:solidFill>
                  <a:schemeClr val="tx1"/>
                </a:solidFill>
              </a:defRPr>
            </a:pPr>
            <a:r>
              <a:rPr lang="pt-BR">
                <a:solidFill>
                  <a:schemeClr val="tx1"/>
                </a:solidFill>
              </a:rPr>
              <a:t>Estatística</a:t>
            </a:r>
            <a:r>
              <a:rPr lang="pt-BR" baseline="0">
                <a:solidFill>
                  <a:schemeClr val="tx1"/>
                </a:solidFill>
              </a:rPr>
              <a:t> de Geral - 2014</a:t>
            </a:r>
            <a:endParaRPr lang="pt-BR">
              <a:solidFill>
                <a:schemeClr val="tx1"/>
              </a:solidFill>
            </a:endParaRPr>
          </a:p>
        </c:rich>
      </c:tx>
      <c:layout/>
      <c:overlay val="0"/>
    </c:title>
    <c:autoTitleDeleted val="0"/>
    <c:plotArea>
      <c:layout/>
      <c:barChart>
        <c:barDir val="col"/>
        <c:grouping val="clustered"/>
        <c:varyColors val="0"/>
        <c:ser>
          <c:idx val="0"/>
          <c:order val="0"/>
          <c:spPr>
            <a:solidFill>
              <a:srgbClr val="66FF33"/>
            </a:solidFill>
          </c:spPr>
          <c:invertIfNegative val="0"/>
          <c:dPt>
            <c:idx val="1"/>
            <c:invertIfNegative val="0"/>
            <c:bubble3D val="0"/>
            <c:spPr>
              <a:solidFill>
                <a:srgbClr val="FF0000"/>
              </a:solidFill>
            </c:spPr>
          </c:dPt>
          <c:dPt>
            <c:idx val="2"/>
            <c:invertIfNegative val="0"/>
            <c:bubble3D val="0"/>
            <c:spPr>
              <a:solidFill>
                <a:srgbClr val="FFC000"/>
              </a:solidFill>
            </c:spPr>
          </c:dPt>
          <c:dPt>
            <c:idx val="3"/>
            <c:invertIfNegative val="0"/>
            <c:bubble3D val="0"/>
            <c:spPr>
              <a:solidFill>
                <a:srgbClr val="00B0F0"/>
              </a:solidFill>
            </c:spPr>
          </c:dPt>
          <c:dLbls>
            <c:spPr>
              <a:solidFill>
                <a:schemeClr val="tx1"/>
              </a:solidFill>
            </c:spPr>
            <c:txPr>
              <a:bodyPr/>
              <a:lstStyle/>
              <a:p>
                <a:pPr>
                  <a:defRPr>
                    <a:solidFill>
                      <a:schemeClr val="bg1">
                        <a:lumMod val="95000"/>
                      </a:schemeClr>
                    </a:solidFill>
                  </a:defRPr>
                </a:pPr>
                <a:endParaRPr lang="pt-BR"/>
              </a:p>
            </c:txPr>
            <c:showLegendKey val="0"/>
            <c:showVal val="1"/>
            <c:showCatName val="0"/>
            <c:showSerName val="0"/>
            <c:showPercent val="0"/>
            <c:showBubbleSize val="0"/>
            <c:showLeaderLines val="0"/>
          </c:dLbls>
          <c:cat>
            <c:strRef>
              <c:f>'Estatística 2014 - Gráficos '!$A$2:$A$5</c:f>
              <c:strCache>
                <c:ptCount val="4"/>
                <c:pt idx="0">
                  <c:v>Finalizados pelo TGQ sem envio / Não procede</c:v>
                </c:pt>
                <c:pt idx="1">
                  <c:v>E-mail com resposta para o Cliente/ Procede</c:v>
                </c:pt>
                <c:pt idx="2">
                  <c:v>Em análise / coordenador</c:v>
                </c:pt>
                <c:pt idx="3">
                  <c:v>Total Finalizadas</c:v>
                </c:pt>
              </c:strCache>
            </c:strRef>
          </c:cat>
          <c:val>
            <c:numRef>
              <c:f>'Estatística 2014 - Gráficos '!$B$2:$B$5</c:f>
              <c:numCache>
                <c:formatCode>0.00%</c:formatCode>
                <c:ptCount val="4"/>
                <c:pt idx="0">
                  <c:v>0.69910000000000005</c:v>
                </c:pt>
                <c:pt idx="1">
                  <c:v>0.19750000000000001</c:v>
                </c:pt>
                <c:pt idx="2">
                  <c:v>0.1134</c:v>
                </c:pt>
                <c:pt idx="3">
                  <c:v>0.89660000000000006</c:v>
                </c:pt>
              </c:numCache>
            </c:numRef>
          </c:val>
        </c:ser>
        <c:dLbls>
          <c:showLegendKey val="0"/>
          <c:showVal val="1"/>
          <c:showCatName val="0"/>
          <c:showSerName val="0"/>
          <c:showPercent val="0"/>
          <c:showBubbleSize val="0"/>
        </c:dLbls>
        <c:gapWidth val="150"/>
        <c:overlap val="-25"/>
        <c:axId val="22410368"/>
        <c:axId val="68224128"/>
      </c:barChart>
      <c:catAx>
        <c:axId val="22410368"/>
        <c:scaling>
          <c:orientation val="minMax"/>
        </c:scaling>
        <c:delete val="0"/>
        <c:axPos val="b"/>
        <c:majorTickMark val="none"/>
        <c:minorTickMark val="none"/>
        <c:tickLblPos val="nextTo"/>
        <c:txPr>
          <a:bodyPr/>
          <a:lstStyle/>
          <a:p>
            <a:pPr>
              <a:defRPr b="1">
                <a:solidFill>
                  <a:schemeClr val="tx1"/>
                </a:solidFill>
              </a:defRPr>
            </a:pPr>
            <a:endParaRPr lang="pt-BR"/>
          </a:p>
        </c:txPr>
        <c:crossAx val="68224128"/>
        <c:crosses val="autoZero"/>
        <c:auto val="1"/>
        <c:lblAlgn val="ctr"/>
        <c:lblOffset val="100"/>
        <c:noMultiLvlLbl val="0"/>
      </c:catAx>
      <c:valAx>
        <c:axId val="68224128"/>
        <c:scaling>
          <c:orientation val="minMax"/>
        </c:scaling>
        <c:delete val="1"/>
        <c:axPos val="l"/>
        <c:numFmt formatCode="0.00%" sourceLinked="1"/>
        <c:majorTickMark val="out"/>
        <c:minorTickMark val="none"/>
        <c:tickLblPos val="none"/>
        <c:crossAx val="22410368"/>
        <c:crosses val="autoZero"/>
        <c:crossBetween val="between"/>
      </c:valAx>
    </c:plotArea>
    <c:legend>
      <c:legendPos val="t"/>
      <c:layout/>
      <c:overlay val="0"/>
      <c:txPr>
        <a:bodyPr/>
        <a:lstStyle/>
        <a:p>
          <a:pPr>
            <a:defRPr b="1">
              <a:solidFill>
                <a:schemeClr val="tx1"/>
              </a:solidFill>
            </a:defRPr>
          </a:pPr>
          <a:endParaRPr lang="pt-BR"/>
        </a:p>
      </c:txPr>
    </c:legend>
    <c:plotVisOnly val="1"/>
    <c:dispBlanksAs val="gap"/>
    <c:showDLblsOverMax val="0"/>
  </c:chart>
  <c:spPr>
    <a:blipFill>
      <a:blip xmlns:r="http://schemas.openxmlformats.org/officeDocument/2006/relationships" r:embed="rId2"/>
      <a:stretch>
        <a:fillRect/>
      </a:stretch>
    </a:blipFill>
  </c:spPr>
  <c:externalData r:id="rId3">
    <c:autoUpdate val="0"/>
  </c:externalData>
</c:chartSpace>
</file>

<file path=ppt/charts/chart2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pt-BR"/>
  <c:roundedCorners val="0"/>
  <mc:AlternateContent xmlns:mc="http://schemas.openxmlformats.org/markup-compatibility/2006">
    <mc:Choice xmlns:c14="http://schemas.microsoft.com/office/drawing/2007/8/2/chart" Requires="c14">
      <c14:style val="135"/>
    </mc:Choice>
    <mc:Fallback>
      <c:style val="35"/>
    </mc:Fallback>
  </mc:AlternateContent>
  <c:clrMapOvr bg1="lt1" tx1="dk1" bg2="lt2" tx2="dk2" accent1="accent1" accent2="accent2" accent3="accent3" accent4="accent4" accent5="accent5" accent6="accent6" hlink="hlink" folHlink="folHlink"/>
  <c:chart>
    <c:title>
      <c:tx>
        <c:rich>
          <a:bodyPr/>
          <a:lstStyle/>
          <a:p>
            <a:pPr>
              <a:defRPr/>
            </a:pPr>
            <a:r>
              <a:rPr lang="pt-BR"/>
              <a:t>Não</a:t>
            </a:r>
            <a:r>
              <a:rPr lang="pt-BR" baseline="0"/>
              <a:t> Procede</a:t>
            </a:r>
            <a:endParaRPr lang="pt-BR"/>
          </a:p>
        </c:rich>
      </c:tx>
      <c:layout/>
      <c:overlay val="0"/>
    </c:title>
    <c:autoTitleDeleted val="0"/>
    <c:plotArea>
      <c:layout/>
      <c:barChart>
        <c:barDir val="col"/>
        <c:grouping val="clustered"/>
        <c:varyColors val="0"/>
        <c:ser>
          <c:idx val="0"/>
          <c:order val="0"/>
          <c:invertIfNegative val="0"/>
          <c:dPt>
            <c:idx val="0"/>
            <c:invertIfNegative val="0"/>
            <c:bubble3D val="0"/>
            <c:spPr>
              <a:solidFill>
                <a:srgbClr val="C00000"/>
              </a:solidFill>
            </c:spPr>
          </c:dPt>
          <c:dPt>
            <c:idx val="1"/>
            <c:invertIfNegative val="0"/>
            <c:bubble3D val="0"/>
            <c:spPr>
              <a:solidFill>
                <a:srgbClr val="FFFF00"/>
              </a:solidFill>
            </c:spPr>
          </c:dPt>
          <c:dPt>
            <c:idx val="2"/>
            <c:invertIfNegative val="0"/>
            <c:bubble3D val="0"/>
            <c:spPr>
              <a:solidFill>
                <a:srgbClr val="92D050"/>
              </a:solidFill>
            </c:spPr>
          </c:dPt>
          <c:dPt>
            <c:idx val="3"/>
            <c:invertIfNegative val="0"/>
            <c:bubble3D val="0"/>
            <c:spPr>
              <a:solidFill>
                <a:srgbClr val="00B0F0"/>
              </a:solidFill>
            </c:spPr>
          </c:dPt>
          <c:dPt>
            <c:idx val="4"/>
            <c:invertIfNegative val="0"/>
            <c:bubble3D val="0"/>
            <c:spPr>
              <a:solidFill>
                <a:schemeClr val="accent6">
                  <a:lumMod val="75000"/>
                </a:schemeClr>
              </a:solidFill>
            </c:spPr>
          </c:dPt>
          <c:dPt>
            <c:idx val="5"/>
            <c:invertIfNegative val="0"/>
            <c:bubble3D val="0"/>
            <c:spPr>
              <a:solidFill>
                <a:schemeClr val="accent4">
                  <a:lumMod val="75000"/>
                </a:schemeClr>
              </a:solidFill>
            </c:spPr>
          </c:dPt>
          <c:dPt>
            <c:idx val="6"/>
            <c:invertIfNegative val="0"/>
            <c:bubble3D val="0"/>
            <c:spPr>
              <a:solidFill>
                <a:schemeClr val="accent5">
                  <a:lumMod val="50000"/>
                </a:schemeClr>
              </a:solidFill>
            </c:spPr>
          </c:dPt>
          <c:cat>
            <c:strRef>
              <c:f>'Não-Procede por Domasa'!$A$2:$A$10</c:f>
              <c:strCache>
                <c:ptCount val="9"/>
                <c:pt idx="0">
                  <c:v>Domasa 1</c:v>
                </c:pt>
                <c:pt idx="1">
                  <c:v>Domasa 2</c:v>
                </c:pt>
                <c:pt idx="2">
                  <c:v>Domasa 3</c:v>
                </c:pt>
                <c:pt idx="3">
                  <c:v>Domasa 4</c:v>
                </c:pt>
                <c:pt idx="4">
                  <c:v>Domasa 5</c:v>
                </c:pt>
                <c:pt idx="5">
                  <c:v>Domasa 6</c:v>
                </c:pt>
                <c:pt idx="6">
                  <c:v>Domasa 7</c:v>
                </c:pt>
                <c:pt idx="7">
                  <c:v>Domasa Noturna - 8</c:v>
                </c:pt>
                <c:pt idx="8">
                  <c:v>Domasa 9</c:v>
                </c:pt>
              </c:strCache>
            </c:strRef>
          </c:cat>
          <c:val>
            <c:numRef>
              <c:f>'Não-Procede por Domasa'!$B$2:$B$10</c:f>
              <c:numCache>
                <c:formatCode>0.00%</c:formatCode>
                <c:ptCount val="9"/>
                <c:pt idx="0">
                  <c:v>0.2</c:v>
                </c:pt>
                <c:pt idx="1">
                  <c:v>0.14000000000000001</c:v>
                </c:pt>
                <c:pt idx="2">
                  <c:v>0.11600000000000001</c:v>
                </c:pt>
                <c:pt idx="3">
                  <c:v>0.122</c:v>
                </c:pt>
                <c:pt idx="4">
                  <c:v>7.2999999999999995E-2</c:v>
                </c:pt>
                <c:pt idx="5">
                  <c:v>0.128</c:v>
                </c:pt>
                <c:pt idx="6">
                  <c:v>0.109</c:v>
                </c:pt>
                <c:pt idx="7">
                  <c:v>1.2E-2</c:v>
                </c:pt>
                <c:pt idx="8" formatCode="0%">
                  <c:v>0.1</c:v>
                </c:pt>
              </c:numCache>
            </c:numRef>
          </c:val>
        </c:ser>
        <c:dLbls>
          <c:showLegendKey val="0"/>
          <c:showVal val="1"/>
          <c:showCatName val="0"/>
          <c:showSerName val="0"/>
          <c:showPercent val="0"/>
          <c:showBubbleSize val="0"/>
        </c:dLbls>
        <c:gapWidth val="150"/>
        <c:overlap val="-25"/>
        <c:axId val="72648576"/>
        <c:axId val="72650112"/>
      </c:barChart>
      <c:catAx>
        <c:axId val="72648576"/>
        <c:scaling>
          <c:orientation val="minMax"/>
        </c:scaling>
        <c:delete val="0"/>
        <c:axPos val="b"/>
        <c:majorTickMark val="none"/>
        <c:minorTickMark val="none"/>
        <c:tickLblPos val="nextTo"/>
        <c:txPr>
          <a:bodyPr/>
          <a:lstStyle/>
          <a:p>
            <a:pPr>
              <a:defRPr b="1"/>
            </a:pPr>
            <a:endParaRPr lang="pt-BR"/>
          </a:p>
        </c:txPr>
        <c:crossAx val="72650112"/>
        <c:crosses val="autoZero"/>
        <c:auto val="1"/>
        <c:lblAlgn val="ctr"/>
        <c:lblOffset val="100"/>
        <c:noMultiLvlLbl val="0"/>
      </c:catAx>
      <c:valAx>
        <c:axId val="72650112"/>
        <c:scaling>
          <c:orientation val="minMax"/>
        </c:scaling>
        <c:delete val="1"/>
        <c:axPos val="l"/>
        <c:numFmt formatCode="0.00%" sourceLinked="1"/>
        <c:majorTickMark val="out"/>
        <c:minorTickMark val="none"/>
        <c:tickLblPos val="none"/>
        <c:crossAx val="72648576"/>
        <c:crosses val="autoZero"/>
        <c:crossBetween val="between"/>
      </c:valAx>
    </c:plotArea>
    <c:legend>
      <c:legendPos val="t"/>
      <c:layout/>
      <c:overlay val="0"/>
      <c:txPr>
        <a:bodyPr/>
        <a:lstStyle/>
        <a:p>
          <a:pPr>
            <a:defRPr b="1"/>
          </a:pPr>
          <a:endParaRPr lang="pt-BR"/>
        </a:p>
      </c:txPr>
    </c:legend>
    <c:plotVisOnly val="1"/>
    <c:dispBlanksAs val="gap"/>
    <c:showDLblsOverMax val="0"/>
  </c:chart>
  <c:spPr>
    <a:blipFill>
      <a:blip xmlns:r="http://schemas.openxmlformats.org/officeDocument/2006/relationships" r:embed="rId2"/>
      <a:stretch>
        <a:fillRect/>
      </a:stretch>
    </a:blipFill>
  </c:spPr>
  <c:externalData r:id="rId3">
    <c:autoUpdate val="0"/>
  </c:externalData>
</c:chartSpace>
</file>

<file path=ppt/charts/chart3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pt-BR"/>
  <c:roundedCorners val="0"/>
  <mc:AlternateContent xmlns:mc="http://schemas.openxmlformats.org/markup-compatibility/2006">
    <mc:Choice xmlns:c14="http://schemas.microsoft.com/office/drawing/2007/8/2/chart" Requires="c14">
      <c14:style val="135"/>
    </mc:Choice>
    <mc:Fallback>
      <c:style val="35"/>
    </mc:Fallback>
  </mc:AlternateContent>
  <c:chart>
    <c:title>
      <c:tx>
        <c:rich>
          <a:bodyPr/>
          <a:lstStyle/>
          <a:p>
            <a:pPr>
              <a:defRPr/>
            </a:pPr>
            <a:r>
              <a:rPr lang="pt-BR"/>
              <a:t>Procede</a:t>
            </a:r>
          </a:p>
        </c:rich>
      </c:tx>
      <c:layout/>
      <c:overlay val="0"/>
    </c:title>
    <c:autoTitleDeleted val="0"/>
    <c:plotArea>
      <c:layout/>
      <c:barChart>
        <c:barDir val="col"/>
        <c:grouping val="clustered"/>
        <c:varyColors val="0"/>
        <c:ser>
          <c:idx val="0"/>
          <c:order val="0"/>
          <c:invertIfNegative val="0"/>
          <c:dPt>
            <c:idx val="0"/>
            <c:invertIfNegative val="0"/>
            <c:bubble3D val="0"/>
            <c:spPr>
              <a:solidFill>
                <a:schemeClr val="accent2"/>
              </a:solidFill>
            </c:spPr>
          </c:dPt>
          <c:dPt>
            <c:idx val="1"/>
            <c:invertIfNegative val="0"/>
            <c:bubble3D val="0"/>
            <c:spPr>
              <a:solidFill>
                <a:srgbClr val="FFFF00"/>
              </a:solidFill>
            </c:spPr>
          </c:dPt>
          <c:dPt>
            <c:idx val="2"/>
            <c:invertIfNegative val="0"/>
            <c:bubble3D val="0"/>
            <c:spPr>
              <a:solidFill>
                <a:srgbClr val="92D050"/>
              </a:solidFill>
            </c:spPr>
          </c:dPt>
          <c:dPt>
            <c:idx val="3"/>
            <c:invertIfNegative val="0"/>
            <c:bubble3D val="0"/>
            <c:spPr>
              <a:solidFill>
                <a:srgbClr val="00B0F0"/>
              </a:solidFill>
            </c:spPr>
          </c:dPt>
          <c:dPt>
            <c:idx val="4"/>
            <c:invertIfNegative val="0"/>
            <c:bubble3D val="0"/>
            <c:spPr>
              <a:solidFill>
                <a:schemeClr val="accent6">
                  <a:lumMod val="75000"/>
                </a:schemeClr>
              </a:solidFill>
            </c:spPr>
          </c:dPt>
          <c:dPt>
            <c:idx val="5"/>
            <c:invertIfNegative val="0"/>
            <c:bubble3D val="0"/>
            <c:spPr>
              <a:solidFill>
                <a:schemeClr val="accent4">
                  <a:lumMod val="75000"/>
                </a:schemeClr>
              </a:solidFill>
            </c:spPr>
          </c:dPt>
          <c:dPt>
            <c:idx val="6"/>
            <c:invertIfNegative val="0"/>
            <c:bubble3D val="0"/>
            <c:spPr>
              <a:solidFill>
                <a:schemeClr val="accent5">
                  <a:lumMod val="50000"/>
                </a:schemeClr>
              </a:solidFill>
            </c:spPr>
          </c:dPt>
          <c:dPt>
            <c:idx val="8"/>
            <c:invertIfNegative val="0"/>
            <c:bubble3D val="0"/>
            <c:spPr>
              <a:solidFill>
                <a:schemeClr val="bg2">
                  <a:lumMod val="25000"/>
                </a:schemeClr>
              </a:solidFill>
            </c:spPr>
          </c:dPt>
          <c:cat>
            <c:strRef>
              <c:f>'Reclamação Procede por Domasa'!$A$2:$A$10</c:f>
              <c:strCache>
                <c:ptCount val="9"/>
                <c:pt idx="0">
                  <c:v>Domasa 1</c:v>
                </c:pt>
                <c:pt idx="1">
                  <c:v>Domasa 2</c:v>
                </c:pt>
                <c:pt idx="2">
                  <c:v>Domasa 3</c:v>
                </c:pt>
                <c:pt idx="3">
                  <c:v>Domasa 4</c:v>
                </c:pt>
                <c:pt idx="4">
                  <c:v>Domasa 5</c:v>
                </c:pt>
                <c:pt idx="5">
                  <c:v>Domasa 6</c:v>
                </c:pt>
                <c:pt idx="6">
                  <c:v>Domasa 7</c:v>
                </c:pt>
                <c:pt idx="7">
                  <c:v>Domasa Noturna - 8</c:v>
                </c:pt>
                <c:pt idx="8">
                  <c:v>Domasa 9</c:v>
                </c:pt>
              </c:strCache>
            </c:strRef>
          </c:cat>
          <c:val>
            <c:numRef>
              <c:f>'Reclamação Procede por Domasa'!$B$2:$B$10</c:f>
              <c:numCache>
                <c:formatCode>0.00%</c:formatCode>
                <c:ptCount val="9"/>
                <c:pt idx="0">
                  <c:v>8.5099999999999995E-2</c:v>
                </c:pt>
                <c:pt idx="1">
                  <c:v>6.4000000000000001E-2</c:v>
                </c:pt>
                <c:pt idx="2">
                  <c:v>8.5099999999999995E-2</c:v>
                </c:pt>
                <c:pt idx="3">
                  <c:v>0.19148000000000001</c:v>
                </c:pt>
                <c:pt idx="4">
                  <c:v>0.10630000000000001</c:v>
                </c:pt>
                <c:pt idx="5">
                  <c:v>8.5099999999999995E-2</c:v>
                </c:pt>
                <c:pt idx="6">
                  <c:v>0.10630000000000001</c:v>
                </c:pt>
                <c:pt idx="7" formatCode="0%">
                  <c:v>0</c:v>
                </c:pt>
                <c:pt idx="8">
                  <c:v>0.27659</c:v>
                </c:pt>
              </c:numCache>
            </c:numRef>
          </c:val>
        </c:ser>
        <c:dLbls>
          <c:showLegendKey val="0"/>
          <c:showVal val="1"/>
          <c:showCatName val="0"/>
          <c:showSerName val="0"/>
          <c:showPercent val="0"/>
          <c:showBubbleSize val="0"/>
        </c:dLbls>
        <c:gapWidth val="150"/>
        <c:overlap val="-25"/>
        <c:axId val="78537088"/>
        <c:axId val="78538624"/>
      </c:barChart>
      <c:catAx>
        <c:axId val="78537088"/>
        <c:scaling>
          <c:orientation val="minMax"/>
        </c:scaling>
        <c:delete val="0"/>
        <c:axPos val="b"/>
        <c:majorTickMark val="none"/>
        <c:minorTickMark val="none"/>
        <c:tickLblPos val="nextTo"/>
        <c:txPr>
          <a:bodyPr/>
          <a:lstStyle/>
          <a:p>
            <a:pPr>
              <a:defRPr b="1"/>
            </a:pPr>
            <a:endParaRPr lang="pt-BR"/>
          </a:p>
        </c:txPr>
        <c:crossAx val="78538624"/>
        <c:crosses val="autoZero"/>
        <c:auto val="1"/>
        <c:lblAlgn val="ctr"/>
        <c:lblOffset val="100"/>
        <c:noMultiLvlLbl val="0"/>
      </c:catAx>
      <c:valAx>
        <c:axId val="78538624"/>
        <c:scaling>
          <c:orientation val="minMax"/>
        </c:scaling>
        <c:delete val="1"/>
        <c:axPos val="l"/>
        <c:numFmt formatCode="0.00%" sourceLinked="1"/>
        <c:majorTickMark val="out"/>
        <c:minorTickMark val="none"/>
        <c:tickLblPos val="none"/>
        <c:crossAx val="78537088"/>
        <c:crosses val="autoZero"/>
        <c:crossBetween val="between"/>
      </c:valAx>
    </c:plotArea>
    <c:legend>
      <c:legendPos val="t"/>
      <c:layout/>
      <c:overlay val="0"/>
      <c:txPr>
        <a:bodyPr/>
        <a:lstStyle/>
        <a:p>
          <a:pPr>
            <a:defRPr b="1"/>
          </a:pPr>
          <a:endParaRPr lang="pt-BR"/>
        </a:p>
      </c:txPr>
    </c:legend>
    <c:plotVisOnly val="1"/>
    <c:dispBlanksAs val="gap"/>
    <c:showDLblsOverMax val="0"/>
  </c:chart>
  <c:spPr>
    <a:blipFill>
      <a:blip xmlns:r="http://schemas.openxmlformats.org/officeDocument/2006/relationships" r:embed="rId1"/>
      <a:stretch>
        <a:fillRect/>
      </a:stretch>
    </a:blipFill>
  </c:spPr>
  <c:externalData r:id="rId2">
    <c:autoUpdate val="0"/>
  </c:externalData>
</c:chartSpace>
</file>

<file path=ppt/diagrams/_rels/data1.xml.rels><?xml version="1.0" encoding="UTF-8" standalone="yes"?>
<Relationships xmlns="http://schemas.openxmlformats.org/package/2006/relationships"><Relationship Id="rId1" Type="http://schemas.openxmlformats.org/officeDocument/2006/relationships/image" Target="../media/image9.jpg"/></Relationships>
</file>

<file path=ppt/diagrams/_rels/drawing1.xml.rels><?xml version="1.0" encoding="UTF-8" standalone="yes"?>
<Relationships xmlns="http://schemas.openxmlformats.org/package/2006/relationships"><Relationship Id="rId1" Type="http://schemas.openxmlformats.org/officeDocument/2006/relationships/image" Target="../media/image9.jpg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48E3939F-8F68-4697-8318-E485C0F5BD38}" type="doc">
      <dgm:prSet loTypeId="urn:microsoft.com/office/officeart/2008/layout/PictureStrips" loCatId="picture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pt-BR"/>
        </a:p>
      </dgm:t>
    </dgm:pt>
    <dgm:pt modelId="{5C91EC0E-1E4D-416D-BE26-162FA023F793}">
      <dgm:prSet phldrT="[Texto]" custT="1"/>
      <dgm:spPr/>
      <dgm:t>
        <a:bodyPr/>
        <a:lstStyle/>
        <a:p>
          <a:pPr algn="just"/>
          <a:endParaRPr lang="pt-BR" sz="2400" dirty="0"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29FD63FA-E5C0-4C0D-9150-9FFE43AB74BD}" type="parTrans" cxnId="{4686501C-4902-4573-8072-0A459D671AFB}">
      <dgm:prSet/>
      <dgm:spPr/>
      <dgm:t>
        <a:bodyPr/>
        <a:lstStyle/>
        <a:p>
          <a:endParaRPr lang="pt-BR"/>
        </a:p>
      </dgm:t>
    </dgm:pt>
    <dgm:pt modelId="{0D8C3540-6F80-456C-8C08-7C1FA6D5CD89}" type="sibTrans" cxnId="{4686501C-4902-4573-8072-0A459D671AFB}">
      <dgm:prSet/>
      <dgm:spPr/>
      <dgm:t>
        <a:bodyPr/>
        <a:lstStyle/>
        <a:p>
          <a:endParaRPr lang="pt-BR"/>
        </a:p>
      </dgm:t>
    </dgm:pt>
    <dgm:pt modelId="{07261307-191E-4DD0-A870-CCEB9EA29E8C}">
      <dgm:prSet phldrT="[Texto]"/>
      <dgm:spPr/>
      <dgm:t>
        <a:bodyPr/>
        <a:lstStyle/>
        <a:p>
          <a:pPr algn="l"/>
          <a:endParaRPr lang="pt-BR" sz="1800" dirty="0"/>
        </a:p>
      </dgm:t>
    </dgm:pt>
    <dgm:pt modelId="{214726FA-D050-40B4-9F1A-0F635666606B}" type="parTrans" cxnId="{C38B70F5-3050-4D1F-9E56-6F487E205223}">
      <dgm:prSet/>
      <dgm:spPr/>
      <dgm:t>
        <a:bodyPr/>
        <a:lstStyle/>
        <a:p>
          <a:endParaRPr lang="pt-BR"/>
        </a:p>
      </dgm:t>
    </dgm:pt>
    <dgm:pt modelId="{B60143CE-871D-4B23-9912-F3F205040E91}" type="sibTrans" cxnId="{C38B70F5-3050-4D1F-9E56-6F487E205223}">
      <dgm:prSet/>
      <dgm:spPr/>
      <dgm:t>
        <a:bodyPr/>
        <a:lstStyle/>
        <a:p>
          <a:endParaRPr lang="pt-BR"/>
        </a:p>
      </dgm:t>
    </dgm:pt>
    <dgm:pt modelId="{D340A77F-1529-4F87-93C6-82BFB64A4AAC}">
      <dgm:prSet phldrT="[Texto]"/>
      <dgm:spPr/>
      <dgm:t>
        <a:bodyPr/>
        <a:lstStyle/>
        <a:p>
          <a:pPr algn="l"/>
          <a:endParaRPr lang="pt-BR" sz="1800"/>
        </a:p>
      </dgm:t>
    </dgm:pt>
    <dgm:pt modelId="{510EEF21-5ADE-4EF2-BBDA-516480B02C43}" type="parTrans" cxnId="{39E25FF6-EEE6-4B09-92CB-D1630ED17B94}">
      <dgm:prSet/>
      <dgm:spPr/>
      <dgm:t>
        <a:bodyPr/>
        <a:lstStyle/>
        <a:p>
          <a:endParaRPr lang="pt-BR"/>
        </a:p>
      </dgm:t>
    </dgm:pt>
    <dgm:pt modelId="{D731FD82-0614-4E16-A8F2-4E615D27CEE8}" type="sibTrans" cxnId="{39E25FF6-EEE6-4B09-92CB-D1630ED17B94}">
      <dgm:prSet/>
      <dgm:spPr/>
      <dgm:t>
        <a:bodyPr/>
        <a:lstStyle/>
        <a:p>
          <a:endParaRPr lang="pt-BR"/>
        </a:p>
      </dgm:t>
    </dgm:pt>
    <dgm:pt modelId="{0CEF5123-8F70-4B8D-B815-F82A650A45B9}" type="pres">
      <dgm:prSet presAssocID="{48E3939F-8F68-4697-8318-E485C0F5BD38}" presName="Name0" presStyleCnt="0">
        <dgm:presLayoutVars>
          <dgm:dir/>
          <dgm:resizeHandles val="exact"/>
        </dgm:presLayoutVars>
      </dgm:prSet>
      <dgm:spPr/>
      <dgm:t>
        <a:bodyPr/>
        <a:lstStyle/>
        <a:p>
          <a:endParaRPr lang="pt-BR"/>
        </a:p>
      </dgm:t>
    </dgm:pt>
    <dgm:pt modelId="{3F3312F8-494A-48AD-90E4-15A6E7A8E8F1}" type="pres">
      <dgm:prSet presAssocID="{5C91EC0E-1E4D-416D-BE26-162FA023F793}" presName="composite" presStyleCnt="0"/>
      <dgm:spPr/>
    </dgm:pt>
    <dgm:pt modelId="{E720F216-FBAA-43D0-97DB-F5978DC66588}" type="pres">
      <dgm:prSet presAssocID="{5C91EC0E-1E4D-416D-BE26-162FA023F793}" presName="rect1" presStyleLbl="trAlignAcc1" presStyleIdx="0" presStyleCnt="1" custScaleX="105173" custScaleY="138827" custLinFactNeighborX="0" custLinFactNeighborY="-616">
        <dgm:presLayoutVars>
          <dgm:bulletEnabled val="1"/>
        </dgm:presLayoutVars>
      </dgm:prSet>
      <dgm:spPr/>
      <dgm:t>
        <a:bodyPr/>
        <a:lstStyle/>
        <a:p>
          <a:endParaRPr lang="pt-BR"/>
        </a:p>
      </dgm:t>
    </dgm:pt>
    <dgm:pt modelId="{582E342E-0042-40A2-AFDD-D4277C28170B}" type="pres">
      <dgm:prSet presAssocID="{5C91EC0E-1E4D-416D-BE26-162FA023F793}" presName="rect2" presStyleLbl="fgImgPlace1" presStyleIdx="0" presStyleCnt="1" custLinFactNeighborX="11622" custLinFactNeighborY="1936"/>
      <dgm:spPr>
        <a:blipFill>
          <a:blip xmlns:r="http://schemas.openxmlformats.org/officeDocument/2006/relationships" r:embed="rId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 l="-47000" r="-47000"/>
          </a:stretch>
        </a:blipFill>
      </dgm:spPr>
      <dgm:t>
        <a:bodyPr/>
        <a:lstStyle/>
        <a:p>
          <a:endParaRPr lang="pt-BR"/>
        </a:p>
      </dgm:t>
    </dgm:pt>
  </dgm:ptLst>
  <dgm:cxnLst>
    <dgm:cxn modelId="{4686501C-4902-4573-8072-0A459D671AFB}" srcId="{48E3939F-8F68-4697-8318-E485C0F5BD38}" destId="{5C91EC0E-1E4D-416D-BE26-162FA023F793}" srcOrd="0" destOrd="0" parTransId="{29FD63FA-E5C0-4C0D-9150-9FFE43AB74BD}" sibTransId="{0D8C3540-6F80-456C-8C08-7C1FA6D5CD89}"/>
    <dgm:cxn modelId="{39E25FF6-EEE6-4B09-92CB-D1630ED17B94}" srcId="{5C91EC0E-1E4D-416D-BE26-162FA023F793}" destId="{D340A77F-1529-4F87-93C6-82BFB64A4AAC}" srcOrd="1" destOrd="0" parTransId="{510EEF21-5ADE-4EF2-BBDA-516480B02C43}" sibTransId="{D731FD82-0614-4E16-A8F2-4E615D27CEE8}"/>
    <dgm:cxn modelId="{F78303DF-AE0B-4A0D-9A97-37C0D7462433}" type="presOf" srcId="{D340A77F-1529-4F87-93C6-82BFB64A4AAC}" destId="{E720F216-FBAA-43D0-97DB-F5978DC66588}" srcOrd="0" destOrd="2" presId="urn:microsoft.com/office/officeart/2008/layout/PictureStrips"/>
    <dgm:cxn modelId="{A6B162A9-1DCA-4248-88A4-9CB39155422A}" type="presOf" srcId="{48E3939F-8F68-4697-8318-E485C0F5BD38}" destId="{0CEF5123-8F70-4B8D-B815-F82A650A45B9}" srcOrd="0" destOrd="0" presId="urn:microsoft.com/office/officeart/2008/layout/PictureStrips"/>
    <dgm:cxn modelId="{C38B70F5-3050-4D1F-9E56-6F487E205223}" srcId="{5C91EC0E-1E4D-416D-BE26-162FA023F793}" destId="{07261307-191E-4DD0-A870-CCEB9EA29E8C}" srcOrd="0" destOrd="0" parTransId="{214726FA-D050-40B4-9F1A-0F635666606B}" sibTransId="{B60143CE-871D-4B23-9912-F3F205040E91}"/>
    <dgm:cxn modelId="{572CF05F-70BF-4DA9-AED6-B0A49BF3337C}" type="presOf" srcId="{07261307-191E-4DD0-A870-CCEB9EA29E8C}" destId="{E720F216-FBAA-43D0-97DB-F5978DC66588}" srcOrd="0" destOrd="1" presId="urn:microsoft.com/office/officeart/2008/layout/PictureStrips"/>
    <dgm:cxn modelId="{90BBDFDC-F57B-4C55-AEDF-07E88423CCA3}" type="presOf" srcId="{5C91EC0E-1E4D-416D-BE26-162FA023F793}" destId="{E720F216-FBAA-43D0-97DB-F5978DC66588}" srcOrd="0" destOrd="0" presId="urn:microsoft.com/office/officeart/2008/layout/PictureStrips"/>
    <dgm:cxn modelId="{634845FB-6D8D-485E-B7F2-D105978B7920}" type="presParOf" srcId="{0CEF5123-8F70-4B8D-B815-F82A650A45B9}" destId="{3F3312F8-494A-48AD-90E4-15A6E7A8E8F1}" srcOrd="0" destOrd="0" presId="urn:microsoft.com/office/officeart/2008/layout/PictureStrips"/>
    <dgm:cxn modelId="{897187CB-081B-46E2-9BB0-8C4D8A1DEB06}" type="presParOf" srcId="{3F3312F8-494A-48AD-90E4-15A6E7A8E8F1}" destId="{E720F216-FBAA-43D0-97DB-F5978DC66588}" srcOrd="0" destOrd="0" presId="urn:microsoft.com/office/officeart/2008/layout/PictureStrips"/>
    <dgm:cxn modelId="{04820D58-D0EA-4360-9725-A86F1EF1DA79}" type="presParOf" srcId="{3F3312F8-494A-48AD-90E4-15A6E7A8E8F1}" destId="{582E342E-0042-40A2-AFDD-D4277C28170B}" srcOrd="1" destOrd="0" presId="urn:microsoft.com/office/officeart/2008/layout/PictureStrips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E720F216-FBAA-43D0-97DB-F5978DC66588}">
      <dsp:nvSpPr>
        <dsp:cNvPr id="0" name=""/>
        <dsp:cNvSpPr/>
      </dsp:nvSpPr>
      <dsp:spPr>
        <a:xfrm>
          <a:off x="127112" y="228423"/>
          <a:ext cx="8406476" cy="3467637"/>
        </a:xfrm>
        <a:prstGeom prst="rect">
          <a:avLst/>
        </a:prstGeom>
        <a:solidFill>
          <a:schemeClr val="lt1">
            <a:alpha val="40000"/>
            <a:hueOff val="0"/>
            <a:satOff val="0"/>
            <a:lumOff val="0"/>
            <a:alphaOff val="0"/>
          </a:schemeClr>
        </a:solidFill>
        <a:ln w="9525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1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691851" tIns="91440" rIns="91440" bIns="91440" numCol="1" spcCol="1270" anchor="t" anchorCtr="0">
          <a:noAutofit/>
        </a:bodyPr>
        <a:lstStyle/>
        <a:p>
          <a:pPr lvl="0" algn="just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pt-BR" sz="2400" kern="1200" dirty="0">
            <a:latin typeface="Arial" panose="020B0604020202020204" pitchFamily="34" charset="0"/>
            <a:cs typeface="Arial" panose="020B0604020202020204" pitchFamily="34" charset="0"/>
          </a:endParaRPr>
        </a:p>
        <a:p>
          <a:pPr marL="171450" lvl="1" indent="-171450" algn="l" defTabSz="8001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endParaRPr lang="pt-BR" sz="1800" kern="1200" dirty="0"/>
        </a:p>
        <a:p>
          <a:pPr marL="171450" lvl="1" indent="-171450" algn="l" defTabSz="8001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endParaRPr lang="pt-BR" sz="1800" kern="1200"/>
        </a:p>
      </dsp:txBody>
      <dsp:txXfrm>
        <a:off x="127112" y="228423"/>
        <a:ext cx="8406476" cy="3467637"/>
      </dsp:txXfrm>
    </dsp:sp>
    <dsp:sp modelId="{582E342E-0042-40A2-AFDD-D4277C28170B}">
      <dsp:nvSpPr>
        <dsp:cNvPr id="0" name=""/>
        <dsp:cNvSpPr/>
      </dsp:nvSpPr>
      <dsp:spPr>
        <a:xfrm>
          <a:off x="204017" y="418702"/>
          <a:ext cx="1748468" cy="2622702"/>
        </a:xfrm>
        <a:prstGeom prst="rect">
          <a:avLst/>
        </a:prstGeom>
        <a:blipFill>
          <a:blip xmlns:r="http://schemas.openxmlformats.org/officeDocument/2006/relationships" r:embed="rId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 l="-47000" r="-47000"/>
          </a:stretch>
        </a:blip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8/layout/PictureStrips">
  <dgm:title val=""/>
  <dgm:desc val=""/>
  <dgm:catLst>
    <dgm:cat type="list" pri="12500"/>
    <dgm:cat type="picture" pri="13000"/>
    <dgm:cat type="pictureconvert" pri="13000"/>
  </dgm:catLst>
  <dgm:sampData>
    <dgm:dataModel>
      <dgm:ptLst>
        <dgm:pt modelId="0" type="doc"/>
        <dgm:pt modelId="10">
          <dgm:prSet phldr="1"/>
        </dgm:pt>
        <dgm:pt modelId="20">
          <dgm:prSet phldr="1"/>
        </dgm:pt>
        <dgm:pt modelId="30">
          <dgm:prSet phldr="1"/>
        </dgm:pt>
      </dgm:ptLst>
      <dgm:cxnLst>
        <dgm:cxn modelId="40" srcId="0" destId="10" srcOrd="0" destOrd="0"/>
        <dgm:cxn modelId="50" srcId="0" destId="20" srcOrd="1" destOrd="0"/>
        <dgm:cxn modelId="60" srcId="0" destId="30" srcOrd="2" destOrd="0"/>
      </dgm:cxnLst>
      <dgm:bg/>
      <dgm:whole/>
    </dgm:dataModel>
  </dgm:sampData>
  <dgm:styleData>
    <dgm:dataModel>
      <dgm:ptLst>
        <dgm:pt modelId="0" type="doc"/>
        <dgm:pt modelId="10">
          <dgm:prSet phldr="1"/>
        </dgm:pt>
        <dgm:pt modelId="20">
          <dgm:prSet phldr="1"/>
        </dgm:pt>
      </dgm:ptLst>
      <dgm:cxnLst>
        <dgm:cxn modelId="40" srcId="0" destId="10" srcOrd="0" destOrd="0"/>
        <dgm:cxn modelId="50" srcId="0" destId="20" srcOrd="1" destOrd="0"/>
      </dgm:cxnLst>
      <dgm:bg/>
      <dgm:whole/>
    </dgm:dataModel>
  </dgm:styleData>
  <dgm:clrData>
    <dgm:dataModel>
      <dgm:ptLst>
        <dgm:pt modelId="0" type="doc"/>
        <dgm:pt modelId="10">
          <dgm:prSet phldr="1"/>
        </dgm:pt>
        <dgm:pt modelId="20">
          <dgm:prSet phldr="1"/>
        </dgm:pt>
        <dgm:pt modelId="30">
          <dgm:prSet phldr="1"/>
        </dgm:pt>
        <dgm:pt modelId="40">
          <dgm:prSet phldr="1"/>
        </dgm:pt>
      </dgm:ptLst>
      <dgm:cxnLst>
        <dgm:cxn modelId="40" srcId="0" destId="10" srcOrd="0" destOrd="0"/>
        <dgm:cxn modelId="50" srcId="0" destId="20" srcOrd="1" destOrd="0"/>
        <dgm:cxn modelId="60" srcId="0" destId="30" srcOrd="2" destOrd="0"/>
        <dgm:cxn modelId="70" srcId="0" destId="40" srcOrd="2" destOrd="0"/>
      </dgm:cxnLst>
      <dgm:bg/>
      <dgm:whole/>
    </dgm:dataModel>
  </dgm:clrData>
  <dgm:layoutNode name="Name0">
    <dgm:varLst>
      <dgm:dir/>
      <dgm:resizeHandles val="exact"/>
    </dgm:varLst>
    <dgm:choose name="Name1">
      <dgm:if name="Name2" func="var" arg="dir" op="equ" val="norm">
        <dgm:alg type="snake">
          <dgm:param type="off" val="ctr"/>
        </dgm:alg>
      </dgm:if>
      <dgm:else name="Name3">
        <dgm:alg type="snake">
          <dgm:param type="off" val="ctr"/>
          <dgm:param type="grDir" val="tR"/>
        </dgm:alg>
      </dgm:else>
    </dgm:choose>
    <dgm:shape xmlns:r="http://schemas.openxmlformats.org/officeDocument/2006/relationships" r:blip="">
      <dgm:adjLst/>
    </dgm:shape>
    <dgm:constrLst>
      <dgm:constr type="primFontSz" for="des" ptType="node" op="equ" val="65"/>
      <dgm:constr type="w" for="ch" forName="composite" refType="w"/>
      <dgm:constr type="h" for="ch" forName="composite" refType="h"/>
      <dgm:constr type="sp" refType="h" refFor="ch" refForName="composite" op="equ" fact="0.1"/>
      <dgm:constr type="h" for="ch" forName="sibTrans" refType="h" refFor="ch" refForName="composite" op="equ" fact="0.1"/>
      <dgm:constr type="w" for="ch" forName="sibTrans" refType="h" refFor="ch" refForName="sibTrans" op="equ"/>
    </dgm:constrLst>
    <dgm:forEach name="nodesForEach" axis="ch" ptType="node">
      <dgm:layoutNode name="composite">
        <dgm:alg type="composite">
          <dgm:param type="ar" val="3"/>
        </dgm:alg>
        <dgm:shape xmlns:r="http://schemas.openxmlformats.org/officeDocument/2006/relationships" r:blip="">
          <dgm:adjLst/>
        </dgm:shape>
        <dgm:choose name="Name4">
          <dgm:if name="Name5" func="var" arg="dir" op="equ" val="norm">
            <dgm:constrLst>
              <dgm:constr type="l" for="ch" forName="rect1" refType="w" fact="0.04"/>
              <dgm:constr type="t" for="ch" forName="rect1" refType="h" fact="0.13"/>
              <dgm:constr type="w" for="ch" forName="rect1" refType="w" fact="0.96"/>
              <dgm:constr type="h" for="ch" forName="rect1" refType="h" fact="0.9"/>
              <dgm:constr type="l" for="ch" forName="rect2" refType="w" fact="0"/>
              <dgm:constr type="t" for="ch" forName="rect2" refType="h" fact="0"/>
              <dgm:constr type="w" for="ch" forName="rect2" refType="w" fact="0.21"/>
              <dgm:constr type="h" for="ch" forName="rect2" refType="w" fact="0.315"/>
            </dgm:constrLst>
          </dgm:if>
          <dgm:else name="Name6">
            <dgm:constrLst>
              <dgm:constr type="l" for="ch" forName="rect1" refType="w" fact="0"/>
              <dgm:constr type="t" for="ch" forName="rect1" refType="h" fact="0.13"/>
              <dgm:constr type="w" for="ch" forName="rect1" refType="w" fact="0.96"/>
              <dgm:constr type="h" for="ch" forName="rect1" refType="h" fact="0.9"/>
              <dgm:constr type="l" for="ch" forName="rect2" refType="w" fact="0.79"/>
              <dgm:constr type="t" for="ch" forName="rect2" refType="h" fact="0"/>
              <dgm:constr type="w" for="ch" forName="rect2" refType="w" fact="0.21"/>
              <dgm:constr type="h" for="ch" forName="rect2" refType="w" fact="0.315"/>
            </dgm:constrLst>
          </dgm:else>
        </dgm:choose>
        <dgm:layoutNode name="rect1" styleLbl="trAlignAcc1">
          <dgm:varLst>
            <dgm:bulletEnabled val="1"/>
          </dgm:varLst>
          <dgm:alg type="tx">
            <dgm:param type="parTxLTRAlign" val="l"/>
          </dgm:alg>
          <dgm:shape xmlns:r="http://schemas.openxmlformats.org/officeDocument/2006/relationships" type="rect" r:blip="">
            <dgm:adjLst/>
          </dgm:shape>
          <dgm:presOf axis="desOrSelf" ptType="node"/>
          <dgm:choose name="Name7">
            <dgm:if name="Name8" func="var" arg="dir" op="equ" val="norm">
              <dgm:constrLst>
                <dgm:constr type="lMarg" refType="w" fact="0.6"/>
                <dgm:constr type="rMarg" refType="primFontSz" fact="0.3"/>
                <dgm:constr type="tMarg" refType="primFontSz" fact="0.3"/>
                <dgm:constr type="bMarg" refType="primFontSz" fact="0.3"/>
              </dgm:constrLst>
            </dgm:if>
            <dgm:else name="Name9">
              <dgm:constrLst>
                <dgm:constr type="lMarg" refType="primFontSz" fact="0.3"/>
                <dgm:constr type="rMarg" refType="w" fact="0.6"/>
                <dgm:constr type="tMarg" refType="primFontSz" fact="0.3"/>
                <dgm:constr type="bMarg" refType="primFontSz" fact="0.3"/>
              </dgm:constrLst>
            </dgm:else>
          </dgm:choose>
          <dgm:ruleLst>
            <dgm:rule type="primFontSz" val="5" fact="NaN" max="NaN"/>
          </dgm:ruleLst>
        </dgm:layoutNode>
        <dgm:layoutNode name="rect2" styleLbl="fgImgPlace1">
          <dgm:alg type="sp"/>
          <dgm:shape xmlns:r="http://schemas.openxmlformats.org/officeDocument/2006/relationships" type="rect" r:blip="" blipPhldr="1">
            <dgm:adjLst/>
          </dgm:shape>
          <dgm:presOf/>
        </dgm:layoutNode>
      </dgm:layoutNode>
      <dgm:forEach name="sibTransForEach" axis="followSib" ptType="sibTrans" cnt="1">
        <dgm:layoutNode name="sibTrans">
          <dgm:alg type="sp"/>
          <dgm:shape xmlns:r="http://schemas.openxmlformats.org/officeDocument/2006/relationships" r:blip="">
            <dgm:adjLst/>
          </dgm:shape>
        </dgm:layoutNode>
      </dgm:forEach>
    </dgm:forEach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Slide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131781258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Slide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3750817834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Slide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973408278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theme" Target="../theme/theme1.xml"/><Relationship Id="rId1" Type="http://schemas.openxmlformats.org/officeDocument/2006/relationships/slideLayout" Target="../slideLayouts/slideLayout1.xml"/></Relationships>
</file>

<file path=ppt/slideMasters/_rels/slideMaster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theme" Target="../theme/theme2.xml"/><Relationship Id="rId1" Type="http://schemas.openxmlformats.org/officeDocument/2006/relationships/slideLayout" Target="../slideLayouts/slideLayout2.xml"/></Relationships>
</file>

<file path=ppt/slideMasters/_rels/slideMaster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theme" Target="../theme/theme3.xml"/><Relationship Id="rId1" Type="http://schemas.openxmlformats.org/officeDocument/2006/relationships/slideLayout" Target="../slideLayouts/slideLayout3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8" descr="NA-0032 - coverpage.jpg"/>
          <p:cNvPicPr>
            <a:picLocks noChangeAspect="1"/>
          </p:cNvPicPr>
          <p:nvPr userDrawn="1"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 bg1="lt1" tx1="dk1" bg2="lt2" tx2="dk2" accent1="accent1" accent2="accent2" accent3="accent3" accent4="accent4" accent5="accent5" accent6="accent6" hlink="hlink" folHlink="folHlink"/>
  <p:sldLayoutIdLst>
    <p:sldLayoutId id="2147483660" r:id="rId1"/>
  </p:sldLayoutIdLst>
  <p:timing>
    <p:tnLst>
      <p:par>
        <p:cTn id="1" dur="indefinite" restart="never" nodeType="tmRoot"/>
      </p:par>
    </p:tnLst>
  </p:timing>
  <p:txStyles>
    <p:titleStyle>
      <a:lvl1pPr algn="ctr" rtl="0" fontAlgn="base">
        <a:spcBef>
          <a:spcPct val="0"/>
        </a:spcBef>
        <a:spcAft>
          <a:spcPct val="0"/>
        </a:spcAft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anose="020F0502020204030204" pitchFamily="34" charset="0"/>
        </a:defRPr>
      </a:lvl2pPr>
      <a:lvl3pPr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anose="020F0502020204030204" pitchFamily="34" charset="0"/>
        </a:defRPr>
      </a:lvl3pPr>
      <a:lvl4pPr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anose="020F0502020204030204" pitchFamily="34" charset="0"/>
        </a:defRPr>
      </a:lvl4pPr>
      <a:lvl5pPr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anose="020F0502020204030204" pitchFamily="34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anose="020F0502020204030204" pitchFamily="34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anose="020F0502020204030204" pitchFamily="34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anose="020F0502020204030204" pitchFamily="34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anose="020F0502020204030204" pitchFamily="34" charset="0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Font typeface="Arial" panose="020B0604020202020204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Font typeface="Arial" panose="020B0604020202020204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Font typeface="Arial" panose="020B0604020202020204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Font typeface="Arial" panose="020B0604020202020204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pt-B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8" descr="NA-0032 - coverpage.jpg"/>
          <p:cNvPicPr>
            <a:picLocks noChangeAspect="1"/>
          </p:cNvPicPr>
          <p:nvPr userDrawn="1"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8" name="TextBox 5"/>
          <p:cNvSpPr txBox="1">
            <a:spLocks noChangeArrowheads="1"/>
          </p:cNvSpPr>
          <p:nvPr userDrawn="1"/>
        </p:nvSpPr>
        <p:spPr bwMode="auto">
          <a:xfrm>
            <a:off x="195263" y="2600325"/>
            <a:ext cx="8570912" cy="4603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spcBef>
                <a:spcPct val="20000"/>
              </a:spcBef>
              <a:buFont typeface="Arial" charset="0"/>
              <a:buChar char="•"/>
              <a:defRPr sz="3200">
                <a:solidFill>
                  <a:schemeClr val="tx1"/>
                </a:solidFill>
                <a:latin typeface="Calibri" pitchFamily="34" charset="0"/>
                <a:ea typeface="MS PGothic" pitchFamily="34" charset="-128"/>
              </a:defRPr>
            </a:lvl1pPr>
            <a:lvl2pPr marL="742950" indent="-285750" eaLnBrk="0" hangingPunct="0">
              <a:spcBef>
                <a:spcPct val="20000"/>
              </a:spcBef>
              <a:buFont typeface="Arial" charset="0"/>
              <a:buChar char="–"/>
              <a:defRPr sz="2800">
                <a:solidFill>
                  <a:schemeClr val="tx1"/>
                </a:solidFill>
                <a:latin typeface="Calibri" pitchFamily="34" charset="0"/>
                <a:ea typeface="MS PGothic" pitchFamily="34" charset="-128"/>
              </a:defRPr>
            </a:lvl2pPr>
            <a:lvl3pPr marL="1143000" indent="-228600" eaLnBrk="0" hangingPunct="0">
              <a:spcBef>
                <a:spcPct val="20000"/>
              </a:spcBef>
              <a:buFont typeface="Arial" charset="0"/>
              <a:buChar char="•"/>
              <a:defRPr sz="2400">
                <a:solidFill>
                  <a:schemeClr val="tx1"/>
                </a:solidFill>
                <a:latin typeface="Calibri" pitchFamily="34" charset="0"/>
                <a:ea typeface="MS PGothic" pitchFamily="34" charset="-128"/>
              </a:defRPr>
            </a:lvl3pPr>
            <a:lvl4pPr marL="1600200" indent="-228600" eaLnBrk="0" hangingPunct="0">
              <a:spcBef>
                <a:spcPct val="20000"/>
              </a:spcBef>
              <a:buFont typeface="Arial" charset="0"/>
              <a:buChar char="–"/>
              <a:defRPr sz="2000">
                <a:solidFill>
                  <a:schemeClr val="tx1"/>
                </a:solidFill>
                <a:latin typeface="Calibri" pitchFamily="34" charset="0"/>
                <a:ea typeface="MS PGothic" pitchFamily="34" charset="-128"/>
              </a:defRPr>
            </a:lvl4pPr>
            <a:lvl5pPr marL="2057400" indent="-228600" eaLnBrk="0" hangingPunct="0">
              <a:spcBef>
                <a:spcPct val="20000"/>
              </a:spcBef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  <a:ea typeface="MS PGothic" pitchFamily="34" charset="-128"/>
              </a:defRPr>
            </a:lvl5pPr>
            <a:lvl6pPr marL="2514600" indent="-228600" defTabSz="4572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  <a:ea typeface="MS PGothic" pitchFamily="34" charset="-128"/>
              </a:defRPr>
            </a:lvl6pPr>
            <a:lvl7pPr marL="2971800" indent="-228600" defTabSz="4572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  <a:ea typeface="MS PGothic" pitchFamily="34" charset="-128"/>
              </a:defRPr>
            </a:lvl7pPr>
            <a:lvl8pPr marL="3429000" indent="-228600" defTabSz="4572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  <a:ea typeface="MS PGothic" pitchFamily="34" charset="-128"/>
              </a:defRPr>
            </a:lvl8pPr>
            <a:lvl9pPr marL="3886200" indent="-228600" defTabSz="4572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  <a:ea typeface="MS PGothic" pitchFamily="34" charset="-128"/>
              </a:defRPr>
            </a:lvl9pPr>
          </a:lstStyle>
          <a:p>
            <a:pPr algn="ctr" eaLnBrk="1" hangingPunct="1">
              <a:spcBef>
                <a:spcPct val="0"/>
              </a:spcBef>
              <a:buFontTx/>
              <a:buNone/>
              <a:defRPr/>
            </a:pPr>
            <a:r>
              <a:rPr lang="en-US" altLang="pt-BR" sz="2400" b="1" dirty="0" smtClean="0">
                <a:solidFill>
                  <a:schemeClr val="bg1">
                    <a:lumMod val="95000"/>
                  </a:schemeClr>
                </a:solidFill>
                <a:latin typeface="Arial" charset="0"/>
                <a:cs typeface="Arial" charset="0"/>
              </a:rPr>
              <a:t>DIRETORIA EXECUTIVA DA SANASA</a:t>
            </a:r>
          </a:p>
        </p:txBody>
      </p:sp>
      <p:sp>
        <p:nvSpPr>
          <p:cNvPr id="9" name="CaixaDeTexto 1"/>
          <p:cNvSpPr txBox="1">
            <a:spLocks noChangeArrowheads="1"/>
          </p:cNvSpPr>
          <p:nvPr userDrawn="1"/>
        </p:nvSpPr>
        <p:spPr bwMode="auto">
          <a:xfrm>
            <a:off x="195263" y="3087688"/>
            <a:ext cx="8570912" cy="38163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spcBef>
                <a:spcPct val="20000"/>
              </a:spcBef>
              <a:buFont typeface="Arial" charset="0"/>
              <a:buChar char="•"/>
              <a:defRPr sz="3200">
                <a:solidFill>
                  <a:schemeClr val="tx1"/>
                </a:solidFill>
                <a:latin typeface="Calibri" pitchFamily="34" charset="0"/>
                <a:ea typeface="MS PGothic" pitchFamily="34" charset="-128"/>
              </a:defRPr>
            </a:lvl1pPr>
            <a:lvl2pPr marL="742950" indent="-285750" eaLnBrk="0" hangingPunct="0">
              <a:spcBef>
                <a:spcPct val="20000"/>
              </a:spcBef>
              <a:buFont typeface="Arial" charset="0"/>
              <a:buChar char="–"/>
              <a:defRPr sz="2800">
                <a:solidFill>
                  <a:schemeClr val="tx1"/>
                </a:solidFill>
                <a:latin typeface="Calibri" pitchFamily="34" charset="0"/>
                <a:ea typeface="MS PGothic" pitchFamily="34" charset="-128"/>
              </a:defRPr>
            </a:lvl2pPr>
            <a:lvl3pPr marL="1143000" indent="-228600" eaLnBrk="0" hangingPunct="0">
              <a:spcBef>
                <a:spcPct val="20000"/>
              </a:spcBef>
              <a:buFont typeface="Arial" charset="0"/>
              <a:buChar char="•"/>
              <a:defRPr sz="2400">
                <a:solidFill>
                  <a:schemeClr val="tx1"/>
                </a:solidFill>
                <a:latin typeface="Calibri" pitchFamily="34" charset="0"/>
                <a:ea typeface="MS PGothic" pitchFamily="34" charset="-128"/>
              </a:defRPr>
            </a:lvl3pPr>
            <a:lvl4pPr marL="1600200" indent="-228600" eaLnBrk="0" hangingPunct="0">
              <a:spcBef>
                <a:spcPct val="20000"/>
              </a:spcBef>
              <a:buFont typeface="Arial" charset="0"/>
              <a:buChar char="–"/>
              <a:defRPr sz="2000">
                <a:solidFill>
                  <a:schemeClr val="tx1"/>
                </a:solidFill>
                <a:latin typeface="Calibri" pitchFamily="34" charset="0"/>
                <a:ea typeface="MS PGothic" pitchFamily="34" charset="-128"/>
              </a:defRPr>
            </a:lvl4pPr>
            <a:lvl5pPr marL="2057400" indent="-228600" eaLnBrk="0" hangingPunct="0">
              <a:spcBef>
                <a:spcPct val="20000"/>
              </a:spcBef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  <a:ea typeface="MS PGothic" pitchFamily="34" charset="-128"/>
              </a:defRPr>
            </a:lvl5pPr>
            <a:lvl6pPr marL="2514600" indent="-228600" defTabSz="4572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  <a:ea typeface="MS PGothic" pitchFamily="34" charset="-128"/>
              </a:defRPr>
            </a:lvl6pPr>
            <a:lvl7pPr marL="2971800" indent="-228600" defTabSz="4572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  <a:ea typeface="MS PGothic" pitchFamily="34" charset="-128"/>
              </a:defRPr>
            </a:lvl7pPr>
            <a:lvl8pPr marL="3429000" indent="-228600" defTabSz="4572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  <a:ea typeface="MS PGothic" pitchFamily="34" charset="-128"/>
              </a:defRPr>
            </a:lvl8pPr>
            <a:lvl9pPr marL="3886200" indent="-228600" defTabSz="4572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  <a:ea typeface="MS PGothic" pitchFamily="34" charset="-128"/>
              </a:defRPr>
            </a:lvl9pPr>
          </a:lstStyle>
          <a:p>
            <a:pPr algn="ctr" eaLnBrk="1" hangingPunct="1">
              <a:spcBef>
                <a:spcPct val="0"/>
              </a:spcBef>
              <a:buFontTx/>
              <a:buNone/>
              <a:defRPr/>
            </a:pPr>
            <a:r>
              <a:rPr lang="pt-BR" altLang="pt-BR" sz="1600" b="1" dirty="0" smtClean="0">
                <a:solidFill>
                  <a:schemeClr val="bg1"/>
                </a:solidFill>
                <a:latin typeface="Arial" charset="0"/>
                <a:cs typeface="Arial" charset="0"/>
              </a:rPr>
              <a:t>Diretor Presidente </a:t>
            </a:r>
            <a:r>
              <a:rPr lang="pt-BR" altLang="pt-BR" sz="1600" dirty="0" smtClean="0">
                <a:solidFill>
                  <a:schemeClr val="bg1"/>
                </a:solidFill>
                <a:latin typeface="Arial" charset="0"/>
                <a:cs typeface="Arial" charset="0"/>
              </a:rPr>
              <a:t>– </a:t>
            </a:r>
            <a:r>
              <a:rPr lang="pt-BR" altLang="pt-BR" sz="1600" dirty="0" err="1" smtClean="0">
                <a:solidFill>
                  <a:schemeClr val="bg1"/>
                </a:solidFill>
                <a:latin typeface="Arial" charset="0"/>
                <a:cs typeface="Arial" charset="0"/>
              </a:rPr>
              <a:t>Arly</a:t>
            </a:r>
            <a:r>
              <a:rPr lang="pt-BR" altLang="pt-BR" sz="1600" dirty="0" smtClean="0">
                <a:solidFill>
                  <a:schemeClr val="bg1"/>
                </a:solidFill>
                <a:latin typeface="Arial" charset="0"/>
                <a:cs typeface="Arial" charset="0"/>
              </a:rPr>
              <a:t> de Lara  </a:t>
            </a:r>
            <a:r>
              <a:rPr lang="pt-BR" altLang="pt-BR" sz="1600" dirty="0" err="1" smtClean="0">
                <a:solidFill>
                  <a:schemeClr val="bg1"/>
                </a:solidFill>
                <a:latin typeface="Arial" charset="0"/>
                <a:cs typeface="Arial" charset="0"/>
              </a:rPr>
              <a:t>Romêo</a:t>
            </a:r>
            <a:endParaRPr lang="pt-BR" altLang="pt-BR" sz="1600" dirty="0" smtClean="0">
              <a:solidFill>
                <a:schemeClr val="bg1"/>
              </a:solidFill>
              <a:latin typeface="Arial" charset="0"/>
              <a:cs typeface="Arial" charset="0"/>
            </a:endParaRPr>
          </a:p>
          <a:p>
            <a:pPr algn="ctr" eaLnBrk="1" hangingPunct="1">
              <a:spcBef>
                <a:spcPct val="0"/>
              </a:spcBef>
              <a:buFontTx/>
              <a:buNone/>
              <a:defRPr/>
            </a:pPr>
            <a:endParaRPr lang="pt-BR" altLang="pt-BR" sz="1000" dirty="0" smtClean="0">
              <a:solidFill>
                <a:schemeClr val="bg1"/>
              </a:solidFill>
              <a:latin typeface="Arial" charset="0"/>
              <a:cs typeface="Arial" charset="0"/>
            </a:endParaRPr>
          </a:p>
          <a:p>
            <a:pPr algn="ctr" eaLnBrk="1" hangingPunct="1">
              <a:spcBef>
                <a:spcPct val="0"/>
              </a:spcBef>
              <a:buFontTx/>
              <a:buNone/>
              <a:defRPr/>
            </a:pPr>
            <a:r>
              <a:rPr lang="pt-BR" altLang="pt-BR" sz="1600" b="1" dirty="0" smtClean="0">
                <a:solidFill>
                  <a:schemeClr val="bg1"/>
                </a:solidFill>
                <a:latin typeface="Arial" charset="0"/>
                <a:cs typeface="Arial" charset="0"/>
              </a:rPr>
              <a:t>Chefe de Gabinete </a:t>
            </a:r>
            <a:r>
              <a:rPr lang="pt-BR" altLang="pt-BR" sz="1600" dirty="0" smtClean="0">
                <a:solidFill>
                  <a:schemeClr val="bg1"/>
                </a:solidFill>
                <a:latin typeface="Arial" charset="0"/>
                <a:cs typeface="Arial" charset="0"/>
              </a:rPr>
              <a:t>– Fernando Ribeiro </a:t>
            </a:r>
            <a:r>
              <a:rPr lang="pt-BR" altLang="pt-BR" sz="1600" dirty="0" err="1" smtClean="0">
                <a:solidFill>
                  <a:schemeClr val="bg1"/>
                </a:solidFill>
                <a:latin typeface="Arial" charset="0"/>
                <a:cs typeface="Arial" charset="0"/>
              </a:rPr>
              <a:t>Rossilho</a:t>
            </a:r>
            <a:endParaRPr lang="pt-BR" altLang="pt-BR" sz="1600" dirty="0" smtClean="0">
              <a:solidFill>
                <a:schemeClr val="bg1"/>
              </a:solidFill>
              <a:latin typeface="Arial" charset="0"/>
              <a:cs typeface="Arial" charset="0"/>
            </a:endParaRPr>
          </a:p>
          <a:p>
            <a:pPr algn="ctr" eaLnBrk="1" hangingPunct="1">
              <a:spcBef>
                <a:spcPct val="0"/>
              </a:spcBef>
              <a:buFontTx/>
              <a:buNone/>
              <a:defRPr/>
            </a:pPr>
            <a:endParaRPr lang="pt-BR" altLang="pt-BR" sz="1000" b="1" dirty="0" smtClean="0">
              <a:solidFill>
                <a:schemeClr val="bg1"/>
              </a:solidFill>
              <a:latin typeface="Arial" charset="0"/>
              <a:cs typeface="Arial" charset="0"/>
            </a:endParaRPr>
          </a:p>
          <a:p>
            <a:pPr algn="ctr" eaLnBrk="1" hangingPunct="1">
              <a:spcBef>
                <a:spcPct val="0"/>
              </a:spcBef>
              <a:buFontTx/>
              <a:buNone/>
              <a:defRPr/>
            </a:pPr>
            <a:r>
              <a:rPr lang="pt-BR" altLang="pt-BR" sz="1600" b="1" dirty="0" smtClean="0">
                <a:solidFill>
                  <a:schemeClr val="bg1"/>
                </a:solidFill>
                <a:latin typeface="Arial" charset="0"/>
                <a:cs typeface="Arial" charset="0"/>
              </a:rPr>
              <a:t>Procuradora Jurídica </a:t>
            </a:r>
            <a:r>
              <a:rPr lang="pt-BR" altLang="pt-BR" sz="1600" dirty="0" smtClean="0">
                <a:solidFill>
                  <a:schemeClr val="bg1"/>
                </a:solidFill>
                <a:latin typeface="Arial" charset="0"/>
                <a:cs typeface="Arial" charset="0"/>
              </a:rPr>
              <a:t>– Maria P.P.A. </a:t>
            </a:r>
            <a:r>
              <a:rPr lang="pt-BR" altLang="pt-BR" sz="1600" dirty="0" err="1" smtClean="0">
                <a:solidFill>
                  <a:schemeClr val="bg1"/>
                </a:solidFill>
                <a:latin typeface="Arial" charset="0"/>
                <a:cs typeface="Arial" charset="0"/>
              </a:rPr>
              <a:t>Balesteros</a:t>
            </a:r>
            <a:r>
              <a:rPr lang="pt-BR" altLang="pt-BR" sz="1600" dirty="0" smtClean="0">
                <a:solidFill>
                  <a:schemeClr val="bg1"/>
                </a:solidFill>
                <a:latin typeface="Arial" charset="0"/>
                <a:cs typeface="Arial" charset="0"/>
              </a:rPr>
              <a:t>  Silva</a:t>
            </a:r>
          </a:p>
          <a:p>
            <a:pPr algn="ctr" eaLnBrk="1" hangingPunct="1">
              <a:spcBef>
                <a:spcPct val="0"/>
              </a:spcBef>
              <a:buFontTx/>
              <a:buNone/>
              <a:defRPr/>
            </a:pPr>
            <a:endParaRPr lang="pt-BR" altLang="pt-BR" sz="1000" b="1" dirty="0" smtClean="0">
              <a:solidFill>
                <a:schemeClr val="bg1"/>
              </a:solidFill>
              <a:latin typeface="Arial" charset="0"/>
              <a:cs typeface="Arial" charset="0"/>
            </a:endParaRPr>
          </a:p>
          <a:p>
            <a:pPr algn="ctr" eaLnBrk="1" hangingPunct="1">
              <a:spcBef>
                <a:spcPct val="0"/>
              </a:spcBef>
              <a:buFontTx/>
              <a:buNone/>
              <a:defRPr/>
            </a:pPr>
            <a:r>
              <a:rPr lang="pt-BR" altLang="pt-BR" sz="1600" b="1" dirty="0" smtClean="0">
                <a:solidFill>
                  <a:schemeClr val="bg1"/>
                </a:solidFill>
                <a:latin typeface="Arial" charset="0"/>
                <a:cs typeface="Arial" charset="0"/>
              </a:rPr>
              <a:t>Diretor Administrativo </a:t>
            </a:r>
            <a:r>
              <a:rPr lang="pt-BR" altLang="pt-BR" sz="1600" dirty="0" smtClean="0">
                <a:solidFill>
                  <a:schemeClr val="bg1"/>
                </a:solidFill>
                <a:latin typeface="Arial" charset="0"/>
                <a:cs typeface="Arial" charset="0"/>
              </a:rPr>
              <a:t>– Paulo Jorge </a:t>
            </a:r>
            <a:r>
              <a:rPr lang="pt-BR" altLang="pt-BR" sz="1600" dirty="0" err="1" smtClean="0">
                <a:solidFill>
                  <a:schemeClr val="bg1"/>
                </a:solidFill>
                <a:latin typeface="Arial" charset="0"/>
                <a:cs typeface="Arial" charset="0"/>
              </a:rPr>
              <a:t>Zeraik</a:t>
            </a:r>
            <a:endParaRPr lang="pt-BR" altLang="pt-BR" sz="1600" dirty="0" smtClean="0">
              <a:solidFill>
                <a:schemeClr val="bg1"/>
              </a:solidFill>
              <a:latin typeface="Arial" charset="0"/>
              <a:cs typeface="Arial" charset="0"/>
            </a:endParaRPr>
          </a:p>
          <a:p>
            <a:pPr algn="ctr" eaLnBrk="1" hangingPunct="1">
              <a:spcBef>
                <a:spcPct val="0"/>
              </a:spcBef>
              <a:buFontTx/>
              <a:buNone/>
              <a:defRPr/>
            </a:pPr>
            <a:endParaRPr lang="pt-BR" altLang="pt-BR" sz="1000" b="1" dirty="0" smtClean="0">
              <a:solidFill>
                <a:schemeClr val="bg1"/>
              </a:solidFill>
              <a:latin typeface="Arial" charset="0"/>
              <a:cs typeface="Arial" charset="0"/>
            </a:endParaRPr>
          </a:p>
          <a:p>
            <a:pPr algn="ctr" eaLnBrk="1" hangingPunct="1">
              <a:spcBef>
                <a:spcPct val="0"/>
              </a:spcBef>
              <a:buFontTx/>
              <a:buNone/>
              <a:defRPr/>
            </a:pPr>
            <a:r>
              <a:rPr lang="pt-BR" altLang="pt-BR" sz="1600" b="1" dirty="0" smtClean="0">
                <a:solidFill>
                  <a:schemeClr val="bg1"/>
                </a:solidFill>
                <a:latin typeface="Arial" charset="0"/>
                <a:cs typeface="Arial" charset="0"/>
              </a:rPr>
              <a:t>Diretor Comercial </a:t>
            </a:r>
            <a:r>
              <a:rPr lang="pt-BR" altLang="pt-BR" sz="1600" dirty="0" smtClean="0">
                <a:solidFill>
                  <a:schemeClr val="bg1"/>
                </a:solidFill>
                <a:latin typeface="Arial" charset="0"/>
                <a:cs typeface="Arial" charset="0"/>
              </a:rPr>
              <a:t>– Luiz Carlos de Souza</a:t>
            </a:r>
          </a:p>
          <a:p>
            <a:pPr algn="ctr" eaLnBrk="1" hangingPunct="1">
              <a:spcBef>
                <a:spcPct val="0"/>
              </a:spcBef>
              <a:buFontTx/>
              <a:buNone/>
              <a:defRPr/>
            </a:pPr>
            <a:endParaRPr lang="pt-BR" altLang="pt-BR" sz="1000" b="1" dirty="0" smtClean="0">
              <a:solidFill>
                <a:schemeClr val="bg1"/>
              </a:solidFill>
              <a:latin typeface="Arial" charset="0"/>
              <a:cs typeface="Arial" charset="0"/>
            </a:endParaRPr>
          </a:p>
          <a:p>
            <a:pPr algn="ctr" eaLnBrk="1" hangingPunct="1">
              <a:spcBef>
                <a:spcPct val="0"/>
              </a:spcBef>
              <a:buFontTx/>
              <a:buNone/>
              <a:defRPr/>
            </a:pPr>
            <a:r>
              <a:rPr lang="pt-BR" altLang="pt-BR" sz="1600" b="1" dirty="0" smtClean="0">
                <a:solidFill>
                  <a:schemeClr val="bg1"/>
                </a:solidFill>
                <a:latin typeface="Arial" charset="0"/>
                <a:cs typeface="Arial" charset="0"/>
              </a:rPr>
              <a:t>Diretor Financeiro  e de Rel. com Investidores </a:t>
            </a:r>
            <a:r>
              <a:rPr lang="pt-BR" altLang="pt-BR" sz="1600" dirty="0" smtClean="0">
                <a:solidFill>
                  <a:schemeClr val="bg1"/>
                </a:solidFill>
                <a:latin typeface="Arial" charset="0"/>
                <a:cs typeface="Arial" charset="0"/>
              </a:rPr>
              <a:t>– Pedro Cláudio da Silva</a:t>
            </a:r>
          </a:p>
          <a:p>
            <a:pPr algn="ctr" eaLnBrk="1" hangingPunct="1">
              <a:spcBef>
                <a:spcPct val="0"/>
              </a:spcBef>
              <a:buFontTx/>
              <a:buNone/>
              <a:defRPr/>
            </a:pPr>
            <a:endParaRPr lang="pt-BR" altLang="pt-BR" sz="1000" dirty="0" smtClean="0">
              <a:solidFill>
                <a:schemeClr val="bg1"/>
              </a:solidFill>
              <a:latin typeface="Arial" charset="0"/>
              <a:cs typeface="Arial" charset="0"/>
            </a:endParaRPr>
          </a:p>
          <a:p>
            <a:pPr algn="ctr" eaLnBrk="1" hangingPunct="1">
              <a:spcBef>
                <a:spcPct val="0"/>
              </a:spcBef>
              <a:buFontTx/>
              <a:buNone/>
              <a:defRPr/>
            </a:pPr>
            <a:r>
              <a:rPr lang="pt-BR" altLang="pt-BR" sz="1600" b="1" dirty="0" smtClean="0">
                <a:solidFill>
                  <a:schemeClr val="bg1"/>
                </a:solidFill>
                <a:latin typeface="Arial" charset="0"/>
                <a:cs typeface="Arial" charset="0"/>
              </a:rPr>
              <a:t>Diretor Técnico </a:t>
            </a:r>
            <a:r>
              <a:rPr lang="pt-BR" altLang="pt-BR" sz="1600" dirty="0" smtClean="0">
                <a:solidFill>
                  <a:schemeClr val="bg1"/>
                </a:solidFill>
                <a:latin typeface="Arial" charset="0"/>
                <a:cs typeface="Arial" charset="0"/>
              </a:rPr>
              <a:t>– Marco Antônio dos Santos</a:t>
            </a:r>
          </a:p>
          <a:p>
            <a:pPr algn="ctr" eaLnBrk="1" hangingPunct="1">
              <a:spcBef>
                <a:spcPct val="0"/>
              </a:spcBef>
              <a:buFontTx/>
              <a:buNone/>
              <a:defRPr/>
            </a:pPr>
            <a:endParaRPr lang="pt-BR" altLang="pt-BR" sz="1000" dirty="0" smtClean="0">
              <a:solidFill>
                <a:schemeClr val="bg1"/>
              </a:solidFill>
              <a:latin typeface="Arial" charset="0"/>
              <a:cs typeface="Arial" charset="0"/>
            </a:endParaRPr>
          </a:p>
          <a:p>
            <a:pPr algn="ctr" eaLnBrk="1" hangingPunct="1">
              <a:spcBef>
                <a:spcPct val="0"/>
              </a:spcBef>
              <a:buFontTx/>
              <a:buNone/>
              <a:defRPr/>
            </a:pPr>
            <a:r>
              <a:rPr lang="pt-BR" altLang="pt-BR" sz="1800" b="1" dirty="0" err="1" smtClean="0">
                <a:solidFill>
                  <a:schemeClr val="bg1"/>
                </a:solidFill>
                <a:latin typeface="Arial" charset="0"/>
                <a:cs typeface="Arial" charset="0"/>
              </a:rPr>
              <a:t>www</a:t>
            </a:r>
            <a:r>
              <a:rPr lang="pt-BR" altLang="pt-BR" sz="1800" b="1" dirty="0" smtClean="0">
                <a:solidFill>
                  <a:schemeClr val="bg1"/>
                </a:solidFill>
                <a:latin typeface="Arial" charset="0"/>
                <a:cs typeface="Arial" charset="0"/>
              </a:rPr>
              <a:t>. sanasa.com.br</a:t>
            </a:r>
          </a:p>
          <a:p>
            <a:pPr algn="ctr" eaLnBrk="1" hangingPunct="1">
              <a:spcBef>
                <a:spcPct val="0"/>
              </a:spcBef>
              <a:buFontTx/>
              <a:buNone/>
              <a:defRPr/>
            </a:pPr>
            <a:r>
              <a:rPr lang="pt-BR" altLang="pt-BR" sz="1800" b="1" dirty="0" smtClean="0">
                <a:solidFill>
                  <a:schemeClr val="bg1"/>
                </a:solidFill>
                <a:latin typeface="Arial" charset="0"/>
                <a:cs typeface="Arial" charset="0"/>
              </a:rPr>
              <a:t>0800 77 21 195 </a:t>
            </a:r>
          </a:p>
          <a:p>
            <a:pPr algn="ctr" eaLnBrk="1" hangingPunct="1">
              <a:spcBef>
                <a:spcPct val="0"/>
              </a:spcBef>
              <a:buFontTx/>
              <a:buNone/>
              <a:defRPr/>
            </a:pPr>
            <a:endParaRPr lang="pt-BR" altLang="pt-BR" sz="1800" dirty="0" smtClean="0">
              <a:latin typeface="Arial" charset="0"/>
              <a:cs typeface="Arial" charset="0"/>
            </a:endParaRPr>
          </a:p>
        </p:txBody>
      </p:sp>
      <p:cxnSp>
        <p:nvCxnSpPr>
          <p:cNvPr id="11" name="Conector reto 10"/>
          <p:cNvCxnSpPr/>
          <p:nvPr userDrawn="1"/>
        </p:nvCxnSpPr>
        <p:spPr>
          <a:xfrm>
            <a:off x="330200" y="2428875"/>
            <a:ext cx="8558213" cy="0"/>
          </a:xfrm>
          <a:prstGeom prst="line">
            <a:avLst/>
          </a:prstGeom>
          <a:ln>
            <a:solidFill>
              <a:schemeClr val="bg1"/>
            </a:solidFill>
          </a:ln>
        </p:spPr>
        <p:style>
          <a:lnRef idx="2">
            <a:schemeClr val="accent6"/>
          </a:lnRef>
          <a:fillRef idx="0">
            <a:schemeClr val="accent6"/>
          </a:fillRef>
          <a:effectRef idx="1">
            <a:schemeClr val="accent6"/>
          </a:effectRef>
          <a:fontRef idx="minor">
            <a:schemeClr val="tx1"/>
          </a:fontRef>
        </p:style>
      </p:cxnSp>
      <p:cxnSp>
        <p:nvCxnSpPr>
          <p:cNvPr id="12" name="Conector reto 11"/>
          <p:cNvCxnSpPr/>
          <p:nvPr userDrawn="1"/>
        </p:nvCxnSpPr>
        <p:spPr>
          <a:xfrm>
            <a:off x="1484313" y="2520950"/>
            <a:ext cx="7404100" cy="0"/>
          </a:xfrm>
          <a:prstGeom prst="line">
            <a:avLst/>
          </a:prstGeom>
          <a:ln>
            <a:solidFill>
              <a:schemeClr val="bg1"/>
            </a:solidFill>
          </a:ln>
        </p:spPr>
        <p:style>
          <a:lnRef idx="2">
            <a:schemeClr val="accent6"/>
          </a:lnRef>
          <a:fillRef idx="0">
            <a:schemeClr val="accent6"/>
          </a:fillRef>
          <a:effectRef idx="1">
            <a:schemeClr val="accent6"/>
          </a:effectRef>
          <a:fontRef idx="minor">
            <a:schemeClr val="tx1"/>
          </a:fontRef>
        </p:style>
      </p:cxn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</p:sldLayoutIdLst>
  <p:timing>
    <p:tnLst>
      <p:par>
        <p:cTn id="1" dur="indefinite" restart="never" nodeType="tmRoot"/>
      </p:par>
    </p:tnLst>
  </p:timing>
  <p:txStyles>
    <p:titleStyle>
      <a:lvl1pPr algn="ctr" rtl="0" fontAlgn="base">
        <a:spcBef>
          <a:spcPct val="0"/>
        </a:spcBef>
        <a:spcAft>
          <a:spcPct val="0"/>
        </a:spcAft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anose="020F0502020204030204" pitchFamily="34" charset="0"/>
        </a:defRPr>
      </a:lvl2pPr>
      <a:lvl3pPr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anose="020F0502020204030204" pitchFamily="34" charset="0"/>
        </a:defRPr>
      </a:lvl3pPr>
      <a:lvl4pPr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anose="020F0502020204030204" pitchFamily="34" charset="0"/>
        </a:defRPr>
      </a:lvl4pPr>
      <a:lvl5pPr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anose="020F0502020204030204" pitchFamily="34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anose="020F0502020204030204" pitchFamily="34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anose="020F0502020204030204" pitchFamily="34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anose="020F0502020204030204" pitchFamily="34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anose="020F0502020204030204" pitchFamily="34" charset="0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Font typeface="Arial" panose="020B0604020202020204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Font typeface="Arial" panose="020B0604020202020204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Font typeface="Arial" panose="020B0604020202020204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Font typeface="Arial" panose="020B0604020202020204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pt-B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3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4" name="Picture 19" descr="NA-0032 - internos.jpg"/>
          <p:cNvPicPr>
            <a:picLocks noChangeAspect="1"/>
          </p:cNvPicPr>
          <p:nvPr userDrawn="1"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cxnSp>
        <p:nvCxnSpPr>
          <p:cNvPr id="8" name="Straight Connector 17"/>
          <p:cNvCxnSpPr>
            <a:cxnSpLocks noChangeShapeType="1"/>
          </p:cNvCxnSpPr>
          <p:nvPr userDrawn="1"/>
        </p:nvCxnSpPr>
        <p:spPr bwMode="auto">
          <a:xfrm>
            <a:off x="508000" y="736600"/>
            <a:ext cx="6702425" cy="0"/>
          </a:xfrm>
          <a:prstGeom prst="line">
            <a:avLst/>
          </a:prstGeom>
          <a:noFill/>
          <a:ln w="9525">
            <a:solidFill>
              <a:schemeClr val="bg1"/>
            </a:solidFill>
            <a:round/>
            <a:headEnd/>
            <a:tailEnd/>
          </a:ln>
          <a:effectLst>
            <a:outerShdw blurRad="40000" dist="20000" dir="5400000" rotWithShape="0">
              <a:srgbClr val="808080">
                <a:alpha val="37999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</p:cxn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4" r:id="rId1"/>
  </p:sldLayoutIdLst>
  <p:timing>
    <p:tnLst>
      <p:par>
        <p:cTn id="1" dur="indefinite" restart="never" nodeType="tmRoot"/>
      </p:par>
    </p:tnLst>
  </p:timing>
  <p:txStyles>
    <p:titleStyle>
      <a:lvl1pPr algn="ctr" rtl="0" fontAlgn="base">
        <a:spcBef>
          <a:spcPct val="0"/>
        </a:spcBef>
        <a:spcAft>
          <a:spcPct val="0"/>
        </a:spcAft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anose="020F0502020204030204" pitchFamily="34" charset="0"/>
        </a:defRPr>
      </a:lvl2pPr>
      <a:lvl3pPr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anose="020F0502020204030204" pitchFamily="34" charset="0"/>
        </a:defRPr>
      </a:lvl3pPr>
      <a:lvl4pPr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anose="020F0502020204030204" pitchFamily="34" charset="0"/>
        </a:defRPr>
      </a:lvl4pPr>
      <a:lvl5pPr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anose="020F0502020204030204" pitchFamily="34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anose="020F0502020204030204" pitchFamily="34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anose="020F0502020204030204" pitchFamily="34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anose="020F0502020204030204" pitchFamily="34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anose="020F0502020204030204" pitchFamily="34" charset="0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Font typeface="Arial" panose="020B0604020202020204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Font typeface="Arial" panose="020B0604020202020204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Font typeface="Arial" panose="020B0604020202020204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Font typeface="Arial" panose="020B0604020202020204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pt-B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3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3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3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chart" Target="../charts/chart1.xml"/><Relationship Id="rId1" Type="http://schemas.openxmlformats.org/officeDocument/2006/relationships/slideLayout" Target="../slideLayouts/slideLayout3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chart" Target="../charts/chart2.xml"/><Relationship Id="rId1" Type="http://schemas.openxmlformats.org/officeDocument/2006/relationships/slideLayout" Target="../slideLayouts/slideLayout3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chart" Target="../charts/chart3.xml"/><Relationship Id="rId1" Type="http://schemas.openxmlformats.org/officeDocument/2006/relationships/slideLayout" Target="../slideLayouts/slideLayout3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1.xml"/><Relationship Id="rId2" Type="http://schemas.openxmlformats.org/officeDocument/2006/relationships/diagramData" Target="../diagrams/data1.xml"/><Relationship Id="rId1" Type="http://schemas.openxmlformats.org/officeDocument/2006/relationships/slideLayout" Target="../slideLayouts/slideLayout3.xml"/><Relationship Id="rId6" Type="http://schemas.microsoft.com/office/2007/relationships/diagramDrawing" Target="../diagrams/drawing1.xml"/><Relationship Id="rId5" Type="http://schemas.openxmlformats.org/officeDocument/2006/relationships/diagramColors" Target="../diagrams/colors1.xml"/><Relationship Id="rId4" Type="http://schemas.openxmlformats.org/officeDocument/2006/relationships/diagramQuickStyle" Target="../diagrams/quickStyle1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etângulo 2"/>
          <p:cNvSpPr/>
          <p:nvPr/>
        </p:nvSpPr>
        <p:spPr>
          <a:xfrm>
            <a:off x="0" y="79248"/>
            <a:ext cx="9137904" cy="114538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t-BR"/>
          </a:p>
        </p:txBody>
      </p:sp>
      <p:sp>
        <p:nvSpPr>
          <p:cNvPr id="4" name="Retângulo de cantos arredondados 3"/>
          <p:cNvSpPr/>
          <p:nvPr/>
        </p:nvSpPr>
        <p:spPr>
          <a:xfrm>
            <a:off x="163242" y="1700807"/>
            <a:ext cx="8801246" cy="2265755"/>
          </a:xfrm>
          <a:prstGeom prst="roundRect">
            <a:avLst/>
          </a:prstGeom>
          <a:solidFill>
            <a:schemeClr val="bg1">
              <a:alpha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pt-BR"/>
          </a:p>
        </p:txBody>
      </p:sp>
      <p:sp>
        <p:nvSpPr>
          <p:cNvPr id="5" name="CaixaDeTexto 2"/>
          <p:cNvSpPr txBox="1">
            <a:spLocks noChangeArrowheads="1"/>
          </p:cNvSpPr>
          <p:nvPr/>
        </p:nvSpPr>
        <p:spPr bwMode="auto">
          <a:xfrm>
            <a:off x="609600" y="1778040"/>
            <a:ext cx="7982856" cy="221599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9pPr>
          </a:lstStyle>
          <a:p>
            <a:pPr algn="just">
              <a:lnSpc>
                <a:spcPct val="115000"/>
              </a:lnSpc>
            </a:pPr>
            <a:r>
              <a:rPr lang="pt-BR" sz="4000" b="1" dirty="0" smtClean="0">
                <a:solidFill>
                  <a:srgbClr val="002060"/>
                </a:solidFill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Tratamento e Acompanhamento da Pesquisa </a:t>
            </a:r>
            <a:r>
              <a:rPr lang="pt-BR" sz="4000" b="1" smtClean="0">
                <a:solidFill>
                  <a:srgbClr val="002060"/>
                </a:solidFill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de Satisfação </a:t>
            </a:r>
            <a:r>
              <a:rPr lang="pt-BR" sz="4000" b="1" dirty="0" smtClean="0">
                <a:solidFill>
                  <a:srgbClr val="002060"/>
                </a:solidFill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dos clientes</a:t>
            </a:r>
            <a:endParaRPr lang="pt-BR" sz="4000" b="1" dirty="0">
              <a:solidFill>
                <a:srgbClr val="002060"/>
              </a:solidFill>
              <a:latin typeface="Arial" panose="020B0604020202020204" pitchFamily="34" charset="0"/>
              <a:ea typeface="+mn-ea"/>
              <a:cs typeface="Arial" panose="020B0604020202020204" pitchFamily="34" charset="0"/>
            </a:endParaRPr>
          </a:p>
        </p:txBody>
      </p:sp>
      <p:sp>
        <p:nvSpPr>
          <p:cNvPr id="6" name="CaixaDeTexto 5"/>
          <p:cNvSpPr txBox="1"/>
          <p:nvPr/>
        </p:nvSpPr>
        <p:spPr>
          <a:xfrm>
            <a:off x="269550" y="3966563"/>
            <a:ext cx="4768798" cy="175432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2800" b="1" baseline="30000" dirty="0" smtClean="0">
                <a:solidFill>
                  <a:schemeClr val="bg1"/>
                </a:solidFill>
              </a:rPr>
              <a:t>Autores:</a:t>
            </a:r>
            <a:r>
              <a:rPr lang="pt-BR" sz="2800" b="1" dirty="0" smtClean="0">
                <a:solidFill>
                  <a:schemeClr val="bg1"/>
                </a:solidFill>
              </a:rPr>
              <a:t> </a:t>
            </a:r>
          </a:p>
          <a:p>
            <a:r>
              <a:rPr lang="pt-BR" sz="2800" b="1" dirty="0">
                <a:solidFill>
                  <a:schemeClr val="bg1"/>
                </a:solidFill>
              </a:rPr>
              <a:t> </a:t>
            </a:r>
            <a:r>
              <a:rPr lang="pt-BR" sz="2800" b="1" dirty="0" smtClean="0">
                <a:solidFill>
                  <a:schemeClr val="bg1"/>
                </a:solidFill>
              </a:rPr>
              <a:t>          </a:t>
            </a:r>
            <a:r>
              <a:rPr lang="pt-BR" sz="2600" b="1" dirty="0" smtClean="0">
                <a:solidFill>
                  <a:schemeClr val="bg1"/>
                </a:solidFill>
              </a:rPr>
              <a:t>José Luis Costa</a:t>
            </a:r>
          </a:p>
          <a:p>
            <a:r>
              <a:rPr lang="pt-BR" sz="2600" b="1" dirty="0">
                <a:solidFill>
                  <a:schemeClr val="bg1"/>
                </a:solidFill>
              </a:rPr>
              <a:t> </a:t>
            </a:r>
            <a:r>
              <a:rPr lang="pt-BR" sz="2600" b="1" dirty="0" smtClean="0">
                <a:solidFill>
                  <a:schemeClr val="bg1"/>
                </a:solidFill>
              </a:rPr>
              <a:t>           </a:t>
            </a:r>
          </a:p>
          <a:p>
            <a:r>
              <a:rPr lang="pt-BR" sz="2600" b="1" dirty="0">
                <a:solidFill>
                  <a:schemeClr val="bg1"/>
                </a:solidFill>
              </a:rPr>
              <a:t> </a:t>
            </a:r>
            <a:r>
              <a:rPr lang="pt-BR" sz="2600" b="1" dirty="0" smtClean="0">
                <a:solidFill>
                  <a:schemeClr val="bg1"/>
                </a:solidFill>
              </a:rPr>
              <a:t>           </a:t>
            </a:r>
            <a:endParaRPr lang="pt-BR" sz="2600" b="1" dirty="0">
              <a:solidFill>
                <a:schemeClr val="bg1"/>
              </a:solidFill>
            </a:endParaRPr>
          </a:p>
        </p:txBody>
      </p:sp>
      <p:sp>
        <p:nvSpPr>
          <p:cNvPr id="7" name="Text Box 3"/>
          <p:cNvSpPr txBox="1">
            <a:spLocks noChangeArrowheads="1"/>
          </p:cNvSpPr>
          <p:nvPr/>
        </p:nvSpPr>
        <p:spPr bwMode="auto">
          <a:xfrm>
            <a:off x="2267826" y="116632"/>
            <a:ext cx="6840678" cy="1107996"/>
          </a:xfrm>
          <a:prstGeom prst="rect">
            <a:avLst/>
          </a:prstGeom>
        </p:spPr>
        <p:txBody>
          <a:bodyPr wrap="square">
            <a:spAutoFit/>
          </a:bodyPr>
          <a:lstStyle>
            <a:defPPr>
              <a:defRPr lang="pt-BR"/>
            </a:defPPr>
            <a:lvl1pPr algn="ctr">
              <a:defRPr sz="2600" b="1">
                <a:latin typeface="Arial" pitchFamily="34" charset="0"/>
                <a:cs typeface="Arial" pitchFamily="34" charset="0"/>
              </a:defRPr>
            </a:lvl1pPr>
          </a:lstStyle>
          <a:p>
            <a:r>
              <a:rPr lang="pt-BR" sz="2200" dirty="0" smtClean="0">
                <a:solidFill>
                  <a:srgbClr val="003399"/>
                </a:solidFill>
              </a:rPr>
              <a:t>XIX Exposição de Experiências Municipais em Saneamento</a:t>
            </a:r>
          </a:p>
          <a:p>
            <a:r>
              <a:rPr lang="pt-BR" sz="2200" dirty="0" smtClean="0">
                <a:solidFill>
                  <a:srgbClr val="003399"/>
                </a:solidFill>
              </a:rPr>
              <a:t>24 a 29 de maio de 2015 – Poços de Caldas/MG</a:t>
            </a:r>
            <a:endParaRPr lang="pt-BR" dirty="0"/>
          </a:p>
        </p:txBody>
      </p:sp>
      <p:pic>
        <p:nvPicPr>
          <p:cNvPr id="8" name="Imagem 7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7378" y="116632"/>
            <a:ext cx="2170448" cy="1071409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aixaDeTexto 1"/>
          <p:cNvSpPr txBox="1">
            <a:spLocks noChangeArrowheads="1"/>
          </p:cNvSpPr>
          <p:nvPr/>
        </p:nvSpPr>
        <p:spPr bwMode="auto">
          <a:xfrm>
            <a:off x="279777" y="273050"/>
            <a:ext cx="7280275" cy="523220"/>
          </a:xfrm>
          <a:prstGeom prst="rect">
            <a:avLst/>
          </a:prstGeom>
          <a:extLst/>
        </p:spPr>
        <p:txBody>
          <a:bodyPr anchor="ctr"/>
          <a:lstStyle>
            <a:defPPr>
              <a:defRPr lang="pt-BR"/>
            </a:defPPr>
            <a:lvl1pPr algn="ctr" eaLnBrk="0" hangingPunct="0">
              <a:defRPr sz="2800" b="1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Black" pitchFamily="34" charset="0"/>
                <a:ea typeface="ＭＳ Ｐゴシック" charset="0"/>
                <a:cs typeface="Arial" pitchFamily="34" charset="0"/>
              </a:defRPr>
            </a:lvl1pPr>
          </a:lstStyle>
          <a:p>
            <a:pPr defTabSz="914400"/>
            <a:r>
              <a:rPr lang="pt-BR" dirty="0">
                <a:solidFill>
                  <a:prstClr val="white"/>
                </a:solidFill>
              </a:rPr>
              <a:t>SANASA – Campinas (SP)</a:t>
            </a:r>
          </a:p>
        </p:txBody>
      </p:sp>
      <p:pic>
        <p:nvPicPr>
          <p:cNvPr id="3" name="Picture 5" descr="apresentação slide sanasa 3"/>
          <p:cNvPicPr>
            <a:picLocks noChangeAspect="1" noChangeArrowheads="1"/>
          </p:cNvPicPr>
          <p:nvPr/>
        </p:nvPicPr>
        <p:blipFill rotWithShape="1">
          <a:blip r:embed="rId2" cstate="print">
            <a:clrChange>
              <a:clrFrom>
                <a:srgbClr val="589FFB"/>
              </a:clrFrom>
              <a:clrTo>
                <a:srgbClr val="589FFB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 bwMode="auto">
          <a:xfrm>
            <a:off x="467541" y="939192"/>
            <a:ext cx="4752529" cy="3939128"/>
          </a:xfrm>
          <a:prstGeom prst="rect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4" name="Text Box 4"/>
          <p:cNvSpPr txBox="1">
            <a:spLocks noChangeArrowheads="1"/>
          </p:cNvSpPr>
          <p:nvPr/>
        </p:nvSpPr>
        <p:spPr bwMode="auto">
          <a:xfrm>
            <a:off x="580798" y="1277540"/>
            <a:ext cx="2088232" cy="308125"/>
          </a:xfrm>
          <a:prstGeom prst="rect">
            <a:avLst/>
          </a:prstGeom>
          <a:solidFill>
            <a:schemeClr val="bg1">
              <a:alpha val="39999"/>
            </a:schemeClr>
          </a:solidFill>
          <a:ln>
            <a:noFill/>
          </a:ln>
          <a:extLst>
            <a:ext uri="{91240B29-F687-4F45-9708-019B960494DF}">
              <a14:hiddenLine xmlns:a14="http://schemas.microsoft.com/office/drawing/2010/main" w="9525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 eaLnBrk="0" hangingPunct="0">
              <a:defRPr sz="1200" b="1">
                <a:solidFill>
                  <a:srgbClr val="FFFF66"/>
                </a:solidFill>
                <a:latin typeface="Arial" charset="0"/>
              </a:defRPr>
            </a:lvl1pPr>
            <a:lvl2pPr marL="742950" indent="-285750" eaLnBrk="0" hangingPunct="0">
              <a:defRPr sz="1200" b="1">
                <a:solidFill>
                  <a:srgbClr val="FFFF66"/>
                </a:solidFill>
                <a:latin typeface="Arial" charset="0"/>
              </a:defRPr>
            </a:lvl2pPr>
            <a:lvl3pPr marL="1143000" indent="-228600" eaLnBrk="0" hangingPunct="0">
              <a:defRPr sz="1200" b="1">
                <a:solidFill>
                  <a:srgbClr val="FFFF66"/>
                </a:solidFill>
                <a:latin typeface="Arial" charset="0"/>
              </a:defRPr>
            </a:lvl3pPr>
            <a:lvl4pPr marL="1600200" indent="-228600" eaLnBrk="0" hangingPunct="0">
              <a:defRPr sz="1200" b="1">
                <a:solidFill>
                  <a:srgbClr val="FFFF66"/>
                </a:solidFill>
                <a:latin typeface="Arial" charset="0"/>
              </a:defRPr>
            </a:lvl4pPr>
            <a:lvl5pPr marL="2057400" indent="-228600" eaLnBrk="0" hangingPunct="0">
              <a:defRPr sz="1200" b="1">
                <a:solidFill>
                  <a:srgbClr val="FFFF66"/>
                </a:solidFill>
                <a:latin typeface="Arial" charset="0"/>
              </a:defRPr>
            </a:lvl5pPr>
            <a:lvl6pPr marL="2514600" indent="-228600" algn="ctr" eaLnBrk="0" fontAlgn="base" hangingPunct="0">
              <a:lnSpc>
                <a:spcPct val="70000"/>
              </a:lnSpc>
              <a:spcBef>
                <a:spcPct val="50000"/>
              </a:spcBef>
              <a:spcAft>
                <a:spcPct val="0"/>
              </a:spcAft>
              <a:defRPr sz="1200" b="1">
                <a:solidFill>
                  <a:srgbClr val="FFFF66"/>
                </a:solidFill>
                <a:latin typeface="Arial" charset="0"/>
              </a:defRPr>
            </a:lvl6pPr>
            <a:lvl7pPr marL="2971800" indent="-228600" algn="ctr" eaLnBrk="0" fontAlgn="base" hangingPunct="0">
              <a:lnSpc>
                <a:spcPct val="70000"/>
              </a:lnSpc>
              <a:spcBef>
                <a:spcPct val="50000"/>
              </a:spcBef>
              <a:spcAft>
                <a:spcPct val="0"/>
              </a:spcAft>
              <a:defRPr sz="1200" b="1">
                <a:solidFill>
                  <a:srgbClr val="FFFF66"/>
                </a:solidFill>
                <a:latin typeface="Arial" charset="0"/>
              </a:defRPr>
            </a:lvl7pPr>
            <a:lvl8pPr marL="3429000" indent="-228600" algn="ctr" eaLnBrk="0" fontAlgn="base" hangingPunct="0">
              <a:lnSpc>
                <a:spcPct val="70000"/>
              </a:lnSpc>
              <a:spcBef>
                <a:spcPct val="50000"/>
              </a:spcBef>
              <a:spcAft>
                <a:spcPct val="0"/>
              </a:spcAft>
              <a:defRPr sz="1200" b="1">
                <a:solidFill>
                  <a:srgbClr val="FFFF66"/>
                </a:solidFill>
                <a:latin typeface="Arial" charset="0"/>
              </a:defRPr>
            </a:lvl8pPr>
            <a:lvl9pPr marL="3886200" indent="-228600" algn="ctr" eaLnBrk="0" fontAlgn="base" hangingPunct="0">
              <a:lnSpc>
                <a:spcPct val="70000"/>
              </a:lnSpc>
              <a:spcBef>
                <a:spcPct val="50000"/>
              </a:spcBef>
              <a:spcAft>
                <a:spcPct val="0"/>
              </a:spcAft>
              <a:defRPr sz="1200" b="1">
                <a:solidFill>
                  <a:srgbClr val="FFFF66"/>
                </a:solidFill>
                <a:latin typeface="Arial" charset="0"/>
              </a:defRPr>
            </a:lvl9pPr>
          </a:lstStyle>
          <a:p>
            <a:pPr defTabSz="914400" eaLnBrk="1" hangingPunct="1"/>
            <a:r>
              <a:rPr lang="pt-BR" sz="1400" dirty="0">
                <a:solidFill>
                  <a:prstClr val="black"/>
                </a:solidFill>
                <a:ea typeface="+mn-ea"/>
                <a:cs typeface="Arial" charset="0"/>
              </a:rPr>
              <a:t>Sede Administrativa</a:t>
            </a:r>
          </a:p>
        </p:txBody>
      </p:sp>
      <p:sp>
        <p:nvSpPr>
          <p:cNvPr id="5" name="Text Box 22"/>
          <p:cNvSpPr txBox="1">
            <a:spLocks noChangeArrowheads="1"/>
          </p:cNvSpPr>
          <p:nvPr/>
        </p:nvSpPr>
        <p:spPr bwMode="auto">
          <a:xfrm>
            <a:off x="580798" y="5284830"/>
            <a:ext cx="6602694" cy="923330"/>
          </a:xfrm>
          <a:prstGeom prst="rect">
            <a:avLst/>
          </a:prstGeom>
          <a:noFill/>
          <a:extLst/>
        </p:spPr>
        <p:txBody>
          <a:bodyPr wrap="square" rtlCol="0">
            <a:spAutoFit/>
          </a:bodyPr>
          <a:lstStyle>
            <a:defPPr>
              <a:defRPr lang="pt-BR"/>
            </a:defPPr>
            <a:lvl1pPr marL="285750" indent="-285750" algn="just">
              <a:buFont typeface="Arial" pitchFamily="34" charset="0"/>
              <a:buChar char="•"/>
              <a:defRPr sz="2000" b="1">
                <a:solidFill>
                  <a:srgbClr val="0000FF"/>
                </a:solidFill>
              </a:defRPr>
            </a:lvl1pPr>
          </a:lstStyle>
          <a:p>
            <a:pPr defTabSz="914400"/>
            <a:r>
              <a:rPr lang="pt-BR" sz="1800" b="0" dirty="0" smtClean="0">
                <a:solidFill>
                  <a:prstClr val="black"/>
                </a:solidFill>
                <a:latin typeface="Arial" pitchFamily="34" charset="0"/>
                <a:ea typeface="+mn-ea"/>
                <a:cs typeface="Arial" pitchFamily="34" charset="0"/>
              </a:rPr>
              <a:t>Abastecimento de </a:t>
            </a:r>
            <a:r>
              <a:rPr lang="pt-BR" sz="1800" b="0" dirty="0">
                <a:solidFill>
                  <a:prstClr val="black"/>
                </a:solidFill>
                <a:latin typeface="Arial" pitchFamily="34" charset="0"/>
                <a:ea typeface="+mn-ea"/>
                <a:cs typeface="Arial" pitchFamily="34" charset="0"/>
              </a:rPr>
              <a:t>água: </a:t>
            </a:r>
            <a:r>
              <a:rPr lang="pt-BR" sz="1800" b="0" dirty="0" smtClean="0">
                <a:solidFill>
                  <a:prstClr val="black"/>
                </a:solidFill>
                <a:latin typeface="Arial" pitchFamily="34" charset="0"/>
                <a:ea typeface="+mn-ea"/>
                <a:cs typeface="Arial" pitchFamily="34" charset="0"/>
              </a:rPr>
              <a:t>99,5%;</a:t>
            </a:r>
            <a:endParaRPr lang="pt-BR" sz="1800" b="0" dirty="0">
              <a:solidFill>
                <a:prstClr val="black"/>
              </a:solidFill>
              <a:latin typeface="Arial" pitchFamily="34" charset="0"/>
              <a:ea typeface="+mn-ea"/>
              <a:cs typeface="Arial" pitchFamily="34" charset="0"/>
            </a:endParaRPr>
          </a:p>
          <a:p>
            <a:pPr defTabSz="914400"/>
            <a:r>
              <a:rPr lang="pt-BR" sz="1800" b="0" dirty="0">
                <a:solidFill>
                  <a:prstClr val="black"/>
                </a:solidFill>
                <a:latin typeface="Arial" pitchFamily="34" charset="0"/>
                <a:ea typeface="+mn-ea"/>
                <a:cs typeface="Arial" pitchFamily="34" charset="0"/>
              </a:rPr>
              <a:t>Coleta e afastamento de esgoto: </a:t>
            </a:r>
            <a:r>
              <a:rPr lang="pt-BR" sz="1800" b="0" dirty="0" smtClean="0">
                <a:solidFill>
                  <a:prstClr val="black"/>
                </a:solidFill>
                <a:latin typeface="Arial" pitchFamily="34" charset="0"/>
                <a:ea typeface="+mn-ea"/>
                <a:cs typeface="Arial" pitchFamily="34" charset="0"/>
              </a:rPr>
              <a:t>89,19%;</a:t>
            </a:r>
          </a:p>
          <a:p>
            <a:pPr defTabSz="914400"/>
            <a:r>
              <a:rPr lang="pt-BR" sz="1800" b="0" dirty="0" smtClean="0">
                <a:solidFill>
                  <a:prstClr val="black"/>
                </a:solidFill>
                <a:latin typeface="Arial" pitchFamily="34" charset="0"/>
                <a:ea typeface="+mn-ea"/>
                <a:cs typeface="Arial" pitchFamily="34" charset="0"/>
              </a:rPr>
              <a:t>Capacidade Instalada para Tratamento de Esgoto: 92%.</a:t>
            </a:r>
            <a:endParaRPr lang="pt-BR" sz="1800" b="0" dirty="0">
              <a:solidFill>
                <a:prstClr val="black"/>
              </a:solidFill>
              <a:latin typeface="Arial" pitchFamily="34" charset="0"/>
              <a:ea typeface="+mn-ea"/>
              <a:cs typeface="Arial" pitchFamily="34" charset="0"/>
            </a:endParaRPr>
          </a:p>
        </p:txBody>
      </p:sp>
      <p:sp>
        <p:nvSpPr>
          <p:cNvPr id="6" name="Text Box 24"/>
          <p:cNvSpPr txBox="1">
            <a:spLocks noChangeArrowheads="1"/>
          </p:cNvSpPr>
          <p:nvPr/>
        </p:nvSpPr>
        <p:spPr bwMode="auto">
          <a:xfrm>
            <a:off x="527410" y="4910065"/>
            <a:ext cx="4757302" cy="40011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 eaLnBrk="0" hangingPunct="0">
              <a:defRPr sz="1200" b="1">
                <a:solidFill>
                  <a:srgbClr val="FFFF66"/>
                </a:solidFill>
                <a:latin typeface="Arial" charset="0"/>
              </a:defRPr>
            </a:lvl1pPr>
            <a:lvl2pPr marL="742950" indent="-285750" eaLnBrk="0" hangingPunct="0">
              <a:defRPr sz="1200" b="1">
                <a:solidFill>
                  <a:srgbClr val="FFFF66"/>
                </a:solidFill>
                <a:latin typeface="Arial" charset="0"/>
              </a:defRPr>
            </a:lvl2pPr>
            <a:lvl3pPr marL="1143000" indent="-228600" eaLnBrk="0" hangingPunct="0">
              <a:defRPr sz="1200" b="1">
                <a:solidFill>
                  <a:srgbClr val="FFFF66"/>
                </a:solidFill>
                <a:latin typeface="Arial" charset="0"/>
              </a:defRPr>
            </a:lvl3pPr>
            <a:lvl4pPr marL="1600200" indent="-228600" eaLnBrk="0" hangingPunct="0">
              <a:defRPr sz="1200" b="1">
                <a:solidFill>
                  <a:srgbClr val="FFFF66"/>
                </a:solidFill>
                <a:latin typeface="Arial" charset="0"/>
              </a:defRPr>
            </a:lvl4pPr>
            <a:lvl5pPr marL="2057400" indent="-228600" eaLnBrk="0" hangingPunct="0">
              <a:defRPr sz="1200" b="1">
                <a:solidFill>
                  <a:srgbClr val="FFFF66"/>
                </a:solidFill>
                <a:latin typeface="Arial" charset="0"/>
              </a:defRPr>
            </a:lvl5pPr>
            <a:lvl6pPr marL="2514600" indent="-228600" algn="ctr" eaLnBrk="0" fontAlgn="base" hangingPunct="0">
              <a:lnSpc>
                <a:spcPct val="70000"/>
              </a:lnSpc>
              <a:spcBef>
                <a:spcPct val="50000"/>
              </a:spcBef>
              <a:spcAft>
                <a:spcPct val="0"/>
              </a:spcAft>
              <a:defRPr sz="1200" b="1">
                <a:solidFill>
                  <a:srgbClr val="FFFF66"/>
                </a:solidFill>
                <a:latin typeface="Arial" charset="0"/>
              </a:defRPr>
            </a:lvl6pPr>
            <a:lvl7pPr marL="2971800" indent="-228600" algn="ctr" eaLnBrk="0" fontAlgn="base" hangingPunct="0">
              <a:lnSpc>
                <a:spcPct val="70000"/>
              </a:lnSpc>
              <a:spcBef>
                <a:spcPct val="50000"/>
              </a:spcBef>
              <a:spcAft>
                <a:spcPct val="0"/>
              </a:spcAft>
              <a:defRPr sz="1200" b="1">
                <a:solidFill>
                  <a:srgbClr val="FFFF66"/>
                </a:solidFill>
                <a:latin typeface="Arial" charset="0"/>
              </a:defRPr>
            </a:lvl7pPr>
            <a:lvl8pPr marL="3429000" indent="-228600" algn="ctr" eaLnBrk="0" fontAlgn="base" hangingPunct="0">
              <a:lnSpc>
                <a:spcPct val="70000"/>
              </a:lnSpc>
              <a:spcBef>
                <a:spcPct val="50000"/>
              </a:spcBef>
              <a:spcAft>
                <a:spcPct val="0"/>
              </a:spcAft>
              <a:defRPr sz="1200" b="1">
                <a:solidFill>
                  <a:srgbClr val="FFFF66"/>
                </a:solidFill>
                <a:latin typeface="Arial" charset="0"/>
              </a:defRPr>
            </a:lvl8pPr>
            <a:lvl9pPr marL="3886200" indent="-228600" algn="ctr" eaLnBrk="0" fontAlgn="base" hangingPunct="0">
              <a:lnSpc>
                <a:spcPct val="70000"/>
              </a:lnSpc>
              <a:spcBef>
                <a:spcPct val="50000"/>
              </a:spcBef>
              <a:spcAft>
                <a:spcPct val="0"/>
              </a:spcAft>
              <a:defRPr sz="1200" b="1">
                <a:solidFill>
                  <a:srgbClr val="FFFF66"/>
                </a:solidFill>
                <a:latin typeface="Arial" charset="0"/>
              </a:defRPr>
            </a:lvl9pPr>
          </a:lstStyle>
          <a:p>
            <a:pPr defTabSz="914400" eaLnBrk="1" hangingPunct="1"/>
            <a:r>
              <a:rPr lang="pt-BR" sz="2000" dirty="0" smtClean="0">
                <a:solidFill>
                  <a:prstClr val="black"/>
                </a:solidFill>
                <a:ea typeface="+mn-ea"/>
                <a:cs typeface="Arial" charset="0"/>
              </a:rPr>
              <a:t>Índice de cobertura:</a:t>
            </a:r>
            <a:endParaRPr lang="pt-BR" sz="2000" dirty="0">
              <a:solidFill>
                <a:prstClr val="black"/>
              </a:solidFill>
              <a:ea typeface="+mn-ea"/>
              <a:cs typeface="Arial" charset="0"/>
            </a:endParaRPr>
          </a:p>
        </p:txBody>
      </p:sp>
      <p:sp>
        <p:nvSpPr>
          <p:cNvPr id="7" name="CaixaDeTexto 6"/>
          <p:cNvSpPr txBox="1"/>
          <p:nvPr/>
        </p:nvSpPr>
        <p:spPr>
          <a:xfrm>
            <a:off x="4860032" y="6176335"/>
            <a:ext cx="1728192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 defTabSz="914400"/>
            <a:r>
              <a:rPr lang="pt-BR" sz="1200" i="1" dirty="0" smtClean="0">
                <a:solidFill>
                  <a:prstClr val="black"/>
                </a:solidFill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Ref. Mar/2015</a:t>
            </a:r>
          </a:p>
        </p:txBody>
      </p:sp>
      <p:sp>
        <p:nvSpPr>
          <p:cNvPr id="8" name="CaixaDeTexto 7"/>
          <p:cNvSpPr txBox="1"/>
          <p:nvPr/>
        </p:nvSpPr>
        <p:spPr>
          <a:xfrm>
            <a:off x="5635320" y="1277540"/>
            <a:ext cx="3096344" cy="163121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 defTabSz="914400"/>
            <a:r>
              <a:rPr lang="pt-BR" sz="2000" b="1" dirty="0" smtClean="0"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SANASA - Sociedade de Abastecimento de Água e Saneamento S.A.</a:t>
            </a:r>
          </a:p>
          <a:p>
            <a:pPr algn="ctr" defTabSz="914400"/>
            <a:endParaRPr lang="pt-BR" sz="2000" b="1" dirty="0">
              <a:solidFill>
                <a:prstClr val="black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ial" panose="020B0604020202020204" pitchFamily="34" charset="0"/>
              <a:ea typeface="+mn-ea"/>
              <a:cs typeface="Arial" panose="020B0604020202020204" pitchFamily="34" charset="0"/>
            </a:endParaRPr>
          </a:p>
        </p:txBody>
      </p:sp>
      <p:sp>
        <p:nvSpPr>
          <p:cNvPr id="9" name="CaixaDeTexto 8"/>
          <p:cNvSpPr txBox="1"/>
          <p:nvPr/>
        </p:nvSpPr>
        <p:spPr>
          <a:xfrm>
            <a:off x="5635320" y="3429000"/>
            <a:ext cx="3096344" cy="132343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 defTabSz="914400"/>
            <a:r>
              <a:rPr lang="pt-BR" sz="2000" b="1" dirty="0" smtClean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População Campinas: </a:t>
            </a:r>
          </a:p>
          <a:p>
            <a:pPr algn="ctr" defTabSz="914400"/>
            <a:r>
              <a:rPr lang="pt-BR" sz="2000" b="1" dirty="0" smtClean="0"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1,154 </a:t>
            </a:r>
            <a:r>
              <a:rPr lang="pt-BR" sz="2000" b="1" dirty="0"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milhões de </a:t>
            </a:r>
            <a:r>
              <a:rPr lang="pt-BR" sz="2000" b="1" dirty="0" smtClean="0"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habitantes.</a:t>
            </a:r>
            <a:endParaRPr lang="pt-BR" sz="2000" b="1" dirty="0">
              <a:solidFill>
                <a:prstClr val="black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ial" panose="020B0604020202020204" pitchFamily="34" charset="0"/>
              <a:ea typeface="+mn-ea"/>
              <a:cs typeface="Arial" panose="020B0604020202020204" pitchFamily="34" charset="0"/>
            </a:endParaRPr>
          </a:p>
          <a:p>
            <a:pPr algn="ctr" defTabSz="914400"/>
            <a:endParaRPr lang="pt-BR" sz="2000" dirty="0">
              <a:solidFill>
                <a:prstClr val="black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ea typeface="+mn-ea"/>
              <a:cs typeface="Arial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49219282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750">
        <p:push dir="u"/>
      </p:transition>
    </mc:Choice>
    <mc:Fallback xmlns="">
      <p:transition spd="slow">
        <p:push dir="u"/>
      </p:transition>
    </mc:Fallback>
  </mc:AlternateContent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170" name="CaixaDeTexto 4"/>
          <p:cNvSpPr txBox="1">
            <a:spLocks noChangeArrowheads="1"/>
          </p:cNvSpPr>
          <p:nvPr/>
        </p:nvSpPr>
        <p:spPr bwMode="auto">
          <a:xfrm>
            <a:off x="0" y="129041"/>
            <a:ext cx="7489825" cy="5238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Calibri" panose="020F0502020204030204" pitchFamily="34" charset="0"/>
                <a:ea typeface="MS PGothic" panose="020B0600070205080204" pitchFamily="34" charset="-128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Calibri" panose="020F0502020204030204" pitchFamily="34" charset="0"/>
                <a:ea typeface="MS PGothic" panose="020B0600070205080204" pitchFamily="34" charset="-128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Calibri" panose="020F0502020204030204" pitchFamily="34" charset="0"/>
                <a:ea typeface="MS PGothic" panose="020B0600070205080204" pitchFamily="34" charset="-128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Calibri" panose="020F0502020204030204" pitchFamily="34" charset="0"/>
                <a:ea typeface="MS PGothic" panose="020B0600070205080204" pitchFamily="34" charset="-128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Calibri" panose="020F0502020204030204" pitchFamily="34" charset="0"/>
                <a:ea typeface="MS PGothic" panose="020B0600070205080204" pitchFamily="34" charset="-128"/>
              </a:defRPr>
            </a:lvl5pPr>
            <a:lvl6pPr marL="25146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MS PGothic" panose="020B0600070205080204" pitchFamily="34" charset="-128"/>
              </a:defRPr>
            </a:lvl6pPr>
            <a:lvl7pPr marL="29718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MS PGothic" panose="020B0600070205080204" pitchFamily="34" charset="-128"/>
              </a:defRPr>
            </a:lvl7pPr>
            <a:lvl8pPr marL="34290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MS PGothic" panose="020B0600070205080204" pitchFamily="34" charset="-128"/>
              </a:defRPr>
            </a:lvl8pPr>
            <a:lvl9pPr marL="38862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MS PGothic" panose="020B0600070205080204" pitchFamily="34" charset="-128"/>
              </a:defRPr>
            </a:lvl9pPr>
          </a:lstStyle>
          <a:p>
            <a:pPr algn="ctr" eaLnBrk="1" hangingPunct="1"/>
            <a:r>
              <a:rPr lang="pt-BR" altLang="pt-BR" sz="28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Black" pitchFamily="34" charset="0"/>
                <a:ea typeface="ＭＳ Ｐゴシック" charset="0"/>
                <a:cs typeface="Arial" pitchFamily="34" charset="0"/>
              </a:rPr>
              <a:t>INTRODUÇÃO</a:t>
            </a:r>
          </a:p>
        </p:txBody>
      </p:sp>
      <p:grpSp>
        <p:nvGrpSpPr>
          <p:cNvPr id="4" name="Grupo 3"/>
          <p:cNvGrpSpPr/>
          <p:nvPr/>
        </p:nvGrpSpPr>
        <p:grpSpPr>
          <a:xfrm>
            <a:off x="386251" y="1460984"/>
            <a:ext cx="8480871" cy="1395851"/>
            <a:chOff x="0" y="192289"/>
            <a:chExt cx="8480871" cy="1141851"/>
          </a:xfrm>
        </p:grpSpPr>
        <p:sp>
          <p:nvSpPr>
            <p:cNvPr id="5" name="Retângulo de cantos arredondados 4"/>
            <p:cNvSpPr/>
            <p:nvPr/>
          </p:nvSpPr>
          <p:spPr>
            <a:xfrm>
              <a:off x="0" y="192289"/>
              <a:ext cx="8480871" cy="1141851"/>
            </a:xfrm>
            <a:prstGeom prst="roundRect">
              <a:avLst/>
            </a:prstGeom>
          </p:spPr>
          <p:style>
            <a:lnRef idx="2">
              <a:schemeClr val="lt1">
                <a:hueOff val="0"/>
                <a:satOff val="0"/>
                <a:lumOff val="0"/>
                <a:alphaOff val="0"/>
              </a:schemeClr>
            </a:lnRef>
            <a:fillRef idx="1">
              <a:schemeClr val="accent1">
                <a:hueOff val="0"/>
                <a:satOff val="0"/>
                <a:lumOff val="0"/>
                <a:alphaOff val="0"/>
              </a:schemeClr>
            </a:fillRef>
            <a:effectRef idx="0">
              <a:schemeClr val="accent1">
                <a:hueOff val="0"/>
                <a:satOff val="0"/>
                <a:lumOff val="0"/>
                <a:alphaOff val="0"/>
              </a:schemeClr>
            </a:effectRef>
            <a:fontRef idx="minor">
              <a:schemeClr val="lt1"/>
            </a:fontRef>
          </p:style>
        </p:sp>
        <p:sp>
          <p:nvSpPr>
            <p:cNvPr id="6" name="Retângulo 5"/>
            <p:cNvSpPr/>
            <p:nvPr/>
          </p:nvSpPr>
          <p:spPr>
            <a:xfrm>
              <a:off x="54687" y="246976"/>
              <a:ext cx="8371497" cy="1010885"/>
            </a:xfrm>
            <a:prstGeom prst="rect">
              <a:avLst/>
            </a:prstGeom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>
              <a:schemeClr val="lt1"/>
            </a:fontRef>
          </p:style>
          <p:txBody>
            <a:bodyPr spcFirstLastPara="0" vert="horz" wrap="square" lIns="76200" tIns="76200" rIns="76200" bIns="76200" numCol="1" spcCol="1270" anchor="ctr" anchorCtr="0">
              <a:noAutofit/>
            </a:bodyPr>
            <a:lstStyle/>
            <a:p>
              <a:pPr lvl="0" algn="just" defTabSz="889000" rtl="0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</a:pPr>
              <a:r>
                <a:rPr lang="pt-BR" sz="2000" b="1" kern="1200" dirty="0" smtClean="0">
                  <a:latin typeface="Arial" panose="020B0604020202020204" pitchFamily="34" charset="0"/>
                  <a:cs typeface="Arial" panose="020B0604020202020204" pitchFamily="34" charset="0"/>
                  <a:sym typeface="Wingdings" panose="05000000000000000000" pitchFamily="2" charset="2"/>
                </a:rPr>
                <a:t>Este sistema foi desenvolvido pela área da qualidade para analisar o índice de Satisfação / Insatisfação em re</a:t>
              </a:r>
              <a:r>
                <a:rPr lang="pt-BR" sz="2000" b="1" dirty="0" smtClean="0">
                  <a:latin typeface="Arial" panose="020B0604020202020204" pitchFamily="34" charset="0"/>
                  <a:cs typeface="Arial" panose="020B0604020202020204" pitchFamily="34" charset="0"/>
                  <a:sym typeface="Wingdings" panose="05000000000000000000" pitchFamily="2" charset="2"/>
                </a:rPr>
                <a:t>lação aos serviços prestados pela empresa e assim através destes índices compreender a percepção dos clientes insatisfeitos.</a:t>
              </a:r>
              <a:endParaRPr lang="pt-BR" sz="2000" kern="1200" dirty="0">
                <a:latin typeface="Arial" panose="020B0604020202020204" pitchFamily="34" charset="0"/>
                <a:cs typeface="Arial" panose="020B0604020202020204" pitchFamily="34" charset="0"/>
              </a:endParaRPr>
            </a:p>
          </p:txBody>
        </p:sp>
      </p:grpSp>
      <p:grpSp>
        <p:nvGrpSpPr>
          <p:cNvPr id="7" name="Grupo 6"/>
          <p:cNvGrpSpPr/>
          <p:nvPr/>
        </p:nvGrpSpPr>
        <p:grpSpPr>
          <a:xfrm>
            <a:off x="386251" y="2856835"/>
            <a:ext cx="8523898" cy="2121565"/>
            <a:chOff x="-97714" y="-247918"/>
            <a:chExt cx="8523898" cy="2121565"/>
          </a:xfrm>
        </p:grpSpPr>
        <p:sp>
          <p:nvSpPr>
            <p:cNvPr id="8" name="Retângulo de cantos arredondados 7"/>
            <p:cNvSpPr/>
            <p:nvPr/>
          </p:nvSpPr>
          <p:spPr>
            <a:xfrm>
              <a:off x="-97714" y="320619"/>
              <a:ext cx="8480871" cy="1553028"/>
            </a:xfrm>
            <a:prstGeom prst="roundRect">
              <a:avLst/>
            </a:prstGeom>
          </p:spPr>
          <p:style>
            <a:lnRef idx="2">
              <a:schemeClr val="lt1">
                <a:hueOff val="0"/>
                <a:satOff val="0"/>
                <a:lumOff val="0"/>
                <a:alphaOff val="0"/>
              </a:schemeClr>
            </a:lnRef>
            <a:fillRef idx="1">
              <a:schemeClr val="accent1">
                <a:hueOff val="0"/>
                <a:satOff val="0"/>
                <a:lumOff val="0"/>
                <a:alphaOff val="0"/>
              </a:schemeClr>
            </a:fillRef>
            <a:effectRef idx="0">
              <a:schemeClr val="accent1">
                <a:hueOff val="0"/>
                <a:satOff val="0"/>
                <a:lumOff val="0"/>
                <a:alphaOff val="0"/>
              </a:schemeClr>
            </a:effectRef>
            <a:fontRef idx="minor">
              <a:schemeClr val="lt1"/>
            </a:fontRef>
          </p:style>
          <p:txBody>
            <a:bodyPr/>
            <a:lstStyle/>
            <a:p>
              <a:pPr algn="just" defTabSz="889000">
                <a:lnSpc>
                  <a:spcPct val="90000"/>
                </a:lnSpc>
                <a:spcAft>
                  <a:spcPct val="35000"/>
                </a:spcAft>
              </a:pPr>
              <a:r>
                <a:rPr lang="pt-BR" sz="2000" b="1" dirty="0" smtClean="0">
                  <a:latin typeface="Arial" panose="020B0604020202020204" pitchFamily="34" charset="0"/>
                  <a:cs typeface="Arial" panose="020B0604020202020204" pitchFamily="34" charset="0"/>
                </a:rPr>
                <a:t>Este trabalho tem a finalidade dar o Feedback para o cliente, e deixá-lo satisfeito quanto ao tratamento da sua reclamação ou elogio, ou seja que solicitação esteja sendo ouvida e tratada pela empresa.</a:t>
              </a:r>
              <a:endParaRPr lang="pt-BR" sz="2000" b="1" dirty="0">
                <a:latin typeface="Arial" panose="020B0604020202020204" pitchFamily="34" charset="0"/>
                <a:cs typeface="Arial" panose="020B0604020202020204" pitchFamily="34" charset="0"/>
              </a:endParaRPr>
            </a:p>
          </p:txBody>
        </p:sp>
        <p:sp>
          <p:nvSpPr>
            <p:cNvPr id="9" name="Retângulo 8"/>
            <p:cNvSpPr/>
            <p:nvPr/>
          </p:nvSpPr>
          <p:spPr>
            <a:xfrm>
              <a:off x="54687" y="-247918"/>
              <a:ext cx="8371497" cy="1505779"/>
            </a:xfrm>
            <a:prstGeom prst="rect">
              <a:avLst/>
            </a:prstGeom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>
              <a:schemeClr val="lt1"/>
            </a:fontRef>
          </p:style>
          <p:txBody>
            <a:bodyPr spcFirstLastPara="0" vert="horz" wrap="square" lIns="76200" tIns="76200" rIns="76200" bIns="76200" numCol="1" spcCol="1270" anchor="ctr" anchorCtr="0">
              <a:noAutofit/>
            </a:bodyPr>
            <a:lstStyle/>
            <a:p>
              <a:pPr lvl="0" defTabSz="889000">
                <a:lnSpc>
                  <a:spcPct val="90000"/>
                </a:lnSpc>
                <a:spcAft>
                  <a:spcPct val="35000"/>
                </a:spcAft>
              </a:pPr>
              <a:endParaRPr lang="pt-BR" sz="2000" kern="1200" dirty="0">
                <a:latin typeface="Arial" panose="020B0604020202020204" pitchFamily="34" charset="0"/>
                <a:cs typeface="Arial" panose="020B0604020202020204" pitchFamily="34" charset="0"/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292909647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170" name="CaixaDeTexto 4"/>
          <p:cNvSpPr txBox="1">
            <a:spLocks noChangeArrowheads="1"/>
          </p:cNvSpPr>
          <p:nvPr/>
        </p:nvSpPr>
        <p:spPr bwMode="auto">
          <a:xfrm>
            <a:off x="761205" y="255158"/>
            <a:ext cx="7489825" cy="52322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Calibri" panose="020F0502020204030204" pitchFamily="34" charset="0"/>
                <a:ea typeface="MS PGothic" panose="020B0600070205080204" pitchFamily="34" charset="-128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Calibri" panose="020F0502020204030204" pitchFamily="34" charset="0"/>
                <a:ea typeface="MS PGothic" panose="020B0600070205080204" pitchFamily="34" charset="-128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Calibri" panose="020F0502020204030204" pitchFamily="34" charset="0"/>
                <a:ea typeface="MS PGothic" panose="020B0600070205080204" pitchFamily="34" charset="-128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Calibri" panose="020F0502020204030204" pitchFamily="34" charset="0"/>
                <a:ea typeface="MS PGothic" panose="020B0600070205080204" pitchFamily="34" charset="-128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Calibri" panose="020F0502020204030204" pitchFamily="34" charset="0"/>
                <a:ea typeface="MS PGothic" panose="020B0600070205080204" pitchFamily="34" charset="-128"/>
              </a:defRPr>
            </a:lvl5pPr>
            <a:lvl6pPr marL="25146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MS PGothic" panose="020B0600070205080204" pitchFamily="34" charset="-128"/>
              </a:defRPr>
            </a:lvl6pPr>
            <a:lvl7pPr marL="29718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MS PGothic" panose="020B0600070205080204" pitchFamily="34" charset="-128"/>
              </a:defRPr>
            </a:lvl7pPr>
            <a:lvl8pPr marL="34290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MS PGothic" panose="020B0600070205080204" pitchFamily="34" charset="-128"/>
              </a:defRPr>
            </a:lvl8pPr>
            <a:lvl9pPr marL="38862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MS PGothic" panose="020B0600070205080204" pitchFamily="34" charset="-128"/>
              </a:defRPr>
            </a:lvl9pPr>
          </a:lstStyle>
          <a:p>
            <a:pPr lvl="0" defTabSz="914400" eaLnBrk="1" hangingPunct="1"/>
            <a:r>
              <a:rPr lang="pt-BR" sz="28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Black" pitchFamily="34" charset="0"/>
                <a:ea typeface="ＭＳ Ｐゴシック" charset="0"/>
                <a:cs typeface="Arial" pitchFamily="34" charset="0"/>
              </a:rPr>
              <a:t>OBJETIVOS DO TRABALHO</a:t>
            </a:r>
          </a:p>
        </p:txBody>
      </p:sp>
      <p:sp>
        <p:nvSpPr>
          <p:cNvPr id="5" name="CaixaDeTexto 9"/>
          <p:cNvSpPr txBox="1">
            <a:spLocks noChangeArrowheads="1"/>
          </p:cNvSpPr>
          <p:nvPr/>
        </p:nvSpPr>
        <p:spPr bwMode="auto">
          <a:xfrm>
            <a:off x="508000" y="1364344"/>
            <a:ext cx="7592392" cy="3813760"/>
          </a:xfrm>
          <a:prstGeom prst="rect">
            <a:avLst/>
          </a:prstGeom>
          <a:solidFill>
            <a:schemeClr val="tx2"/>
          </a:solidFill>
          <a:ln/>
          <a:ex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wrap="squar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9pPr>
          </a:lstStyle>
          <a:p>
            <a:pPr algn="just"/>
            <a:r>
              <a:rPr lang="pt-BR" sz="2600" dirty="0" smtClean="0">
                <a:solidFill>
                  <a:schemeClr val="accent6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    O cliente deseja ser atendido no ato da ocorrência, portanto, este trabalho é importante para a empresa avaliar o grau de satisfação do nosso consumidor. </a:t>
            </a:r>
            <a:endParaRPr lang="pt-BR" sz="2600" dirty="0" smtClean="0">
              <a:solidFill>
                <a:schemeClr val="bg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algn="just">
              <a:spcAft>
                <a:spcPts val="0"/>
              </a:spcAft>
            </a:pPr>
            <a:r>
              <a:rPr lang="pt-BR" sz="2600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    A eficácia deste trabalho é apresentada pelo respeito às necessidades e expectativa despendida pela empresa aos clientes e, principalmente no cumprimento dos prazos de atendimento estipulados para cada serviço.      </a:t>
            </a:r>
          </a:p>
        </p:txBody>
      </p:sp>
    </p:spTree>
    <p:extLst>
      <p:ext uri="{BB962C8B-B14F-4D97-AF65-F5344CB8AC3E}">
        <p14:creationId xmlns:p14="http://schemas.microsoft.com/office/powerpoint/2010/main" val="246262922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170" name="CaixaDeTexto 4"/>
          <p:cNvSpPr txBox="1">
            <a:spLocks noChangeArrowheads="1"/>
          </p:cNvSpPr>
          <p:nvPr/>
        </p:nvSpPr>
        <p:spPr bwMode="auto">
          <a:xfrm>
            <a:off x="-1" y="129042"/>
            <a:ext cx="8897257" cy="52322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Calibri" panose="020F0502020204030204" pitchFamily="34" charset="0"/>
                <a:ea typeface="MS PGothic" panose="020B0600070205080204" pitchFamily="34" charset="-128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Calibri" panose="020F0502020204030204" pitchFamily="34" charset="0"/>
                <a:ea typeface="MS PGothic" panose="020B0600070205080204" pitchFamily="34" charset="-128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Calibri" panose="020F0502020204030204" pitchFamily="34" charset="0"/>
                <a:ea typeface="MS PGothic" panose="020B0600070205080204" pitchFamily="34" charset="-128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Calibri" panose="020F0502020204030204" pitchFamily="34" charset="0"/>
                <a:ea typeface="MS PGothic" panose="020B0600070205080204" pitchFamily="34" charset="-128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Calibri" panose="020F0502020204030204" pitchFamily="34" charset="0"/>
                <a:ea typeface="MS PGothic" panose="020B0600070205080204" pitchFamily="34" charset="-128"/>
              </a:defRPr>
            </a:lvl5pPr>
            <a:lvl6pPr marL="25146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MS PGothic" panose="020B0600070205080204" pitchFamily="34" charset="-128"/>
              </a:defRPr>
            </a:lvl6pPr>
            <a:lvl7pPr marL="29718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MS PGothic" panose="020B0600070205080204" pitchFamily="34" charset="-128"/>
              </a:defRPr>
            </a:lvl7pPr>
            <a:lvl8pPr marL="34290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MS PGothic" panose="020B0600070205080204" pitchFamily="34" charset="-128"/>
              </a:defRPr>
            </a:lvl8pPr>
            <a:lvl9pPr marL="38862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MS PGothic" panose="020B0600070205080204" pitchFamily="34" charset="-128"/>
              </a:defRPr>
            </a:lvl9pPr>
          </a:lstStyle>
          <a:p>
            <a:pPr algn="ctr"/>
            <a:r>
              <a:rPr lang="pt-BR" sz="28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Black" pitchFamily="34" charset="0"/>
                <a:ea typeface="ＭＳ Ｐゴシック" charset="0"/>
                <a:cs typeface="Arial" pitchFamily="34" charset="0"/>
              </a:rPr>
              <a:t>PESQUISA DE SATISFAÇÃO DOS CLIENTES </a:t>
            </a:r>
            <a:endParaRPr lang="pt-BR" altLang="pt-BR" sz="2800" b="1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ial Black" pitchFamily="34" charset="0"/>
              <a:ea typeface="ＭＳ Ｐゴシック" charset="0"/>
              <a:cs typeface="Arial" pitchFamily="34" charset="0"/>
            </a:endParaRPr>
          </a:p>
        </p:txBody>
      </p:sp>
      <p:sp>
        <p:nvSpPr>
          <p:cNvPr id="2" name="Rectangle 2"/>
          <p:cNvSpPr>
            <a:spLocks noChangeArrowheads="1"/>
          </p:cNvSpPr>
          <p:nvPr/>
        </p:nvSpPr>
        <p:spPr bwMode="auto">
          <a:xfrm>
            <a:off x="0" y="0"/>
            <a:ext cx="9144000" cy="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pt-BR"/>
          </a:p>
        </p:txBody>
      </p:sp>
      <p:grpSp>
        <p:nvGrpSpPr>
          <p:cNvPr id="8" name="Grupo 7"/>
          <p:cNvGrpSpPr/>
          <p:nvPr/>
        </p:nvGrpSpPr>
        <p:grpSpPr>
          <a:xfrm>
            <a:off x="257402" y="943429"/>
            <a:ext cx="8406476" cy="3425371"/>
            <a:chOff x="15752" y="228422"/>
            <a:chExt cx="8406476" cy="3467638"/>
          </a:xfrm>
        </p:grpSpPr>
        <p:sp>
          <p:nvSpPr>
            <p:cNvPr id="9" name="Retângulo 8"/>
            <p:cNvSpPr/>
            <p:nvPr/>
          </p:nvSpPr>
          <p:spPr>
            <a:xfrm>
              <a:off x="15752" y="228422"/>
              <a:ext cx="8406476" cy="3467637"/>
            </a:xfrm>
            <a:prstGeom prst="rect">
              <a:avLst/>
            </a:prstGeom>
          </p:spPr>
          <p:style>
            <a:lnRef idx="1">
              <a:schemeClr val="accent1">
                <a:hueOff val="0"/>
                <a:satOff val="0"/>
                <a:lumOff val="0"/>
                <a:alphaOff val="0"/>
              </a:schemeClr>
            </a:lnRef>
            <a:fillRef idx="1">
              <a:schemeClr val="lt1">
                <a:alpha val="40000"/>
                <a:hueOff val="0"/>
                <a:satOff val="0"/>
                <a:lumOff val="0"/>
                <a:alphaOff val="0"/>
              </a:schemeClr>
            </a:fillRef>
            <a:effectRef idx="0">
              <a:schemeClr val="lt1">
                <a:alpha val="40000"/>
                <a:hueOff val="0"/>
                <a:satOff val="0"/>
                <a:lumOff val="0"/>
                <a:alphaOff val="0"/>
              </a:schemeClr>
            </a:effectRef>
            <a:fontRef idx="minor">
              <a:schemeClr val="dk1">
                <a:hueOff val="0"/>
                <a:satOff val="0"/>
                <a:lumOff val="0"/>
                <a:alphaOff val="0"/>
              </a:schemeClr>
            </a:fontRef>
          </p:style>
        </p:sp>
        <p:sp>
          <p:nvSpPr>
            <p:cNvPr id="10" name="Retângulo 9"/>
            <p:cNvSpPr/>
            <p:nvPr/>
          </p:nvSpPr>
          <p:spPr>
            <a:xfrm>
              <a:off x="127112" y="228423"/>
              <a:ext cx="8064038" cy="3467637"/>
            </a:xfrm>
            <a:prstGeom prst="rect">
              <a:avLst/>
            </a:prstGeom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>
              <a:schemeClr val="dk1">
                <a:hueOff val="0"/>
                <a:satOff val="0"/>
                <a:lumOff val="0"/>
                <a:alphaOff val="0"/>
              </a:schemeClr>
            </a:fontRef>
          </p:style>
          <p:txBody>
            <a:bodyPr spcFirstLastPara="0" vert="horz" wrap="square" lIns="1691851" tIns="91440" rIns="91440" bIns="91440" numCol="1" spcCol="1270" anchor="t" anchorCtr="0">
              <a:noAutofit/>
            </a:bodyPr>
            <a:lstStyle/>
            <a:p>
              <a:pPr lvl="0" defTabSz="1066800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</a:pPr>
              <a:endParaRPr lang="pt-BR" sz="2400" kern="1200" dirty="0" smtClean="0">
                <a:latin typeface="Arial" panose="020B0604020202020204" pitchFamily="34" charset="0"/>
                <a:cs typeface="Arial" panose="020B0604020202020204" pitchFamily="34" charset="0"/>
              </a:endParaRPr>
            </a:p>
            <a:p>
              <a:pPr lvl="0" defTabSz="1066800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</a:pPr>
              <a:r>
                <a:rPr lang="pt-BR" sz="2400" dirty="0">
                  <a:latin typeface="Arial" panose="020B0604020202020204" pitchFamily="34" charset="0"/>
                  <a:cs typeface="Arial" panose="020B0604020202020204" pitchFamily="34" charset="0"/>
                </a:rPr>
                <a:t>Esta Pesquisa tem como finalidade definir </a:t>
              </a:r>
              <a:r>
                <a:rPr lang="pt-BR" sz="2400" dirty="0" smtClean="0">
                  <a:latin typeface="Arial" panose="020B0604020202020204" pitchFamily="34" charset="0"/>
                  <a:cs typeface="Arial" panose="020B0604020202020204" pitchFamily="34" charset="0"/>
                </a:rPr>
                <a:t>a metodologia</a:t>
              </a:r>
              <a:r>
                <a:rPr lang="pt-BR" sz="2400" kern="1200" dirty="0" smtClean="0">
                  <a:latin typeface="Arial" panose="020B0604020202020204" pitchFamily="34" charset="0"/>
                  <a:cs typeface="Arial" panose="020B0604020202020204" pitchFamily="34" charset="0"/>
                </a:rPr>
                <a:t> e avaliação da percepção dos clientes.</a:t>
              </a:r>
            </a:p>
            <a:p>
              <a:pPr lvl="0" defTabSz="1066800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</a:pPr>
              <a:endParaRPr lang="pt-BR" sz="2400" dirty="0">
                <a:latin typeface="Arial" panose="020B0604020202020204" pitchFamily="34" charset="0"/>
                <a:cs typeface="Arial" panose="020B0604020202020204" pitchFamily="34" charset="0"/>
              </a:endParaRPr>
            </a:p>
            <a:p>
              <a:pPr lvl="0" defTabSz="1066800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</a:pPr>
              <a:endParaRPr lang="pt-BR" sz="2400" kern="1200" dirty="0">
                <a:latin typeface="Arial" panose="020B0604020202020204" pitchFamily="34" charset="0"/>
                <a:cs typeface="Arial" panose="020B0604020202020204" pitchFamily="34" charset="0"/>
              </a:endParaRPr>
            </a:p>
            <a:p>
              <a:pPr marL="171450" lvl="1" indent="-171450" algn="l" defTabSz="800100">
                <a:lnSpc>
                  <a:spcPct val="90000"/>
                </a:lnSpc>
                <a:spcBef>
                  <a:spcPct val="0"/>
                </a:spcBef>
                <a:spcAft>
                  <a:spcPct val="15000"/>
                </a:spcAft>
                <a:buChar char="••"/>
              </a:pPr>
              <a:endParaRPr lang="pt-BR" sz="1800" kern="1200" dirty="0"/>
            </a:p>
            <a:p>
              <a:pPr marL="171450" lvl="1" indent="-171450" algn="l" defTabSz="800100">
                <a:lnSpc>
                  <a:spcPct val="90000"/>
                </a:lnSpc>
                <a:spcBef>
                  <a:spcPct val="0"/>
                </a:spcBef>
                <a:spcAft>
                  <a:spcPct val="15000"/>
                </a:spcAft>
                <a:buChar char="••"/>
              </a:pPr>
              <a:endParaRPr lang="pt-BR" sz="1800" kern="1200" dirty="0"/>
            </a:p>
          </p:txBody>
        </p:sp>
      </p:grpSp>
      <p:sp>
        <p:nvSpPr>
          <p:cNvPr id="4" name="Retângulo 3"/>
          <p:cNvSpPr/>
          <p:nvPr/>
        </p:nvSpPr>
        <p:spPr>
          <a:xfrm>
            <a:off x="759497" y="2278744"/>
            <a:ext cx="7402286" cy="188359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 defTabSz="1066800">
              <a:lnSpc>
                <a:spcPct val="90000"/>
              </a:lnSpc>
              <a:spcAft>
                <a:spcPct val="35000"/>
              </a:spcAft>
            </a:pPr>
            <a:endParaRPr lang="pt-BR" sz="2400" dirty="0">
              <a:solidFill>
                <a:schemeClr val="dk1">
                  <a:hueOff val="0"/>
                  <a:satOff val="0"/>
                  <a:lumOff val="0"/>
                  <a:alphaOff val="0"/>
                </a:schemeClr>
              </a:solidFill>
              <a:latin typeface="Arial" panose="020B0604020202020204" pitchFamily="34" charset="0"/>
              <a:ea typeface="+mn-ea"/>
              <a:cs typeface="Arial" panose="020B0604020202020204" pitchFamily="34" charset="0"/>
            </a:endParaRPr>
          </a:p>
          <a:p>
            <a:pPr algn="just" defTabSz="1066800">
              <a:lnSpc>
                <a:spcPct val="90000"/>
              </a:lnSpc>
              <a:spcAft>
                <a:spcPct val="35000"/>
              </a:spcAft>
            </a:pPr>
            <a:r>
              <a:rPr lang="pt-BR" sz="2400" dirty="0" smtClean="0">
                <a:solidFill>
                  <a:schemeClr val="dk1">
                    <a:hueOff val="0"/>
                    <a:satOff val="0"/>
                    <a:lumOff val="0"/>
                    <a:alphaOff val="0"/>
                  </a:schemeClr>
                </a:solidFill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A avaliação e feita por amostragem, no </a:t>
            </a:r>
            <a:r>
              <a:rPr lang="pt-BR" sz="2400" dirty="0">
                <a:solidFill>
                  <a:schemeClr val="dk1">
                    <a:hueOff val="0"/>
                    <a:satOff val="0"/>
                    <a:lumOff val="0"/>
                    <a:alphaOff val="0"/>
                  </a:schemeClr>
                </a:solidFill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mínimo de 3% do total dos serviços </a:t>
            </a:r>
            <a:r>
              <a:rPr lang="pt-BR" sz="2400" dirty="0" smtClean="0">
                <a:solidFill>
                  <a:schemeClr val="dk1">
                    <a:hueOff val="0"/>
                    <a:satOff val="0"/>
                    <a:lumOff val="0"/>
                    <a:alphaOff val="0"/>
                  </a:schemeClr>
                </a:solidFill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executados, </a:t>
            </a:r>
            <a:r>
              <a:rPr lang="pt-BR" sz="2400" dirty="0">
                <a:solidFill>
                  <a:schemeClr val="dk1">
                    <a:hueOff val="0"/>
                    <a:satOff val="0"/>
                    <a:lumOff val="0"/>
                    <a:alphaOff val="0"/>
                  </a:schemeClr>
                </a:solidFill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entre os dias </a:t>
            </a:r>
            <a:r>
              <a:rPr lang="pt-BR" sz="2400" dirty="0" smtClean="0">
                <a:solidFill>
                  <a:schemeClr val="dk1">
                    <a:hueOff val="0"/>
                    <a:satOff val="0"/>
                    <a:lumOff val="0"/>
                    <a:alphaOff val="0"/>
                  </a:schemeClr>
                </a:solidFill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01a </a:t>
            </a:r>
            <a:r>
              <a:rPr lang="pt-BR" sz="2400" dirty="0">
                <a:solidFill>
                  <a:schemeClr val="dk1">
                    <a:hueOff val="0"/>
                    <a:satOff val="0"/>
                    <a:lumOff val="0"/>
                    <a:alphaOff val="0"/>
                  </a:schemeClr>
                </a:solidFill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31 de cada mês, garantindo a proporcionalidade de ocorrências por serviços.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CaixaDeTexto 4"/>
          <p:cNvSpPr txBox="1">
            <a:spLocks noChangeArrowheads="1"/>
          </p:cNvSpPr>
          <p:nvPr/>
        </p:nvSpPr>
        <p:spPr bwMode="auto">
          <a:xfrm>
            <a:off x="-391886" y="129042"/>
            <a:ext cx="9535887" cy="52322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Calibri" panose="020F0502020204030204" pitchFamily="34" charset="0"/>
                <a:ea typeface="MS PGothic" panose="020B0600070205080204" pitchFamily="34" charset="-128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Calibri" panose="020F0502020204030204" pitchFamily="34" charset="0"/>
                <a:ea typeface="MS PGothic" panose="020B0600070205080204" pitchFamily="34" charset="-128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Calibri" panose="020F0502020204030204" pitchFamily="34" charset="0"/>
                <a:ea typeface="MS PGothic" panose="020B0600070205080204" pitchFamily="34" charset="-128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Calibri" panose="020F0502020204030204" pitchFamily="34" charset="0"/>
                <a:ea typeface="MS PGothic" panose="020B0600070205080204" pitchFamily="34" charset="-128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Calibri" panose="020F0502020204030204" pitchFamily="34" charset="0"/>
                <a:ea typeface="MS PGothic" panose="020B0600070205080204" pitchFamily="34" charset="-128"/>
              </a:defRPr>
            </a:lvl5pPr>
            <a:lvl6pPr marL="25146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MS PGothic" panose="020B0600070205080204" pitchFamily="34" charset="-128"/>
              </a:defRPr>
            </a:lvl6pPr>
            <a:lvl7pPr marL="29718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MS PGothic" panose="020B0600070205080204" pitchFamily="34" charset="-128"/>
              </a:defRPr>
            </a:lvl7pPr>
            <a:lvl8pPr marL="34290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MS PGothic" panose="020B0600070205080204" pitchFamily="34" charset="-128"/>
              </a:defRPr>
            </a:lvl8pPr>
            <a:lvl9pPr marL="38862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MS PGothic" panose="020B0600070205080204" pitchFamily="34" charset="-128"/>
              </a:defRPr>
            </a:lvl9pPr>
          </a:lstStyle>
          <a:p>
            <a:pPr algn="ctr"/>
            <a:r>
              <a:rPr lang="pt-BR" sz="28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Black" pitchFamily="34" charset="0"/>
                <a:ea typeface="ＭＳ Ｐゴシック" charset="0"/>
                <a:cs typeface="Arial" pitchFamily="34" charset="0"/>
              </a:rPr>
              <a:t>QUESTÕES APLICADAS NA SATISFAÇÃO </a:t>
            </a:r>
            <a:endParaRPr lang="pt-BR" altLang="pt-BR" sz="2800" b="1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ial Black" pitchFamily="34" charset="0"/>
              <a:ea typeface="ＭＳ Ｐゴシック" charset="0"/>
              <a:cs typeface="Arial" pitchFamily="34" charset="0"/>
            </a:endParaRPr>
          </a:p>
        </p:txBody>
      </p:sp>
      <p:sp>
        <p:nvSpPr>
          <p:cNvPr id="2" name="Retângulo 1"/>
          <p:cNvSpPr/>
          <p:nvPr/>
        </p:nvSpPr>
        <p:spPr>
          <a:xfrm>
            <a:off x="257402" y="915535"/>
            <a:ext cx="8406476" cy="4508927"/>
          </a:xfrm>
          <a:prstGeom prst="rect">
            <a:avLst/>
          </a:prstGeom>
          <a:solidFill>
            <a:schemeClr val="bg1">
              <a:lumMod val="95000"/>
              <a:alpha val="36000"/>
            </a:schemeClr>
          </a:solidFill>
        </p:spPr>
        <p:txBody>
          <a:bodyPr wrap="square">
            <a:spAutoFit/>
          </a:bodyPr>
          <a:lstStyle/>
          <a:p>
            <a:pPr marL="228600" lvl="0" algn="just" defTabSz="1066800">
              <a:lnSpc>
                <a:spcPct val="90000"/>
              </a:lnSpc>
              <a:spcAft>
                <a:spcPct val="35000"/>
              </a:spcAft>
              <a:tabLst>
                <a:tab pos="540385" algn="l"/>
              </a:tabLst>
            </a:pPr>
            <a:r>
              <a:rPr lang="pt-BR" sz="2000" dirty="0" smtClean="0">
                <a:solidFill>
                  <a:prstClr val="black">
                    <a:hueOff val="0"/>
                    <a:satOff val="0"/>
                    <a:lumOff val="0"/>
                    <a:alphaOff val="0"/>
                  </a:prst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As </a:t>
            </a:r>
            <a:r>
              <a:rPr lang="pt-BR" sz="2000" dirty="0">
                <a:solidFill>
                  <a:prstClr val="black">
                    <a:hueOff val="0"/>
                    <a:satOff val="0"/>
                    <a:lumOff val="0"/>
                    <a:alphaOff val="0"/>
                  </a:prst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notas do questionário da pesquisa de satisfação variam de </a:t>
            </a:r>
            <a:r>
              <a:rPr lang="pt-BR" sz="2000" dirty="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01</a:t>
            </a:r>
            <a:r>
              <a:rPr lang="pt-BR" sz="2000" dirty="0">
                <a:solidFill>
                  <a:prstClr val="black">
                    <a:hueOff val="0"/>
                    <a:satOff val="0"/>
                    <a:lumOff val="0"/>
                    <a:alphaOff val="0"/>
                  </a:prst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 a </a:t>
            </a:r>
            <a:r>
              <a:rPr lang="pt-BR" sz="2000" dirty="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10</a:t>
            </a:r>
            <a:r>
              <a:rPr lang="pt-BR" sz="2000" dirty="0">
                <a:solidFill>
                  <a:prstClr val="black">
                    <a:hueOff val="0"/>
                    <a:satOff val="0"/>
                    <a:lumOff val="0"/>
                    <a:alphaOff val="0"/>
                  </a:prst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, sendo que toda vez que a nota recebida for entre </a:t>
            </a:r>
            <a:r>
              <a:rPr lang="pt-BR" sz="2000" dirty="0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01</a:t>
            </a:r>
            <a:r>
              <a:rPr lang="pt-BR" sz="2000" dirty="0">
                <a:solidFill>
                  <a:prstClr val="black">
                    <a:hueOff val="0"/>
                    <a:satOff val="0"/>
                    <a:lumOff val="0"/>
                    <a:alphaOff val="0"/>
                  </a:prst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 a </a:t>
            </a:r>
            <a:r>
              <a:rPr lang="pt-BR" sz="2000" dirty="0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04</a:t>
            </a:r>
            <a:r>
              <a:rPr lang="pt-BR" sz="2000" dirty="0">
                <a:solidFill>
                  <a:prstClr val="black">
                    <a:hueOff val="0"/>
                    <a:satOff val="0"/>
                    <a:lumOff val="0"/>
                    <a:alphaOff val="0"/>
                  </a:prst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, será obrigatório preencher o campo de observação, para análise das áreas envolvidas.</a:t>
            </a:r>
          </a:p>
          <a:p>
            <a:pPr marL="228600" lvl="0" algn="just" defTabSz="1066800">
              <a:spcAft>
                <a:spcPct val="35000"/>
              </a:spcAft>
              <a:tabLst>
                <a:tab pos="540385" algn="l"/>
              </a:tabLst>
            </a:pPr>
            <a:r>
              <a:rPr lang="pt-BR" sz="2000" b="1" dirty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Questão 01 </a:t>
            </a:r>
            <a:r>
              <a:rPr lang="pt-BR" sz="2000" dirty="0">
                <a:solidFill>
                  <a:prstClr val="black">
                    <a:hueOff val="0"/>
                    <a:satOff val="0"/>
                    <a:lumOff val="0"/>
                    <a:alphaOff val="0"/>
                  </a:prst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- Quando o Sr.(a) solicitou o serviço para a </a:t>
            </a:r>
            <a:r>
              <a:rPr lang="pt-BR" sz="2000" dirty="0" err="1">
                <a:solidFill>
                  <a:prstClr val="black">
                    <a:hueOff val="0"/>
                    <a:satOff val="0"/>
                    <a:lumOff val="0"/>
                    <a:alphaOff val="0"/>
                  </a:prst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Sanasa</a:t>
            </a:r>
            <a:r>
              <a:rPr lang="pt-BR" sz="2000" dirty="0">
                <a:solidFill>
                  <a:prstClr val="black">
                    <a:hueOff val="0"/>
                    <a:satOff val="0"/>
                    <a:lumOff val="0"/>
                    <a:alphaOff val="0"/>
                  </a:prst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 como foi o atendimento do funcionário (0800)?      </a:t>
            </a:r>
          </a:p>
          <a:p>
            <a:pPr marL="228600" lvl="0" algn="just" defTabSz="1066800">
              <a:spcAft>
                <a:spcPct val="35000"/>
              </a:spcAft>
              <a:tabLst>
                <a:tab pos="540385" algn="l"/>
              </a:tabLst>
            </a:pPr>
            <a:r>
              <a:rPr lang="pt-BR" sz="2000" b="1" dirty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Questão 02 </a:t>
            </a:r>
            <a:r>
              <a:rPr lang="pt-BR" sz="2000" dirty="0">
                <a:solidFill>
                  <a:prstClr val="black">
                    <a:hueOff val="0"/>
                    <a:satOff val="0"/>
                    <a:lumOff val="0"/>
                    <a:alphaOff val="0"/>
                  </a:prst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- Quando o Sr.(a) solicitou o serviço para a      </a:t>
            </a:r>
            <a:r>
              <a:rPr lang="pt-BR" sz="2000" dirty="0" err="1">
                <a:solidFill>
                  <a:prstClr val="black">
                    <a:hueOff val="0"/>
                    <a:satOff val="0"/>
                    <a:lumOff val="0"/>
                    <a:alphaOff val="0"/>
                  </a:prst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Sanasa</a:t>
            </a:r>
            <a:r>
              <a:rPr lang="pt-BR" sz="2000" dirty="0">
                <a:solidFill>
                  <a:prstClr val="black">
                    <a:hueOff val="0"/>
                    <a:satOff val="0"/>
                    <a:lumOff val="0"/>
                    <a:alphaOff val="0"/>
                  </a:prst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 como foi o atendimento do funcionário (Agência)?</a:t>
            </a:r>
          </a:p>
          <a:p>
            <a:pPr marL="228600" lvl="0" algn="just" defTabSz="1066800">
              <a:spcAft>
                <a:spcPct val="35000"/>
              </a:spcAft>
              <a:tabLst>
                <a:tab pos="540385" algn="l"/>
              </a:tabLst>
            </a:pPr>
            <a:r>
              <a:rPr lang="pt-BR" sz="2000" b="1" dirty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Questão 03 </a:t>
            </a:r>
            <a:r>
              <a:rPr lang="pt-BR" sz="2000" dirty="0">
                <a:solidFill>
                  <a:prstClr val="black">
                    <a:hueOff val="0"/>
                    <a:satOff val="0"/>
                    <a:lumOff val="0"/>
                    <a:alphaOff val="0"/>
                  </a:prst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- O prazo para a execução do serviço foi?</a:t>
            </a:r>
          </a:p>
          <a:p>
            <a:pPr marL="228600" lvl="0" algn="just" defTabSz="1066800">
              <a:spcAft>
                <a:spcPct val="35000"/>
              </a:spcAft>
              <a:tabLst>
                <a:tab pos="540385" algn="l"/>
              </a:tabLst>
            </a:pPr>
            <a:r>
              <a:rPr lang="pt-BR" sz="2000" b="1" dirty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Questão 04 </a:t>
            </a:r>
            <a:r>
              <a:rPr lang="pt-BR" sz="2000" dirty="0">
                <a:solidFill>
                  <a:prstClr val="black">
                    <a:hueOff val="0"/>
                    <a:satOff val="0"/>
                    <a:lumOff val="0"/>
                    <a:alphaOff val="0"/>
                  </a:prst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-</a:t>
            </a:r>
            <a:r>
              <a:rPr lang="pt-BR" sz="2000" b="1" dirty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pt-BR" sz="2000" dirty="0">
                <a:solidFill>
                  <a:prstClr val="black">
                    <a:hueOff val="0"/>
                    <a:satOff val="0"/>
                    <a:lumOff val="0"/>
                    <a:alphaOff val="0"/>
                  </a:prst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Como o </a:t>
            </a:r>
            <a:r>
              <a:rPr lang="pt-BR" sz="2000" dirty="0" err="1">
                <a:solidFill>
                  <a:prstClr val="black">
                    <a:hueOff val="0"/>
                    <a:satOff val="0"/>
                    <a:lumOff val="0"/>
                    <a:alphaOff val="0"/>
                  </a:prst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Sr</a:t>
            </a:r>
            <a:r>
              <a:rPr lang="pt-BR" sz="2000" dirty="0">
                <a:solidFill>
                  <a:prstClr val="black">
                    <a:hueOff val="0"/>
                    <a:satOff val="0"/>
                    <a:lumOff val="0"/>
                    <a:alphaOff val="0"/>
                  </a:prst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(a) classifica a finalização da execução do serviço?</a:t>
            </a:r>
          </a:p>
          <a:p>
            <a:pPr marL="228600" lvl="0" algn="just" defTabSz="1066800">
              <a:spcAft>
                <a:spcPct val="35000"/>
              </a:spcAft>
              <a:tabLst>
                <a:tab pos="540385" algn="l"/>
              </a:tabLst>
            </a:pPr>
            <a:r>
              <a:rPr lang="pt-BR" sz="2000" b="1" dirty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Questão 05 </a:t>
            </a:r>
            <a:r>
              <a:rPr lang="pt-BR" sz="2000" dirty="0"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-</a:t>
            </a:r>
            <a:r>
              <a:rPr lang="pt-BR" sz="2000" b="1" dirty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pt-BR" sz="2000" dirty="0">
                <a:solidFill>
                  <a:prstClr val="black">
                    <a:hueOff val="0"/>
                    <a:satOff val="0"/>
                    <a:lumOff val="0"/>
                    <a:alphaOff val="0"/>
                  </a:prst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Como o </a:t>
            </a:r>
            <a:r>
              <a:rPr lang="pt-BR" sz="2000" dirty="0" err="1">
                <a:solidFill>
                  <a:prstClr val="black">
                    <a:hueOff val="0"/>
                    <a:satOff val="0"/>
                    <a:lumOff val="0"/>
                    <a:alphaOff val="0"/>
                  </a:prst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Sr</a:t>
            </a:r>
            <a:r>
              <a:rPr lang="pt-BR" sz="2000" dirty="0">
                <a:solidFill>
                  <a:prstClr val="black">
                    <a:hueOff val="0"/>
                    <a:satOff val="0"/>
                    <a:lumOff val="0"/>
                    <a:alphaOff val="0"/>
                  </a:prst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(a) avalia a atuação do funcionário na execução do serviço?</a:t>
            </a:r>
          </a:p>
        </p:txBody>
      </p:sp>
    </p:spTree>
    <p:extLst>
      <p:ext uri="{BB962C8B-B14F-4D97-AF65-F5344CB8AC3E}">
        <p14:creationId xmlns:p14="http://schemas.microsoft.com/office/powerpoint/2010/main" val="22501030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987" t="24293" r="43753" b="35119"/>
          <a:stretch/>
        </p:blipFill>
        <p:spPr bwMode="auto">
          <a:xfrm>
            <a:off x="402544" y="957942"/>
            <a:ext cx="8383615" cy="412205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" name="Picture 3"/>
          <p:cNvPicPr>
            <a:picLocks noChangeAspect="1" noChangeArrowheads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8123" t="44196" r="37899" b="14137"/>
          <a:stretch/>
        </p:blipFill>
        <p:spPr bwMode="auto">
          <a:xfrm>
            <a:off x="620260" y="1808530"/>
            <a:ext cx="3106057" cy="304800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6" name="CaixaDeTexto 5"/>
          <p:cNvSpPr txBox="1">
            <a:spLocks noChangeArrowheads="1"/>
          </p:cNvSpPr>
          <p:nvPr/>
        </p:nvSpPr>
        <p:spPr bwMode="auto">
          <a:xfrm>
            <a:off x="-798287" y="129041"/>
            <a:ext cx="9739087" cy="5238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Calibri" panose="020F0502020204030204" pitchFamily="34" charset="0"/>
                <a:ea typeface="MS PGothic" panose="020B0600070205080204" pitchFamily="34" charset="-128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Calibri" panose="020F0502020204030204" pitchFamily="34" charset="0"/>
                <a:ea typeface="MS PGothic" panose="020B0600070205080204" pitchFamily="34" charset="-128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Calibri" panose="020F0502020204030204" pitchFamily="34" charset="0"/>
                <a:ea typeface="MS PGothic" panose="020B0600070205080204" pitchFamily="34" charset="-128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Calibri" panose="020F0502020204030204" pitchFamily="34" charset="0"/>
                <a:ea typeface="MS PGothic" panose="020B0600070205080204" pitchFamily="34" charset="-128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Calibri" panose="020F0502020204030204" pitchFamily="34" charset="0"/>
                <a:ea typeface="MS PGothic" panose="020B0600070205080204" pitchFamily="34" charset="-128"/>
              </a:defRPr>
            </a:lvl5pPr>
            <a:lvl6pPr marL="25146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MS PGothic" panose="020B0600070205080204" pitchFamily="34" charset="-128"/>
              </a:defRPr>
            </a:lvl6pPr>
            <a:lvl7pPr marL="29718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MS PGothic" panose="020B0600070205080204" pitchFamily="34" charset="-128"/>
              </a:defRPr>
            </a:lvl7pPr>
            <a:lvl8pPr marL="34290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MS PGothic" panose="020B0600070205080204" pitchFamily="34" charset="-128"/>
              </a:defRPr>
            </a:lvl8pPr>
            <a:lvl9pPr marL="38862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MS PGothic" panose="020B0600070205080204" pitchFamily="34" charset="-128"/>
              </a:defRPr>
            </a:lvl9pPr>
          </a:lstStyle>
          <a:p>
            <a:pPr algn="ctr" eaLnBrk="1" hangingPunct="1"/>
            <a:r>
              <a:rPr lang="pt-BR" altLang="pt-BR" sz="28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Black" pitchFamily="34" charset="0"/>
                <a:ea typeface="ＭＳ Ｐゴシック" charset="0"/>
                <a:cs typeface="Arial" pitchFamily="34" charset="0"/>
              </a:rPr>
              <a:t>RELATÓRIO</a:t>
            </a:r>
            <a:endParaRPr lang="pt-BR" altLang="pt-BR" sz="2800" b="1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ial Black" pitchFamily="34" charset="0"/>
              <a:ea typeface="ＭＳ Ｐゴシック" charset="0"/>
              <a:cs typeface="Arial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64046174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4" name="Imagem 4"/>
          <p:cNvPicPr>
            <a:picLocks noChangeAspect="1" noChangeArrowheads="1"/>
          </p:cNvPicPr>
          <p:nvPr/>
        </p:nvPicPr>
        <p:blipFill>
          <a:blip r:embed="rId2">
            <a:lum bright="-40000" contrast="40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7522" r="16006" b="6221"/>
          <a:stretch>
            <a:fillRect/>
          </a:stretch>
        </p:blipFill>
        <p:spPr bwMode="auto">
          <a:xfrm>
            <a:off x="551543" y="928915"/>
            <a:ext cx="7924800" cy="509451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5" name="CaixaDeTexto 4"/>
          <p:cNvSpPr txBox="1">
            <a:spLocks noChangeArrowheads="1"/>
          </p:cNvSpPr>
          <p:nvPr/>
        </p:nvSpPr>
        <p:spPr bwMode="auto">
          <a:xfrm>
            <a:off x="0" y="129041"/>
            <a:ext cx="7489825" cy="5238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Calibri" panose="020F0502020204030204" pitchFamily="34" charset="0"/>
                <a:ea typeface="MS PGothic" panose="020B0600070205080204" pitchFamily="34" charset="-128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Calibri" panose="020F0502020204030204" pitchFamily="34" charset="0"/>
                <a:ea typeface="MS PGothic" panose="020B0600070205080204" pitchFamily="34" charset="-128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Calibri" panose="020F0502020204030204" pitchFamily="34" charset="0"/>
                <a:ea typeface="MS PGothic" panose="020B0600070205080204" pitchFamily="34" charset="-128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Calibri" panose="020F0502020204030204" pitchFamily="34" charset="0"/>
                <a:ea typeface="MS PGothic" panose="020B0600070205080204" pitchFamily="34" charset="-128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Calibri" panose="020F0502020204030204" pitchFamily="34" charset="0"/>
                <a:ea typeface="MS PGothic" panose="020B0600070205080204" pitchFamily="34" charset="-128"/>
              </a:defRPr>
            </a:lvl5pPr>
            <a:lvl6pPr marL="25146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MS PGothic" panose="020B0600070205080204" pitchFamily="34" charset="-128"/>
              </a:defRPr>
            </a:lvl6pPr>
            <a:lvl7pPr marL="29718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MS PGothic" panose="020B0600070205080204" pitchFamily="34" charset="-128"/>
              </a:defRPr>
            </a:lvl7pPr>
            <a:lvl8pPr marL="34290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MS PGothic" panose="020B0600070205080204" pitchFamily="34" charset="-128"/>
              </a:defRPr>
            </a:lvl8pPr>
            <a:lvl9pPr marL="38862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MS PGothic" panose="020B0600070205080204" pitchFamily="34" charset="-128"/>
              </a:defRPr>
            </a:lvl9pPr>
          </a:lstStyle>
          <a:p>
            <a:pPr algn="ctr" eaLnBrk="1" hangingPunct="1"/>
            <a:r>
              <a:rPr lang="pt-BR" altLang="pt-BR" sz="28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Black" pitchFamily="34" charset="0"/>
                <a:ea typeface="ＭＳ Ｐゴシック" charset="0"/>
                <a:cs typeface="Arial" pitchFamily="34" charset="0"/>
              </a:rPr>
              <a:t>ACESSO A TODAS RESPOSTAS</a:t>
            </a:r>
            <a:endParaRPr lang="pt-BR" altLang="pt-BR" sz="2800" b="1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ial Black" pitchFamily="34" charset="0"/>
              <a:ea typeface="ＭＳ Ｐゴシック" charset="0"/>
              <a:cs typeface="Arial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49587303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etângulo 2"/>
          <p:cNvSpPr/>
          <p:nvPr/>
        </p:nvSpPr>
        <p:spPr>
          <a:xfrm>
            <a:off x="435429" y="928914"/>
            <a:ext cx="8360228" cy="317009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>
              <a:spcAft>
                <a:spcPts val="0"/>
              </a:spcAft>
            </a:pPr>
            <a:endParaRPr lang="pt-BR" sz="2000" dirty="0" smtClean="0">
              <a:solidFill>
                <a:schemeClr val="bg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algn="just">
              <a:spcAft>
                <a:spcPts val="0"/>
              </a:spcAft>
            </a:pPr>
            <a:endParaRPr lang="pt-BR" sz="2000" dirty="0">
              <a:solidFill>
                <a:schemeClr val="bg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algn="just">
              <a:spcAft>
                <a:spcPts val="0"/>
              </a:spcAft>
            </a:pPr>
            <a:r>
              <a:rPr lang="pt-BR" sz="2000" dirty="0" smtClean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PREZADO </a:t>
            </a:r>
            <a:r>
              <a:rPr lang="pt-BR" sz="2000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SR(A) </a:t>
            </a:r>
          </a:p>
          <a:p>
            <a:pPr algn="just">
              <a:spcAft>
                <a:spcPts val="0"/>
              </a:spcAft>
            </a:pPr>
            <a:r>
              <a:rPr lang="pt-BR" sz="2000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 </a:t>
            </a:r>
          </a:p>
          <a:p>
            <a:pPr algn="just">
              <a:spcAft>
                <a:spcPts val="0"/>
              </a:spcAft>
            </a:pPr>
            <a:r>
              <a:rPr lang="pt-BR" sz="2000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A SANASA agradece sua colaboração na pesquisa de satisfação e informa que as medidas referentes às suas observações já estão sendo tratadas.</a:t>
            </a:r>
          </a:p>
          <a:p>
            <a:pPr algn="just">
              <a:spcAft>
                <a:spcPts val="0"/>
              </a:spcAft>
            </a:pPr>
            <a:r>
              <a:rPr lang="pt-BR" sz="2000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 </a:t>
            </a:r>
          </a:p>
          <a:p>
            <a:pPr algn="just">
              <a:spcAft>
                <a:spcPts val="0"/>
              </a:spcAft>
            </a:pPr>
            <a:r>
              <a:rPr lang="pt-BR" sz="2000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Ressaltamos a importância de sua participação, pois contribui para a melhoria contínua na prestação dos nossos serviços.</a:t>
            </a:r>
          </a:p>
        </p:txBody>
      </p:sp>
      <p:sp>
        <p:nvSpPr>
          <p:cNvPr id="4" name="CaixaDeTexto 3"/>
          <p:cNvSpPr txBox="1">
            <a:spLocks noChangeArrowheads="1"/>
          </p:cNvSpPr>
          <p:nvPr/>
        </p:nvSpPr>
        <p:spPr bwMode="auto">
          <a:xfrm>
            <a:off x="-798287" y="129041"/>
            <a:ext cx="9739087" cy="5238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Calibri" panose="020F0502020204030204" pitchFamily="34" charset="0"/>
                <a:ea typeface="MS PGothic" panose="020B0600070205080204" pitchFamily="34" charset="-128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Calibri" panose="020F0502020204030204" pitchFamily="34" charset="0"/>
                <a:ea typeface="MS PGothic" panose="020B0600070205080204" pitchFamily="34" charset="-128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Calibri" panose="020F0502020204030204" pitchFamily="34" charset="0"/>
                <a:ea typeface="MS PGothic" panose="020B0600070205080204" pitchFamily="34" charset="-128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Calibri" panose="020F0502020204030204" pitchFamily="34" charset="0"/>
                <a:ea typeface="MS PGothic" panose="020B0600070205080204" pitchFamily="34" charset="-128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Calibri" panose="020F0502020204030204" pitchFamily="34" charset="0"/>
                <a:ea typeface="MS PGothic" panose="020B0600070205080204" pitchFamily="34" charset="-128"/>
              </a:defRPr>
            </a:lvl5pPr>
            <a:lvl6pPr marL="25146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MS PGothic" panose="020B0600070205080204" pitchFamily="34" charset="-128"/>
              </a:defRPr>
            </a:lvl6pPr>
            <a:lvl7pPr marL="29718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MS PGothic" panose="020B0600070205080204" pitchFamily="34" charset="-128"/>
              </a:defRPr>
            </a:lvl7pPr>
            <a:lvl8pPr marL="34290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MS PGothic" panose="020B0600070205080204" pitchFamily="34" charset="-128"/>
              </a:defRPr>
            </a:lvl8pPr>
            <a:lvl9pPr marL="38862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MS PGothic" panose="020B0600070205080204" pitchFamily="34" charset="-128"/>
              </a:defRPr>
            </a:lvl9pPr>
          </a:lstStyle>
          <a:p>
            <a:pPr algn="ctr" eaLnBrk="1" hangingPunct="1"/>
            <a:r>
              <a:rPr lang="pt-BR" altLang="pt-BR" sz="28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Black" pitchFamily="34" charset="0"/>
                <a:ea typeface="ＭＳ Ｐゴシック" charset="0"/>
                <a:cs typeface="Arial" pitchFamily="34" charset="0"/>
              </a:rPr>
              <a:t>RESPOSTA ATRAVÉS DE EMAIL</a:t>
            </a:r>
            <a:endParaRPr lang="pt-BR" altLang="pt-BR" sz="2800" b="1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ial Black" pitchFamily="34" charset="0"/>
              <a:ea typeface="ＭＳ Ｐゴシック" charset="0"/>
              <a:cs typeface="Arial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09793552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" name="Gráfico 1"/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1297604593"/>
              </p:ext>
            </p:extLst>
          </p:nvPr>
        </p:nvGraphicFramePr>
        <p:xfrm>
          <a:off x="551543" y="914400"/>
          <a:ext cx="7765143" cy="4876800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  <p:sp>
        <p:nvSpPr>
          <p:cNvPr id="3" name="CaixaDeTexto 2"/>
          <p:cNvSpPr txBox="1">
            <a:spLocks noChangeArrowheads="1"/>
          </p:cNvSpPr>
          <p:nvPr/>
        </p:nvSpPr>
        <p:spPr bwMode="auto">
          <a:xfrm>
            <a:off x="0" y="129041"/>
            <a:ext cx="8316686" cy="5238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Calibri" panose="020F0502020204030204" pitchFamily="34" charset="0"/>
                <a:ea typeface="MS PGothic" panose="020B0600070205080204" pitchFamily="34" charset="-128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Calibri" panose="020F0502020204030204" pitchFamily="34" charset="0"/>
                <a:ea typeface="MS PGothic" panose="020B0600070205080204" pitchFamily="34" charset="-128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Calibri" panose="020F0502020204030204" pitchFamily="34" charset="0"/>
                <a:ea typeface="MS PGothic" panose="020B0600070205080204" pitchFamily="34" charset="-128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Calibri" panose="020F0502020204030204" pitchFamily="34" charset="0"/>
                <a:ea typeface="MS PGothic" panose="020B0600070205080204" pitchFamily="34" charset="-128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Calibri" panose="020F0502020204030204" pitchFamily="34" charset="0"/>
                <a:ea typeface="MS PGothic" panose="020B0600070205080204" pitchFamily="34" charset="-128"/>
              </a:defRPr>
            </a:lvl5pPr>
            <a:lvl6pPr marL="25146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MS PGothic" panose="020B0600070205080204" pitchFamily="34" charset="-128"/>
              </a:defRPr>
            </a:lvl6pPr>
            <a:lvl7pPr marL="29718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MS PGothic" panose="020B0600070205080204" pitchFamily="34" charset="-128"/>
              </a:defRPr>
            </a:lvl7pPr>
            <a:lvl8pPr marL="34290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MS PGothic" panose="020B0600070205080204" pitchFamily="34" charset="-128"/>
              </a:defRPr>
            </a:lvl8pPr>
            <a:lvl9pPr marL="38862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MS PGothic" panose="020B0600070205080204" pitchFamily="34" charset="-128"/>
              </a:defRPr>
            </a:lvl9pPr>
          </a:lstStyle>
          <a:p>
            <a:pPr algn="ctr" eaLnBrk="1" hangingPunct="1"/>
            <a:r>
              <a:rPr lang="pt-BR" altLang="pt-BR" sz="28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Black" pitchFamily="34" charset="0"/>
                <a:ea typeface="ＭＳ Ｐゴシック" charset="0"/>
                <a:cs typeface="Arial" pitchFamily="34" charset="0"/>
              </a:rPr>
              <a:t>ESTATÍSTICA - 2014</a:t>
            </a:r>
            <a:endParaRPr lang="pt-BR" altLang="pt-BR" sz="2800" b="1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ial Black" pitchFamily="34" charset="0"/>
              <a:ea typeface="ＭＳ Ｐゴシック" charset="0"/>
              <a:cs typeface="Arial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83988423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" name="Gráfico 1"/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3063701318"/>
              </p:ext>
            </p:extLst>
          </p:nvPr>
        </p:nvGraphicFramePr>
        <p:xfrm>
          <a:off x="449943" y="870857"/>
          <a:ext cx="8113486" cy="4760686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  <p:sp>
        <p:nvSpPr>
          <p:cNvPr id="3" name="CaixaDeTexto 2"/>
          <p:cNvSpPr txBox="1">
            <a:spLocks noChangeArrowheads="1"/>
          </p:cNvSpPr>
          <p:nvPr/>
        </p:nvSpPr>
        <p:spPr bwMode="auto">
          <a:xfrm>
            <a:off x="0" y="129041"/>
            <a:ext cx="8316686" cy="5238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Calibri" panose="020F0502020204030204" pitchFamily="34" charset="0"/>
                <a:ea typeface="MS PGothic" panose="020B0600070205080204" pitchFamily="34" charset="-128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Calibri" panose="020F0502020204030204" pitchFamily="34" charset="0"/>
                <a:ea typeface="MS PGothic" panose="020B0600070205080204" pitchFamily="34" charset="-128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Calibri" panose="020F0502020204030204" pitchFamily="34" charset="0"/>
                <a:ea typeface="MS PGothic" panose="020B0600070205080204" pitchFamily="34" charset="-128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Calibri" panose="020F0502020204030204" pitchFamily="34" charset="0"/>
                <a:ea typeface="MS PGothic" panose="020B0600070205080204" pitchFamily="34" charset="-128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Calibri" panose="020F0502020204030204" pitchFamily="34" charset="0"/>
                <a:ea typeface="MS PGothic" panose="020B0600070205080204" pitchFamily="34" charset="-128"/>
              </a:defRPr>
            </a:lvl5pPr>
            <a:lvl6pPr marL="25146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MS PGothic" panose="020B0600070205080204" pitchFamily="34" charset="-128"/>
              </a:defRPr>
            </a:lvl6pPr>
            <a:lvl7pPr marL="29718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MS PGothic" panose="020B0600070205080204" pitchFamily="34" charset="-128"/>
              </a:defRPr>
            </a:lvl7pPr>
            <a:lvl8pPr marL="34290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MS PGothic" panose="020B0600070205080204" pitchFamily="34" charset="-128"/>
              </a:defRPr>
            </a:lvl8pPr>
            <a:lvl9pPr marL="38862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MS PGothic" panose="020B0600070205080204" pitchFamily="34" charset="-128"/>
              </a:defRPr>
            </a:lvl9pPr>
          </a:lstStyle>
          <a:p>
            <a:pPr algn="ctr" eaLnBrk="1" hangingPunct="1"/>
            <a:r>
              <a:rPr lang="pt-BR" altLang="pt-BR" sz="28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Black" pitchFamily="34" charset="0"/>
                <a:ea typeface="ＭＳ Ｐゴシック" charset="0"/>
                <a:cs typeface="Arial" pitchFamily="34" charset="0"/>
              </a:rPr>
              <a:t>NÃO PROCEDE - 2014</a:t>
            </a:r>
            <a:endParaRPr lang="pt-BR" altLang="pt-BR" sz="2800" b="1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ial Black" pitchFamily="34" charset="0"/>
              <a:ea typeface="ＭＳ Ｐゴシック" charset="0"/>
              <a:cs typeface="Arial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25776183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" name="Gráfico 1"/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3979519580"/>
              </p:ext>
            </p:extLst>
          </p:nvPr>
        </p:nvGraphicFramePr>
        <p:xfrm>
          <a:off x="508000" y="972457"/>
          <a:ext cx="7590971" cy="4644571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  <p:sp>
        <p:nvSpPr>
          <p:cNvPr id="3" name="CaixaDeTexto 2"/>
          <p:cNvSpPr txBox="1">
            <a:spLocks noChangeArrowheads="1"/>
          </p:cNvSpPr>
          <p:nvPr/>
        </p:nvSpPr>
        <p:spPr bwMode="auto">
          <a:xfrm>
            <a:off x="0" y="129041"/>
            <a:ext cx="8316686" cy="5238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Calibri" panose="020F0502020204030204" pitchFamily="34" charset="0"/>
                <a:ea typeface="MS PGothic" panose="020B0600070205080204" pitchFamily="34" charset="-128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Calibri" panose="020F0502020204030204" pitchFamily="34" charset="0"/>
                <a:ea typeface="MS PGothic" panose="020B0600070205080204" pitchFamily="34" charset="-128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Calibri" panose="020F0502020204030204" pitchFamily="34" charset="0"/>
                <a:ea typeface="MS PGothic" panose="020B0600070205080204" pitchFamily="34" charset="-128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Calibri" panose="020F0502020204030204" pitchFamily="34" charset="0"/>
                <a:ea typeface="MS PGothic" panose="020B0600070205080204" pitchFamily="34" charset="-128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Calibri" panose="020F0502020204030204" pitchFamily="34" charset="0"/>
                <a:ea typeface="MS PGothic" panose="020B0600070205080204" pitchFamily="34" charset="-128"/>
              </a:defRPr>
            </a:lvl5pPr>
            <a:lvl6pPr marL="25146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MS PGothic" panose="020B0600070205080204" pitchFamily="34" charset="-128"/>
              </a:defRPr>
            </a:lvl6pPr>
            <a:lvl7pPr marL="29718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MS PGothic" panose="020B0600070205080204" pitchFamily="34" charset="-128"/>
              </a:defRPr>
            </a:lvl7pPr>
            <a:lvl8pPr marL="34290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MS PGothic" panose="020B0600070205080204" pitchFamily="34" charset="-128"/>
              </a:defRPr>
            </a:lvl8pPr>
            <a:lvl9pPr marL="38862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MS PGothic" panose="020B0600070205080204" pitchFamily="34" charset="-128"/>
              </a:defRPr>
            </a:lvl9pPr>
          </a:lstStyle>
          <a:p>
            <a:pPr algn="ctr" eaLnBrk="1" hangingPunct="1"/>
            <a:r>
              <a:rPr lang="pt-BR" altLang="pt-BR" sz="28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Black" pitchFamily="34" charset="0"/>
                <a:ea typeface="ＭＳ Ｐゴシック" charset="0"/>
                <a:cs typeface="Arial" pitchFamily="34" charset="0"/>
              </a:rPr>
              <a:t>PROCEDE - 2014</a:t>
            </a:r>
            <a:endParaRPr lang="pt-BR" altLang="pt-BR" sz="2800" b="1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ial Black" pitchFamily="34" charset="0"/>
              <a:ea typeface="ＭＳ Ｐゴシック" charset="0"/>
              <a:cs typeface="Arial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74406995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CaixaDeTexto 4"/>
          <p:cNvSpPr txBox="1">
            <a:spLocks noChangeArrowheads="1"/>
          </p:cNvSpPr>
          <p:nvPr/>
        </p:nvSpPr>
        <p:spPr bwMode="auto">
          <a:xfrm>
            <a:off x="0" y="129041"/>
            <a:ext cx="7489825" cy="5238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Calibri" panose="020F0502020204030204" pitchFamily="34" charset="0"/>
                <a:ea typeface="MS PGothic" panose="020B0600070205080204" pitchFamily="34" charset="-128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Calibri" panose="020F0502020204030204" pitchFamily="34" charset="0"/>
                <a:ea typeface="MS PGothic" panose="020B0600070205080204" pitchFamily="34" charset="-128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Calibri" panose="020F0502020204030204" pitchFamily="34" charset="0"/>
                <a:ea typeface="MS PGothic" panose="020B0600070205080204" pitchFamily="34" charset="-128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Calibri" panose="020F0502020204030204" pitchFamily="34" charset="0"/>
                <a:ea typeface="MS PGothic" panose="020B0600070205080204" pitchFamily="34" charset="-128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Calibri" panose="020F0502020204030204" pitchFamily="34" charset="0"/>
                <a:ea typeface="MS PGothic" panose="020B0600070205080204" pitchFamily="34" charset="-128"/>
              </a:defRPr>
            </a:lvl5pPr>
            <a:lvl6pPr marL="25146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MS PGothic" panose="020B0600070205080204" pitchFamily="34" charset="-128"/>
              </a:defRPr>
            </a:lvl6pPr>
            <a:lvl7pPr marL="29718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MS PGothic" panose="020B0600070205080204" pitchFamily="34" charset="-128"/>
              </a:defRPr>
            </a:lvl7pPr>
            <a:lvl8pPr marL="34290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MS PGothic" panose="020B0600070205080204" pitchFamily="34" charset="-128"/>
              </a:defRPr>
            </a:lvl8pPr>
            <a:lvl9pPr marL="38862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MS PGothic" panose="020B0600070205080204" pitchFamily="34" charset="-128"/>
              </a:defRPr>
            </a:lvl9pPr>
          </a:lstStyle>
          <a:p>
            <a:pPr algn="ctr" eaLnBrk="1" hangingPunct="1"/>
            <a:r>
              <a:rPr lang="pt-BR" altLang="pt-BR" sz="28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Black" pitchFamily="34" charset="0"/>
                <a:ea typeface="ＭＳ Ｐゴシック" charset="0"/>
                <a:cs typeface="Arial" pitchFamily="34" charset="0"/>
              </a:rPr>
              <a:t>RESULTADOS</a:t>
            </a:r>
            <a:endParaRPr lang="pt-BR" altLang="pt-BR" sz="2800" b="1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ial Black" pitchFamily="34" charset="0"/>
              <a:ea typeface="ＭＳ Ｐゴシック" charset="0"/>
              <a:cs typeface="Arial" pitchFamily="34" charset="0"/>
            </a:endParaRPr>
          </a:p>
        </p:txBody>
      </p:sp>
      <p:graphicFrame>
        <p:nvGraphicFramePr>
          <p:cNvPr id="6" name="Diagrama 5"/>
          <p:cNvGraphicFramePr/>
          <p:nvPr>
            <p:extLst>
              <p:ext uri="{D42A27DB-BD31-4B8C-83A1-F6EECF244321}">
                <p14:modId xmlns:p14="http://schemas.microsoft.com/office/powerpoint/2010/main" val="1994870518"/>
              </p:ext>
            </p:extLst>
          </p:nvPr>
        </p:nvGraphicFramePr>
        <p:xfrm>
          <a:off x="203200" y="1124742"/>
          <a:ext cx="8534400" cy="3955257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sp>
        <p:nvSpPr>
          <p:cNvPr id="8" name="Retângulo 7"/>
          <p:cNvSpPr/>
          <p:nvPr/>
        </p:nvSpPr>
        <p:spPr>
          <a:xfrm>
            <a:off x="2285998" y="1785257"/>
            <a:ext cx="5959076" cy="230832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/>
            <a:r>
              <a:rPr lang="pt-BR" sz="2400" dirty="0" smtClean="0">
                <a:latin typeface="Arial"/>
                <a:ea typeface="Calibri"/>
              </a:rPr>
              <a:t>Os </a:t>
            </a:r>
            <a:r>
              <a:rPr lang="pt-BR" sz="2400" dirty="0">
                <a:latin typeface="Arial"/>
                <a:ea typeface="Calibri"/>
              </a:rPr>
              <a:t>principais benefícios alcançados, têm-se a disseminação da cultura de inter-relacionamento entre os </a:t>
            </a:r>
            <a:r>
              <a:rPr lang="pt-BR" sz="2400" dirty="0" smtClean="0">
                <a:latin typeface="Arial"/>
                <a:ea typeface="Calibri"/>
              </a:rPr>
              <a:t>processos e atividades dos </a:t>
            </a:r>
            <a:r>
              <a:rPr lang="pt-BR" sz="2400" dirty="0">
                <a:latin typeface="Arial"/>
                <a:ea typeface="Calibri"/>
              </a:rPr>
              <a:t>clientes (reclamantes) e a </a:t>
            </a:r>
            <a:r>
              <a:rPr lang="pt-BR" sz="2400" dirty="0" smtClean="0">
                <a:latin typeface="Arial"/>
                <a:ea typeface="Calibri"/>
              </a:rPr>
              <a:t>busca da  melhoria e satisfação do serviço prestado</a:t>
            </a:r>
            <a:r>
              <a:rPr lang="pt-BR" sz="2400" dirty="0" smtClean="0">
                <a:latin typeface="Arial" panose="020B0604020202020204" pitchFamily="34" charset="0"/>
                <a:cs typeface="Arial" panose="020B0604020202020204" pitchFamily="34" charset="0"/>
              </a:rPr>
              <a:t>.</a:t>
            </a:r>
            <a:endParaRPr lang="pt-BR" sz="24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97875562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CaixaDeTexto 7"/>
          <p:cNvSpPr txBox="1">
            <a:spLocks noChangeArrowheads="1"/>
          </p:cNvSpPr>
          <p:nvPr/>
        </p:nvSpPr>
        <p:spPr bwMode="auto">
          <a:xfrm>
            <a:off x="379062" y="217401"/>
            <a:ext cx="7280275" cy="523220"/>
          </a:xfrm>
          <a:prstGeom prst="rect">
            <a:avLst/>
          </a:prstGeom>
          <a:extLst/>
        </p:spPr>
        <p:txBody>
          <a:bodyPr anchor="ctr"/>
          <a:lstStyle>
            <a:defPPr>
              <a:defRPr lang="pt-BR"/>
            </a:defPPr>
            <a:lvl1pPr algn="ctr" eaLnBrk="0" hangingPunct="0">
              <a:defRPr sz="2800" b="1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Black" pitchFamily="34" charset="0"/>
                <a:ea typeface="ＭＳ Ｐゴシック" charset="0"/>
                <a:cs typeface="Arial" pitchFamily="34" charset="0"/>
              </a:defRPr>
            </a:lvl1pPr>
          </a:lstStyle>
          <a:p>
            <a:r>
              <a:rPr lang="pt-BR" dirty="0" smtClean="0"/>
              <a:t> CONCLUSÃO</a:t>
            </a:r>
            <a:endParaRPr lang="pt-BR" dirty="0"/>
          </a:p>
        </p:txBody>
      </p:sp>
      <p:sp>
        <p:nvSpPr>
          <p:cNvPr id="7" name="Retângulo 6"/>
          <p:cNvSpPr/>
          <p:nvPr/>
        </p:nvSpPr>
        <p:spPr>
          <a:xfrm>
            <a:off x="174172" y="740622"/>
            <a:ext cx="8679541" cy="409342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>
              <a:spcAft>
                <a:spcPts val="0"/>
              </a:spcAft>
            </a:pPr>
            <a:endParaRPr lang="pt-BR" sz="2600" dirty="0" smtClean="0">
              <a:solidFill>
                <a:schemeClr val="bg1"/>
              </a:solidFill>
              <a:latin typeface="Arial" panose="020B0604020202020204" pitchFamily="34" charset="0"/>
              <a:ea typeface="+mn-ea"/>
              <a:cs typeface="Arial" panose="020B0604020202020204" pitchFamily="34" charset="0"/>
            </a:endParaRPr>
          </a:p>
          <a:p>
            <a:pPr algn="just">
              <a:spcAft>
                <a:spcPts val="0"/>
              </a:spcAft>
            </a:pPr>
            <a:endParaRPr lang="pt-BR" sz="2600" dirty="0" smtClean="0">
              <a:solidFill>
                <a:schemeClr val="bg1"/>
              </a:solidFill>
              <a:latin typeface="Arial" panose="020B0604020202020204" pitchFamily="34" charset="0"/>
              <a:ea typeface="+mn-ea"/>
              <a:cs typeface="Arial" panose="020B0604020202020204" pitchFamily="34" charset="0"/>
            </a:endParaRPr>
          </a:p>
          <a:p>
            <a:pPr algn="just">
              <a:spcAft>
                <a:spcPts val="0"/>
              </a:spcAft>
            </a:pPr>
            <a:r>
              <a:rPr lang="pt-BR" sz="2600" dirty="0" smtClean="0">
                <a:solidFill>
                  <a:schemeClr val="bg1"/>
                </a:solidFill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Com </a:t>
            </a:r>
            <a:r>
              <a:rPr lang="pt-BR" sz="2600" dirty="0">
                <a:solidFill>
                  <a:schemeClr val="bg1"/>
                </a:solidFill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os resultados obtidos nesta iniciativa, a empresa pode tomar ações com antecedência, sua visão para a evolução das atividades e consequentemente dos processos resultarão em um sistema de gestão de qualidade maduro, forte. Introduzirá na empresa a cultura de melhoria contínua através dessas ações, que estarão sempre envolvidos diretamente com a execução dos serviços.</a:t>
            </a:r>
          </a:p>
        </p:txBody>
      </p:sp>
    </p:spTree>
    <p:extLst>
      <p:ext uri="{BB962C8B-B14F-4D97-AF65-F5344CB8AC3E}">
        <p14:creationId xmlns:p14="http://schemas.microsoft.com/office/powerpoint/2010/main" val="309059458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554" name="TextBox 8"/>
          <p:cNvSpPr txBox="1">
            <a:spLocks noChangeArrowheads="1"/>
          </p:cNvSpPr>
          <p:nvPr/>
        </p:nvSpPr>
        <p:spPr bwMode="auto">
          <a:xfrm>
            <a:off x="204788" y="19050"/>
            <a:ext cx="8805862" cy="3079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Calibri" panose="020F0502020204030204" pitchFamily="34" charset="0"/>
                <a:ea typeface="MS PGothic" panose="020B0600070205080204" pitchFamily="34" charset="-128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Calibri" panose="020F0502020204030204" pitchFamily="34" charset="0"/>
                <a:ea typeface="MS PGothic" panose="020B0600070205080204" pitchFamily="34" charset="-128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Calibri" panose="020F0502020204030204" pitchFamily="34" charset="0"/>
                <a:ea typeface="MS PGothic" panose="020B0600070205080204" pitchFamily="34" charset="-128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Calibri" panose="020F0502020204030204" pitchFamily="34" charset="0"/>
                <a:ea typeface="MS PGothic" panose="020B0600070205080204" pitchFamily="34" charset="-128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Calibri" panose="020F0502020204030204" pitchFamily="34" charset="0"/>
                <a:ea typeface="MS PGothic" panose="020B0600070205080204" pitchFamily="34" charset="-128"/>
              </a:defRPr>
            </a:lvl5pPr>
            <a:lvl6pPr marL="25146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MS PGothic" panose="020B0600070205080204" pitchFamily="34" charset="-128"/>
              </a:defRPr>
            </a:lvl6pPr>
            <a:lvl7pPr marL="29718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MS PGothic" panose="020B0600070205080204" pitchFamily="34" charset="-128"/>
              </a:defRPr>
            </a:lvl7pPr>
            <a:lvl8pPr marL="34290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MS PGothic" panose="020B0600070205080204" pitchFamily="34" charset="-128"/>
              </a:defRPr>
            </a:lvl8pPr>
            <a:lvl9pPr marL="38862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MS PGothic" panose="020B0600070205080204" pitchFamily="34" charset="-128"/>
              </a:defRPr>
            </a:lvl9pPr>
          </a:lstStyle>
          <a:p>
            <a:pPr eaLnBrk="1" hangingPunct="1"/>
            <a:r>
              <a:rPr lang="is-IS" altLang="pt-BR" sz="1400">
                <a:solidFill>
                  <a:srgbClr val="FFFF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Contato(s):</a:t>
            </a:r>
            <a:endParaRPr lang="en-US" altLang="pt-BR" sz="1400">
              <a:solidFill>
                <a:srgbClr val="FFFF0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23555" name="CaixaDeTexto 6"/>
          <p:cNvSpPr txBox="1">
            <a:spLocks noChangeArrowheads="1"/>
          </p:cNvSpPr>
          <p:nvPr/>
        </p:nvSpPr>
        <p:spPr bwMode="auto">
          <a:xfrm>
            <a:off x="558800" y="71438"/>
            <a:ext cx="8208963" cy="120032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Calibri" panose="020F0502020204030204" pitchFamily="34" charset="0"/>
                <a:ea typeface="MS PGothic" panose="020B0600070205080204" pitchFamily="34" charset="-128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Calibri" panose="020F0502020204030204" pitchFamily="34" charset="0"/>
                <a:ea typeface="MS PGothic" panose="020B0600070205080204" pitchFamily="34" charset="-128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Calibri" panose="020F0502020204030204" pitchFamily="34" charset="0"/>
                <a:ea typeface="MS PGothic" panose="020B0600070205080204" pitchFamily="34" charset="-128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Calibri" panose="020F0502020204030204" pitchFamily="34" charset="0"/>
                <a:ea typeface="MS PGothic" panose="020B0600070205080204" pitchFamily="34" charset="-128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Calibri" panose="020F0502020204030204" pitchFamily="34" charset="0"/>
                <a:ea typeface="MS PGothic" panose="020B0600070205080204" pitchFamily="34" charset="-128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MS PGothic" panose="020B0600070205080204" pitchFamily="34" charset="-128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MS PGothic" panose="020B0600070205080204" pitchFamily="34" charset="-128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MS PGothic" panose="020B0600070205080204" pitchFamily="34" charset="-128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MS PGothic" panose="020B0600070205080204" pitchFamily="34" charset="-128"/>
              </a:defRPr>
            </a:lvl9pPr>
          </a:lstStyle>
          <a:p>
            <a:pPr algn="ctr" defTabSz="914400" eaLnBrk="1" hangingPunct="1">
              <a:buSzPct val="95000"/>
            </a:pPr>
            <a:r>
              <a:rPr lang="pt-BR" altLang="pt-BR" sz="2400" b="1" dirty="0" smtClean="0">
                <a:solidFill>
                  <a:srgbClr val="FFFF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JOSÉ LUIS COSTA</a:t>
            </a:r>
            <a:endParaRPr lang="pt-BR" altLang="pt-BR" sz="2400" b="1" dirty="0">
              <a:solidFill>
                <a:srgbClr val="FFFF0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algn="ctr" defTabSz="914400" eaLnBrk="1" hangingPunct="1">
              <a:buSzPct val="95000"/>
            </a:pPr>
            <a:r>
              <a:rPr lang="pt-BR" altLang="pt-BR" sz="1600" dirty="0" smtClean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Consultor Administrativo</a:t>
            </a:r>
          </a:p>
          <a:p>
            <a:pPr algn="ctr" defTabSz="914400" eaLnBrk="1" hangingPunct="1">
              <a:buSzPct val="95000"/>
            </a:pPr>
            <a:r>
              <a:rPr lang="pt-BR" altLang="pt-BR" sz="1600" dirty="0" smtClean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(19) 3735-5209</a:t>
            </a:r>
          </a:p>
          <a:p>
            <a:pPr algn="ctr" defTabSz="914400" eaLnBrk="1" hangingPunct="1">
              <a:buSzPct val="95000"/>
            </a:pPr>
            <a:r>
              <a:rPr lang="pt-BR" altLang="pt-BR" sz="1600" dirty="0" smtClean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E-mail: pesquisa@sanasa.com.br</a:t>
            </a:r>
            <a:endParaRPr lang="pt-BR" altLang="pt-BR" sz="1600" dirty="0">
              <a:solidFill>
                <a:schemeClr val="bg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Personalizar design">
  <a:themeElements>
    <a:clrScheme name="Escritório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Escritório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Escritório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2_Personalizar design">
  <a:themeElements>
    <a:clrScheme name="Escritório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Escritório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Escritório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1_Personalizar design">
  <a:themeElements>
    <a:clrScheme name="Escritório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Escritório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Escritório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Override1.xml><?xml version="1.0" encoding="utf-8"?>
<a:themeOverride xmlns:a="http://schemas.openxmlformats.org/drawingml/2006/main">
  <a:clrScheme name="Escritório">
    <a:dk1>
      <a:sysClr val="windowText" lastClr="000000"/>
    </a:dk1>
    <a:lt1>
      <a:sysClr val="window" lastClr="FFFFFF"/>
    </a:lt1>
    <a:dk2>
      <a:srgbClr val="1F497D"/>
    </a:dk2>
    <a:lt2>
      <a:srgbClr val="EEECE1"/>
    </a:lt2>
    <a:accent1>
      <a:srgbClr val="4F81BD"/>
    </a:accent1>
    <a:accent2>
      <a:srgbClr val="C0504D"/>
    </a:accent2>
    <a:accent3>
      <a:srgbClr val="9BBB59"/>
    </a:accent3>
    <a:accent4>
      <a:srgbClr val="8064A2"/>
    </a:accent4>
    <a:accent5>
      <a:srgbClr val="4BACC6"/>
    </a:accent5>
    <a:accent6>
      <a:srgbClr val="F79646"/>
    </a:accent6>
    <a:hlink>
      <a:srgbClr val="0000FF"/>
    </a:hlink>
    <a:folHlink>
      <a:srgbClr val="800080"/>
    </a:folHlink>
  </a:clrScheme>
  <a:fontScheme name="Escritório">
    <a:majorFont>
      <a:latin typeface="Cambria"/>
      <a:ea typeface=""/>
      <a:cs typeface=""/>
      <a:font script="Jpan" typeface="ＭＳ Ｐゴシック"/>
      <a:font script="Hang" typeface="맑은 고딕"/>
      <a:font script="Hans" typeface="宋体"/>
      <a:font script="Hant" typeface="新細明體"/>
      <a:font script="Arab" typeface="Times New Roman"/>
      <a:font script="Hebr" typeface="Times New Roman"/>
      <a:font script="Thai" typeface="Tahoma"/>
      <a:font script="Ethi" typeface="Nyala"/>
      <a:font script="Beng" typeface="Vrinda"/>
      <a:font script="Gujr" typeface="Shruti"/>
      <a:font script="Khmr" typeface="MoolBoran"/>
      <a:font script="Knda" typeface="Tunga"/>
      <a:font script="Guru" typeface="Raavi"/>
      <a:font script="Cans" typeface="Euphemia"/>
      <a:font script="Cher" typeface="Plantagenet Cherokee"/>
      <a:font script="Yiii" typeface="Microsoft Yi Baiti"/>
      <a:font script="Tibt" typeface="Microsoft Himalaya"/>
      <a:font script="Thaa" typeface="MV Boli"/>
      <a:font script="Deva" typeface="Mangal"/>
      <a:font script="Telu" typeface="Gautami"/>
      <a:font script="Taml" typeface="Latha"/>
      <a:font script="Syrc" typeface="Estrangelo Edessa"/>
      <a:font script="Orya" typeface="Kalinga"/>
      <a:font script="Mlym" typeface="Kartika"/>
      <a:font script="Laoo" typeface="DokChampa"/>
      <a:font script="Sinh" typeface="Iskoola Pota"/>
      <a:font script="Mong" typeface="Mongolian Baiti"/>
      <a:font script="Viet" typeface="Times New Roman"/>
      <a:font script="Uigh" typeface="Microsoft Uighur"/>
      <a:font script="Geor" typeface="Sylfaen"/>
    </a:majorFont>
    <a:minorFont>
      <a:latin typeface="Calibri"/>
      <a:ea typeface=""/>
      <a:cs typeface=""/>
      <a:font script="Jpan" typeface="ＭＳ Ｐゴシック"/>
      <a:font script="Hang" typeface="맑은 고딕"/>
      <a:font script="Hans" typeface="宋体"/>
      <a:font script="Hant" typeface="新細明體"/>
      <a:font script="Arab" typeface="Arial"/>
      <a:font script="Hebr" typeface="Arial"/>
      <a:font script="Thai" typeface="Tahoma"/>
      <a:font script="Ethi" typeface="Nyala"/>
      <a:font script="Beng" typeface="Vrinda"/>
      <a:font script="Gujr" typeface="Shruti"/>
      <a:font script="Khmr" typeface="DaunPenh"/>
      <a:font script="Knda" typeface="Tunga"/>
      <a:font script="Guru" typeface="Raavi"/>
      <a:font script="Cans" typeface="Euphemia"/>
      <a:font script="Cher" typeface="Plantagenet Cherokee"/>
      <a:font script="Yiii" typeface="Microsoft Yi Baiti"/>
      <a:font script="Tibt" typeface="Microsoft Himalaya"/>
      <a:font script="Thaa" typeface="MV Boli"/>
      <a:font script="Deva" typeface="Mangal"/>
      <a:font script="Telu" typeface="Gautami"/>
      <a:font script="Taml" typeface="Latha"/>
      <a:font script="Syrc" typeface="Estrangelo Edessa"/>
      <a:font script="Orya" typeface="Kalinga"/>
      <a:font script="Mlym" typeface="Kartika"/>
      <a:font script="Laoo" typeface="DokChampa"/>
      <a:font script="Sinh" typeface="Iskoola Pota"/>
      <a:font script="Mong" typeface="Mongolian Baiti"/>
      <a:font script="Viet" typeface="Arial"/>
      <a:font script="Uigh" typeface="Microsoft Uighur"/>
      <a:font script="Geor" typeface="Sylfaen"/>
    </a:minorFont>
  </a:fontScheme>
  <a:fmtScheme name="Escritório">
    <a:fillStyleLst>
      <a:solidFill>
        <a:schemeClr val="phClr"/>
      </a:solidFill>
      <a:gradFill rotWithShape="1">
        <a:gsLst>
          <a:gs pos="0">
            <a:schemeClr val="phClr">
              <a:tint val="50000"/>
              <a:satMod val="300000"/>
            </a:schemeClr>
          </a:gs>
          <a:gs pos="35000">
            <a:schemeClr val="phClr">
              <a:tint val="37000"/>
              <a:satMod val="300000"/>
            </a:schemeClr>
          </a:gs>
          <a:gs pos="100000">
            <a:schemeClr val="phClr">
              <a:tint val="15000"/>
              <a:satMod val="350000"/>
            </a:schemeClr>
          </a:gs>
        </a:gsLst>
        <a:lin ang="16200000" scaled="1"/>
      </a:gradFill>
      <a:gradFill rotWithShape="1">
        <a:gsLst>
          <a:gs pos="0">
            <a:schemeClr val="phClr">
              <a:shade val="51000"/>
              <a:satMod val="130000"/>
            </a:schemeClr>
          </a:gs>
          <a:gs pos="80000">
            <a:schemeClr val="phClr">
              <a:shade val="93000"/>
              <a:satMod val="130000"/>
            </a:schemeClr>
          </a:gs>
          <a:gs pos="100000">
            <a:schemeClr val="phClr">
              <a:shade val="94000"/>
              <a:satMod val="135000"/>
            </a:schemeClr>
          </a:gs>
        </a:gsLst>
        <a:lin ang="16200000" scaled="0"/>
      </a:gradFill>
    </a:fillStyleLst>
    <a:lnStyleLst>
      <a:ln w="9525" cap="flat" cmpd="sng" algn="ctr">
        <a:solidFill>
          <a:schemeClr val="phClr">
            <a:shade val="95000"/>
            <a:satMod val="105000"/>
          </a:schemeClr>
        </a:solidFill>
        <a:prstDash val="solid"/>
      </a:ln>
      <a:ln w="25400" cap="flat" cmpd="sng" algn="ctr">
        <a:solidFill>
          <a:schemeClr val="phClr"/>
        </a:solidFill>
        <a:prstDash val="solid"/>
      </a:ln>
      <a:ln w="38100" cap="flat" cmpd="sng" algn="ctr">
        <a:solidFill>
          <a:schemeClr val="phClr"/>
        </a:solidFill>
        <a:prstDash val="solid"/>
      </a:ln>
    </a:lnStyleLst>
    <a:effectStyleLst>
      <a:effectStyle>
        <a:effectLst>
          <a:outerShdw blurRad="40000" dist="20000" dir="5400000" rotWithShape="0">
            <a:srgbClr val="000000">
              <a:alpha val="38000"/>
            </a:srgbClr>
          </a:outerShdw>
        </a:effectLst>
      </a:effectStyle>
      <a:effectStyle>
        <a:effectLst>
          <a:outerShdw blurRad="40000" dist="23000" dir="5400000" rotWithShape="0">
            <a:srgbClr val="000000">
              <a:alpha val="35000"/>
            </a:srgbClr>
          </a:outerShdw>
        </a:effectLst>
      </a:effectStyle>
      <a:effectStyle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>
            <a:rot lat="0" lon="0" rev="0"/>
          </a:camera>
          <a:lightRig rig="threePt" dir="t">
            <a:rot lat="0" lon="0" rev="1200000"/>
          </a:lightRig>
        </a:scene3d>
        <a:sp3d>
          <a:bevelT w="63500" h="25400"/>
        </a:sp3d>
      </a:effectStyle>
    </a:effectStyleLst>
    <a:bgFillStyleLst>
      <a:solidFill>
        <a:schemeClr val="phClr"/>
      </a:solidFill>
      <a:gradFill rotWithShape="1">
        <a:gsLst>
          <a:gs pos="0">
            <a:schemeClr val="phClr">
              <a:tint val="40000"/>
              <a:satMod val="350000"/>
            </a:schemeClr>
          </a:gs>
          <a:gs pos="40000">
            <a:schemeClr val="phClr">
              <a:tint val="45000"/>
              <a:shade val="99000"/>
              <a:satMod val="350000"/>
            </a:schemeClr>
          </a:gs>
          <a:gs pos="100000">
            <a:schemeClr val="phClr">
              <a:shade val="20000"/>
              <a:satMod val="255000"/>
            </a:schemeClr>
          </a:gs>
        </a:gsLst>
        <a:path path="circle">
          <a:fillToRect l="50000" t="-80000" r="50000" b="180000"/>
        </a:path>
      </a:gradFill>
      <a:gradFill rotWithShape="1">
        <a:gsLst>
          <a:gs pos="0">
            <a:schemeClr val="phClr">
              <a:tint val="80000"/>
              <a:satMod val="300000"/>
            </a:schemeClr>
          </a:gs>
          <a:gs pos="100000">
            <a:schemeClr val="phClr">
              <a:shade val="30000"/>
              <a:satMod val="200000"/>
            </a:schemeClr>
          </a:gs>
        </a:gsLst>
        <a:path path="circle">
          <a:fillToRect l="50000" t="50000" r="50000" b="50000"/>
        </a:path>
      </a:gradFill>
    </a:bgFillStyleLst>
  </a:fmtScheme>
</a:themeOverride>
</file>

<file path=ppt/theme/themeOverride2.xml><?xml version="1.0" encoding="utf-8"?>
<a:themeOverride xmlns:a="http://schemas.openxmlformats.org/drawingml/2006/main">
  <a:clrScheme name="Escritório">
    <a:dk1>
      <a:sysClr val="windowText" lastClr="000000"/>
    </a:dk1>
    <a:lt1>
      <a:sysClr val="window" lastClr="FFFFFF"/>
    </a:lt1>
    <a:dk2>
      <a:srgbClr val="1F497D"/>
    </a:dk2>
    <a:lt2>
      <a:srgbClr val="EEECE1"/>
    </a:lt2>
    <a:accent1>
      <a:srgbClr val="4F81BD"/>
    </a:accent1>
    <a:accent2>
      <a:srgbClr val="C0504D"/>
    </a:accent2>
    <a:accent3>
      <a:srgbClr val="9BBB59"/>
    </a:accent3>
    <a:accent4>
      <a:srgbClr val="8064A2"/>
    </a:accent4>
    <a:accent5>
      <a:srgbClr val="4BACC6"/>
    </a:accent5>
    <a:accent6>
      <a:srgbClr val="F79646"/>
    </a:accent6>
    <a:hlink>
      <a:srgbClr val="0000FF"/>
    </a:hlink>
    <a:folHlink>
      <a:srgbClr val="800080"/>
    </a:folHlink>
  </a:clrScheme>
  <a:fontScheme name="Escritório">
    <a:majorFont>
      <a:latin typeface="Cambria"/>
      <a:ea typeface=""/>
      <a:cs typeface=""/>
      <a:font script="Jpan" typeface="ＭＳ Ｐゴシック"/>
      <a:font script="Hang" typeface="맑은 고딕"/>
      <a:font script="Hans" typeface="宋体"/>
      <a:font script="Hant" typeface="新細明體"/>
      <a:font script="Arab" typeface="Times New Roman"/>
      <a:font script="Hebr" typeface="Times New Roman"/>
      <a:font script="Thai" typeface="Tahoma"/>
      <a:font script="Ethi" typeface="Nyala"/>
      <a:font script="Beng" typeface="Vrinda"/>
      <a:font script="Gujr" typeface="Shruti"/>
      <a:font script="Khmr" typeface="MoolBoran"/>
      <a:font script="Knda" typeface="Tunga"/>
      <a:font script="Guru" typeface="Raavi"/>
      <a:font script="Cans" typeface="Euphemia"/>
      <a:font script="Cher" typeface="Plantagenet Cherokee"/>
      <a:font script="Yiii" typeface="Microsoft Yi Baiti"/>
      <a:font script="Tibt" typeface="Microsoft Himalaya"/>
      <a:font script="Thaa" typeface="MV Boli"/>
      <a:font script="Deva" typeface="Mangal"/>
      <a:font script="Telu" typeface="Gautami"/>
      <a:font script="Taml" typeface="Latha"/>
      <a:font script="Syrc" typeface="Estrangelo Edessa"/>
      <a:font script="Orya" typeface="Kalinga"/>
      <a:font script="Mlym" typeface="Kartika"/>
      <a:font script="Laoo" typeface="DokChampa"/>
      <a:font script="Sinh" typeface="Iskoola Pota"/>
      <a:font script="Mong" typeface="Mongolian Baiti"/>
      <a:font script="Viet" typeface="Times New Roman"/>
      <a:font script="Uigh" typeface="Microsoft Uighur"/>
      <a:font script="Geor" typeface="Sylfaen"/>
    </a:majorFont>
    <a:minorFont>
      <a:latin typeface="Calibri"/>
      <a:ea typeface=""/>
      <a:cs typeface=""/>
      <a:font script="Jpan" typeface="ＭＳ Ｐゴシック"/>
      <a:font script="Hang" typeface="맑은 고딕"/>
      <a:font script="Hans" typeface="宋体"/>
      <a:font script="Hant" typeface="新細明體"/>
      <a:font script="Arab" typeface="Arial"/>
      <a:font script="Hebr" typeface="Arial"/>
      <a:font script="Thai" typeface="Tahoma"/>
      <a:font script="Ethi" typeface="Nyala"/>
      <a:font script="Beng" typeface="Vrinda"/>
      <a:font script="Gujr" typeface="Shruti"/>
      <a:font script="Khmr" typeface="DaunPenh"/>
      <a:font script="Knda" typeface="Tunga"/>
      <a:font script="Guru" typeface="Raavi"/>
      <a:font script="Cans" typeface="Euphemia"/>
      <a:font script="Cher" typeface="Plantagenet Cherokee"/>
      <a:font script="Yiii" typeface="Microsoft Yi Baiti"/>
      <a:font script="Tibt" typeface="Microsoft Himalaya"/>
      <a:font script="Thaa" typeface="MV Boli"/>
      <a:font script="Deva" typeface="Mangal"/>
      <a:font script="Telu" typeface="Gautami"/>
      <a:font script="Taml" typeface="Latha"/>
      <a:font script="Syrc" typeface="Estrangelo Edessa"/>
      <a:font script="Orya" typeface="Kalinga"/>
      <a:font script="Mlym" typeface="Kartika"/>
      <a:font script="Laoo" typeface="DokChampa"/>
      <a:font script="Sinh" typeface="Iskoola Pota"/>
      <a:font script="Mong" typeface="Mongolian Baiti"/>
      <a:font script="Viet" typeface="Arial"/>
      <a:font script="Uigh" typeface="Microsoft Uighur"/>
      <a:font script="Geor" typeface="Sylfaen"/>
    </a:minorFont>
  </a:fontScheme>
  <a:fmtScheme name="Escritório">
    <a:fillStyleLst>
      <a:solidFill>
        <a:schemeClr val="phClr"/>
      </a:solidFill>
      <a:gradFill rotWithShape="1">
        <a:gsLst>
          <a:gs pos="0">
            <a:schemeClr val="phClr">
              <a:tint val="50000"/>
              <a:satMod val="300000"/>
            </a:schemeClr>
          </a:gs>
          <a:gs pos="35000">
            <a:schemeClr val="phClr">
              <a:tint val="37000"/>
              <a:satMod val="300000"/>
            </a:schemeClr>
          </a:gs>
          <a:gs pos="100000">
            <a:schemeClr val="phClr">
              <a:tint val="15000"/>
              <a:satMod val="350000"/>
            </a:schemeClr>
          </a:gs>
        </a:gsLst>
        <a:lin ang="16200000" scaled="1"/>
      </a:gradFill>
      <a:gradFill rotWithShape="1">
        <a:gsLst>
          <a:gs pos="0">
            <a:schemeClr val="phClr">
              <a:shade val="51000"/>
              <a:satMod val="130000"/>
            </a:schemeClr>
          </a:gs>
          <a:gs pos="80000">
            <a:schemeClr val="phClr">
              <a:shade val="93000"/>
              <a:satMod val="130000"/>
            </a:schemeClr>
          </a:gs>
          <a:gs pos="100000">
            <a:schemeClr val="phClr">
              <a:shade val="94000"/>
              <a:satMod val="135000"/>
            </a:schemeClr>
          </a:gs>
        </a:gsLst>
        <a:lin ang="16200000" scaled="0"/>
      </a:gradFill>
    </a:fillStyleLst>
    <a:lnStyleLst>
      <a:ln w="9525" cap="flat" cmpd="sng" algn="ctr">
        <a:solidFill>
          <a:schemeClr val="phClr">
            <a:shade val="95000"/>
            <a:satMod val="105000"/>
          </a:schemeClr>
        </a:solidFill>
        <a:prstDash val="solid"/>
      </a:ln>
      <a:ln w="25400" cap="flat" cmpd="sng" algn="ctr">
        <a:solidFill>
          <a:schemeClr val="phClr"/>
        </a:solidFill>
        <a:prstDash val="solid"/>
      </a:ln>
      <a:ln w="38100" cap="flat" cmpd="sng" algn="ctr">
        <a:solidFill>
          <a:schemeClr val="phClr"/>
        </a:solidFill>
        <a:prstDash val="solid"/>
      </a:ln>
    </a:lnStyleLst>
    <a:effectStyleLst>
      <a:effectStyle>
        <a:effectLst>
          <a:outerShdw blurRad="40000" dist="20000" dir="5400000" rotWithShape="0">
            <a:srgbClr val="000000">
              <a:alpha val="38000"/>
            </a:srgbClr>
          </a:outerShdw>
        </a:effectLst>
      </a:effectStyle>
      <a:effectStyle>
        <a:effectLst>
          <a:outerShdw blurRad="40000" dist="23000" dir="5400000" rotWithShape="0">
            <a:srgbClr val="000000">
              <a:alpha val="35000"/>
            </a:srgbClr>
          </a:outerShdw>
        </a:effectLst>
      </a:effectStyle>
      <a:effectStyle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>
            <a:rot lat="0" lon="0" rev="0"/>
          </a:camera>
          <a:lightRig rig="threePt" dir="t">
            <a:rot lat="0" lon="0" rev="1200000"/>
          </a:lightRig>
        </a:scene3d>
        <a:sp3d>
          <a:bevelT w="63500" h="25400"/>
        </a:sp3d>
      </a:effectStyle>
    </a:effectStyleLst>
    <a:bgFillStyleLst>
      <a:solidFill>
        <a:schemeClr val="phClr"/>
      </a:solidFill>
      <a:gradFill rotWithShape="1">
        <a:gsLst>
          <a:gs pos="0">
            <a:schemeClr val="phClr">
              <a:tint val="40000"/>
              <a:satMod val="350000"/>
            </a:schemeClr>
          </a:gs>
          <a:gs pos="40000">
            <a:schemeClr val="phClr">
              <a:tint val="45000"/>
              <a:shade val="99000"/>
              <a:satMod val="350000"/>
            </a:schemeClr>
          </a:gs>
          <a:gs pos="100000">
            <a:schemeClr val="phClr">
              <a:shade val="20000"/>
              <a:satMod val="255000"/>
            </a:schemeClr>
          </a:gs>
        </a:gsLst>
        <a:path path="circle">
          <a:fillToRect l="50000" t="-80000" r="50000" b="180000"/>
        </a:path>
      </a:gradFill>
      <a:gradFill rotWithShape="1">
        <a:gsLst>
          <a:gs pos="0">
            <a:schemeClr val="phClr">
              <a:tint val="80000"/>
              <a:satMod val="300000"/>
            </a:schemeClr>
          </a:gs>
          <a:gs pos="100000">
            <a:schemeClr val="phClr">
              <a:shade val="30000"/>
              <a:satMod val="200000"/>
            </a:schemeClr>
          </a:gs>
        </a:gsLst>
        <a:path path="circle">
          <a:fillToRect l="50000" t="50000" r="50000" b="50000"/>
        </a:path>
      </a:gradFill>
    </a:bgFillStyleLst>
  </a:fmtScheme>
</a:themeOverrid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368</TotalTime>
  <Words>562</Words>
  <Application>Microsoft Office PowerPoint</Application>
  <PresentationFormat>Apresentação na tela (4:3)</PresentationFormat>
  <Paragraphs>64</Paragraphs>
  <Slides>15</Slides>
  <Notes>0</Notes>
  <HiddenSlides>0</HiddenSlides>
  <MMClips>0</MMClips>
  <ScaleCrop>false</ScaleCrop>
  <HeadingPairs>
    <vt:vector size="4" baseType="variant">
      <vt:variant>
        <vt:lpstr>Tema</vt:lpstr>
      </vt:variant>
      <vt:variant>
        <vt:i4>3</vt:i4>
      </vt:variant>
      <vt:variant>
        <vt:lpstr>Títulos de slides</vt:lpstr>
      </vt:variant>
      <vt:variant>
        <vt:i4>15</vt:i4>
      </vt:variant>
    </vt:vector>
  </HeadingPairs>
  <TitlesOfParts>
    <vt:vector size="18" baseType="lpstr">
      <vt:lpstr>Personalizar design</vt:lpstr>
      <vt:lpstr>2_Personalizar design</vt:lpstr>
      <vt:lpstr>1_Personalizar design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z</dc:title>
  <dc:creator>DMC</dc:creator>
  <cp:lastModifiedBy>José Luis Costa</cp:lastModifiedBy>
  <cp:revision>56</cp:revision>
  <dcterms:created xsi:type="dcterms:W3CDTF">2015-03-10T18:20:36Z</dcterms:created>
  <dcterms:modified xsi:type="dcterms:W3CDTF">2015-05-26T11:10:40Z</dcterms:modified>
</cp:coreProperties>
</file>