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61" r:id="rId2"/>
    <p:sldId id="262" r:id="rId3"/>
    <p:sldId id="306" r:id="rId4"/>
    <p:sldId id="308" r:id="rId5"/>
    <p:sldId id="285" r:id="rId6"/>
    <p:sldId id="279" r:id="rId7"/>
    <p:sldId id="307" r:id="rId8"/>
    <p:sldId id="298" r:id="rId9"/>
    <p:sldId id="263" r:id="rId10"/>
    <p:sldId id="300" r:id="rId11"/>
    <p:sldId id="299" r:id="rId12"/>
    <p:sldId id="280" r:id="rId13"/>
    <p:sldId id="271" r:id="rId14"/>
    <p:sldId id="272" r:id="rId15"/>
    <p:sldId id="309" r:id="rId16"/>
    <p:sldId id="312" r:id="rId17"/>
    <p:sldId id="313" r:id="rId18"/>
    <p:sldId id="314" r:id="rId19"/>
    <p:sldId id="316" r:id="rId20"/>
    <p:sldId id="315" r:id="rId21"/>
    <p:sldId id="317" r:id="rId22"/>
    <p:sldId id="273" r:id="rId2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ross, Jason" initials="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1919"/>
    <a:srgbClr val="0F2C36"/>
    <a:srgbClr val="44C8F5"/>
    <a:srgbClr val="19343D"/>
    <a:srgbClr val="2138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86410" autoAdjust="0"/>
  </p:normalViewPr>
  <p:slideViewPr>
    <p:cSldViewPr snapToGrid="0">
      <p:cViewPr>
        <p:scale>
          <a:sx n="59" d="100"/>
          <a:sy n="59" d="100"/>
        </p:scale>
        <p:origin x="-1600" y="-152"/>
      </p:cViewPr>
      <p:guideLst>
        <p:guide orient="horz" pos="4172"/>
        <p:guide orient="horz" pos="2071"/>
        <p:guide orient="horz" pos="3743"/>
        <p:guide orient="horz" pos="1239"/>
        <p:guide pos="5472"/>
        <p:guide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commentAuthors" Target="commentAuthors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C72E6E5-1857-4B85-8B01-BE55BBE0A1CC}" type="datetimeFigureOut">
              <a:rPr lang="ja-JP" altLang="en-US"/>
              <a:pPr>
                <a:defRPr/>
              </a:pPr>
              <a:t>15/05/26</a:t>
            </a:fld>
            <a:endParaRPr lang="pt-BR" altLang="ja-JP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4F7D94B-F2D6-43B1-B008-436BC3A4E3A4}" type="slidenum">
              <a:rPr lang="ja-JP" altLang="en-US"/>
              <a:pPr>
                <a:defRPr/>
              </a:pPr>
              <a:t>‹#›</a:t>
            </a:fld>
            <a:endParaRPr lang="pt-BR" altLang="ja-JP"/>
          </a:p>
        </p:txBody>
      </p:sp>
    </p:spTree>
    <p:extLst>
      <p:ext uri="{BB962C8B-B14F-4D97-AF65-F5344CB8AC3E}">
        <p14:creationId xmlns:p14="http://schemas.microsoft.com/office/powerpoint/2010/main" val="37749774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A3A1B29-4B59-49BA-BC47-E838E19DAA87}" type="datetimeFigureOut">
              <a:rPr lang="en-US"/>
              <a:pPr>
                <a:defRPr/>
              </a:pPr>
              <a:t>15/05/26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088" y="4414838"/>
            <a:ext cx="5610225" cy="418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1DF53D1-40C7-4D95-95D0-D973F42E4E8B}" type="slidenum">
              <a:rPr lang="en-US"/>
              <a:pPr>
                <a:defRPr/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026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F9B581-A563-40C9-B529-F3856639BC60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690F23-6D94-40BA-A189-8FF0788AFF00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AD78B-C291-4F98-A66A-38252AD282C2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AD78B-C291-4F98-A66A-38252AD282C2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ja-JP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664DDD-AB56-4E5E-ADBA-12439D5DFBCF}" type="slidenum">
              <a:rPr lang="en-US" smtClean="0"/>
              <a:pPr>
                <a:defRPr/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379C43-586F-40A2-ABA0-F528D6D7EDDE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AD78B-C291-4F98-A66A-38252AD282C2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81C0CC-CBCF-4C21-92AF-F8F60DDE83C7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81C0CC-CBCF-4C21-92AF-F8F60DDE83C7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81C0CC-CBCF-4C21-92AF-F8F60DDE83C7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7176A6-E311-44AC-8FFE-128645E5C6E0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AD78B-C291-4F98-A66A-38252AD282C2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D4CFEF-507A-45C2-981E-740D287BD638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AD78B-C291-4F98-A66A-38252AD282C2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 altLang="ja-JP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ja-JP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15D57C-487D-4EB4-B4F1-CEDB869685D9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Kuraray_PPT_template-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5253649"/>
            <a:ext cx="7772400" cy="865563"/>
          </a:xfrm>
        </p:spPr>
        <p:txBody>
          <a:bodyPr>
            <a:normAutofit/>
          </a:bodyPr>
          <a:lstStyle>
            <a:lvl1pPr algn="l">
              <a:defRPr sz="3600" b="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ja-JP" altLang="en-US" dirty="0" smtClean="0"/>
              <a:t>マスタ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939434"/>
            <a:ext cx="6400800" cy="45027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  <a:latin typeface="Trebuchet MS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dirty="0" smtClean="0"/>
              <a:t>マスタ サブタイトルの書式設定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456488" y="6467475"/>
            <a:ext cx="1322387" cy="365125"/>
          </a:xfrm>
        </p:spPr>
        <p:txBody>
          <a:bodyPr/>
          <a:lstStyle>
            <a:lvl1pPr algn="r">
              <a:defRPr>
                <a:solidFill>
                  <a:srgbClr val="44C8F5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Kuraray_PPT_template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36133"/>
            <a:ext cx="8229600" cy="730780"/>
          </a:xfrm>
        </p:spPr>
        <p:txBody>
          <a:bodyPr>
            <a:normAutofit/>
          </a:bodyPr>
          <a:lstStyle>
            <a:lvl1pPr algn="l">
              <a:defRPr sz="3200" b="0">
                <a:solidFill>
                  <a:schemeClr val="bg1"/>
                </a:solidFill>
              </a:defRPr>
            </a:lvl1pPr>
          </a:lstStyle>
          <a:p>
            <a:r>
              <a:rPr lang="ja-JP" altLang="en-US" dirty="0" smtClean="0"/>
              <a:t>マスタ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2825"/>
            <a:ext cx="8229600" cy="3320935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itchFamily="34" charset="0"/>
              <a:buNone/>
              <a:tabLst>
                <a:tab pos="8005763" algn="dec"/>
              </a:tabLst>
              <a:defRPr sz="1800" baseline="0">
                <a:solidFill>
                  <a:schemeClr val="bg1"/>
                </a:solidFill>
              </a:defRPr>
            </a:lvl1pPr>
            <a:lvl2pPr marL="0" indent="0">
              <a:buNone/>
              <a:defRPr sz="1800">
                <a:solidFill>
                  <a:schemeClr val="bg1"/>
                </a:solidFill>
              </a:defRPr>
            </a:lvl2pPr>
            <a:lvl3pPr marL="0" indent="0">
              <a:buNone/>
              <a:defRPr sz="1800">
                <a:solidFill>
                  <a:schemeClr val="bg1"/>
                </a:solidFill>
              </a:defRPr>
            </a:lvl3pPr>
            <a:lvl4pPr marL="0" indent="0">
              <a:buNone/>
              <a:defRPr sz="1800">
                <a:solidFill>
                  <a:schemeClr val="bg1"/>
                </a:solidFill>
              </a:defRPr>
            </a:lvl4pPr>
            <a:lvl5pPr marL="0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ja-JP" altLang="en-US" dirty="0" err="1" smtClean="0"/>
              <a:t>マスタ テキストの書式設定</a:t>
            </a:r>
          </a:p>
          <a:p>
            <a:pPr lvl="1"/>
            <a:r>
              <a:rPr lang="ja-JP" altLang="en-US" dirty="0" err="1" smtClean="0"/>
              <a:t>第 </a:t>
            </a:r>
            <a:r>
              <a:rPr lang="en-US" altLang="ja-JP" dirty="0" err="1" smtClean="0"/>
              <a:t>2 </a:t>
            </a:r>
            <a:r>
              <a:rPr lang="ja-JP" altLang="en-US" dirty="0" err="1" smtClean="0"/>
              <a:t>レベル</a:t>
            </a:r>
          </a:p>
          <a:p>
            <a:pPr lvl="2"/>
            <a:r>
              <a:rPr lang="ja-JP" altLang="en-US" dirty="0" err="1" smtClean="0"/>
              <a:t>第 </a:t>
            </a:r>
            <a:r>
              <a:rPr lang="en-US" altLang="ja-JP" dirty="0" err="1" smtClean="0"/>
              <a:t>3 </a:t>
            </a:r>
            <a:r>
              <a:rPr lang="ja-JP" altLang="en-US" dirty="0" err="1" smtClean="0"/>
              <a:t>レベル</a:t>
            </a:r>
          </a:p>
          <a:p>
            <a:pPr lvl="3"/>
            <a:r>
              <a:rPr lang="ja-JP" altLang="en-US" dirty="0" err="1" smtClean="0"/>
              <a:t>第 </a:t>
            </a:r>
            <a:r>
              <a:rPr lang="en-US" altLang="ja-JP" dirty="0" err="1" smtClean="0"/>
              <a:t>4 </a:t>
            </a:r>
            <a:r>
              <a:rPr lang="ja-JP" altLang="en-US" dirty="0" err="1" smtClean="0"/>
              <a:t>レベル</a:t>
            </a:r>
          </a:p>
          <a:p>
            <a:pPr lvl="4"/>
            <a:r>
              <a:rPr lang="ja-JP" altLang="en-US" dirty="0" err="1" smtClean="0"/>
              <a:t>第 </a:t>
            </a:r>
            <a:r>
              <a:rPr lang="en-US" altLang="ja-JP" dirty="0" err="1" smtClean="0"/>
              <a:t>5 </a:t>
            </a:r>
            <a:r>
              <a:rPr lang="ja-JP" altLang="en-US" dirty="0" err="1" smtClean="0"/>
              <a:t>レベル</a:t>
            </a:r>
            <a:endParaRPr lang="en-US" dirty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44C8F5"/>
                </a:solidFill>
              </a:defRPr>
            </a:lvl1pPr>
          </a:lstStyle>
          <a:p>
            <a:pPr>
              <a:defRPr/>
            </a:pPr>
            <a:fld id="{09DB6408-4C56-457A-9B1F-D45DA1BA64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Kuraray_PPT_template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 userDrawn="1"/>
        </p:nvSpPr>
        <p:spPr>
          <a:xfrm>
            <a:off x="274638" y="1260475"/>
            <a:ext cx="8594725" cy="669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774773"/>
            <a:ext cx="8229600" cy="4525963"/>
          </a:xfrm>
        </p:spPr>
        <p:txBody>
          <a:bodyPr/>
          <a:lstStyle>
            <a:lvl1pPr>
              <a:spcBef>
                <a:spcPts val="0"/>
              </a:spcBef>
              <a:buNone/>
              <a:defRPr sz="2000"/>
            </a:lvl1pPr>
            <a:lvl2pPr>
              <a:spcBef>
                <a:spcPts val="0"/>
              </a:spcBef>
              <a:defRPr sz="1600"/>
            </a:lvl2pPr>
            <a:lvl3pPr>
              <a:spcBef>
                <a:spcPts val="0"/>
              </a:spcBef>
              <a:defRPr sz="1600"/>
            </a:lvl3pPr>
            <a:lvl4pPr>
              <a:spcBef>
                <a:spcPts val="0"/>
              </a:spcBef>
              <a:defRPr sz="1600"/>
            </a:lvl4pPr>
            <a:lvl5pPr>
              <a:spcBef>
                <a:spcPts val="0"/>
              </a:spcBef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44C8F5"/>
                </a:solidFill>
              </a:defRPr>
            </a:lvl1pPr>
          </a:lstStyle>
          <a:p>
            <a:pPr>
              <a:defRPr/>
            </a:pPr>
            <a:fld id="{482762B0-DFBE-4FC2-98A0-117E8E491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Kuraray_PPT_template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10268"/>
            <a:ext cx="8229600" cy="1143000"/>
          </a:xfrm>
        </p:spPr>
        <p:txBody>
          <a:bodyPr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ja-JP" altLang="en-US" dirty="0" smtClean="0"/>
              <a:t>マスタ タイトルの書式設定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10268"/>
            <a:ext cx="8229600" cy="114300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ja-JP" altLang="en-US" dirty="0" smtClean="0"/>
              <a:t>マスタ タイトルの書式設定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7E2D1-424E-4968-8D95-C15471DD7D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Trebuchet MS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Trebuchet MS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Trebuchet MS" pitchFamily="34" charset="0"/>
                <a:ea typeface="+mn-ea"/>
              </a:defRPr>
            </a:lvl1pPr>
          </a:lstStyle>
          <a:p>
            <a:pPr>
              <a:defRPr/>
            </a:pPr>
            <a:fld id="{F4C321C0-AEA9-46CD-829B-B8E8A88223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1" name="Picture 6" descr="Kuraray_PPT_template-2.jpg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54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rebuchet MS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6.pn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e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0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microsoft.com/office/2007/relationships/hdphoto" Target="../media/hdphoto1.wdp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png"/><Relationship Id="rId12" Type="http://schemas.openxmlformats.org/officeDocument/2006/relationships/image" Target="../media/image16.png"/><Relationship Id="rId13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jp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15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Relationship Id="rId9" Type="http://schemas.openxmlformats.org/officeDocument/2006/relationships/image" Target="../media/image29.png"/><Relationship Id="rId10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png"/><Relationship Id="rId12" Type="http://schemas.openxmlformats.org/officeDocument/2006/relationships/image" Target="../media/image16.png"/><Relationship Id="rId13" Type="http://schemas.openxmlformats.org/officeDocument/2006/relationships/image" Target="../media/image17.png"/><Relationship Id="rId14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jpg"/><Relationship Id="rId4" Type="http://schemas.openxmlformats.org/officeDocument/2006/relationships/image" Target="../media/image25.png"/><Relationship Id="rId5" Type="http://schemas.openxmlformats.org/officeDocument/2006/relationships/image" Target="../media/image31.png"/><Relationship Id="rId6" Type="http://schemas.openxmlformats.org/officeDocument/2006/relationships/image" Target="../media/image15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Relationship Id="rId9" Type="http://schemas.openxmlformats.org/officeDocument/2006/relationships/image" Target="../media/image29.png"/><Relationship Id="rId10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6.png"/><Relationship Id="rId5" Type="http://schemas.openxmlformats.org/officeDocument/2006/relationships/image" Target="../media/image14.png"/><Relationship Id="rId6" Type="http://schemas.openxmlformats.org/officeDocument/2006/relationships/image" Target="../media/image33.png"/><Relationship Id="rId7" Type="http://schemas.openxmlformats.org/officeDocument/2006/relationships/image" Target="../media/image27.png"/><Relationship Id="rId8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35.png"/><Relationship Id="rId9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8.jpeg"/><Relationship Id="rId3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ctrTitle"/>
          </p:nvPr>
        </p:nvSpPr>
        <p:spPr>
          <a:xfrm>
            <a:off x="457200" y="5253038"/>
            <a:ext cx="7772400" cy="866775"/>
          </a:xfrm>
        </p:spPr>
        <p:txBody>
          <a:bodyPr/>
          <a:lstStyle/>
          <a:p>
            <a:pPr eaLnBrk="1" hangingPunct="1"/>
            <a:r>
              <a:rPr lang="en-US" altLang="ja-JP" dirty="0" smtClean="0"/>
              <a:t>ASSEMAE MAIO 2015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9" descr="for_PPT_build_dream-02-02.jpg"/>
          <p:cNvPicPr>
            <a:picLocks noChangeAspect="1"/>
          </p:cNvPicPr>
          <p:nvPr/>
        </p:nvPicPr>
        <p:blipFill>
          <a:blip r:embed="rId3"/>
          <a:srcRect t="10309" r="237"/>
          <a:stretch>
            <a:fillRect/>
          </a:stretch>
        </p:blipFill>
        <p:spPr bwMode="auto">
          <a:xfrm>
            <a:off x="0" y="669925"/>
            <a:ext cx="91440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Content Placeholder 5"/>
          <p:cNvSpPr>
            <a:spLocks noGrp="1"/>
          </p:cNvSpPr>
          <p:nvPr>
            <p:ph idx="4294967295"/>
          </p:nvPr>
        </p:nvSpPr>
        <p:spPr>
          <a:xfrm>
            <a:off x="433010" y="2535541"/>
            <a:ext cx="4405086" cy="3436937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 smtClean="0">
                <a:solidFill>
                  <a:schemeClr val="bg1"/>
                </a:solidFill>
              </a:rPr>
              <a:t>Tecnologia desenvolvida no Japão.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pt-BR" altLang="ja-JP" sz="2000" dirty="0" smtClean="0">
              <a:solidFill>
                <a:schemeClr val="bg1"/>
              </a:solidFill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 smtClean="0">
                <a:solidFill>
                  <a:schemeClr val="bg1"/>
                </a:solidFill>
              </a:rPr>
              <a:t>Mais de 10 anos de pesquisa e desenvolvimento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pt-BR" altLang="ja-JP" sz="2000" dirty="0">
              <a:solidFill>
                <a:schemeClr val="bg1"/>
              </a:solidFill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 smtClean="0">
                <a:solidFill>
                  <a:schemeClr val="bg1"/>
                </a:solidFill>
              </a:rPr>
              <a:t>Mais de 200 estações de tratamento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pt-BR" altLang="ja-JP" sz="2000" dirty="0">
              <a:solidFill>
                <a:schemeClr val="bg1"/>
              </a:solidFill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 smtClean="0">
                <a:solidFill>
                  <a:schemeClr val="bg1"/>
                </a:solidFill>
              </a:rPr>
              <a:t>Motivadores : 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>
                <a:solidFill>
                  <a:schemeClr val="bg1"/>
                </a:solidFill>
              </a:rPr>
              <a:t>	</a:t>
            </a:r>
            <a:r>
              <a:rPr lang="pt-BR" altLang="ja-JP" sz="2000" dirty="0" smtClean="0">
                <a:solidFill>
                  <a:schemeClr val="bg1"/>
                </a:solidFill>
              </a:rPr>
              <a:t>Falta de espaço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>
                <a:solidFill>
                  <a:schemeClr val="bg1"/>
                </a:solidFill>
              </a:rPr>
              <a:t>	</a:t>
            </a:r>
            <a:r>
              <a:rPr lang="pt-BR" altLang="ja-JP" sz="2000" dirty="0" smtClean="0">
                <a:solidFill>
                  <a:schemeClr val="bg1"/>
                </a:solidFill>
              </a:rPr>
              <a:t>Eficiência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>
                <a:solidFill>
                  <a:schemeClr val="bg1"/>
                </a:solidFill>
              </a:rPr>
              <a:t>	</a:t>
            </a:r>
            <a:r>
              <a:rPr lang="pt-BR" altLang="ja-JP" sz="2000" dirty="0" smtClean="0">
                <a:solidFill>
                  <a:schemeClr val="bg1"/>
                </a:solidFill>
              </a:rPr>
              <a:t>Resíduos Sólidos 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pt-BR" altLang="ja-JP" sz="2000" dirty="0">
                <a:solidFill>
                  <a:schemeClr val="bg1"/>
                </a:solidFill>
              </a:rPr>
              <a:t>	</a:t>
            </a:r>
            <a:r>
              <a:rPr lang="pt-BR" altLang="ja-JP" sz="2000" dirty="0" smtClean="0">
                <a:solidFill>
                  <a:schemeClr val="bg1"/>
                </a:solidFill>
              </a:rPr>
              <a:t>Leis ambientais </a:t>
            </a:r>
          </a:p>
        </p:txBody>
      </p:sp>
      <p:sp>
        <p:nvSpPr>
          <p:cNvPr id="12291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F5125E-718E-4FB3-966A-F898D0A86EE9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altLang="ja-JP"/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400650" y="1025204"/>
            <a:ext cx="6218238" cy="1438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ts val="6900"/>
              </a:lnSpc>
            </a:pPr>
            <a:r>
              <a:rPr lang="pt-BR" altLang="ja-JP" sz="7200" b="1" dirty="0" smtClean="0">
                <a:solidFill>
                  <a:schemeClr val="bg1"/>
                </a:solidFill>
                <a:latin typeface="Minion Pro SmBd"/>
              </a:rPr>
              <a:t>Introdução</a:t>
            </a:r>
          </a:p>
          <a:p>
            <a:r>
              <a:rPr lang="ja-JP" altLang="ja-JP" sz="3600" b="1" dirty="0" smtClean="0">
                <a:solidFill>
                  <a:schemeClr val="bg1"/>
                </a:solidFill>
                <a:latin typeface="Adobe Caslon Pro"/>
              </a:rPr>
              <a:t>T</a:t>
            </a:r>
            <a:r>
              <a:rPr lang="en-US" altLang="ja-JP" sz="3600" b="1" dirty="0" err="1" smtClean="0">
                <a:solidFill>
                  <a:schemeClr val="bg1"/>
                </a:solidFill>
                <a:latin typeface="Adobe Caslon Pro"/>
              </a:rPr>
              <a:t>ecnologia</a:t>
            </a:r>
            <a:r>
              <a:rPr lang="ja-JP" altLang="en-US" sz="3600" b="1" dirty="0" smtClean="0">
                <a:solidFill>
                  <a:schemeClr val="bg1"/>
                </a:solidFill>
                <a:latin typeface="Adobe Caslon Pro"/>
              </a:rPr>
              <a:t> </a:t>
            </a:r>
            <a:r>
              <a:rPr lang="en-US" altLang="ja-JP" sz="3600" b="1" dirty="0" smtClean="0">
                <a:solidFill>
                  <a:schemeClr val="bg1"/>
                </a:solidFill>
                <a:latin typeface="Adobe Caslon Pro"/>
              </a:rPr>
              <a:t>de</a:t>
            </a:r>
            <a:r>
              <a:rPr lang="ja-JP" altLang="en-US" sz="3600" b="1" dirty="0" smtClean="0">
                <a:solidFill>
                  <a:schemeClr val="bg1"/>
                </a:solidFill>
                <a:latin typeface="Adobe Caslon Pro"/>
              </a:rPr>
              <a:t> </a:t>
            </a:r>
            <a:r>
              <a:rPr lang="en-US" altLang="ja-JP" sz="3600" b="1" dirty="0" smtClean="0">
                <a:solidFill>
                  <a:schemeClr val="bg1"/>
                </a:solidFill>
                <a:latin typeface="Adobe Caslon Pro"/>
              </a:rPr>
              <a:t>Gel</a:t>
            </a:r>
            <a:r>
              <a:rPr lang="ja-JP" altLang="en-US" sz="3600" b="1" dirty="0" smtClean="0">
                <a:solidFill>
                  <a:schemeClr val="bg1"/>
                </a:solidFill>
                <a:latin typeface="Adobe Caslon Pro"/>
              </a:rPr>
              <a:t> </a:t>
            </a:r>
            <a:r>
              <a:rPr lang="en-US" altLang="ja-JP" sz="3600" b="1" dirty="0" smtClean="0">
                <a:solidFill>
                  <a:schemeClr val="bg1"/>
                </a:solidFill>
                <a:latin typeface="Adobe Caslon Pro"/>
              </a:rPr>
              <a:t>de</a:t>
            </a:r>
            <a:r>
              <a:rPr lang="ja-JP" altLang="en-US" sz="3600" b="1" dirty="0" smtClean="0">
                <a:solidFill>
                  <a:schemeClr val="bg1"/>
                </a:solidFill>
                <a:latin typeface="Adobe Caslon Pro"/>
              </a:rPr>
              <a:t> </a:t>
            </a:r>
            <a:r>
              <a:rPr lang="en-US" altLang="ja-JP" sz="3600" b="1" dirty="0" smtClean="0">
                <a:solidFill>
                  <a:schemeClr val="bg1"/>
                </a:solidFill>
                <a:latin typeface="Adobe Caslon Pro"/>
              </a:rPr>
              <a:t>PVA</a:t>
            </a:r>
            <a:r>
              <a:rPr lang="es-ES_tradnl" altLang="ja-JP" sz="3600" b="1" dirty="0" smtClean="0">
                <a:solidFill>
                  <a:schemeClr val="bg1"/>
                </a:solidFill>
                <a:latin typeface="Adobe Caslon Pro"/>
              </a:rPr>
              <a:t>.</a:t>
            </a:r>
            <a:endParaRPr lang="en-US" altLang="ja-JP" sz="3600" b="1" dirty="0">
              <a:solidFill>
                <a:schemeClr val="bg1"/>
              </a:solidFill>
              <a:latin typeface="Adobe Caslon Pro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7714" y="2987524"/>
            <a:ext cx="3162071" cy="28544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HiRes_back.jpg"/>
          <p:cNvPicPr>
            <a:picLocks noChangeAspect="1"/>
          </p:cNvPicPr>
          <p:nvPr/>
        </p:nvPicPr>
        <p:blipFill>
          <a:blip r:embed="rId3"/>
          <a:srcRect r="2632"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7BFF-9B14-4725-A263-90761D07D963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altLang="ja-JP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04236" y="1630956"/>
            <a:ext cx="8229600" cy="12938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4800" b="1" spc="-150" dirty="0" smtClean="0">
                <a:solidFill>
                  <a:srgbClr val="44C8F5"/>
                </a:solidFill>
                <a:latin typeface="Trebuchet MS"/>
              </a:rPr>
              <a:t>Processo de Lodo Ativado</a:t>
            </a:r>
          </a:p>
        </p:txBody>
      </p:sp>
      <p:grpSp>
        <p:nvGrpSpPr>
          <p:cNvPr id="5" name="図形グループ 4"/>
          <p:cNvGrpSpPr/>
          <p:nvPr/>
        </p:nvGrpSpPr>
        <p:grpSpPr>
          <a:xfrm>
            <a:off x="1076345" y="3691106"/>
            <a:ext cx="3967211" cy="962807"/>
            <a:chOff x="104952" y="5447565"/>
            <a:chExt cx="3967211" cy="962807"/>
          </a:xfrm>
        </p:grpSpPr>
        <p:sp>
          <p:nvSpPr>
            <p:cNvPr id="16" name="正方形/長方形 15"/>
            <p:cNvSpPr/>
            <p:nvPr/>
          </p:nvSpPr>
          <p:spPr>
            <a:xfrm>
              <a:off x="162896" y="5599962"/>
              <a:ext cx="3851762" cy="724243"/>
            </a:xfrm>
            <a:prstGeom prst="rect">
              <a:avLst/>
            </a:prstGeom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44000">
                  <a:schemeClr val="accent6">
                    <a:lumMod val="60000"/>
                    <a:lumOff val="40000"/>
                    <a:alpha val="68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pt-BR"/>
            </a:p>
          </p:txBody>
        </p:sp>
        <p:pic>
          <p:nvPicPr>
            <p:cNvPr id="17" name="図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4952" y="5447565"/>
              <a:ext cx="3967211" cy="962807"/>
            </a:xfrm>
            <a:prstGeom prst="rect">
              <a:avLst/>
            </a:prstGeom>
          </p:spPr>
        </p:pic>
        <p:pic>
          <p:nvPicPr>
            <p:cNvPr id="18" name="図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5047" y="5557065"/>
              <a:ext cx="1257316" cy="751193"/>
            </a:xfrm>
            <a:prstGeom prst="rect">
              <a:avLst/>
            </a:prstGeom>
          </p:spPr>
        </p:pic>
        <p:pic>
          <p:nvPicPr>
            <p:cNvPr id="19" name="図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07396" y="5573014"/>
              <a:ext cx="1257316" cy="751193"/>
            </a:xfrm>
            <a:prstGeom prst="rect">
              <a:avLst/>
            </a:prstGeom>
          </p:spPr>
        </p:pic>
        <p:pic>
          <p:nvPicPr>
            <p:cNvPr id="20" name="図 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79450" y="5573013"/>
              <a:ext cx="1257316" cy="751193"/>
            </a:xfrm>
            <a:prstGeom prst="rect">
              <a:avLst/>
            </a:prstGeom>
          </p:spPr>
        </p:pic>
      </p:grpSp>
      <p:pic>
        <p:nvPicPr>
          <p:cNvPr id="7" name="図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9857" y="3700623"/>
            <a:ext cx="1164026" cy="1091918"/>
          </a:xfrm>
          <a:prstGeom prst="rect">
            <a:avLst/>
          </a:prstGeom>
        </p:spPr>
      </p:pic>
      <p:cxnSp>
        <p:nvCxnSpPr>
          <p:cNvPr id="8" name="直線矢印コネクタ 7"/>
          <p:cNvCxnSpPr/>
          <p:nvPr/>
        </p:nvCxnSpPr>
        <p:spPr>
          <a:xfrm flipV="1">
            <a:off x="4760183" y="4047978"/>
            <a:ext cx="829126" cy="10496"/>
          </a:xfrm>
          <a:prstGeom prst="straightConnector1">
            <a:avLst/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カギ線コネクタ 8"/>
          <p:cNvCxnSpPr>
            <a:stCxn id="7" idx="2"/>
            <a:endCxn id="17" idx="2"/>
          </p:cNvCxnSpPr>
          <p:nvPr/>
        </p:nvCxnSpPr>
        <p:spPr>
          <a:xfrm rot="5400000" flipH="1">
            <a:off x="4436597" y="3277268"/>
            <a:ext cx="138628" cy="2891919"/>
          </a:xfrm>
          <a:prstGeom prst="bentConnector3">
            <a:avLst>
              <a:gd name="adj1" fmla="val -164902"/>
            </a:avLst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カギ線コネクタ 9"/>
          <p:cNvCxnSpPr>
            <a:stCxn id="7" idx="2"/>
          </p:cNvCxnSpPr>
          <p:nvPr/>
        </p:nvCxnSpPr>
        <p:spPr>
          <a:xfrm rot="16200000" flipH="1">
            <a:off x="6378967" y="4365444"/>
            <a:ext cx="231593" cy="1085786"/>
          </a:xfrm>
          <a:prstGeom prst="bentConnector2">
            <a:avLst/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図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153" y="3241044"/>
            <a:ext cx="1385375" cy="664529"/>
          </a:xfrm>
          <a:prstGeom prst="rect">
            <a:avLst/>
          </a:prstGeom>
        </p:spPr>
      </p:pic>
      <p:sp>
        <p:nvSpPr>
          <p:cNvPr id="12" name="テキスト ボックス 11"/>
          <p:cNvSpPr txBox="1"/>
          <p:nvPr/>
        </p:nvSpPr>
        <p:spPr>
          <a:xfrm>
            <a:off x="2031415" y="3449691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r>
              <a:rPr lang="pt-BR" b="1" dirty="0" smtClean="0"/>
              <a:t>Tanque Lodo Ativado</a:t>
            </a:r>
            <a:endParaRPr lang="pt-BR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474733" y="465171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r>
              <a:rPr lang="pt-BR" b="1" dirty="0" smtClean="0"/>
              <a:t>Retorno Lodo</a:t>
            </a:r>
            <a:endParaRPr lang="pt-BR" b="1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084259" y="5216453"/>
            <a:ext cx="1159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r>
              <a:rPr lang="pt-BR" b="1" dirty="0" smtClean="0"/>
              <a:t>Descarte </a:t>
            </a:r>
          </a:p>
          <a:p>
            <a:r>
              <a:rPr lang="pt-BR" b="1" dirty="0" smtClean="0"/>
              <a:t>de Lodo</a:t>
            </a:r>
            <a:endParaRPr lang="pt-BR" b="1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044858" y="4416558"/>
            <a:ext cx="1464162" cy="874656"/>
          </a:xfrm>
          <a:prstGeom prst="rect">
            <a:avLst/>
          </a:prstGeom>
        </p:spPr>
      </p:pic>
      <p:sp>
        <p:nvSpPr>
          <p:cNvPr id="4" name="正方形/長方形 3"/>
          <p:cNvSpPr/>
          <p:nvPr/>
        </p:nvSpPr>
        <p:spPr>
          <a:xfrm>
            <a:off x="171762" y="2774004"/>
            <a:ext cx="1390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/>
              <a:t>EFLUENTE</a:t>
            </a:r>
            <a:endParaRPr lang="pt-BR" b="1" dirty="0"/>
          </a:p>
        </p:txBody>
      </p:sp>
      <p:grpSp>
        <p:nvGrpSpPr>
          <p:cNvPr id="36" name="図形グループ 35"/>
          <p:cNvGrpSpPr/>
          <p:nvPr/>
        </p:nvGrpSpPr>
        <p:grpSpPr>
          <a:xfrm>
            <a:off x="1199406" y="4056140"/>
            <a:ext cx="1799109" cy="2801860"/>
            <a:chOff x="1199406" y="4056140"/>
            <a:chExt cx="1799109" cy="2801860"/>
          </a:xfrm>
        </p:grpSpPr>
        <p:cxnSp>
          <p:nvCxnSpPr>
            <p:cNvPr id="30" name="直線コネクタ 29"/>
            <p:cNvCxnSpPr/>
            <p:nvPr/>
          </p:nvCxnSpPr>
          <p:spPr>
            <a:xfrm flipV="1">
              <a:off x="1540413" y="4056140"/>
              <a:ext cx="1387083" cy="136441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図形グループ 31"/>
            <p:cNvGrpSpPr/>
            <p:nvPr/>
          </p:nvGrpSpPr>
          <p:grpSpPr>
            <a:xfrm>
              <a:off x="1199406" y="4068355"/>
              <a:ext cx="1799109" cy="2789645"/>
              <a:chOff x="1199406" y="4068355"/>
              <a:chExt cx="1799109" cy="2789645"/>
            </a:xfrm>
          </p:grpSpPr>
          <p:pic>
            <p:nvPicPr>
              <p:cNvPr id="33" name="図 32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67757" y="6114721"/>
                <a:ext cx="394259" cy="210761"/>
              </a:xfrm>
              <a:prstGeom prst="rect">
                <a:avLst/>
              </a:prstGeom>
            </p:spPr>
          </p:pic>
          <p:grpSp>
            <p:nvGrpSpPr>
              <p:cNvPr id="31" name="図形グループ 30"/>
              <p:cNvGrpSpPr/>
              <p:nvPr/>
            </p:nvGrpSpPr>
            <p:grpSpPr>
              <a:xfrm>
                <a:off x="1199406" y="4068355"/>
                <a:ext cx="1799109" cy="2789645"/>
                <a:chOff x="1199406" y="4068355"/>
                <a:chExt cx="1799109" cy="2789645"/>
              </a:xfrm>
            </p:grpSpPr>
            <p:sp>
              <p:nvSpPr>
                <p:cNvPr id="21" name="ドーナツ 20"/>
                <p:cNvSpPr/>
                <p:nvPr/>
              </p:nvSpPr>
              <p:spPr>
                <a:xfrm>
                  <a:off x="1199406" y="5244180"/>
                  <a:ext cx="1613820" cy="1613820"/>
                </a:xfrm>
                <a:prstGeom prst="donut">
                  <a:avLst>
                    <a:gd name="adj" fmla="val 3864"/>
                  </a:avLst>
                </a:prstGeom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>
                    <a:solidFill>
                      <a:schemeClr val="tx1"/>
                    </a:solidFill>
                  </a:endParaRPr>
                </a:p>
              </p:txBody>
            </p:sp>
            <p:pic>
              <p:nvPicPr>
                <p:cNvPr id="24" name="図 23"/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742518" y="5472778"/>
                  <a:ext cx="423548" cy="324040"/>
                </a:xfrm>
                <a:prstGeom prst="rect">
                  <a:avLst/>
                </a:prstGeom>
              </p:spPr>
            </p:pic>
            <p:pic>
              <p:nvPicPr>
                <p:cNvPr id="25" name="図 24"/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415357" y="5962321"/>
                  <a:ext cx="394259" cy="210761"/>
                </a:xfrm>
                <a:prstGeom prst="rect">
                  <a:avLst/>
                </a:prstGeom>
              </p:spPr>
            </p:pic>
            <p:pic>
              <p:nvPicPr>
                <p:cNvPr id="26" name="図 25"/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1800903" y="6139530"/>
                  <a:ext cx="757749" cy="636162"/>
                </a:xfrm>
                <a:prstGeom prst="rect">
                  <a:avLst/>
                </a:prstGeom>
              </p:spPr>
            </p:pic>
            <p:pic>
              <p:nvPicPr>
                <p:cNvPr id="27" name="図 26"/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618022" y="5667476"/>
                  <a:ext cx="747767" cy="698069"/>
                </a:xfrm>
                <a:prstGeom prst="rect">
                  <a:avLst/>
                </a:prstGeom>
              </p:spPr>
            </p:pic>
            <p:cxnSp>
              <p:nvCxnSpPr>
                <p:cNvPr id="23" name="直線コネクタ 22"/>
                <p:cNvCxnSpPr>
                  <a:stCxn id="21" idx="6"/>
                </p:cNvCxnSpPr>
                <p:nvPr/>
              </p:nvCxnSpPr>
              <p:spPr>
                <a:xfrm flipV="1">
                  <a:off x="2813226" y="4068355"/>
                  <a:ext cx="185289" cy="1982735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34" name="図 33"/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319860" y="5867341"/>
                  <a:ext cx="394259" cy="210761"/>
                </a:xfrm>
                <a:prstGeom prst="rect">
                  <a:avLst/>
                </a:prstGeom>
              </p:spPr>
            </p:pic>
            <p:pic>
              <p:nvPicPr>
                <p:cNvPr id="35" name="図 34"/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30393" y="6307157"/>
                  <a:ext cx="423548" cy="324040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37" name="テキスト ボックス 36"/>
          <p:cNvSpPr txBox="1"/>
          <p:nvPr/>
        </p:nvSpPr>
        <p:spPr>
          <a:xfrm>
            <a:off x="3151381" y="5549894"/>
            <a:ext cx="3172663" cy="923330"/>
          </a:xfrm>
          <a:prstGeom prst="rect">
            <a:avLst/>
          </a:prstGeom>
          <a:solidFill>
            <a:srgbClr val="191919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pt-BR" b="1" dirty="0" smtClean="0">
                <a:solidFill>
                  <a:srgbClr val="FFFF00"/>
                </a:solidFill>
              </a:rPr>
              <a:t>Planta Grande</a:t>
            </a:r>
          </a:p>
          <a:p>
            <a:pPr marL="285750" indent="-285750">
              <a:buFont typeface="Arial"/>
              <a:buChar char="•"/>
            </a:pPr>
            <a:r>
              <a:rPr lang="pt-BR" b="1" dirty="0" smtClean="0">
                <a:solidFill>
                  <a:srgbClr val="FFFF00"/>
                </a:solidFill>
              </a:rPr>
              <a:t>Tecnologia Antiga</a:t>
            </a:r>
          </a:p>
          <a:p>
            <a:pPr marL="285750" indent="-285750">
              <a:buFont typeface="Arial"/>
              <a:buChar char="•"/>
            </a:pPr>
            <a:r>
              <a:rPr lang="pt-BR" b="1" dirty="0" smtClean="0">
                <a:solidFill>
                  <a:srgbClr val="FFFF00"/>
                </a:solidFill>
              </a:rPr>
              <a:t>Alto Custo de Descarte Lodo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117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HiRes_back.jpg"/>
          <p:cNvPicPr>
            <a:picLocks noChangeAspect="1"/>
          </p:cNvPicPr>
          <p:nvPr/>
        </p:nvPicPr>
        <p:blipFill>
          <a:blip r:embed="rId3"/>
          <a:srcRect r="2632"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7BFF-9B14-4725-A263-90761D07D963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 altLang="ja-JP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065463"/>
            <a:ext cx="8229600" cy="12938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altLang="ja-JP" sz="4800" spc="-150" dirty="0" smtClean="0">
                <a:solidFill>
                  <a:srgbClr val="44C8F5"/>
                </a:solidFill>
                <a:latin typeface="Trebuchet MS"/>
              </a:rPr>
              <a:t>Onde esta tecnologia esta sendo usado ?</a:t>
            </a:r>
            <a:endParaRPr lang="pt-BR" sz="4800" spc="-150" dirty="0" smtClean="0">
              <a:solidFill>
                <a:srgbClr val="44C8F5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557059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 idx="4294967295"/>
          </p:nvPr>
        </p:nvSpPr>
        <p:spPr>
          <a:xfrm>
            <a:off x="457200" y="890588"/>
            <a:ext cx="8521700" cy="611187"/>
          </a:xfrm>
        </p:spPr>
        <p:txBody>
          <a:bodyPr/>
          <a:lstStyle/>
          <a:p>
            <a:pPr algn="l" eaLnBrk="1" hangingPunct="1"/>
            <a:r>
              <a:rPr lang="pt-BR" altLang="ja-JP" sz="3200" dirty="0" smtClean="0">
                <a:solidFill>
                  <a:srgbClr val="44C8F5"/>
                </a:solidFill>
              </a:rPr>
              <a:t>Localidades onde o sistema de PVA Gel já foi implantado e em funcionamento</a:t>
            </a:r>
          </a:p>
        </p:txBody>
      </p:sp>
      <p:sp>
        <p:nvSpPr>
          <p:cNvPr id="45058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6FAE96-8F2E-49CA-A17F-034FDE98E30F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altLang="ja-JP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23333" y="1802939"/>
            <a:ext cx="9144000" cy="505506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81" y="2769810"/>
            <a:ext cx="405935" cy="592666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1294190" y="2818190"/>
            <a:ext cx="967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México</a:t>
            </a:r>
            <a:endParaRPr lang="pt-BR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478591" y="2087638"/>
            <a:ext cx="1262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Eslovênia</a:t>
            </a:r>
            <a:endParaRPr lang="pt-BR" b="1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873450" y="4010781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Vietnã</a:t>
            </a:r>
            <a:endParaRPr lang="pt-BR" b="1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6638" y="2377924"/>
            <a:ext cx="405935" cy="592666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7210" y="2462591"/>
            <a:ext cx="405935" cy="592666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4829" y="3091544"/>
            <a:ext cx="405935" cy="592666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5685" y="3635829"/>
            <a:ext cx="405935" cy="592666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9115" y="3212495"/>
            <a:ext cx="405935" cy="592666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9876" y="3200400"/>
            <a:ext cx="405935" cy="59266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3686" y="3212496"/>
            <a:ext cx="405935" cy="592666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3876" y="2885925"/>
            <a:ext cx="405935" cy="592666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162" y="2559353"/>
            <a:ext cx="405935" cy="592666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4828" y="2486782"/>
            <a:ext cx="405935" cy="592666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4707468" y="2143276"/>
            <a:ext cx="787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Israel</a:t>
            </a:r>
            <a:endParaRPr lang="pt-BR" b="1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529944" y="2699657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Tailândia</a:t>
            </a:r>
            <a:endParaRPr lang="pt-BR" b="1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879772" y="3735009"/>
            <a:ext cx="1313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Singapura</a:t>
            </a:r>
            <a:endParaRPr lang="pt-BR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320039" y="3401181"/>
            <a:ext cx="903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Coreia</a:t>
            </a:r>
            <a:endParaRPr lang="pt-BR" b="1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251753" y="3522133"/>
            <a:ext cx="723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Índia</a:t>
            </a:r>
            <a:endParaRPr lang="pt-BR" b="1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760306" y="2849638"/>
            <a:ext cx="851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Japão</a:t>
            </a:r>
            <a:endParaRPr lang="pt-BR" b="1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587066" y="2160208"/>
            <a:ext cx="82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China</a:t>
            </a:r>
            <a:endParaRPr lang="pt-BR" b="1" dirty="0"/>
          </a:p>
        </p:txBody>
      </p:sp>
      <p:cxnSp>
        <p:nvCxnSpPr>
          <p:cNvPr id="7" name="直線コネクタ 6"/>
          <p:cNvCxnSpPr/>
          <p:nvPr/>
        </p:nvCxnSpPr>
        <p:spPr>
          <a:xfrm>
            <a:off x="133047" y="4426857"/>
            <a:ext cx="8865810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図形グループ 27"/>
          <p:cNvGrpSpPr/>
          <p:nvPr/>
        </p:nvGrpSpPr>
        <p:grpSpPr>
          <a:xfrm>
            <a:off x="2425096" y="4353561"/>
            <a:ext cx="1522591" cy="960341"/>
            <a:chOff x="2703286" y="6663751"/>
            <a:chExt cx="1522591" cy="960341"/>
          </a:xfrm>
        </p:grpSpPr>
        <p:pic>
          <p:nvPicPr>
            <p:cNvPr id="26" name="図 2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03286" y="6663751"/>
              <a:ext cx="465666" cy="679872"/>
            </a:xfrm>
            <a:prstGeom prst="rect">
              <a:avLst/>
            </a:prstGeom>
          </p:spPr>
        </p:pic>
        <p:sp>
          <p:nvSpPr>
            <p:cNvPr id="31" name="テキスト ボックス 30"/>
            <p:cNvSpPr txBox="1"/>
            <p:nvPr/>
          </p:nvSpPr>
          <p:spPr>
            <a:xfrm>
              <a:off x="3079447" y="6700762"/>
              <a:ext cx="114643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b="1" dirty="0" smtClean="0"/>
                <a:t>Brasília</a:t>
              </a:r>
            </a:p>
            <a:p>
              <a:pPr algn="ctr"/>
              <a:r>
                <a:rPr lang="pt-BR" b="1" dirty="0" smtClean="0"/>
                <a:t>(CAESB)</a:t>
              </a:r>
            </a:p>
            <a:p>
              <a:pPr algn="ctr"/>
              <a:r>
                <a:rPr lang="pt-BR" b="1" dirty="0" smtClean="0"/>
                <a:t>Piloto</a:t>
              </a:r>
              <a:endParaRPr lang="pt-BR" b="1" dirty="0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iStock_000006176325_RF.jpg"/>
          <p:cNvPicPr>
            <a:picLocks noChangeAspect="1"/>
          </p:cNvPicPr>
          <p:nvPr/>
        </p:nvPicPr>
        <p:blipFill>
          <a:blip r:embed="rId3"/>
          <a:srcRect t="1990"/>
          <a:stretch>
            <a:fillRect/>
          </a:stretch>
        </p:blipFill>
        <p:spPr bwMode="auto">
          <a:xfrm>
            <a:off x="4419600" y="684213"/>
            <a:ext cx="47244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Slide Number Placeholder 1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694BDA-2021-408D-A3DC-E437927A1C34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altLang="ja-JP"/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457200" y="3727366"/>
            <a:ext cx="8229600" cy="2779797"/>
          </a:xfrm>
        </p:spPr>
        <p:txBody>
          <a:bodyPr/>
          <a:lstStyle/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Oferecer redução de espaço (Compactação )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Atender a redução de resíduo solido ( Descarte de Lodo)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Redução de Nitrogenados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Obra Civil Simples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Ambientalmente Correto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>
                <a:srgbClr val="44C8F5"/>
              </a:buClr>
              <a:buFont typeface="Arial" charset="0"/>
              <a:buChar char="•"/>
            </a:pPr>
            <a:r>
              <a:rPr lang="pt-BR" altLang="ja-JP" dirty="0" smtClean="0"/>
              <a:t>Não emissão de METANO (Leis Ambientais de Emissão de Gases)</a:t>
            </a:r>
          </a:p>
        </p:txBody>
      </p:sp>
      <p:sp>
        <p:nvSpPr>
          <p:cNvPr id="3" name="Rectangle 2"/>
          <p:cNvSpPr/>
          <p:nvPr/>
        </p:nvSpPr>
        <p:spPr>
          <a:xfrm>
            <a:off x="501650" y="2276475"/>
            <a:ext cx="5192713" cy="1107996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altLang="ja-JP" sz="6600" b="1" dirty="0" err="1" smtClean="0">
                <a:solidFill>
                  <a:srgbClr val="44C8F5"/>
                </a:solidFill>
                <a:latin typeface="Trebuchet MS" panose="020B0603020202020204" pitchFamily="34" charset="0"/>
              </a:rPr>
              <a:t>Resumo</a:t>
            </a:r>
            <a:r>
              <a:rPr lang="en-US" altLang="ja-JP" sz="6600" b="1" dirty="0">
                <a:solidFill>
                  <a:srgbClr val="44C8F5"/>
                </a:solidFill>
                <a:latin typeface="Trebuchet MS" panose="020B0603020202020204" pitchFamily="34" charset="0"/>
              </a:rPr>
              <a:t> </a:t>
            </a:r>
            <a:r>
              <a:rPr lang="en-US" sz="6600" b="1" dirty="0" smtClean="0">
                <a:solidFill>
                  <a:srgbClr val="44C8F5"/>
                </a:solidFill>
                <a:latin typeface="Trebuchet MS" panose="020B0603020202020204" pitchFamily="34" charset="0"/>
              </a:rPr>
              <a:t>:</a:t>
            </a:r>
            <a:endParaRPr lang="en-US" sz="6600" b="1" dirty="0">
              <a:solidFill>
                <a:srgbClr val="44C8F5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HiRes_back.jpg"/>
          <p:cNvPicPr>
            <a:picLocks noChangeAspect="1"/>
          </p:cNvPicPr>
          <p:nvPr/>
        </p:nvPicPr>
        <p:blipFill>
          <a:blip r:embed="rId3"/>
          <a:srcRect r="2632"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7BFF-9B14-4725-A263-90761D07D963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 altLang="ja-JP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065463"/>
            <a:ext cx="8229600" cy="12938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4800" spc="-150" dirty="0" smtClean="0">
                <a:solidFill>
                  <a:srgbClr val="44C8F5"/>
                </a:solidFill>
                <a:latin typeface="Trebuchet MS"/>
              </a:rPr>
              <a:t>Conceito do Gel de PVA</a:t>
            </a:r>
          </a:p>
        </p:txBody>
      </p:sp>
    </p:spTree>
    <p:extLst>
      <p:ext uri="{BB962C8B-B14F-4D97-AF65-F5344CB8AC3E}">
        <p14:creationId xmlns:p14="http://schemas.microsoft.com/office/powerpoint/2010/main" val="4098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24" y="1911048"/>
            <a:ext cx="3604225" cy="325361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969963"/>
            <a:ext cx="82296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en-US" altLang="ja-JP" sz="5400" b="1" dirty="0" smtClean="0">
                <a:solidFill>
                  <a:srgbClr val="44C8F5"/>
                </a:solidFill>
              </a:rPr>
              <a:t>O PVA Gel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526" y="5584313"/>
            <a:ext cx="2685814" cy="812325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1439811" y="5201532"/>
            <a:ext cx="1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ja-JP" b="1" dirty="0" smtClean="0">
                <a:solidFill>
                  <a:srgbClr val="FF0000"/>
                </a:solidFill>
              </a:rPr>
              <a:t>Grão de Arroz</a:t>
            </a:r>
            <a:endParaRPr lang="pt-BR" b="1" dirty="0">
              <a:solidFill>
                <a:srgbClr val="FF0000"/>
              </a:solidFill>
            </a:endParaRPr>
          </a:p>
        </p:txBody>
      </p:sp>
      <p:grpSp>
        <p:nvGrpSpPr>
          <p:cNvPr id="31" name="図形グループ 30"/>
          <p:cNvGrpSpPr/>
          <p:nvPr/>
        </p:nvGrpSpPr>
        <p:grpSpPr>
          <a:xfrm>
            <a:off x="5411156" y="1771528"/>
            <a:ext cx="3522054" cy="2661333"/>
            <a:chOff x="5411156" y="1771528"/>
            <a:chExt cx="3522054" cy="2145043"/>
          </a:xfrm>
        </p:grpSpPr>
        <p:sp>
          <p:nvSpPr>
            <p:cNvPr id="25" name="角丸四角形 24"/>
            <p:cNvSpPr/>
            <p:nvPr/>
          </p:nvSpPr>
          <p:spPr>
            <a:xfrm>
              <a:off x="5411156" y="1771528"/>
              <a:ext cx="3522054" cy="2145043"/>
            </a:xfrm>
            <a:prstGeom prst="roundRect">
              <a:avLst/>
            </a:prstGeom>
            <a:solidFill>
              <a:srgbClr val="44C8F5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pSp>
          <p:nvGrpSpPr>
            <p:cNvPr id="14" name="図形グループ 13"/>
            <p:cNvGrpSpPr/>
            <p:nvPr/>
          </p:nvGrpSpPr>
          <p:grpSpPr>
            <a:xfrm>
              <a:off x="6489917" y="2649462"/>
              <a:ext cx="1762021" cy="1072294"/>
              <a:chOff x="5465319" y="1859744"/>
              <a:chExt cx="1762021" cy="1072294"/>
            </a:xfrm>
            <a:noFill/>
          </p:grpSpPr>
          <p:sp>
            <p:nvSpPr>
              <p:cNvPr id="11" name="テキスト ボックス 10"/>
              <p:cNvSpPr txBox="1"/>
              <p:nvPr/>
            </p:nvSpPr>
            <p:spPr>
              <a:xfrm>
                <a:off x="5465319" y="1988430"/>
                <a:ext cx="1762021" cy="92333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ja-JP" altLang="en-US" b="1" dirty="0" smtClean="0"/>
                  <a:t>ー</a:t>
                </a:r>
                <a:r>
                  <a:rPr lang="en-US" altLang="ja-JP" b="1" dirty="0" smtClean="0"/>
                  <a:t>CH</a:t>
                </a:r>
                <a:r>
                  <a:rPr lang="en-US" altLang="ja-JP" sz="1200" b="1" dirty="0" smtClean="0"/>
                  <a:t>2</a:t>
                </a:r>
                <a:r>
                  <a:rPr lang="ja-JP" altLang="en-US" b="1" dirty="0" smtClean="0"/>
                  <a:t>ー</a:t>
                </a:r>
                <a:r>
                  <a:rPr lang="en-US" altLang="ja-JP" b="1" dirty="0" smtClean="0"/>
                  <a:t>CH−</a:t>
                </a:r>
              </a:p>
              <a:p>
                <a:r>
                  <a:rPr lang="ja-JP" altLang="ja-JP" b="1" dirty="0"/>
                  <a:t>　</a:t>
                </a:r>
                <a:r>
                  <a:rPr lang="ja-JP" altLang="en-US" b="1" dirty="0" smtClean="0"/>
                  <a:t>　　　　</a:t>
                </a:r>
                <a:r>
                  <a:rPr lang="en-US" altLang="ja-JP" b="1" dirty="0" smtClean="0"/>
                  <a:t>  </a:t>
                </a:r>
                <a:r>
                  <a:rPr lang="ja-JP" altLang="en-US" b="1" dirty="0" smtClean="0"/>
                  <a:t>｜</a:t>
                </a:r>
                <a:endParaRPr lang="en-US" altLang="ja-JP" b="1" dirty="0" smtClean="0"/>
              </a:p>
              <a:p>
                <a:r>
                  <a:rPr lang="ja-JP" altLang="ja-JP" b="1" dirty="0"/>
                  <a:t>　</a:t>
                </a:r>
                <a:r>
                  <a:rPr lang="ja-JP" altLang="en-US" b="1" dirty="0" smtClean="0"/>
                  <a:t>　　　　</a:t>
                </a:r>
                <a:r>
                  <a:rPr lang="en-US" altLang="ja-JP" b="1" dirty="0" smtClean="0"/>
                  <a:t>  OH  n</a:t>
                </a:r>
                <a:endParaRPr lang="pt-BR" b="1" dirty="0"/>
              </a:p>
            </p:txBody>
          </p:sp>
          <p:sp>
            <p:nvSpPr>
              <p:cNvPr id="12" name="左大かっこ 11"/>
              <p:cNvSpPr/>
              <p:nvPr/>
            </p:nvSpPr>
            <p:spPr>
              <a:xfrm>
                <a:off x="5673522" y="1863503"/>
                <a:ext cx="197793" cy="1051472"/>
              </a:xfrm>
              <a:prstGeom prst="leftBracket">
                <a:avLst>
                  <a:gd name="adj" fmla="val 23959"/>
                </a:avLst>
              </a:prstGeom>
              <a:grpFill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3" name="左大かっこ 12"/>
              <p:cNvSpPr/>
              <p:nvPr/>
            </p:nvSpPr>
            <p:spPr>
              <a:xfrm flipH="1">
                <a:off x="6610433" y="1859744"/>
                <a:ext cx="214861" cy="1072294"/>
              </a:xfrm>
              <a:prstGeom prst="leftBracket">
                <a:avLst>
                  <a:gd name="adj" fmla="val 23959"/>
                </a:avLst>
              </a:prstGeom>
              <a:grpFill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  <p:sp>
          <p:nvSpPr>
            <p:cNvPr id="15" name="テキスト ボックス 14"/>
            <p:cNvSpPr txBox="1"/>
            <p:nvPr/>
          </p:nvSpPr>
          <p:spPr>
            <a:xfrm>
              <a:off x="5848744" y="1878246"/>
              <a:ext cx="2925914" cy="9674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MATERIAL :</a:t>
              </a:r>
            </a:p>
            <a:p>
              <a:r>
                <a:rPr lang="pt-BR" dirty="0" smtClean="0"/>
                <a:t>         PVA – </a:t>
              </a:r>
              <a:r>
                <a:rPr lang="pt-BR" dirty="0" err="1" smtClean="0"/>
                <a:t>Polivinil</a:t>
              </a:r>
              <a:r>
                <a:rPr lang="pt-BR" dirty="0" smtClean="0"/>
                <a:t> Álcool</a:t>
              </a:r>
            </a:p>
            <a:p>
              <a:r>
                <a:rPr lang="pt-BR" dirty="0" smtClean="0"/>
                <a:t>Densidade = 1,015</a:t>
              </a:r>
            </a:p>
            <a:p>
              <a:endParaRPr lang="pt-BR" dirty="0"/>
            </a:p>
          </p:txBody>
        </p:sp>
      </p:grpSp>
      <p:grpSp>
        <p:nvGrpSpPr>
          <p:cNvPr id="30" name="図形グループ 29"/>
          <p:cNvGrpSpPr/>
          <p:nvPr/>
        </p:nvGrpSpPr>
        <p:grpSpPr>
          <a:xfrm>
            <a:off x="3372634" y="3564399"/>
            <a:ext cx="4678826" cy="2678636"/>
            <a:chOff x="3372634" y="3564399"/>
            <a:chExt cx="4678826" cy="2678636"/>
          </a:xfrm>
        </p:grpSpPr>
        <p:pic>
          <p:nvPicPr>
            <p:cNvPr id="16" name="Picture 6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733"/>
            <a:stretch/>
          </p:blipFill>
          <p:spPr bwMode="auto">
            <a:xfrm>
              <a:off x="5146335" y="4998149"/>
              <a:ext cx="2905125" cy="124488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7" name="円/楕円 16"/>
            <p:cNvSpPr/>
            <p:nvPr/>
          </p:nvSpPr>
          <p:spPr>
            <a:xfrm>
              <a:off x="3372634" y="3564399"/>
              <a:ext cx="288168" cy="18142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cxnSp>
          <p:nvCxnSpPr>
            <p:cNvPr id="19" name="直線コネクタ 18"/>
            <p:cNvCxnSpPr>
              <a:stCxn id="17" idx="7"/>
              <a:endCxn id="16" idx="7"/>
            </p:cNvCxnSpPr>
            <p:nvPr/>
          </p:nvCxnSpPr>
          <p:spPr>
            <a:xfrm>
              <a:off x="3618601" y="3590968"/>
              <a:ext cx="4007413" cy="158949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コネクタ 19"/>
            <p:cNvCxnSpPr>
              <a:stCxn id="17" idx="3"/>
              <a:endCxn id="16" idx="2"/>
            </p:cNvCxnSpPr>
            <p:nvPr/>
          </p:nvCxnSpPr>
          <p:spPr>
            <a:xfrm>
              <a:off x="3414835" y="3719252"/>
              <a:ext cx="1731500" cy="190134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89763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0" y="1995637"/>
            <a:ext cx="9143999" cy="4862363"/>
          </a:xfrm>
          <a:prstGeom prst="rect">
            <a:avLst/>
          </a:prstGeom>
          <a:blipFill dpi="0" rotWithShape="1">
            <a:blip r:embed="rId3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85" y="2667962"/>
            <a:ext cx="3325315" cy="3254916"/>
          </a:xfrm>
          <a:prstGeom prst="rect">
            <a:avLst/>
          </a:prstGeom>
        </p:spPr>
      </p:pic>
      <p:sp>
        <p:nvSpPr>
          <p:cNvPr id="15363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F95D15-ACEA-4244-8E1A-57F3B3FAF708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 altLang="ja-JP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890588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 smtClean="0">
                <a:solidFill>
                  <a:srgbClr val="44C8F5"/>
                </a:solidFill>
              </a:rPr>
              <a:t>Método de tratamento convencional através de lodo ativado</a:t>
            </a: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167" y="2753338"/>
            <a:ext cx="3059685" cy="307349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1882" y="2497940"/>
            <a:ext cx="780197" cy="596898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981" y="6099810"/>
            <a:ext cx="950158" cy="45453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78595" y="5323759"/>
            <a:ext cx="950158" cy="45453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433" y="2753338"/>
            <a:ext cx="451586" cy="560976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5136" y="3960951"/>
            <a:ext cx="513889" cy="502718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3086860">
            <a:off x="6713979" y="5688099"/>
            <a:ext cx="385268" cy="478594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41773" y="6264378"/>
            <a:ext cx="352254" cy="416954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7768" y="2070340"/>
            <a:ext cx="1103339" cy="589817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478333">
            <a:off x="309707" y="5218536"/>
            <a:ext cx="408878" cy="483979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41517" y="5266465"/>
            <a:ext cx="341340" cy="404035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89627" y="4902395"/>
            <a:ext cx="2624900" cy="2203713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161675">
            <a:off x="7831551" y="4181048"/>
            <a:ext cx="2624900" cy="2203713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161675">
            <a:off x="-1483215" y="5176525"/>
            <a:ext cx="2624900" cy="2203713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34026" y="2198401"/>
            <a:ext cx="1806198" cy="1686154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0876" y="6014923"/>
            <a:ext cx="1806198" cy="1686154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2350" y="2980441"/>
            <a:ext cx="1806198" cy="1686154"/>
          </a:xfrm>
          <a:prstGeom prst="rect">
            <a:avLst/>
          </a:prstGeom>
        </p:spPr>
      </p:pic>
      <p:sp>
        <p:nvSpPr>
          <p:cNvPr id="17" name="円/楕円 16"/>
          <p:cNvSpPr/>
          <p:nvPr/>
        </p:nvSpPr>
        <p:spPr>
          <a:xfrm>
            <a:off x="4303059" y="4125033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27" name="円/楕円 26"/>
          <p:cNvSpPr/>
          <p:nvPr/>
        </p:nvSpPr>
        <p:spPr>
          <a:xfrm>
            <a:off x="2891664" y="5641948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28" name="円/楕円 27"/>
          <p:cNvSpPr/>
          <p:nvPr/>
        </p:nvSpPr>
        <p:spPr>
          <a:xfrm>
            <a:off x="-466820" y="4130485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29" name="円/楕円 28"/>
          <p:cNvSpPr/>
          <p:nvPr/>
        </p:nvSpPr>
        <p:spPr>
          <a:xfrm>
            <a:off x="2713245" y="2314630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30" name="円/楕円 29"/>
          <p:cNvSpPr/>
          <p:nvPr/>
        </p:nvSpPr>
        <p:spPr>
          <a:xfrm>
            <a:off x="6460055" y="4539839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31" name="円/楕円 30"/>
          <p:cNvSpPr/>
          <p:nvPr/>
        </p:nvSpPr>
        <p:spPr>
          <a:xfrm>
            <a:off x="5347556" y="6271725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0" y="1995637"/>
            <a:ext cx="9143999" cy="4862363"/>
          </a:xfrm>
          <a:prstGeom prst="rect">
            <a:avLst/>
          </a:prstGeom>
          <a:blipFill dpi="0" rotWithShape="1">
            <a:blip r:embed="rId3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85" y="2667962"/>
            <a:ext cx="3325315" cy="3254916"/>
          </a:xfrm>
          <a:prstGeom prst="rect">
            <a:avLst/>
          </a:prstGeom>
        </p:spPr>
      </p:pic>
      <p:sp>
        <p:nvSpPr>
          <p:cNvPr id="15363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F95D15-ACEA-4244-8E1A-57F3B3FAF708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 altLang="ja-JP"/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425" y="2774682"/>
            <a:ext cx="3215659" cy="3052151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1882" y="2497940"/>
            <a:ext cx="780197" cy="596898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981" y="6099810"/>
            <a:ext cx="950158" cy="45453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78595" y="5323759"/>
            <a:ext cx="950158" cy="45453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433" y="2753338"/>
            <a:ext cx="451586" cy="560976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5136" y="3960951"/>
            <a:ext cx="513889" cy="502718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41773" y="6264378"/>
            <a:ext cx="352254" cy="416954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7768" y="2070340"/>
            <a:ext cx="1103339" cy="589817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478333">
            <a:off x="309707" y="5218536"/>
            <a:ext cx="408878" cy="483979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41517" y="5266465"/>
            <a:ext cx="341340" cy="404035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31607" y="3332612"/>
            <a:ext cx="1103339" cy="589817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16159" y="4864212"/>
            <a:ext cx="2624900" cy="2203713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161675">
            <a:off x="7831551" y="4181048"/>
            <a:ext cx="2624900" cy="2203713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161675">
            <a:off x="-1483215" y="5176525"/>
            <a:ext cx="2624900" cy="2203713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34026" y="2198401"/>
            <a:ext cx="1806198" cy="1686154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0876" y="6014923"/>
            <a:ext cx="1806198" cy="1686154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2350" y="2980441"/>
            <a:ext cx="1806198" cy="1686154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0779" y="4684893"/>
            <a:ext cx="352254" cy="416954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8957" y="4081862"/>
            <a:ext cx="513889" cy="502718"/>
          </a:xfrm>
          <a:prstGeom prst="rect">
            <a:avLst/>
          </a:prstGeom>
        </p:spPr>
      </p:pic>
      <p:pic>
        <p:nvPicPr>
          <p:cNvPr id="30" name="図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478333">
            <a:off x="1165290" y="4279325"/>
            <a:ext cx="408878" cy="483979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4672" y="3640477"/>
            <a:ext cx="451586" cy="560976"/>
          </a:xfrm>
          <a:prstGeom prst="rect">
            <a:avLst/>
          </a:prstGeom>
        </p:spPr>
      </p:pic>
      <p:pic>
        <p:nvPicPr>
          <p:cNvPr id="32" name="図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3428" y="5108790"/>
            <a:ext cx="950158" cy="454535"/>
          </a:xfrm>
          <a:prstGeom prst="rect">
            <a:avLst/>
          </a:prstGeom>
        </p:spPr>
      </p:pic>
      <p:pic>
        <p:nvPicPr>
          <p:cNvPr id="33" name="図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1338" y="3294642"/>
            <a:ext cx="513889" cy="502718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2320" y="3996185"/>
            <a:ext cx="950158" cy="454535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33541" y="4196039"/>
            <a:ext cx="1103339" cy="589817"/>
          </a:xfrm>
          <a:prstGeom prst="rect">
            <a:avLst/>
          </a:prstGeom>
        </p:spPr>
      </p:pic>
      <p:pic>
        <p:nvPicPr>
          <p:cNvPr id="23" name="図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2822" y="2678635"/>
            <a:ext cx="3273549" cy="3288323"/>
          </a:xfrm>
          <a:prstGeom prst="rect">
            <a:avLst/>
          </a:prstGeom>
        </p:spPr>
      </p:pic>
      <p:sp>
        <p:nvSpPr>
          <p:cNvPr id="43" name="円/楕円 42"/>
          <p:cNvSpPr/>
          <p:nvPr/>
        </p:nvSpPr>
        <p:spPr>
          <a:xfrm>
            <a:off x="4303059" y="4125033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44" name="円/楕円 43"/>
          <p:cNvSpPr/>
          <p:nvPr/>
        </p:nvSpPr>
        <p:spPr>
          <a:xfrm>
            <a:off x="2891664" y="5641948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45" name="円/楕円 44"/>
          <p:cNvSpPr/>
          <p:nvPr/>
        </p:nvSpPr>
        <p:spPr>
          <a:xfrm>
            <a:off x="-466820" y="4130485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46" name="円/楕円 45"/>
          <p:cNvSpPr/>
          <p:nvPr/>
        </p:nvSpPr>
        <p:spPr>
          <a:xfrm>
            <a:off x="2713245" y="2314630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47" name="円/楕円 46"/>
          <p:cNvSpPr/>
          <p:nvPr/>
        </p:nvSpPr>
        <p:spPr>
          <a:xfrm>
            <a:off x="6460055" y="4539839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48" name="円/楕円 47"/>
          <p:cNvSpPr/>
          <p:nvPr/>
        </p:nvSpPr>
        <p:spPr>
          <a:xfrm>
            <a:off x="5347556" y="6271725"/>
            <a:ext cx="1227946" cy="482829"/>
          </a:xfrm>
          <a:prstGeom prst="ellips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18899995" lon="21599969" rev="0"/>
            </a:camera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b="1" dirty="0" smtClean="0">
                <a:solidFill>
                  <a:schemeClr val="bg1"/>
                </a:solidFill>
              </a:rPr>
              <a:t>ALIMENTO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890588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 smtClean="0">
                <a:solidFill>
                  <a:srgbClr val="44C8F5"/>
                </a:solidFill>
              </a:rPr>
              <a:t>Método de tratamento convencional através de lodo ativado</a:t>
            </a:r>
          </a:p>
        </p:txBody>
      </p:sp>
    </p:spTree>
    <p:extLst>
      <p:ext uri="{BB962C8B-B14F-4D97-AF65-F5344CB8AC3E}">
        <p14:creationId xmlns:p14="http://schemas.microsoft.com/office/powerpoint/2010/main" val="3366780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F95D15-ACEA-4244-8E1A-57F3B3FAF708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 altLang="ja-JP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890588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 smtClean="0">
                <a:solidFill>
                  <a:srgbClr val="44C8F5"/>
                </a:solidFill>
              </a:rPr>
              <a:t>População do Ecossistema</a:t>
            </a:r>
          </a:p>
        </p:txBody>
      </p:sp>
      <p:sp>
        <p:nvSpPr>
          <p:cNvPr id="6" name="二等辺三角形 5"/>
          <p:cNvSpPr/>
          <p:nvPr/>
        </p:nvSpPr>
        <p:spPr>
          <a:xfrm>
            <a:off x="0" y="2314631"/>
            <a:ext cx="3657381" cy="3531791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8750" h="120650"/>
            <a:bevelB w="1270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二等辺三角形 1"/>
          <p:cNvSpPr/>
          <p:nvPr/>
        </p:nvSpPr>
        <p:spPr>
          <a:xfrm>
            <a:off x="1374879" y="2277691"/>
            <a:ext cx="881603" cy="902679"/>
          </a:xfrm>
          <a:prstGeom prst="triangle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967" y="4811972"/>
            <a:ext cx="928200" cy="86651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4379" y="4250626"/>
            <a:ext cx="928200" cy="866510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161675">
            <a:off x="1293021" y="3564291"/>
            <a:ext cx="1045334" cy="877601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161675">
            <a:off x="1886222" y="4965746"/>
            <a:ext cx="1045334" cy="877601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8664" y="2739526"/>
            <a:ext cx="617287" cy="329986"/>
          </a:xfrm>
          <a:prstGeom prst="rect">
            <a:avLst/>
          </a:prstGeom>
        </p:spPr>
      </p:pic>
      <p:sp>
        <p:nvSpPr>
          <p:cNvPr id="3" name="右矢印 2"/>
          <p:cNvSpPr/>
          <p:nvPr/>
        </p:nvSpPr>
        <p:spPr>
          <a:xfrm>
            <a:off x="2865207" y="3883620"/>
            <a:ext cx="776650" cy="35687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2983" y="3421784"/>
            <a:ext cx="1699011" cy="1706680"/>
          </a:xfrm>
          <a:prstGeom prst="rect">
            <a:avLst/>
          </a:prstGeom>
        </p:spPr>
      </p:pic>
      <p:sp>
        <p:nvSpPr>
          <p:cNvPr id="14" name="二等辺三角形 13"/>
          <p:cNvSpPr/>
          <p:nvPr/>
        </p:nvSpPr>
        <p:spPr>
          <a:xfrm>
            <a:off x="5179631" y="2278101"/>
            <a:ext cx="3657381" cy="3531791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8750" h="120650"/>
            <a:bevelB w="1270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9113" y="5121816"/>
            <a:ext cx="928200" cy="866510"/>
          </a:xfrm>
          <a:prstGeom prst="rect">
            <a:avLst/>
          </a:prstGeom>
        </p:spPr>
      </p:pic>
      <p:sp>
        <p:nvSpPr>
          <p:cNvPr id="15" name="二等辺三角形 14"/>
          <p:cNvSpPr/>
          <p:nvPr/>
        </p:nvSpPr>
        <p:spPr>
          <a:xfrm>
            <a:off x="5483995" y="2262154"/>
            <a:ext cx="3059151" cy="2996480"/>
          </a:xfrm>
          <a:prstGeom prst="triangle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161675">
            <a:off x="7034368" y="5149635"/>
            <a:ext cx="1045334" cy="877601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763" y="3563687"/>
            <a:ext cx="617287" cy="329986"/>
          </a:xfrm>
          <a:prstGeom prst="rect">
            <a:avLst/>
          </a:prstGeom>
        </p:spPr>
      </p:pic>
      <p:cxnSp>
        <p:nvCxnSpPr>
          <p:cNvPr id="22" name="直線コネクタ 21"/>
          <p:cNvCxnSpPr>
            <a:stCxn id="6" idx="2"/>
          </p:cNvCxnSpPr>
          <p:nvPr/>
        </p:nvCxnSpPr>
        <p:spPr>
          <a:xfrm flipV="1">
            <a:off x="0" y="5835926"/>
            <a:ext cx="8774042" cy="1049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図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6658" y="4158674"/>
            <a:ext cx="774580" cy="370542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004115">
            <a:off x="7228279" y="4636458"/>
            <a:ext cx="774580" cy="370542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6050" y="3957501"/>
            <a:ext cx="617287" cy="329986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99312">
            <a:off x="6157514" y="4618766"/>
            <a:ext cx="617287" cy="329986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279" y="3043746"/>
            <a:ext cx="780197" cy="596898"/>
          </a:xfrm>
          <a:prstGeom prst="rect">
            <a:avLst/>
          </a:prstGeom>
        </p:spPr>
      </p:pic>
      <p:sp>
        <p:nvSpPr>
          <p:cNvPr id="23" name="正方形/長方形 22"/>
          <p:cNvSpPr/>
          <p:nvPr/>
        </p:nvSpPr>
        <p:spPr>
          <a:xfrm>
            <a:off x="3146612" y="2769954"/>
            <a:ext cx="25523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altLang="ja-JP" b="1" dirty="0">
                <a:solidFill>
                  <a:srgbClr val="000000"/>
                </a:solidFill>
              </a:rPr>
              <a:t>PVA Gel retém</a:t>
            </a:r>
          </a:p>
          <a:p>
            <a:pPr algn="ctr">
              <a:defRPr/>
            </a:pPr>
            <a:r>
              <a:rPr lang="pt-BR" altLang="ja-JP" b="1" dirty="0">
                <a:solidFill>
                  <a:srgbClr val="000000"/>
                </a:solidFill>
              </a:rPr>
              <a:t>Somente a bactéria</a:t>
            </a:r>
          </a:p>
        </p:txBody>
      </p:sp>
      <p:sp>
        <p:nvSpPr>
          <p:cNvPr id="30" name="正方形/長方形 29"/>
          <p:cNvSpPr/>
          <p:nvPr/>
        </p:nvSpPr>
        <p:spPr>
          <a:xfrm>
            <a:off x="321670" y="2394136"/>
            <a:ext cx="1224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ja-JP" b="1" dirty="0" smtClean="0">
                <a:solidFill>
                  <a:srgbClr val="000000"/>
                </a:solidFill>
              </a:rPr>
              <a:t>Bactérias</a:t>
            </a:r>
            <a:endParaRPr lang="pt-BR" dirty="0"/>
          </a:p>
        </p:txBody>
      </p:sp>
      <p:sp>
        <p:nvSpPr>
          <p:cNvPr id="31" name="正方形/長方形 30"/>
          <p:cNvSpPr/>
          <p:nvPr/>
        </p:nvSpPr>
        <p:spPr>
          <a:xfrm>
            <a:off x="90775" y="4157509"/>
            <a:ext cx="1595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/>
              <a:t>Metazoários</a:t>
            </a:r>
          </a:p>
          <a:p>
            <a:r>
              <a:rPr lang="pt-BR" b="1" dirty="0" smtClean="0"/>
              <a:t>Protozoários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4060700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 descr="iStock_000017552120_RF_2.jpg"/>
          <p:cNvPicPr>
            <a:picLocks noChangeAspect="1"/>
          </p:cNvPicPr>
          <p:nvPr/>
        </p:nvPicPr>
        <p:blipFill rotWithShape="1">
          <a:blip r:embed="rId3"/>
          <a:srcRect l="4742" r="30533"/>
          <a:stretch/>
        </p:blipFill>
        <p:spPr bwMode="auto">
          <a:xfrm>
            <a:off x="1128853" y="679450"/>
            <a:ext cx="8015147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Slide Number Placeholder 3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16E4A3-4F7E-489E-9EC2-4E21AF415110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 altLang="ja-JP"/>
          </a:p>
        </p:txBody>
      </p:sp>
      <p:grpSp>
        <p:nvGrpSpPr>
          <p:cNvPr id="12" name="図形グループ 11"/>
          <p:cNvGrpSpPr/>
          <p:nvPr/>
        </p:nvGrpSpPr>
        <p:grpSpPr>
          <a:xfrm>
            <a:off x="682192" y="1479975"/>
            <a:ext cx="3967211" cy="962807"/>
            <a:chOff x="104952" y="5447565"/>
            <a:chExt cx="3967211" cy="962807"/>
          </a:xfrm>
        </p:grpSpPr>
        <p:sp>
          <p:nvSpPr>
            <p:cNvPr id="14" name="正方形/長方形 13"/>
            <p:cNvSpPr/>
            <p:nvPr/>
          </p:nvSpPr>
          <p:spPr>
            <a:xfrm>
              <a:off x="162896" y="5599962"/>
              <a:ext cx="3851762" cy="724243"/>
            </a:xfrm>
            <a:prstGeom prst="rect">
              <a:avLst/>
            </a:prstGeom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44000">
                  <a:schemeClr val="accent6">
                    <a:lumMod val="60000"/>
                    <a:lumOff val="40000"/>
                    <a:alpha val="68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4" name="図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4952" y="5447565"/>
              <a:ext cx="3967211" cy="962807"/>
            </a:xfrm>
            <a:prstGeom prst="rect">
              <a:avLst/>
            </a:prstGeom>
          </p:spPr>
        </p:pic>
        <p:pic>
          <p:nvPicPr>
            <p:cNvPr id="8" name="図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5047" y="5557065"/>
              <a:ext cx="1257316" cy="751193"/>
            </a:xfrm>
            <a:prstGeom prst="rect">
              <a:avLst/>
            </a:prstGeom>
          </p:spPr>
        </p:pic>
        <p:pic>
          <p:nvPicPr>
            <p:cNvPr id="16" name="図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07396" y="5573014"/>
              <a:ext cx="1257316" cy="751193"/>
            </a:xfrm>
            <a:prstGeom prst="rect">
              <a:avLst/>
            </a:prstGeom>
          </p:spPr>
        </p:pic>
        <p:pic>
          <p:nvPicPr>
            <p:cNvPr id="17" name="図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79450" y="5573013"/>
              <a:ext cx="1257316" cy="751193"/>
            </a:xfrm>
            <a:prstGeom prst="rect">
              <a:avLst/>
            </a:prstGeom>
          </p:spPr>
        </p:pic>
      </p:grpSp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5704" y="1489492"/>
            <a:ext cx="1164026" cy="1091918"/>
          </a:xfrm>
          <a:prstGeom prst="rect">
            <a:avLst/>
          </a:prstGeom>
        </p:spPr>
      </p:pic>
      <p:cxnSp>
        <p:nvCxnSpPr>
          <p:cNvPr id="20" name="直線矢印コネクタ 19"/>
          <p:cNvCxnSpPr/>
          <p:nvPr/>
        </p:nvCxnSpPr>
        <p:spPr>
          <a:xfrm flipV="1">
            <a:off x="4366030" y="1836847"/>
            <a:ext cx="829126" cy="10496"/>
          </a:xfrm>
          <a:prstGeom prst="straightConnector1">
            <a:avLst/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カギ線コネクタ 24"/>
          <p:cNvCxnSpPr>
            <a:stCxn id="18" idx="2"/>
            <a:endCxn id="4" idx="2"/>
          </p:cNvCxnSpPr>
          <p:nvPr/>
        </p:nvCxnSpPr>
        <p:spPr>
          <a:xfrm rot="5400000" flipH="1">
            <a:off x="4042444" y="1066137"/>
            <a:ext cx="138628" cy="2891919"/>
          </a:xfrm>
          <a:prstGeom prst="bentConnector3">
            <a:avLst>
              <a:gd name="adj1" fmla="val -164902"/>
            </a:avLst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カギ線コネクタ 29"/>
          <p:cNvCxnSpPr>
            <a:stCxn id="18" idx="2"/>
          </p:cNvCxnSpPr>
          <p:nvPr/>
        </p:nvCxnSpPr>
        <p:spPr>
          <a:xfrm rot="16200000" flipH="1">
            <a:off x="5984814" y="2154313"/>
            <a:ext cx="231593" cy="1085786"/>
          </a:xfrm>
          <a:prstGeom prst="bentConnector2">
            <a:avLst/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9" name="図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29913"/>
            <a:ext cx="1385375" cy="664529"/>
          </a:xfrm>
          <a:prstGeom prst="rect">
            <a:avLst/>
          </a:prstGeom>
        </p:spPr>
      </p:pic>
      <p:sp>
        <p:nvSpPr>
          <p:cNvPr id="31" name="テキスト ボックス 30"/>
          <p:cNvSpPr txBox="1"/>
          <p:nvPr/>
        </p:nvSpPr>
        <p:spPr>
          <a:xfrm>
            <a:off x="1637262" y="1238560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Tanque Lodo Ativado</a:t>
            </a:r>
            <a:endParaRPr lang="pt-BR" b="1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4780813" y="897635"/>
            <a:ext cx="1480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/>
              <a:t>Tanque </a:t>
            </a:r>
          </a:p>
          <a:p>
            <a:pPr algn="ctr"/>
            <a:r>
              <a:rPr lang="pt-BR" b="1" dirty="0" smtClean="0"/>
              <a:t>Decantação</a:t>
            </a:r>
            <a:endParaRPr lang="pt-BR" b="1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3080580" y="2440587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Retorno Lodo</a:t>
            </a:r>
            <a:endParaRPr lang="pt-BR" b="1" dirty="0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5525977" y="2828948"/>
            <a:ext cx="1159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Descarte </a:t>
            </a:r>
          </a:p>
          <a:p>
            <a:r>
              <a:rPr lang="pt-BR" b="1" dirty="0" smtClean="0"/>
              <a:t>de Lodo</a:t>
            </a:r>
            <a:endParaRPr lang="pt-BR" b="1" dirty="0"/>
          </a:p>
        </p:txBody>
      </p:sp>
      <p:pic>
        <p:nvPicPr>
          <p:cNvPr id="38" name="図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0158" y="5120804"/>
            <a:ext cx="1164026" cy="1091918"/>
          </a:xfrm>
          <a:prstGeom prst="rect">
            <a:avLst/>
          </a:prstGeom>
        </p:spPr>
      </p:pic>
      <p:sp>
        <p:nvSpPr>
          <p:cNvPr id="40" name="正方形/長方形 39"/>
          <p:cNvSpPr/>
          <p:nvPr/>
        </p:nvSpPr>
        <p:spPr>
          <a:xfrm>
            <a:off x="819070" y="5295173"/>
            <a:ext cx="1059583" cy="724243"/>
          </a:xfrm>
          <a:prstGeom prst="rect">
            <a:avLst/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44000">
                <a:schemeClr val="accent6">
                  <a:lumMod val="60000"/>
                  <a:lumOff val="40000"/>
                  <a:alpha val="68000"/>
                </a:schemeClr>
              </a:gs>
              <a:gs pos="0">
                <a:schemeClr val="accent6">
                  <a:lumMod val="50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4" name="図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706" y="5383683"/>
            <a:ext cx="1045816" cy="624831"/>
          </a:xfrm>
          <a:prstGeom prst="rect">
            <a:avLst/>
          </a:prstGeom>
        </p:spPr>
      </p:pic>
      <p:sp>
        <p:nvSpPr>
          <p:cNvPr id="45" name="テキスト ボックス 44"/>
          <p:cNvSpPr txBox="1"/>
          <p:nvPr/>
        </p:nvSpPr>
        <p:spPr>
          <a:xfrm>
            <a:off x="873816" y="5997896"/>
            <a:ext cx="1069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Tanque </a:t>
            </a:r>
          </a:p>
          <a:p>
            <a:r>
              <a:rPr lang="pt-BR" b="1" dirty="0" smtClean="0">
                <a:solidFill>
                  <a:srgbClr val="FF0000"/>
                </a:solidFill>
              </a:rPr>
              <a:t>PVA Gel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112" y="5105834"/>
            <a:ext cx="1214087" cy="977780"/>
          </a:xfrm>
          <a:prstGeom prst="rect">
            <a:avLst/>
          </a:prstGeom>
        </p:spPr>
      </p:pic>
      <p:sp>
        <p:nvSpPr>
          <p:cNvPr id="46" name="正方形/長方形 45"/>
          <p:cNvSpPr/>
          <p:nvPr/>
        </p:nvSpPr>
        <p:spPr>
          <a:xfrm>
            <a:off x="1979016" y="5321618"/>
            <a:ext cx="1788784" cy="724243"/>
          </a:xfrm>
          <a:prstGeom prst="rect">
            <a:avLst/>
          </a:prstGeom>
          <a:gradFill flip="none" rotWithShape="1">
            <a:gsLst>
              <a:gs pos="100000">
                <a:schemeClr val="accent6">
                  <a:lumMod val="75000"/>
                </a:schemeClr>
              </a:gs>
              <a:gs pos="44000">
                <a:schemeClr val="accent6">
                  <a:lumMod val="60000"/>
                  <a:lumOff val="40000"/>
                  <a:alpha val="68000"/>
                </a:schemeClr>
              </a:gs>
              <a:gs pos="0">
                <a:schemeClr val="accent6">
                  <a:lumMod val="50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41624" y="5105835"/>
            <a:ext cx="1868157" cy="986650"/>
          </a:xfrm>
          <a:prstGeom prst="rect">
            <a:avLst/>
          </a:prstGeom>
        </p:spPr>
      </p:pic>
      <p:pic>
        <p:nvPicPr>
          <p:cNvPr id="47" name="図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659964"/>
            <a:ext cx="1385375" cy="664529"/>
          </a:xfrm>
          <a:prstGeom prst="rect">
            <a:avLst/>
          </a:prstGeom>
        </p:spPr>
      </p:pic>
      <p:pic>
        <p:nvPicPr>
          <p:cNvPr id="48" name="図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127" y="5426175"/>
            <a:ext cx="931798" cy="556710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3777" y="5436671"/>
            <a:ext cx="931798" cy="556710"/>
          </a:xfrm>
          <a:prstGeom prst="rect">
            <a:avLst/>
          </a:prstGeom>
        </p:spPr>
      </p:pic>
      <p:sp>
        <p:nvSpPr>
          <p:cNvPr id="32" name="角丸四角形 31"/>
          <p:cNvSpPr/>
          <p:nvPr/>
        </p:nvSpPr>
        <p:spPr>
          <a:xfrm>
            <a:off x="936192" y="5441837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角丸四角形 51"/>
          <p:cNvSpPr/>
          <p:nvPr/>
        </p:nvSpPr>
        <p:spPr>
          <a:xfrm>
            <a:off x="1088592" y="5594237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3" name="角丸四角形 52"/>
          <p:cNvSpPr/>
          <p:nvPr/>
        </p:nvSpPr>
        <p:spPr>
          <a:xfrm>
            <a:off x="1180667" y="5425962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4" name="角丸四角形 53"/>
          <p:cNvSpPr/>
          <p:nvPr/>
        </p:nvSpPr>
        <p:spPr>
          <a:xfrm>
            <a:off x="1307667" y="5540262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角丸四角形 54"/>
          <p:cNvSpPr/>
          <p:nvPr/>
        </p:nvSpPr>
        <p:spPr>
          <a:xfrm>
            <a:off x="882217" y="5610112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6" name="角丸四角形 55"/>
          <p:cNvSpPr/>
          <p:nvPr/>
        </p:nvSpPr>
        <p:spPr>
          <a:xfrm>
            <a:off x="1446048" y="5343128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7" name="角丸四角形 56"/>
          <p:cNvSpPr/>
          <p:nvPr/>
        </p:nvSpPr>
        <p:spPr>
          <a:xfrm>
            <a:off x="1657718" y="5448966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8" name="角丸四角形 57"/>
          <p:cNvSpPr/>
          <p:nvPr/>
        </p:nvSpPr>
        <p:spPr>
          <a:xfrm>
            <a:off x="1578342" y="5607724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角丸四角形 58"/>
          <p:cNvSpPr/>
          <p:nvPr/>
        </p:nvSpPr>
        <p:spPr>
          <a:xfrm>
            <a:off x="1723866" y="5740022"/>
            <a:ext cx="114733" cy="808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3735951" y="4439051"/>
            <a:ext cx="1480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/>
              <a:t>Tanque </a:t>
            </a:r>
          </a:p>
          <a:p>
            <a:pPr algn="ctr"/>
            <a:r>
              <a:rPr lang="pt-BR" b="1" dirty="0" smtClean="0"/>
              <a:t>Decantação</a:t>
            </a:r>
            <a:endParaRPr lang="pt-BR" b="1" dirty="0"/>
          </a:p>
        </p:txBody>
      </p:sp>
      <p:cxnSp>
        <p:nvCxnSpPr>
          <p:cNvPr id="61" name="カギ線コネクタ 60"/>
          <p:cNvCxnSpPr>
            <a:stCxn id="38" idx="2"/>
            <a:endCxn id="7" idx="2"/>
          </p:cNvCxnSpPr>
          <p:nvPr/>
        </p:nvCxnSpPr>
        <p:spPr>
          <a:xfrm rot="5400000" flipH="1">
            <a:off x="3618818" y="5349370"/>
            <a:ext cx="120237" cy="1606468"/>
          </a:xfrm>
          <a:prstGeom prst="bentConnector3">
            <a:avLst>
              <a:gd name="adj1" fmla="val -190125"/>
            </a:avLst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テキスト ボックス 61"/>
          <p:cNvSpPr txBox="1"/>
          <p:nvPr/>
        </p:nvSpPr>
        <p:spPr>
          <a:xfrm>
            <a:off x="2908859" y="6167221"/>
            <a:ext cx="15294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/>
              <a:t>Retorno Lodo</a:t>
            </a:r>
            <a:endParaRPr lang="pt-BR" sz="1600" b="1" dirty="0"/>
          </a:p>
        </p:txBody>
      </p:sp>
      <p:cxnSp>
        <p:nvCxnSpPr>
          <p:cNvPr id="65" name="カギ線コネクタ 64"/>
          <p:cNvCxnSpPr/>
          <p:nvPr/>
        </p:nvCxnSpPr>
        <p:spPr>
          <a:xfrm>
            <a:off x="4473170" y="6215435"/>
            <a:ext cx="2229392" cy="204570"/>
          </a:xfrm>
          <a:prstGeom prst="bentConnector3">
            <a:avLst>
              <a:gd name="adj1" fmla="val 947"/>
            </a:avLst>
          </a:prstGeom>
          <a:ln w="5715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テキスト ボックス 65"/>
          <p:cNvSpPr txBox="1"/>
          <p:nvPr/>
        </p:nvSpPr>
        <p:spPr>
          <a:xfrm>
            <a:off x="4884612" y="5741949"/>
            <a:ext cx="1159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Descarte </a:t>
            </a:r>
          </a:p>
          <a:p>
            <a:r>
              <a:rPr lang="pt-BR" b="1" dirty="0" smtClean="0"/>
              <a:t>de Lodo</a:t>
            </a:r>
            <a:endParaRPr lang="pt-BR" b="1" dirty="0"/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2126512" y="4617910"/>
            <a:ext cx="1313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/>
              <a:t>Tanque </a:t>
            </a:r>
          </a:p>
          <a:p>
            <a:pPr algn="ctr"/>
            <a:r>
              <a:rPr lang="pt-BR" b="1" dirty="0" smtClean="0"/>
              <a:t>Red. Lodo</a:t>
            </a:r>
            <a:endParaRPr lang="pt-BR" b="1" dirty="0"/>
          </a:p>
        </p:txBody>
      </p:sp>
      <p:sp>
        <p:nvSpPr>
          <p:cNvPr id="68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 smtClean="0">
                <a:solidFill>
                  <a:srgbClr val="44C8F5"/>
                </a:solidFill>
              </a:rPr>
              <a:t>Sistema Convencional </a:t>
            </a:r>
            <a:r>
              <a:rPr lang="pt-BR" altLang="ja-JP" sz="3200" dirty="0" err="1">
                <a:solidFill>
                  <a:srgbClr val="44C8F5"/>
                </a:solidFill>
              </a:rPr>
              <a:t>x</a:t>
            </a:r>
            <a:r>
              <a:rPr lang="pt-BR" altLang="ja-JP" sz="3200" dirty="0" smtClean="0">
                <a:solidFill>
                  <a:srgbClr val="44C8F5"/>
                </a:solidFill>
              </a:rPr>
              <a:t> PVA Gel</a:t>
            </a:r>
          </a:p>
        </p:txBody>
      </p:sp>
      <p:sp>
        <p:nvSpPr>
          <p:cNvPr id="51" name="角丸四角形 50"/>
          <p:cNvSpPr/>
          <p:nvPr/>
        </p:nvSpPr>
        <p:spPr>
          <a:xfrm>
            <a:off x="235178" y="2433958"/>
            <a:ext cx="1987251" cy="611429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1800 m3</a:t>
            </a:r>
            <a:endParaRPr lang="pt-BR" sz="2400" dirty="0"/>
          </a:p>
        </p:txBody>
      </p:sp>
      <p:cxnSp>
        <p:nvCxnSpPr>
          <p:cNvPr id="18432" name="直線コネクタ 18431"/>
          <p:cNvCxnSpPr/>
          <p:nvPr/>
        </p:nvCxnSpPr>
        <p:spPr>
          <a:xfrm>
            <a:off x="-776086" y="3445168"/>
            <a:ext cx="10336056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角丸四角形 71"/>
          <p:cNvSpPr/>
          <p:nvPr/>
        </p:nvSpPr>
        <p:spPr>
          <a:xfrm>
            <a:off x="222954" y="3797457"/>
            <a:ext cx="1987251" cy="611429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750m3</a:t>
            </a:r>
            <a:endParaRPr lang="pt-BR" sz="2400" dirty="0"/>
          </a:p>
        </p:txBody>
      </p:sp>
      <p:sp>
        <p:nvSpPr>
          <p:cNvPr id="73" name="角丸四角形 72"/>
          <p:cNvSpPr/>
          <p:nvPr/>
        </p:nvSpPr>
        <p:spPr>
          <a:xfrm>
            <a:off x="6737374" y="2480534"/>
            <a:ext cx="1987251" cy="611429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2,7 </a:t>
            </a:r>
            <a:r>
              <a:rPr lang="pt-BR" sz="2400" dirty="0" err="1"/>
              <a:t>T</a:t>
            </a:r>
            <a:r>
              <a:rPr lang="pt-BR" sz="2400" dirty="0" err="1" smtClean="0"/>
              <a:t>on</a:t>
            </a:r>
            <a:r>
              <a:rPr lang="pt-BR" sz="2400" dirty="0" smtClean="0"/>
              <a:t>/dia</a:t>
            </a:r>
            <a:endParaRPr lang="pt-BR" sz="2400" dirty="0"/>
          </a:p>
        </p:txBody>
      </p:sp>
      <p:sp>
        <p:nvSpPr>
          <p:cNvPr id="74" name="角丸四角形 73"/>
          <p:cNvSpPr/>
          <p:nvPr/>
        </p:nvSpPr>
        <p:spPr>
          <a:xfrm>
            <a:off x="6878016" y="5854695"/>
            <a:ext cx="1987251" cy="611429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0,3 </a:t>
            </a:r>
            <a:r>
              <a:rPr lang="pt-BR" sz="2400" dirty="0" err="1"/>
              <a:t>T</a:t>
            </a:r>
            <a:r>
              <a:rPr lang="pt-BR" sz="2400" dirty="0" err="1" smtClean="0"/>
              <a:t>on</a:t>
            </a:r>
            <a:r>
              <a:rPr lang="pt-BR" sz="2400" dirty="0" smtClean="0"/>
              <a:t>/dia</a:t>
            </a:r>
            <a:endParaRPr lang="pt-BR" sz="2400" dirty="0"/>
          </a:p>
        </p:txBody>
      </p:sp>
      <p:sp>
        <p:nvSpPr>
          <p:cNvPr id="82" name="角丸四角形 81"/>
          <p:cNvSpPr/>
          <p:nvPr/>
        </p:nvSpPr>
        <p:spPr>
          <a:xfrm>
            <a:off x="6614910" y="692823"/>
            <a:ext cx="2529090" cy="1364871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Industria Química</a:t>
            </a:r>
          </a:p>
          <a:p>
            <a:pPr algn="ctr"/>
            <a:r>
              <a:rPr lang="pt-BR" sz="2400" dirty="0" smtClean="0"/>
              <a:t>DBO 2250 mg/L</a:t>
            </a:r>
          </a:p>
          <a:p>
            <a:pPr algn="ctr"/>
            <a:r>
              <a:rPr lang="pt-BR" sz="2400" dirty="0" smtClean="0"/>
              <a:t>Vazão 400m3/</a:t>
            </a:r>
            <a:r>
              <a:rPr lang="pt-BR" sz="2400" dirty="0" err="1" smtClean="0"/>
              <a:t>d</a:t>
            </a:r>
            <a:endParaRPr lang="pt-BR" sz="2400" dirty="0"/>
          </a:p>
        </p:txBody>
      </p:sp>
      <p:sp>
        <p:nvSpPr>
          <p:cNvPr id="18442" name="星 32 18441"/>
          <p:cNvSpPr/>
          <p:nvPr/>
        </p:nvSpPr>
        <p:spPr>
          <a:xfrm>
            <a:off x="599703" y="2939563"/>
            <a:ext cx="1411066" cy="917144"/>
          </a:xfrm>
          <a:prstGeom prst="star32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50%</a:t>
            </a:r>
            <a:endParaRPr lang="pt-BR" sz="2400" dirty="0"/>
          </a:p>
        </p:txBody>
      </p:sp>
      <p:sp>
        <p:nvSpPr>
          <p:cNvPr id="85" name="星 32 84"/>
          <p:cNvSpPr/>
          <p:nvPr/>
        </p:nvSpPr>
        <p:spPr>
          <a:xfrm>
            <a:off x="6820151" y="3198245"/>
            <a:ext cx="2022528" cy="2375167"/>
          </a:xfrm>
          <a:prstGeom prst="star32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89%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/>
      <p:bldP spid="46" grpId="0" animBg="1"/>
      <p:bldP spid="32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2" grpId="0"/>
      <p:bldP spid="66" grpId="0"/>
      <p:bldP spid="67" grpId="0"/>
      <p:bldP spid="51" grpId="0" animBg="1"/>
      <p:bldP spid="72" grpId="0" animBg="1"/>
      <p:bldP spid="73" grpId="0" animBg="1"/>
      <p:bldP spid="74" grpId="0" animBg="1"/>
      <p:bldP spid="18442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HiRes_back.jpg"/>
          <p:cNvPicPr>
            <a:picLocks noChangeAspect="1"/>
          </p:cNvPicPr>
          <p:nvPr/>
        </p:nvPicPr>
        <p:blipFill>
          <a:blip r:embed="rId3"/>
          <a:srcRect r="2632"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7BFF-9B14-4725-A263-90761D07D963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 altLang="ja-JP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065463"/>
            <a:ext cx="8229600" cy="12938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4800" spc="-150" dirty="0" smtClean="0">
                <a:solidFill>
                  <a:srgbClr val="44C8F5"/>
                </a:solidFill>
                <a:latin typeface="Trebuchet MS"/>
              </a:rPr>
              <a:t>Sumarizando</a:t>
            </a:r>
            <a:endParaRPr lang="pt-BR" sz="4800" spc="-150" dirty="0" smtClean="0">
              <a:solidFill>
                <a:srgbClr val="44C8F5"/>
              </a:solidFill>
              <a:latin typeface="Trebuchet M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451543613_2.jpg"/>
          <p:cNvPicPr>
            <a:picLocks noChangeAspect="1"/>
          </p:cNvPicPr>
          <p:nvPr/>
        </p:nvPicPr>
        <p:blipFill>
          <a:blip r:embed="rId3"/>
          <a:srcRect l="1431"/>
          <a:stretch>
            <a:fillRect/>
          </a:stretch>
        </p:blipFill>
        <p:spPr bwMode="auto">
          <a:xfrm>
            <a:off x="0" y="658813"/>
            <a:ext cx="9144000" cy="619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ounded Rectangle 1"/>
          <p:cNvSpPr/>
          <p:nvPr/>
        </p:nvSpPr>
        <p:spPr>
          <a:xfrm>
            <a:off x="512763" y="1117600"/>
            <a:ext cx="4638675" cy="5349875"/>
          </a:xfrm>
          <a:prstGeom prst="roundRect">
            <a:avLst>
              <a:gd name="adj" fmla="val 1384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pt-BR"/>
          </a:p>
        </p:txBody>
      </p:sp>
      <p:sp>
        <p:nvSpPr>
          <p:cNvPr id="53251" name="Slide Number Placeholder 7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EECF24-F3F7-4C9C-BC38-0AD79772B265}" type="slidenum">
              <a:rPr lang="pt-BR" altLang="ja-JP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 altLang="ja-JP">
              <a:solidFill>
                <a:schemeClr val="bg1"/>
              </a:solidFill>
            </a:endParaRPr>
          </a:p>
        </p:txBody>
      </p:sp>
      <p:sp>
        <p:nvSpPr>
          <p:cNvPr id="57348" name="TextBox 9"/>
          <p:cNvSpPr txBox="1">
            <a:spLocks noChangeArrowheads="1"/>
          </p:cNvSpPr>
          <p:nvPr/>
        </p:nvSpPr>
        <p:spPr bwMode="auto">
          <a:xfrm>
            <a:off x="758825" y="1300163"/>
            <a:ext cx="4537075" cy="59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kumimoji="0" lang="pt-BR" altLang="ja-JP" smtClean="0">
                <a:solidFill>
                  <a:schemeClr val="bg1"/>
                </a:solidFill>
                <a:latin typeface="Calibri" pitchFamily="34" charset="0"/>
              </a:rPr>
              <a:t>O aumento da eficiência permite estacoes menores e compactas :  </a:t>
            </a:r>
            <a:endParaRPr kumimoji="0" lang="pt-BR" altLang="ja-JP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7349" name="TextBox 12"/>
          <p:cNvSpPr txBox="1">
            <a:spLocks noChangeArrowheads="1"/>
          </p:cNvSpPr>
          <p:nvPr/>
        </p:nvSpPr>
        <p:spPr bwMode="auto">
          <a:xfrm>
            <a:off x="766763" y="2290763"/>
            <a:ext cx="4249737" cy="84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kumimoji="0" lang="pt-BR" altLang="ja-JP" dirty="0" smtClean="0">
                <a:solidFill>
                  <a:srgbClr val="FFFFFF"/>
                </a:solidFill>
                <a:latin typeface="Calibri" pitchFamily="34" charset="0"/>
              </a:rPr>
              <a:t>Descarte de resíduos sólidos. Lei de resíduos.</a:t>
            </a:r>
          </a:p>
          <a:p>
            <a:pPr>
              <a:lnSpc>
                <a:spcPct val="90000"/>
              </a:lnSpc>
            </a:pPr>
            <a:endParaRPr kumimoji="0" lang="pt-BR" altLang="ja-JP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8825" y="3381375"/>
            <a:ext cx="3960813" cy="34624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pc="-50" dirty="0" smtClean="0">
                <a:solidFill>
                  <a:srgbClr val="FFFFFF"/>
                </a:solidFill>
                <a:latin typeface="+mn-lt"/>
                <a:ea typeface="+mn-ea"/>
              </a:rPr>
              <a:t>Emissão de gases</a:t>
            </a:r>
            <a:endParaRPr kumimoji="0" lang="pt-BR" spc="-50" dirty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7351" name="TextBox 16"/>
          <p:cNvSpPr txBox="1">
            <a:spLocks noChangeArrowheads="1"/>
          </p:cNvSpPr>
          <p:nvPr/>
        </p:nvSpPr>
        <p:spPr bwMode="auto">
          <a:xfrm>
            <a:off x="766763" y="4521200"/>
            <a:ext cx="4186237" cy="34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kumimoji="0" lang="pt-BR" altLang="ja-JP" smtClean="0">
                <a:solidFill>
                  <a:srgbClr val="FFFFFF"/>
                </a:solidFill>
                <a:latin typeface="Calibri" pitchFamily="34" charset="0"/>
              </a:rPr>
              <a:t>Aumento do rigor das leis ambientais</a:t>
            </a:r>
            <a:endParaRPr kumimoji="0" lang="pt-BR" altLang="ja-JP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7352" name="TextBox 19"/>
          <p:cNvSpPr txBox="1">
            <a:spLocks noChangeArrowheads="1"/>
          </p:cNvSpPr>
          <p:nvPr/>
        </p:nvSpPr>
        <p:spPr bwMode="auto">
          <a:xfrm>
            <a:off x="758825" y="5594350"/>
            <a:ext cx="4105275" cy="34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kumimoji="0" lang="pt-BR" altLang="ja-JP" dirty="0" err="1" smtClean="0">
                <a:solidFill>
                  <a:srgbClr val="FFFFFF"/>
                </a:solidFill>
                <a:latin typeface="Calibri" pitchFamily="34" charset="0"/>
              </a:rPr>
              <a:t>Retrofit</a:t>
            </a:r>
            <a:r>
              <a:rPr kumimoji="0" lang="pt-BR" altLang="ja-JP" dirty="0" smtClean="0">
                <a:solidFill>
                  <a:srgbClr val="FFFFFF"/>
                </a:solidFill>
                <a:latin typeface="Calibri" pitchFamily="34" charset="0"/>
              </a:rPr>
              <a:t> de instalações</a:t>
            </a:r>
            <a:endParaRPr kumimoji="0" lang="pt-BR" altLang="ja-JP" dirty="0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811213" y="5430838"/>
            <a:ext cx="4043362" cy="0"/>
          </a:xfrm>
          <a:prstGeom prst="line">
            <a:avLst/>
          </a:prstGeom>
          <a:ln>
            <a:solidFill>
              <a:srgbClr val="FFFFFF"/>
            </a:solidFill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11213" y="4432300"/>
            <a:ext cx="4043362" cy="0"/>
          </a:xfrm>
          <a:prstGeom prst="line">
            <a:avLst/>
          </a:prstGeom>
          <a:ln>
            <a:solidFill>
              <a:srgbClr val="FFFFFF"/>
            </a:solidFill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11213" y="3189288"/>
            <a:ext cx="4043362" cy="0"/>
          </a:xfrm>
          <a:prstGeom prst="line">
            <a:avLst/>
          </a:prstGeom>
          <a:ln>
            <a:solidFill>
              <a:srgbClr val="FFFFFF"/>
            </a:solidFill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11213" y="2206625"/>
            <a:ext cx="4043362" cy="0"/>
          </a:xfrm>
          <a:prstGeom prst="line">
            <a:avLst/>
          </a:prstGeom>
          <a:ln>
            <a:solidFill>
              <a:srgbClr val="FFFFFF"/>
            </a:solidFill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ounded Rectangle 1"/>
          <p:cNvSpPr/>
          <p:nvPr/>
        </p:nvSpPr>
        <p:spPr>
          <a:xfrm>
            <a:off x="5321681" y="1117035"/>
            <a:ext cx="3697381" cy="1058242"/>
          </a:xfrm>
          <a:prstGeom prst="roundRect">
            <a:avLst>
              <a:gd name="adj" fmla="val 5828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Aumento Eficiência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Compactação Planta </a:t>
            </a:r>
            <a:endParaRPr kumimoji="0" lang="pt-BR" sz="2400">
              <a:solidFill>
                <a:srgbClr val="FFFF00"/>
              </a:solidFill>
            </a:endParaRPr>
          </a:p>
        </p:txBody>
      </p:sp>
      <p:sp>
        <p:nvSpPr>
          <p:cNvPr id="16" name="Rounded Rectangle 1"/>
          <p:cNvSpPr/>
          <p:nvPr/>
        </p:nvSpPr>
        <p:spPr>
          <a:xfrm>
            <a:off x="5321215" y="2233611"/>
            <a:ext cx="3697381" cy="1058242"/>
          </a:xfrm>
          <a:prstGeom prst="roundRect">
            <a:avLst>
              <a:gd name="adj" fmla="val 5828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Diminuição do Descarte Lodo</a:t>
            </a:r>
            <a:endParaRPr kumimoji="0" lang="pt-BR" sz="2400">
              <a:solidFill>
                <a:srgbClr val="FFFF00"/>
              </a:solidFill>
            </a:endParaRPr>
          </a:p>
        </p:txBody>
      </p:sp>
      <p:sp>
        <p:nvSpPr>
          <p:cNvPr id="17" name="Rounded Rectangle 1"/>
          <p:cNvSpPr/>
          <p:nvPr/>
        </p:nvSpPr>
        <p:spPr>
          <a:xfrm>
            <a:off x="5320749" y="3303154"/>
            <a:ext cx="3697381" cy="1058242"/>
          </a:xfrm>
          <a:prstGeom prst="roundRect">
            <a:avLst>
              <a:gd name="adj" fmla="val 5828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Processo Aeróbio</a:t>
            </a:r>
            <a:endParaRPr kumimoji="0" lang="pt-BR" sz="2400">
              <a:solidFill>
                <a:srgbClr val="FFFF00"/>
              </a:solidFill>
            </a:endParaRPr>
          </a:p>
        </p:txBody>
      </p:sp>
      <p:sp>
        <p:nvSpPr>
          <p:cNvPr id="19" name="Rounded Rectangle 1"/>
          <p:cNvSpPr/>
          <p:nvPr/>
        </p:nvSpPr>
        <p:spPr>
          <a:xfrm>
            <a:off x="5320283" y="4407972"/>
            <a:ext cx="3697381" cy="1058242"/>
          </a:xfrm>
          <a:prstGeom prst="roundRect">
            <a:avLst>
              <a:gd name="adj" fmla="val 5828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Menos Químicos</a:t>
            </a:r>
            <a:endParaRPr kumimoji="0" lang="pt-BR" sz="2400">
              <a:solidFill>
                <a:srgbClr val="FFFF00"/>
              </a:solidFill>
            </a:endParaRPr>
          </a:p>
        </p:txBody>
      </p:sp>
      <p:sp>
        <p:nvSpPr>
          <p:cNvPr id="20" name="Rounded Rectangle 1"/>
          <p:cNvSpPr/>
          <p:nvPr/>
        </p:nvSpPr>
        <p:spPr>
          <a:xfrm>
            <a:off x="5320283" y="5454457"/>
            <a:ext cx="3697381" cy="1058242"/>
          </a:xfrm>
          <a:prstGeom prst="roundRect">
            <a:avLst>
              <a:gd name="adj" fmla="val 5828"/>
            </a:avLst>
          </a:prstGeom>
          <a:solidFill>
            <a:srgbClr val="19343D">
              <a:alpha val="7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2400" smtClean="0">
                <a:solidFill>
                  <a:srgbClr val="FFFF00"/>
                </a:solidFill>
              </a:rPr>
              <a:t>Obra Não Complexa</a:t>
            </a:r>
            <a:endParaRPr kumimoji="0" lang="pt-BR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HiRes_back.jpg"/>
          <p:cNvPicPr>
            <a:picLocks noChangeAspect="1"/>
          </p:cNvPicPr>
          <p:nvPr/>
        </p:nvPicPr>
        <p:blipFill>
          <a:blip r:embed="rId3"/>
          <a:srcRect r="2632"/>
          <a:stretch>
            <a:fillRect/>
          </a:stretch>
        </p:blipFill>
        <p:spPr bwMode="auto">
          <a:xfrm>
            <a:off x="0" y="66516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Slide Number Placeholder 6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477BFF-9B14-4725-A263-90761D07D963}" type="slidenum">
              <a:rPr lang="en-US" altLang="ja-JP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 altLang="ja-JP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398227"/>
            <a:ext cx="8229600" cy="12938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4800" spc="-150" dirty="0">
                <a:solidFill>
                  <a:srgbClr val="44C8F5"/>
                </a:solidFill>
                <a:latin typeface="Trebuchet MS"/>
              </a:rPr>
              <a:t>2. Resultado do Teste Piloto    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4800" spc="-150" dirty="0">
                <a:solidFill>
                  <a:srgbClr val="44C8F5"/>
                </a:solidFill>
                <a:latin typeface="Trebuchet MS"/>
              </a:rPr>
              <a:t>       na Estação de Tratamento de Esgoto do Riacho Fundo  - DF</a:t>
            </a:r>
          </a:p>
        </p:txBody>
      </p:sp>
    </p:spTree>
    <p:extLst>
      <p:ext uri="{BB962C8B-B14F-4D97-AF65-F5344CB8AC3E}">
        <p14:creationId xmlns:p14="http://schemas.microsoft.com/office/powerpoint/2010/main" val="76186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4" name="Picture 2" descr="C:\Users\640102\Desktop\Brazil Pilot\141211発表資料\写真\図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38" y="3145631"/>
            <a:ext cx="5400675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5"/>
          <p:cNvSpPr txBox="1">
            <a:spLocks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0EAA9E4-96D3-4975-9C15-5917E1513A18}" type="slidenum">
              <a:rPr lang="en-US" altLang="ja-JP" sz="1400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ja-JP" sz="1400" smtClean="0">
              <a:solidFill>
                <a:prstClr val="black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1876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ja-JP" sz="24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1876425"/>
            <a:ext cx="698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en-US" sz="1800" b="0">
              <a:solidFill>
                <a:prstClr val="black"/>
              </a:solidFill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1876425"/>
            <a:ext cx="698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en-US" sz="1800" b="0">
              <a:solidFill>
                <a:prstClr val="black"/>
              </a:solidFill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1876425"/>
            <a:ext cx="7000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en-US" sz="1800" b="0">
              <a:solidFill>
                <a:prstClr val="black"/>
              </a:solidFill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0" y="1876425"/>
            <a:ext cx="7000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en-US" sz="1800" b="0">
              <a:solidFill>
                <a:prstClr val="black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0" y="1876425"/>
            <a:ext cx="7000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ja-JP" altLang="en-US" sz="1800" b="0">
              <a:solidFill>
                <a:prstClr val="black"/>
              </a:solidFill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3351388" y="5374184"/>
            <a:ext cx="1436636" cy="863128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800" b="0">
              <a:solidFill>
                <a:prstClr val="white"/>
              </a:solidFill>
            </a:endParaRPr>
          </a:p>
        </p:txBody>
      </p:sp>
      <p:cxnSp>
        <p:nvCxnSpPr>
          <p:cNvPr id="13" name="直線矢印コネクタ 12"/>
          <p:cNvCxnSpPr>
            <a:endCxn id="12" idx="1"/>
          </p:cNvCxnSpPr>
          <p:nvPr/>
        </p:nvCxnSpPr>
        <p:spPr>
          <a:xfrm>
            <a:off x="3403769" y="5374184"/>
            <a:ext cx="158010" cy="1264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 descr="C:\Users\640102\Desktop\Brazil Pilot\141211発表資料\写真\図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51816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Line 14"/>
          <p:cNvSpPr>
            <a:spLocks noChangeShapeType="1"/>
          </p:cNvSpPr>
          <p:nvPr/>
        </p:nvSpPr>
        <p:spPr bwMode="auto">
          <a:xfrm>
            <a:off x="2123729" y="2276873"/>
            <a:ext cx="3024336" cy="180020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ja-JP" altLang="en-US" sz="1800" b="0">
              <a:solidFill>
                <a:prstClr val="black"/>
              </a:solidFill>
              <a:latin typeface="Constantia"/>
              <a:ea typeface="HGP明朝E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Planta Piloto</a:t>
            </a:r>
          </a:p>
        </p:txBody>
      </p:sp>
    </p:spTree>
    <p:extLst>
      <p:ext uri="{BB962C8B-B14F-4D97-AF65-F5344CB8AC3E}">
        <p14:creationId xmlns:p14="http://schemas.microsoft.com/office/powerpoint/2010/main" val="3986911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960" y="1052736"/>
            <a:ext cx="760211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Diagrama do fluxo</a:t>
            </a:r>
          </a:p>
        </p:txBody>
      </p:sp>
    </p:spTree>
    <p:extLst>
      <p:ext uri="{BB962C8B-B14F-4D97-AF65-F5344CB8AC3E}">
        <p14:creationId xmlns:p14="http://schemas.microsoft.com/office/powerpoint/2010/main" val="6995682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Condições de operação</a:t>
            </a: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544408"/>
              </p:ext>
            </p:extLst>
          </p:nvPr>
        </p:nvGraphicFramePr>
        <p:xfrm>
          <a:off x="539552" y="2060848"/>
          <a:ext cx="8064896" cy="169301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4071"/>
                <a:gridCol w="1214071"/>
                <a:gridCol w="1387509"/>
                <a:gridCol w="1387509"/>
                <a:gridCol w="1387509"/>
                <a:gridCol w="1474227"/>
              </a:tblGrid>
              <a:tr h="6622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TDH Total</a:t>
                      </a: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/>
                      </a:r>
                      <a:b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</a:b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(hr)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TDH </a:t>
                      </a:r>
                    </a:p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(individual)</a:t>
                      </a: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/>
                      </a:r>
                      <a:b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</a:b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(</a:t>
                      </a:r>
                      <a:r>
                        <a:rPr lang="en-US" sz="1800" u="none" strike="noStrike" dirty="0" err="1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hr</a:t>
                      </a: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)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u="none" strike="noStrike" dirty="0" err="1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Afluente</a:t>
                      </a:r>
                      <a:endParaRPr lang="en-US" altLang="ja-JP" sz="1800" u="none" strike="noStrike" dirty="0" smtClean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(</a:t>
                      </a: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m3/d)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Circulation</a:t>
                      </a:r>
                    </a:p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(</a:t>
                      </a:r>
                      <a:r>
                        <a:rPr lang="en-US" sz="1800" u="none" strike="noStrike" dirty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m3/d)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 </a:t>
                      </a:r>
                      <a:r>
                        <a:rPr lang="en-US" altLang="ja-JP" sz="1800" b="0" i="0" u="none" strike="noStrike" dirty="0" err="1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Carga</a:t>
                      </a:r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 de DQO</a:t>
                      </a:r>
                    </a:p>
                    <a:p>
                      <a:pPr algn="ctr" fontAlgn="ctr"/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（</a:t>
                      </a:r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kg/m3</a:t>
                      </a:r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･</a:t>
                      </a:r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d</a:t>
                      </a:r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）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N-</a:t>
                      </a:r>
                      <a:r>
                        <a:rPr lang="en-US" altLang="ja-JP" sz="1800" b="0" i="0" u="none" strike="noStrike" dirty="0" err="1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Carga</a:t>
                      </a:r>
                      <a:endParaRPr lang="en-US" altLang="ja-JP" sz="1800" b="0" i="0" u="none" strike="noStrike" dirty="0" smtClean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  <a:p>
                      <a:pPr algn="ctr" fontAlgn="ctr"/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（</a:t>
                      </a:r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kg/m3</a:t>
                      </a:r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･</a:t>
                      </a:r>
                      <a:r>
                        <a:rPr lang="en-US" altLang="ja-JP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d</a:t>
                      </a:r>
                      <a:r>
                        <a:rPr lang="ja-JP" altLang="en-US" sz="1800" b="0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）</a:t>
                      </a:r>
                      <a:endParaRPr lang="en-US" sz="1800" b="0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</a:tr>
              <a:tr h="8700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9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3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4.0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12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4.8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3200" b="1" i="0" u="none" strike="noStrike" dirty="0" smtClean="0">
                          <a:effectLst/>
                          <a:latin typeface="Arial Unicode MS" panose="020B0604020202020204" pitchFamily="50" charset="-128"/>
                          <a:ea typeface="Arial Unicode MS" panose="020B0604020202020204" pitchFamily="50" charset="-128"/>
                          <a:cs typeface="Arial Unicode MS" panose="020B0604020202020204" pitchFamily="50" charset="-128"/>
                        </a:rPr>
                        <a:t>0.48</a:t>
                      </a:r>
                      <a:endParaRPr lang="en-US" altLang="ja-JP" sz="3200" b="1" i="0" u="none" strike="noStrike" dirty="0">
                        <a:effectLst/>
                        <a:latin typeface="Arial Unicode MS" panose="020B0604020202020204" pitchFamily="50" charset="-128"/>
                        <a:ea typeface="Arial Unicode MS" panose="020B0604020202020204" pitchFamily="50" charset="-128"/>
                        <a:cs typeface="Arial Unicode MS" panose="020B0604020202020204" pitchFamily="50" charset="-12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476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Eficiência de Remoção de TKN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7667625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7005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Eficiência de Remoção de DQO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770572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28631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スライド番号プレースホルダー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2762B0-DFBE-4FC2-98A0-117E8E491F61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85217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rebuchet MS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l" eaLnBrk="1" hangingPunct="1"/>
            <a:r>
              <a:rPr lang="pt-BR" altLang="ja-JP" sz="3200" dirty="0">
                <a:solidFill>
                  <a:srgbClr val="44C8F5"/>
                </a:solidFill>
              </a:rPr>
              <a:t>Redução do excesso de lodo na planta piloto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7083425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テキスト ボックス 5"/>
          <p:cNvSpPr txBox="1"/>
          <p:nvPr/>
        </p:nvSpPr>
        <p:spPr>
          <a:xfrm>
            <a:off x="2267744" y="1484784"/>
            <a:ext cx="12346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prstClr val="black"/>
                </a:solidFill>
              </a:rPr>
              <a:t>0.34 kg/m3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186587" y="3661246"/>
            <a:ext cx="1494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>
                <a:solidFill>
                  <a:srgbClr val="FF0000"/>
                </a:solidFill>
              </a:rPr>
              <a:t>0.12 kg/m3</a:t>
            </a:r>
            <a:endParaRPr lang="ja-JP" altLang="en-US" sz="2000" dirty="0">
              <a:solidFill>
                <a:srgbClr val="FF0000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058424" y="1702241"/>
            <a:ext cx="369332" cy="2359115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kumimoji="1" lang="en-US" altLang="ja-JP" sz="1200" b="0" dirty="0" smtClean="0"/>
              <a:t>Sludge production        kg/m3</a:t>
            </a:r>
            <a:endParaRPr kumimoji="1" lang="ja-JP" altLang="en-US" sz="1200" b="0" dirty="0"/>
          </a:p>
        </p:txBody>
      </p:sp>
    </p:spTree>
    <p:extLst>
      <p:ext uri="{BB962C8B-B14F-4D97-AF65-F5344CB8AC3E}">
        <p14:creationId xmlns:p14="http://schemas.microsoft.com/office/powerpoint/2010/main" val="3291874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6"/>
          <p:cNvSpPr>
            <a:spLocks noGrp="1"/>
          </p:cNvSpPr>
          <p:nvPr>
            <p:ph type="title"/>
          </p:nvPr>
        </p:nvSpPr>
        <p:spPr>
          <a:xfrm>
            <a:off x="457200" y="2446338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ja-JP" sz="4400" i="1" dirty="0" smtClean="0"/>
              <a:t>OBRIGADO </a:t>
            </a:r>
            <a:r>
              <a:rPr lang="pt-BR" altLang="ja-JP" dirty="0" smtClean="0"/>
              <a:t/>
            </a:r>
            <a:br>
              <a:rPr lang="pt-BR" altLang="ja-JP" dirty="0" smtClean="0"/>
            </a:br>
            <a:r>
              <a:rPr lang="pt-BR" altLang="ja-JP" sz="2400" dirty="0" smtClean="0">
                <a:solidFill>
                  <a:srgbClr val="44C8F5"/>
                </a:solidFill>
              </a:rPr>
              <a:t>Esperamos conversar mais no nosso estande.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143000" y="3663950"/>
            <a:ext cx="6858000" cy="0"/>
          </a:xfrm>
          <a:prstGeom prst="line">
            <a:avLst/>
          </a:prstGeom>
          <a:ln w="6350" cmpd="sng">
            <a:solidFill>
              <a:srgbClr val="44C8F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6"/>
          <p:cNvSpPr txBox="1">
            <a:spLocks/>
          </p:cNvSpPr>
          <p:nvPr/>
        </p:nvSpPr>
        <p:spPr>
          <a:xfrm>
            <a:off x="566738" y="4157663"/>
            <a:ext cx="8229600" cy="2308225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en-US" dirty="0" smtClean="0"/>
              <a:t>AMANA AMBIENTAL </a:t>
            </a:r>
          </a:p>
          <a:p>
            <a:pPr>
              <a:defRPr/>
            </a:pPr>
            <a:r>
              <a:rPr lang="en-US" sz="2700" dirty="0" smtClean="0">
                <a:solidFill>
                  <a:srgbClr val="44C8F5"/>
                </a:solidFill>
              </a:rPr>
              <a:t>KURARAY SOUTH AMERICA LTD</a:t>
            </a:r>
          </a:p>
          <a:p>
            <a:pPr>
              <a:defRPr/>
            </a:pPr>
            <a:endParaRPr lang="pt-BR" sz="2700" dirty="0" smtClean="0">
              <a:solidFill>
                <a:srgbClr val="44C8F5"/>
              </a:solidFill>
            </a:endParaRPr>
          </a:p>
          <a:p>
            <a:pPr>
              <a:defRPr/>
            </a:pPr>
            <a:r>
              <a:rPr dirty="0" smtClean="0"/>
              <a:t> </a:t>
            </a:r>
            <a:endParaRPr lang="pt-BR" sz="2700" dirty="0">
              <a:solidFill>
                <a:srgbClr val="44C8F5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12961</TotalTime>
  <Words>435</Words>
  <Application>Microsoft Macintosh PowerPoint</Application>
  <PresentationFormat>画面に合わせる (4:3)</PresentationFormat>
  <Paragraphs>180</Paragraphs>
  <Slides>22</Slides>
  <Notes>15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22</vt:i4>
      </vt:variant>
    </vt:vector>
  </HeadingPairs>
  <TitlesOfParts>
    <vt:vector size="23" baseType="lpstr">
      <vt:lpstr>Office Theme</vt:lpstr>
      <vt:lpstr>ASSEMAE MAIO 2015</vt:lpstr>
      <vt:lpstr>PowerPoint プレゼンテーション</vt:lpstr>
      <vt:lpstr>PowerPoint プレゼンテーション</vt:lpstr>
      <vt:lpstr>PowerPoint プレゼンテーション</vt:lpstr>
      <vt:lpstr>Localidades onde o sistema de PVA Gel já foi implantado e em funcionamento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OBRIGADO  Esperamos conversar mais no nosso estande.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mmcgilbra</dc:creator>
  <cp:lastModifiedBy>福山 晴己</cp:lastModifiedBy>
  <cp:revision>223</cp:revision>
  <cp:lastPrinted>2014-04-25T03:55:09Z</cp:lastPrinted>
  <dcterms:created xsi:type="dcterms:W3CDTF">2013-02-26T15:06:39Z</dcterms:created>
  <dcterms:modified xsi:type="dcterms:W3CDTF">2015-05-27T03:07:27Z</dcterms:modified>
</cp:coreProperties>
</file>