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5" r:id="rId3"/>
    <p:sldId id="304" r:id="rId4"/>
    <p:sldId id="296" r:id="rId5"/>
    <p:sldId id="299" r:id="rId6"/>
    <p:sldId id="300" r:id="rId7"/>
    <p:sldId id="305" r:id="rId8"/>
    <p:sldId id="301" r:id="rId9"/>
    <p:sldId id="292" r:id="rId10"/>
    <p:sldId id="29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02/05/2022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685800" y="2291866"/>
            <a:ext cx="7772400" cy="1051560"/>
          </a:xfrm>
        </p:spPr>
        <p:txBody>
          <a:bodyPr>
            <a:noAutofit/>
          </a:bodyPr>
          <a:lstStyle/>
          <a:p>
            <a:r>
              <a:rPr lang="pt-BR" sz="3000" b="1" dirty="0">
                <a:latin typeface="+mn-lt"/>
              </a:rPr>
              <a:t>A GESTÃO DE INOVAÇÃO NO SANEAMENTO: </a:t>
            </a:r>
            <a:br>
              <a:rPr lang="pt-BR" sz="3000" b="1" dirty="0">
                <a:latin typeface="+mn-lt"/>
              </a:rPr>
            </a:br>
            <a:r>
              <a:rPr lang="pt-BR" sz="3000" dirty="0">
                <a:latin typeface="+mn-lt"/>
              </a:rPr>
              <a:t>O uso de </a:t>
            </a:r>
            <a:r>
              <a:rPr lang="pt-BR" sz="3000" dirty="0" err="1">
                <a:latin typeface="+mn-lt"/>
              </a:rPr>
              <a:t>Hackathons</a:t>
            </a:r>
            <a:r>
              <a:rPr lang="pt-BR" sz="3000" dirty="0">
                <a:latin typeface="+mn-lt"/>
              </a:rPr>
              <a:t> como ferramenta para potencialização de soluções inovadoras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4" y="4290424"/>
            <a:ext cx="6021296" cy="1655762"/>
          </a:xfrm>
        </p:spPr>
        <p:txBody>
          <a:bodyPr/>
          <a:lstStyle/>
          <a:p>
            <a:pPr algn="l"/>
            <a:r>
              <a:rPr lang="pt-BR" b="1" dirty="0"/>
              <a:t>Autores: </a:t>
            </a:r>
            <a:r>
              <a:rPr lang="pt-BR" dirty="0"/>
              <a:t>Thiago Zschornack</a:t>
            </a:r>
          </a:p>
          <a:p>
            <a:pPr algn="l"/>
            <a:r>
              <a:rPr lang="pt-BR" dirty="0"/>
              <a:t>                 Bruno Borges Gentil</a:t>
            </a:r>
          </a:p>
          <a:p>
            <a:pPr algn="l"/>
            <a:r>
              <a:rPr lang="pt-BR" dirty="0"/>
              <a:t>                 Patricia Carolina Muller</a:t>
            </a:r>
          </a:p>
          <a:p>
            <a:pPr algn="l"/>
            <a:endParaRPr lang="pt-BR" dirty="0"/>
          </a:p>
        </p:txBody>
      </p:sp>
      <p:pic>
        <p:nvPicPr>
          <p:cNvPr id="1026" name="Picture 2" descr="cia-de-aguas-de-joinville - D/Araújo Comunicação">
            <a:extLst>
              <a:ext uri="{FF2B5EF4-FFF2-40B4-BE49-F238E27FC236}">
                <a16:creationId xmlns:a16="http://schemas.microsoft.com/office/drawing/2014/main" id="{8E2E6D4B-62B7-4F54-B2C5-14FAED40C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386" y="4566134"/>
            <a:ext cx="1655762" cy="165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inovação tem sido determinante no saneamento para a melhoria de processos, otimização no uso de recursos e maximização da experiência dos usuários.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Neste contexto, uma importante ferramenta para otimização de soluções inovadoras é o </a:t>
            </a:r>
            <a:r>
              <a:rPr lang="pt-BR" sz="24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Hackathon</a:t>
            </a:r>
            <a:r>
              <a:rPr lang="pt-BR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inovação, evento no qual são apresentadas e selecionadas ideias para solução de um conjunto de problemas previamente apresentados</a:t>
            </a:r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5102717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segmentos de prestação de serviços essenciais, como o saneamento, as inovações tem sido determinantes para a maximização da geração de valor aos usuários e cidadãos. </a:t>
            </a:r>
          </a:p>
          <a:p>
            <a:pPr marL="285750" indent="-2857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Novo Marco Regulatório</a:t>
            </a:r>
          </a:p>
          <a:p>
            <a:pPr marL="285750" indent="-2857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Transformação digital / Saneamento 4.0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Neste contexto, uma das principais iniciativas adotadas tem sido o </a:t>
            </a:r>
            <a:r>
              <a:rPr lang="pt-BR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hackathon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que consiste numa competição de curta duração entre pessoas com diferentes experiências para solucionar problemas a partir do desenvolvimento de soluções inovadoras (ANGELIDIS et al., 2016).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D693D3AC-0F8F-4B52-A22E-A7209F851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8273" y="4808627"/>
            <a:ext cx="1444730" cy="14284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O que nos inspira">
            <a:extLst>
              <a:ext uri="{FF2B5EF4-FFF2-40B4-BE49-F238E27FC236}">
                <a16:creationId xmlns:a16="http://schemas.microsoft.com/office/drawing/2014/main" id="{EB85DF6A-275E-4A26-8629-209172214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988" y="1127043"/>
            <a:ext cx="1377913" cy="137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ckathon recruta estudantes para alavancar inovação no agronegócio –  IPNews – Comunicação Interativa">
            <a:extLst>
              <a:ext uri="{FF2B5EF4-FFF2-40B4-BE49-F238E27FC236}">
                <a16:creationId xmlns:a16="http://schemas.microsoft.com/office/drawing/2014/main" id="{29DC88A2-AE26-446B-8E54-D23DA0209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518" y="2982062"/>
            <a:ext cx="2167126" cy="1213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Seta: para Baixo 3">
            <a:extLst>
              <a:ext uri="{FF2B5EF4-FFF2-40B4-BE49-F238E27FC236}">
                <a16:creationId xmlns:a16="http://schemas.microsoft.com/office/drawing/2014/main" id="{8CEF541E-A155-4E87-914F-9B1A77EA99FE}"/>
              </a:ext>
            </a:extLst>
          </p:cNvPr>
          <p:cNvSpPr/>
          <p:nvPr/>
        </p:nvSpPr>
        <p:spPr>
          <a:xfrm flipV="1">
            <a:off x="7216208" y="2531460"/>
            <a:ext cx="403791" cy="303868"/>
          </a:xfrm>
          <a:prstGeom prst="down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: para Baixo 6">
            <a:extLst>
              <a:ext uri="{FF2B5EF4-FFF2-40B4-BE49-F238E27FC236}">
                <a16:creationId xmlns:a16="http://schemas.microsoft.com/office/drawing/2014/main" id="{4CF0285D-1F79-4A63-A9EE-2019BBD813F1}"/>
              </a:ext>
            </a:extLst>
          </p:cNvPr>
          <p:cNvSpPr/>
          <p:nvPr/>
        </p:nvSpPr>
        <p:spPr>
          <a:xfrm flipV="1">
            <a:off x="7253805" y="4290571"/>
            <a:ext cx="403791" cy="303868"/>
          </a:xfrm>
          <a:prstGeom prst="down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541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18"/>
            <a:ext cx="5182227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Objetivo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Apresentar a experiência da Companhia Águas de Joinville, empresa pública municipal, na participação de dois </a:t>
            </a:r>
            <a:r>
              <a:rPr lang="pt-BR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Hackathons</a:t>
            </a:r>
            <a:r>
              <a:rPr lang="pt-BR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realizados com universitários na cidade de Joinville e região, e os seus desdobramentos em termos de continuidade na execução dos projetos selecionados internamente.</a:t>
            </a:r>
            <a:endParaRPr lang="pt-BR" sz="2000" b="1" dirty="0">
              <a:solidFill>
                <a:schemeClr val="tx1"/>
              </a:solidFill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22B201AF-24F6-43B8-BA91-3A32A8209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444" y="4014686"/>
            <a:ext cx="3233530" cy="1382912"/>
          </a:xfrm>
          <a:prstGeom prst="rect">
            <a:avLst/>
          </a:prstGeom>
        </p:spPr>
      </p:pic>
      <p:pic>
        <p:nvPicPr>
          <p:cNvPr id="2050" name="Picture 2" descr="Quais são os Objetivos dos Amigos da Juventude? - Tiago Mota">
            <a:extLst>
              <a:ext uri="{FF2B5EF4-FFF2-40B4-BE49-F238E27FC236}">
                <a16:creationId xmlns:a16="http://schemas.microsoft.com/office/drawing/2014/main" id="{E5825C1D-66AD-4A27-B744-546489308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789" y="1390028"/>
            <a:ext cx="2131055" cy="203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1"/>
            <a:ext cx="4771409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sz="1600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últimos três anos, a Companhia Águas de Joinville participou em duas edições de </a:t>
            </a:r>
            <a:r>
              <a:rPr lang="pt-BR" sz="1800" b="1" u="sng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Hackathons</a:t>
            </a:r>
            <a:r>
              <a:rPr lang="pt-BR" sz="18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Inovação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1º HackatH2On) -&gt; 2019, organizada pela </a:t>
            </a:r>
            <a:r>
              <a:rPr lang="pt-BR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Softville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 parceria com o Projeto Resgate, envolveu alunos de três universidades de Joinville e região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Tema: 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pt-BR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Perdas no Fornecimento de Água Tratada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”.</a:t>
            </a:r>
            <a:endParaRPr lang="pt-BR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Programa Gatilho) -&gt; 2021, organizada pela </a:t>
            </a:r>
            <a:r>
              <a:rPr lang="pt-BR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Softville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 parceria com outras empresas do ecossistema de inovação, envolveu universitários de empresas juniores. 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37012220-4473-4D23-A696-B6C81D6F50F4}"/>
              </a:ext>
            </a:extLst>
          </p:cNvPr>
          <p:cNvSpPr txBox="1"/>
          <p:nvPr/>
        </p:nvSpPr>
        <p:spPr>
          <a:xfrm>
            <a:off x="5456894" y="2522327"/>
            <a:ext cx="3343177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BR" sz="1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Metodologia: </a:t>
            </a:r>
            <a:r>
              <a:rPr lang="pt-BR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</a:t>
            </a:r>
            <a:r>
              <a:rPr lang="pt-BR" sz="16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Thinking</a:t>
            </a:r>
            <a:r>
              <a:rPr lang="pt-BR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mentorias e </a:t>
            </a:r>
            <a:r>
              <a:rPr lang="pt-BR" sz="16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Pitch</a:t>
            </a:r>
            <a:r>
              <a:rPr lang="pt-BR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Day</a:t>
            </a:r>
            <a:endParaRPr lang="pt-BR" sz="16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8DBD28B-2F35-4211-BB49-1A1BBAB082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84" t="10145" r="8985" b="22802"/>
          <a:stretch/>
        </p:blipFill>
        <p:spPr>
          <a:xfrm>
            <a:off x="6169515" y="3367268"/>
            <a:ext cx="1555875" cy="14989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227C59A-38D8-4D8D-84D0-A19651AFB7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290" t="48002" r="12464" b="37047"/>
          <a:stretch/>
        </p:blipFill>
        <p:spPr>
          <a:xfrm>
            <a:off x="5798451" y="5182971"/>
            <a:ext cx="3077939" cy="949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Seta: para a Direita 12">
            <a:extLst>
              <a:ext uri="{FF2B5EF4-FFF2-40B4-BE49-F238E27FC236}">
                <a16:creationId xmlns:a16="http://schemas.microsoft.com/office/drawing/2014/main" id="{B0D165C6-BCE7-4205-82E9-7193B6E2AE72}"/>
              </a:ext>
            </a:extLst>
          </p:cNvPr>
          <p:cNvSpPr/>
          <p:nvPr/>
        </p:nvSpPr>
        <p:spPr>
          <a:xfrm>
            <a:off x="5400888" y="3922643"/>
            <a:ext cx="483077" cy="357809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CED22E7-5C76-4F52-B92E-94E99EA84FE7}"/>
              </a:ext>
            </a:extLst>
          </p:cNvPr>
          <p:cNvSpPr/>
          <p:nvPr/>
        </p:nvSpPr>
        <p:spPr>
          <a:xfrm>
            <a:off x="5215356" y="5388380"/>
            <a:ext cx="483077" cy="357809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EB63C847-9696-424B-BD7B-C725A6D0DC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449" t="29700" r="6957" b="38939"/>
          <a:stretch/>
        </p:blipFill>
        <p:spPr>
          <a:xfrm>
            <a:off x="5589512" y="1160023"/>
            <a:ext cx="3077939" cy="130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4705146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1º HackatH2On -&gt; projeto de desenvolvimento de Sensor IOT para monitoramento de pressões. Esse projeto possibilita o monitoramento das pressões do Sistema de Abastecimento de Água por meio de tecnologia de baixo consumo energético e facilidade de conexão a internet. O projeto está em estágio de tracionamento.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AC6FE87-8033-4667-AFF4-CFD536B93D09}"/>
              </a:ext>
            </a:extLst>
          </p:cNvPr>
          <p:cNvSpPr txBox="1"/>
          <p:nvPr/>
        </p:nvSpPr>
        <p:spPr>
          <a:xfrm>
            <a:off x="2286000" y="324764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7C86D34-9FEB-4392-B084-C0E86D54AD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54" t="8549" r="20290" b="67464"/>
          <a:stretch/>
        </p:blipFill>
        <p:spPr>
          <a:xfrm>
            <a:off x="5278825" y="1486035"/>
            <a:ext cx="3706149" cy="13524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EC5D227-7C1E-4696-894D-03867D362D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029" t="24544" r="1884" b="25447"/>
          <a:stretch/>
        </p:blipFill>
        <p:spPr>
          <a:xfrm>
            <a:off x="6991146" y="3247647"/>
            <a:ext cx="1655898" cy="28940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D60CA86-E726-4763-A913-7DE5788E1E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01" t="12207" r="7101" b="5340"/>
          <a:stretch/>
        </p:blipFill>
        <p:spPr>
          <a:xfrm>
            <a:off x="496956" y="4743516"/>
            <a:ext cx="2743200" cy="1482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627E767-4E60-40A7-B30F-F5A240DE31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35" t="12207" r="7826" b="6887"/>
          <a:stretch/>
        </p:blipFill>
        <p:spPr>
          <a:xfrm>
            <a:off x="3951378" y="4800387"/>
            <a:ext cx="2584174" cy="13551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3" y="1380018"/>
            <a:ext cx="4228067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Programa Gatilho -&gt; P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rojeto “</a:t>
            </a:r>
            <a:r>
              <a:rPr lang="pt-BR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FisCAJiliza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”, que tem por objetivo desenvolver solução de acompanhamento em tempo real dos serviços de manutenção executados por terceiros, diminuindo, assim, reclamações de qualidade por parte dos usuários.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Deverá aumentar de  5% para 95% o índice de fiscalização de serviços da empresa.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66B3D98-1E5A-4FE9-A342-F3D2F0A9C3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486" t="68088" r="21832" b="5577"/>
          <a:stretch/>
        </p:blipFill>
        <p:spPr>
          <a:xfrm>
            <a:off x="5456362" y="5222903"/>
            <a:ext cx="1842676" cy="10623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m 5" descr="Interface gráfica do usuário&#10;&#10;Descrição gerada automaticamente">
            <a:extLst>
              <a:ext uri="{FF2B5EF4-FFF2-40B4-BE49-F238E27FC236}">
                <a16:creationId xmlns:a16="http://schemas.microsoft.com/office/drawing/2014/main" id="{3FF723F9-D301-4947-9673-0400BF9B2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963" y="3123056"/>
            <a:ext cx="1315092" cy="17534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9A2841E-7866-4280-B788-4BA7CBE9BE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739" t="33310" r="31884" b="31891"/>
          <a:stretch/>
        </p:blipFill>
        <p:spPr>
          <a:xfrm>
            <a:off x="5794512" y="1380018"/>
            <a:ext cx="2822271" cy="15179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400FBBE-5289-47FB-829E-B2FE201C36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189" t="21452" r="41159" b="38593"/>
          <a:stretch/>
        </p:blipFill>
        <p:spPr>
          <a:xfrm>
            <a:off x="4793752" y="3467035"/>
            <a:ext cx="2411895" cy="11868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534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4678652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forma geral, através da experiência da Companhia Águas de Joinville na participação nestas duas edições de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Hackathons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conclui-que eventos desta natureza agregam significativamente aos processos da organização, visto que, com o envolvimento da academia e o uso de metodologias ágeis de proposição de ideias, importantes soluções inovadoras são encontradas para a resolução das principais dores organizacionais no saneamento. 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044537C-DFE6-D4F2-12B9-7BB118CA2E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501" r="23044" b="7556"/>
          <a:stretch/>
        </p:blipFill>
        <p:spPr>
          <a:xfrm>
            <a:off x="5795928" y="2983861"/>
            <a:ext cx="2644127" cy="1660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Hélices Tríplice e Quádrupla – ConectaPI">
            <a:extLst>
              <a:ext uri="{FF2B5EF4-FFF2-40B4-BE49-F238E27FC236}">
                <a16:creationId xmlns:a16="http://schemas.microsoft.com/office/drawing/2014/main" id="{4B9E6492-F9D8-8777-2C53-9C9487EE9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288" y="1152684"/>
            <a:ext cx="1593408" cy="147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802A5BF-379E-C39D-F9CF-BFDD827976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8" t="12172" r="3761" b="15394"/>
          <a:stretch/>
        </p:blipFill>
        <p:spPr>
          <a:xfrm>
            <a:off x="5530340" y="5003987"/>
            <a:ext cx="3141400" cy="13496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Seta: para a Direita 8">
            <a:extLst>
              <a:ext uri="{FF2B5EF4-FFF2-40B4-BE49-F238E27FC236}">
                <a16:creationId xmlns:a16="http://schemas.microsoft.com/office/drawing/2014/main" id="{B21E4597-6889-48E6-F744-7E4299F978EB}"/>
              </a:ext>
            </a:extLst>
          </p:cNvPr>
          <p:cNvSpPr/>
          <p:nvPr/>
        </p:nvSpPr>
        <p:spPr>
          <a:xfrm rot="5400000">
            <a:off x="6961892" y="2588094"/>
            <a:ext cx="278295" cy="329506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: para a Direita 10">
            <a:extLst>
              <a:ext uri="{FF2B5EF4-FFF2-40B4-BE49-F238E27FC236}">
                <a16:creationId xmlns:a16="http://schemas.microsoft.com/office/drawing/2014/main" id="{EE3D959F-B50C-73F5-8048-9462CB727DE6}"/>
              </a:ext>
            </a:extLst>
          </p:cNvPr>
          <p:cNvSpPr/>
          <p:nvPr/>
        </p:nvSpPr>
        <p:spPr>
          <a:xfrm rot="5400000">
            <a:off x="6938988" y="4650099"/>
            <a:ext cx="278295" cy="329506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838924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ANGELIDIS,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Pantelis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 al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The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hackathon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model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innovation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around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global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mHealth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medical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engineering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</a:t>
            </a:r>
            <a:r>
              <a:rPr lang="pt-B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technology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v. 40, n. 7-8, p. 392-399, ago. 2016.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TIDD, J; BESSANT, J; </a:t>
            </a:r>
            <a:r>
              <a:rPr lang="pt-BR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Pavitt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K. Gestão da Inovação. São Paulo: Bookman, 3º ed. 2008.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5" y="1380023"/>
            <a:ext cx="8385089" cy="4320480"/>
          </a:xfrm>
        </p:spPr>
        <p:txBody>
          <a:bodyPr>
            <a:normAutofit/>
          </a:bodyPr>
          <a:lstStyle/>
          <a:p>
            <a:endParaRPr lang="pt-BR" b="1" dirty="0">
              <a:solidFill>
                <a:schemeClr val="tx1"/>
              </a:solidFill>
            </a:endParaRPr>
          </a:p>
          <a:p>
            <a:r>
              <a:rPr lang="pt-BR" b="1" dirty="0">
                <a:solidFill>
                  <a:schemeClr val="tx1"/>
                </a:solidFill>
              </a:rPr>
              <a:t>Obrigado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r>
              <a:rPr lang="pt-BR" sz="2400" dirty="0">
                <a:solidFill>
                  <a:schemeClr val="tx1"/>
                </a:solidFill>
              </a:rPr>
              <a:t>Thiago Zschornack</a:t>
            </a:r>
          </a:p>
          <a:p>
            <a:r>
              <a:rPr lang="pt-BR" dirty="0"/>
              <a:t>thiago.zschornack@aguasdejoinville.com.br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1852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564</Words>
  <Application>Microsoft Office PowerPoint</Application>
  <PresentationFormat>Apresentação na tela (4:3)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 GESTÃO DE INOVAÇÃO NO SANEAMENTO:  O uso de Hackathons como ferramenta para potencialização de soluções inovadoras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Thiago Zschornack</cp:lastModifiedBy>
  <cp:revision>32</cp:revision>
  <dcterms:created xsi:type="dcterms:W3CDTF">2022-04-25T15:52:50Z</dcterms:created>
  <dcterms:modified xsi:type="dcterms:W3CDTF">2022-05-02T17:14:50Z</dcterms:modified>
</cp:coreProperties>
</file>