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  <p:sldMasterId id="2147483652" r:id="rId2"/>
    <p:sldMasterId id="2147483656" r:id="rId3"/>
  </p:sldMasterIdLst>
  <p:notesMasterIdLst>
    <p:notesMasterId r:id="rId38"/>
  </p:notesMasterIdLst>
  <p:handoutMasterIdLst>
    <p:handoutMasterId r:id="rId39"/>
  </p:handoutMasterIdLst>
  <p:sldIdLst>
    <p:sldId id="260" r:id="rId4"/>
    <p:sldId id="272" r:id="rId5"/>
    <p:sldId id="258" r:id="rId6"/>
    <p:sldId id="271" r:id="rId7"/>
    <p:sldId id="290" r:id="rId8"/>
    <p:sldId id="267" r:id="rId9"/>
    <p:sldId id="273" r:id="rId10"/>
    <p:sldId id="268" r:id="rId11"/>
    <p:sldId id="269" r:id="rId12"/>
    <p:sldId id="270" r:id="rId13"/>
    <p:sldId id="274" r:id="rId14"/>
    <p:sldId id="275" r:id="rId15"/>
    <p:sldId id="280" r:id="rId16"/>
    <p:sldId id="276" r:id="rId17"/>
    <p:sldId id="282" r:id="rId18"/>
    <p:sldId id="281" r:id="rId19"/>
    <p:sldId id="279" r:id="rId20"/>
    <p:sldId id="277" r:id="rId21"/>
    <p:sldId id="278" r:id="rId22"/>
    <p:sldId id="284" r:id="rId23"/>
    <p:sldId id="263" r:id="rId24"/>
    <p:sldId id="293" r:id="rId25"/>
    <p:sldId id="296" r:id="rId26"/>
    <p:sldId id="294" r:id="rId27"/>
    <p:sldId id="309" r:id="rId28"/>
    <p:sldId id="310" r:id="rId29"/>
    <p:sldId id="311" r:id="rId30"/>
    <p:sldId id="312" r:id="rId31"/>
    <p:sldId id="306" r:id="rId32"/>
    <p:sldId id="307" r:id="rId33"/>
    <p:sldId id="308" r:id="rId34"/>
    <p:sldId id="304" r:id="rId35"/>
    <p:sldId id="287" r:id="rId36"/>
    <p:sldId id="261" r:id="rId37"/>
  </p:sldIdLst>
  <p:sldSz cx="9144000" cy="6858000" type="screen4x3"/>
  <p:notesSz cx="6811963" cy="9945688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33">
          <p15:clr>
            <a:srgbClr val="A4A3A4"/>
          </p15:clr>
        </p15:guide>
        <p15:guide id="2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444" y="-114"/>
      </p:cViewPr>
      <p:guideLst>
        <p:guide orient="horz" pos="3133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ableStyles" Target="tableStyle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72E9157-3A58-428D-996D-E95586FF3AA4}" type="datetimeFigureOut">
              <a:rPr lang="pt-BR"/>
              <a:pPr>
                <a:defRPr/>
              </a:pPr>
              <a:t>18/05/2016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B13246-6FF8-4E0E-A681-39FA5BD42C4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549808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B78D23A-233E-4615-BA27-690AC0C07E4E}" type="datetimeFigureOut">
              <a:rPr lang="pt-BR"/>
              <a:pPr>
                <a:defRPr/>
              </a:pPr>
              <a:t>18/05/2016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73637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05" tIns="45802" rIns="91605" bIns="45802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0879" y="4724759"/>
            <a:ext cx="5450207" cy="4475083"/>
          </a:xfrm>
          <a:prstGeom prst="rect">
            <a:avLst/>
          </a:prstGeom>
        </p:spPr>
        <p:txBody>
          <a:bodyPr vert="horz" lIns="91605" tIns="45802" rIns="91605" bIns="45802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33A7DE-072A-4DC8-B5B5-8CAB5AEC6A4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915767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6949489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26</a:t>
            </a:fld>
            <a:endParaRPr lang="pt-BR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A5992313-24D2-4AF3-8240-67849F1F472D}" type="slidenum">
              <a:rPr lang="pt-BR" smtClean="0">
                <a:solidFill>
                  <a:prstClr val="black"/>
                </a:solidFill>
              </a:rPr>
              <a:pPr>
                <a:defRPr/>
              </a:pPr>
              <a:t>28</a:t>
            </a:fld>
            <a:endParaRPr lang="pt-BR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557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944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995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gif"/><Relationship Id="rId4" Type="http://schemas.openxmlformats.org/officeDocument/2006/relationships/image" Target="../media/image5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rcs2036\Desktop\Projeto Reagua\textura 7.jp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ipse 6"/>
          <p:cNvSpPr/>
          <p:nvPr userDrawn="1"/>
        </p:nvSpPr>
        <p:spPr>
          <a:xfrm>
            <a:off x="4067944" y="5877272"/>
            <a:ext cx="288032" cy="28803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8" name="Imagem 2"/>
          <p:cNvPicPr>
            <a:picLocks noChangeAspect="1"/>
          </p:cNvPicPr>
          <p:nvPr userDrawn="1"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438" y="5569452"/>
            <a:ext cx="2051050" cy="85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/>
          <a:stretch/>
        </p:blipFill>
        <p:spPr bwMode="auto">
          <a:xfrm>
            <a:off x="6725766" y="5661248"/>
            <a:ext cx="1590650" cy="730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 userDrawn="1"/>
        </p:nvSpPr>
        <p:spPr>
          <a:xfrm>
            <a:off x="250825" y="215900"/>
            <a:ext cx="7273925" cy="620713"/>
          </a:xfrm>
          <a:prstGeom prst="round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5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 b="10418"/>
          <a:stretch/>
        </p:blipFill>
        <p:spPr bwMode="auto">
          <a:xfrm>
            <a:off x="7612903" y="288007"/>
            <a:ext cx="1351585" cy="47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3077" name="CaixaDeTexto 5"/>
          <p:cNvSpPr txBox="1">
            <a:spLocks noChangeArrowheads="1"/>
          </p:cNvSpPr>
          <p:nvPr userDrawn="1"/>
        </p:nvSpPr>
        <p:spPr bwMode="auto">
          <a:xfrm>
            <a:off x="395288" y="1052736"/>
            <a:ext cx="8353425" cy="4062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0066"/>
                </a:solidFill>
              </a:rPr>
              <a:t>____________________________________________________________</a:t>
            </a:r>
          </a:p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DIRETORIA EXECUTIVA DA SANASA</a:t>
            </a:r>
          </a:p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Diretor Presidente </a:t>
            </a:r>
            <a:r>
              <a:rPr lang="pt-BR" sz="1600" dirty="0" smtClean="0">
                <a:solidFill>
                  <a:srgbClr val="002060"/>
                </a:solidFill>
              </a:rPr>
              <a:t>–</a:t>
            </a:r>
            <a:r>
              <a:rPr lang="pt-BR" sz="1600" b="1" dirty="0" smtClean="0">
                <a:solidFill>
                  <a:srgbClr val="002060"/>
                </a:solidFill>
              </a:rPr>
              <a:t> </a:t>
            </a:r>
            <a:r>
              <a:rPr lang="pt-BR" sz="1600" dirty="0" smtClean="0">
                <a:solidFill>
                  <a:srgbClr val="002060"/>
                </a:solidFill>
              </a:rPr>
              <a:t>Arly de Lara Romêo</a:t>
            </a:r>
          </a:p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Chefe de Gabinete </a:t>
            </a:r>
            <a:r>
              <a:rPr lang="pt-BR" sz="1600" dirty="0" smtClean="0">
                <a:solidFill>
                  <a:srgbClr val="002060"/>
                </a:solidFill>
              </a:rPr>
              <a:t>– Fernando Ribeiro Rossilho</a:t>
            </a:r>
          </a:p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+mn-ea"/>
                <a:cs typeface="Arial" charset="0"/>
              </a:rPr>
              <a:t>Procuradora Jurídica </a:t>
            </a:r>
            <a:r>
              <a:rPr lang="pt-BR" sz="1600" dirty="0" smtClean="0">
                <a:solidFill>
                  <a:srgbClr val="002060"/>
                </a:solidFill>
              </a:rPr>
              <a:t>– Maria P. P. A. Balesteros Silva </a:t>
            </a:r>
          </a:p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Diretor Administrativo </a:t>
            </a:r>
            <a:r>
              <a:rPr lang="pt-BR" sz="1600" dirty="0" smtClean="0">
                <a:solidFill>
                  <a:srgbClr val="002060"/>
                </a:solidFill>
              </a:rPr>
              <a:t>– Paulo Jorge Zeraik</a:t>
            </a:r>
            <a:r>
              <a:rPr lang="pt-BR" sz="1600" u="none" strike="noStrike" kern="1200" dirty="0" smtClean="0">
                <a:solidFill>
                  <a:schemeClr val="tx1"/>
                </a:solidFill>
                <a:effectLst/>
                <a:latin typeface="Calibri" pitchFamily="34" charset="0"/>
                <a:ea typeface="+mn-ea"/>
                <a:cs typeface="Arial" charset="0"/>
              </a:rPr>
              <a:t> </a:t>
            </a:r>
            <a:endParaRPr lang="pt-BR" sz="1600" dirty="0" smtClean="0">
              <a:solidFill>
                <a:srgbClr val="002060"/>
              </a:solidFill>
            </a:endParaRPr>
          </a:p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Diretor Comercial</a:t>
            </a:r>
            <a:r>
              <a:rPr lang="pt-BR" sz="1600" dirty="0" smtClean="0">
                <a:solidFill>
                  <a:srgbClr val="002060"/>
                </a:solidFill>
              </a:rPr>
              <a:t> – Luiz Carlos de Souza</a:t>
            </a:r>
            <a:endParaRPr lang="pt-BR" sz="1600" b="1" dirty="0" smtClean="0">
              <a:solidFill>
                <a:srgbClr val="002060"/>
              </a:solidFill>
            </a:endParaRPr>
          </a:p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Diretor Financeiro e de Relações com Investidores </a:t>
            </a:r>
            <a:r>
              <a:rPr lang="pt-BR" sz="1600" dirty="0" smtClean="0">
                <a:solidFill>
                  <a:srgbClr val="002060"/>
                </a:solidFill>
              </a:rPr>
              <a:t>–</a:t>
            </a:r>
            <a:r>
              <a:rPr lang="pt-BR" sz="1600" b="1" dirty="0" smtClean="0">
                <a:solidFill>
                  <a:srgbClr val="002060"/>
                </a:solidFill>
              </a:rPr>
              <a:t> </a:t>
            </a:r>
            <a:r>
              <a:rPr lang="pt-BR" sz="1600" dirty="0" smtClean="0">
                <a:solidFill>
                  <a:srgbClr val="002060"/>
                </a:solidFill>
              </a:rPr>
              <a:t>Pedro Cláudio da Silva</a:t>
            </a:r>
          </a:p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Diretor Técnico </a:t>
            </a:r>
            <a:r>
              <a:rPr lang="pt-BR" sz="1600" dirty="0" smtClean="0">
                <a:solidFill>
                  <a:srgbClr val="002060"/>
                </a:solidFill>
              </a:rPr>
              <a:t>–</a:t>
            </a:r>
            <a:r>
              <a:rPr lang="pt-BR" sz="1600" b="1" dirty="0" smtClean="0">
                <a:solidFill>
                  <a:srgbClr val="002060"/>
                </a:solidFill>
              </a:rPr>
              <a:t> </a:t>
            </a:r>
            <a:r>
              <a:rPr lang="pt-BR" sz="1600" dirty="0" smtClean="0">
                <a:solidFill>
                  <a:srgbClr val="002060"/>
                </a:solidFill>
              </a:rPr>
              <a:t>Marco Antônio dos Santos</a:t>
            </a:r>
            <a:endParaRPr lang="pt-BR" sz="2000" b="1" dirty="0" smtClean="0">
              <a:solidFill>
                <a:srgbClr val="002060"/>
              </a:solidFill>
            </a:endParaRPr>
          </a:p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2060"/>
                </a:solidFill>
              </a:rPr>
              <a:t>www.sanasa.com.br    0800 77 21 195</a:t>
            </a:r>
            <a:endParaRPr lang="pt-BR" dirty="0" smtClean="0"/>
          </a:p>
        </p:txBody>
      </p:sp>
      <p:sp>
        <p:nvSpPr>
          <p:cNvPr id="7" name="Elipse 6"/>
          <p:cNvSpPr/>
          <p:nvPr userDrawn="1"/>
        </p:nvSpPr>
        <p:spPr>
          <a:xfrm>
            <a:off x="4325326" y="5949280"/>
            <a:ext cx="246674" cy="2123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8" name="Imagem 2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5692315"/>
            <a:ext cx="1756544" cy="73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904"/>
          <a:stretch/>
        </p:blipFill>
        <p:spPr bwMode="auto">
          <a:xfrm>
            <a:off x="6954164" y="5805264"/>
            <a:ext cx="1362252" cy="586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253777" y="419690"/>
            <a:ext cx="8636446" cy="1368425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4099" name="CaixaDeTexto 2"/>
          <p:cNvSpPr txBox="1">
            <a:spLocks noChangeArrowheads="1"/>
          </p:cNvSpPr>
          <p:nvPr/>
        </p:nvSpPr>
        <p:spPr bwMode="auto">
          <a:xfrm>
            <a:off x="253777" y="688403"/>
            <a:ext cx="863644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solidFill>
                  <a:srgbClr val="002060"/>
                </a:solidFill>
                <a:latin typeface="Arial" charset="0"/>
                <a:cs typeface="+mn-cs"/>
              </a:rPr>
              <a:t>ACOMPANHAMENTO DA MEDIÇÃO NA ETE PIÇARRÃO DESAFIOS E OPORTUNIDADES</a:t>
            </a:r>
            <a:endParaRPr lang="pt-BR" altLang="pt-BR" sz="2400" b="1" dirty="0">
              <a:solidFill>
                <a:srgbClr val="002060"/>
              </a:solidFill>
              <a:latin typeface="Arial" charset="0"/>
              <a:cs typeface="+mn-cs"/>
            </a:endParaRPr>
          </a:p>
        </p:txBody>
      </p:sp>
      <p:pic>
        <p:nvPicPr>
          <p:cNvPr id="4" name="Picture 3" descr="G:\becup 05-05-2014\Arquivos Comuns\02 - ETE PIÇARRÃO - 2013\06 - Fotos Gerais da Estação\Fotos ETE Piçarrão-Completo\Aéreas 04 - Julho-2004\UT 392-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43" r="5923"/>
          <a:stretch/>
        </p:blipFill>
        <p:spPr bwMode="auto">
          <a:xfrm>
            <a:off x="253777" y="1989138"/>
            <a:ext cx="8636446" cy="2833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53777" y="4966253"/>
            <a:ext cx="86364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pt-BR" altLang="pt-BR" b="1" dirty="0" err="1">
                <a:solidFill>
                  <a:srgbClr val="002060"/>
                </a:solidFill>
                <a:latin typeface="Arial" charset="0"/>
              </a:rPr>
              <a:t>ENGº</a:t>
            </a:r>
            <a:r>
              <a:rPr lang="pt-BR" altLang="pt-BR" b="1" dirty="0">
                <a:solidFill>
                  <a:srgbClr val="002060"/>
                </a:solidFill>
                <a:latin typeface="Arial" charset="0"/>
              </a:rPr>
              <a:t>. BRUNO MARCOS SILVEIRA  </a:t>
            </a:r>
          </a:p>
        </p:txBody>
      </p:sp>
      <p:sp>
        <p:nvSpPr>
          <p:cNvPr id="5" name="Retângulo 4"/>
          <p:cNvSpPr/>
          <p:nvPr/>
        </p:nvSpPr>
        <p:spPr>
          <a:xfrm>
            <a:off x="2750449" y="2276872"/>
            <a:ext cx="36143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/>
            <a:r>
              <a:rPr lang="pt-BR" altLang="pt-BR" sz="2400" b="1" dirty="0">
                <a:solidFill>
                  <a:schemeClr val="bg1"/>
                </a:solidFill>
                <a:latin typeface="Arial" charset="0"/>
              </a:rPr>
              <a:t>PROJETO PROBIOGÁS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46775" y="273050"/>
            <a:ext cx="76683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PROJETO PROBIOGAS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250825" y="1125538"/>
            <a:ext cx="8569647" cy="477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algn="ctr" eaLnBrk="1" hangingPunct="1">
              <a:spcBef>
                <a:spcPct val="20000"/>
              </a:spcBef>
              <a:defRPr/>
            </a:pP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OBJETIVOS</a:t>
            </a:r>
            <a:endParaRPr lang="pt-BR" sz="20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marL="0" indent="0" algn="just">
              <a:buFontTx/>
              <a:buNone/>
              <a:defRPr/>
            </a:pP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Entender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o real potencial da produção de biogás nas </a:t>
            </a:r>
            <a:r>
              <a:rPr lang="pt-BR" sz="2000" b="1" dirty="0" err="1" smtClean="0">
                <a:solidFill>
                  <a:srgbClr val="002060"/>
                </a:solidFill>
                <a:latin typeface="Arial" charset="0"/>
              </a:rPr>
              <a:t>ETE’s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brasileiras, de modo a estabelecer um banco de dados de parâmetros que influenciam a produção de biogás, sua vazão e a concentração de metano. </a:t>
            </a:r>
            <a:endParaRPr 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marL="0" indent="0" algn="ctr">
              <a:buFontTx/>
              <a:buNone/>
              <a:defRPr/>
            </a:pPr>
            <a:endParaRPr 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marL="0" indent="0" algn="ctr">
              <a:buFontTx/>
              <a:buNone/>
              <a:defRPr/>
            </a:pPr>
            <a:endParaRPr 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marL="0" indent="0" algn="ctr">
              <a:buFontTx/>
              <a:buNone/>
              <a:defRPr/>
            </a:pP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AGENTES ENVOLVIDOS</a:t>
            </a:r>
          </a:p>
          <a:p>
            <a:pPr marL="0" indent="0" algn="ctr">
              <a:buFontTx/>
              <a:buNone/>
              <a:defRPr/>
            </a:pP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 </a:t>
            </a:r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algn="just">
              <a:defRPr/>
            </a:pP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Ministério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das Cidades, GIZ, Rotária do Brasil, UFMG, 9 prestadoras de serviço de saneamento (CAESB, SABESP, SANEPAR, SEMAE, SANESUL, SAAE ITABIRA, AGUAS DE NITERÓI, COPASA, </a:t>
            </a:r>
            <a:r>
              <a:rPr lang="pt-BR" sz="2000" b="1" dirty="0">
                <a:solidFill>
                  <a:srgbClr val="FF0000"/>
                </a:solidFill>
                <a:latin typeface="Arial" charset="0"/>
              </a:rPr>
              <a:t>SANASA)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.</a:t>
            </a:r>
          </a:p>
          <a:p>
            <a:pPr algn="just">
              <a:defRPr/>
            </a:pPr>
            <a:endParaRPr lang="pt-BR" sz="20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660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SANASA - ETE PIÇARRÃO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250825" y="1125538"/>
            <a:ext cx="8569647" cy="486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lvl="0" algn="ctr" eaLnBrk="1" hangingPunct="1">
              <a:spcBef>
                <a:spcPct val="20000"/>
              </a:spcBef>
              <a:defRPr/>
            </a:pP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DADOS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GERAIS DA ETE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PIÇARRÃO</a:t>
            </a:r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400" dirty="0" smtClean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In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í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cio de Operação - Julho de 2004.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Vazão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Média de Projeto: 556 L/s.  Pico: 914 L/s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.  220000 habitantes.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endParaRPr 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Vazão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Média Atual: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436 L/s. ( Média 2015)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Concepção de Projeto: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 “UASB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– Lodos Ativados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– </a:t>
            </a:r>
            <a:r>
              <a:rPr lang="pt-BR" sz="2000" b="1" dirty="0" err="1" smtClean="0">
                <a:solidFill>
                  <a:srgbClr val="002060"/>
                </a:solidFill>
                <a:latin typeface="Arial" charset="0"/>
              </a:rPr>
              <a:t>Flotadores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”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Consumo de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Energia: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392 </a:t>
            </a:r>
            <a:r>
              <a:rPr lang="pt-BR" sz="2000" b="1" dirty="0" err="1" smtClean="0">
                <a:solidFill>
                  <a:srgbClr val="002060"/>
                </a:solidFill>
                <a:latin typeface="Arial" charset="0"/>
              </a:rPr>
              <a:t>MWh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/mês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Produção Média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de Lodo Desidratado: 629 Toneladas/mês.</a:t>
            </a:r>
          </a:p>
          <a:p>
            <a:pPr>
              <a:defRPr/>
            </a:pPr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ETE PIÇARRÃO – FOTO AÉREA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340767"/>
            <a:ext cx="7272808" cy="4898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9"/>
          <p:cNvSpPr txBox="1">
            <a:spLocks noChangeArrowheads="1"/>
          </p:cNvSpPr>
          <p:nvPr/>
        </p:nvSpPr>
        <p:spPr bwMode="auto">
          <a:xfrm>
            <a:off x="462252" y="6369089"/>
            <a:ext cx="842493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VISTA AÉREA DA ETE PIÇARRÃO. FONTE: ARQUIVO INTERNO DA SANASA.</a:t>
            </a:r>
            <a:endParaRPr lang="pt-BR" sz="1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55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ETE PIÇARRÃO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90" y="1196752"/>
            <a:ext cx="3715170" cy="4953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9"/>
          <p:cNvSpPr txBox="1">
            <a:spLocks noChangeArrowheads="1"/>
          </p:cNvSpPr>
          <p:nvPr/>
        </p:nvSpPr>
        <p:spPr bwMode="auto">
          <a:xfrm>
            <a:off x="4391472" y="2340786"/>
            <a:ext cx="4752528" cy="320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lvl="0" algn="ctr" eaLnBrk="1" hangingPunct="1">
              <a:spcBef>
                <a:spcPct val="20000"/>
              </a:spcBef>
              <a:defRPr/>
            </a:pP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PRODUÇÃO DE BIOGÁS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–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                      ANO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BASE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2015</a:t>
            </a:r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Produção Média de Biogás: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         132 Nm</a:t>
            </a:r>
            <a:r>
              <a:rPr lang="pt-BR" sz="2000" b="1" baseline="30000" dirty="0" smtClean="0">
                <a:solidFill>
                  <a:srgbClr val="002060"/>
                </a:solidFill>
                <a:latin typeface="Arial" charset="0"/>
              </a:rPr>
              <a:t>3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/h. (Medidor Vortex).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Combustão Direta – Queimadores Abertos.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>
              <a:defRPr/>
            </a:pPr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5" name="CaixaDeTexto 9"/>
          <p:cNvSpPr txBox="1">
            <a:spLocks noChangeArrowheads="1"/>
          </p:cNvSpPr>
          <p:nvPr/>
        </p:nvSpPr>
        <p:spPr bwMode="auto">
          <a:xfrm>
            <a:off x="275977" y="6198832"/>
            <a:ext cx="41837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VISTA DO QUEIMADOR ABERTO.                                                                         FONTE: ARQUIVO INTERNO DA SANASA.</a:t>
            </a:r>
            <a:endParaRPr lang="pt-BR" sz="1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739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EQUIPAMENTOS </a:t>
            </a: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INSTALADOS - ETE </a:t>
            </a:r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PIÇARRÃO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9" name="CaixaDeTexto 9"/>
          <p:cNvSpPr txBox="1">
            <a:spLocks noChangeArrowheads="1"/>
          </p:cNvSpPr>
          <p:nvPr/>
        </p:nvSpPr>
        <p:spPr bwMode="auto">
          <a:xfrm>
            <a:off x="253738" y="1124744"/>
            <a:ext cx="87137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Medidor de Biogás - Tipo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Vortex </a:t>
            </a:r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10" name="Imagem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507" y="1718676"/>
            <a:ext cx="4032250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9"/>
          <p:cNvSpPr txBox="1">
            <a:spLocks noChangeArrowheads="1"/>
          </p:cNvSpPr>
          <p:nvPr/>
        </p:nvSpPr>
        <p:spPr bwMode="auto">
          <a:xfrm>
            <a:off x="2443027" y="6163119"/>
            <a:ext cx="41837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VISTA DO MEDIDOR VORTEX.                                                                         FONTE: MANUAL DO FABRICANTE.</a:t>
            </a:r>
            <a:endParaRPr lang="pt-BR" sz="1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901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EQUIPAMENTOS </a:t>
            </a: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INSTALADOS - ETE </a:t>
            </a:r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PIÇARRÃO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9" name="CaixaDeTexto 9"/>
          <p:cNvSpPr txBox="1">
            <a:spLocks noChangeArrowheads="1"/>
          </p:cNvSpPr>
          <p:nvPr/>
        </p:nvSpPr>
        <p:spPr bwMode="auto">
          <a:xfrm>
            <a:off x="253738" y="1124744"/>
            <a:ext cx="87137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Medidor Tipo Vortex – Princípio de Funcionamento </a:t>
            </a:r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5" name="Imagem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14" t="45779" r="1411"/>
          <a:stretch>
            <a:fillRect/>
          </a:stretch>
        </p:blipFill>
        <p:spPr bwMode="auto">
          <a:xfrm>
            <a:off x="1014152" y="1844824"/>
            <a:ext cx="7125887" cy="4314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163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EQUIPAMENTOS </a:t>
            </a: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INSTALADOS - ETE </a:t>
            </a:r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PIÇARRÃO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9" name="CaixaDeTexto 9"/>
          <p:cNvSpPr txBox="1">
            <a:spLocks noChangeArrowheads="1"/>
          </p:cNvSpPr>
          <p:nvPr/>
        </p:nvSpPr>
        <p:spPr bwMode="auto">
          <a:xfrm>
            <a:off x="253738" y="1124744"/>
            <a:ext cx="871378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Medidor de Pressão e Temperatura do Biogás Produzido</a:t>
            </a:r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algn="ctr"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 </a:t>
            </a:r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5" name="Imagem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567" y="1772816"/>
            <a:ext cx="3035300" cy="442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9"/>
          <p:cNvSpPr txBox="1">
            <a:spLocks noChangeArrowheads="1"/>
          </p:cNvSpPr>
          <p:nvPr/>
        </p:nvSpPr>
        <p:spPr bwMode="auto">
          <a:xfrm>
            <a:off x="2443027" y="6163119"/>
            <a:ext cx="41837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VISTA DO PRESSÃO E </a:t>
            </a:r>
            <a:r>
              <a:rPr lang="pt-BR" sz="1200" b="1" dirty="0">
                <a:solidFill>
                  <a:srgbClr val="002060"/>
                </a:solidFill>
                <a:latin typeface="Arial" charset="0"/>
              </a:rPr>
              <a:t>T</a:t>
            </a: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EMPERATURA.                                                                         FONTE: MANUAL DO FABRICANTE.</a:t>
            </a:r>
            <a:endParaRPr lang="pt-BR" sz="1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20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EQUIPAMENTOS </a:t>
            </a: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INSTALADOS - ETE </a:t>
            </a:r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PIÇARRÃO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5" name="Imagem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567" y="1772816"/>
            <a:ext cx="3035300" cy="442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F:\Tubulação-Medidores-Vista Geral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99" r="-1587"/>
          <a:stretch/>
        </p:blipFill>
        <p:spPr bwMode="auto">
          <a:xfrm>
            <a:off x="528497" y="1052736"/>
            <a:ext cx="8023423" cy="505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9"/>
          <p:cNvSpPr txBox="1">
            <a:spLocks noChangeArrowheads="1"/>
          </p:cNvSpPr>
          <p:nvPr/>
        </p:nvSpPr>
        <p:spPr bwMode="auto">
          <a:xfrm>
            <a:off x="275977" y="6198832"/>
            <a:ext cx="852846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PONTO DE INSTALAÇÃO DOS NOVOS EQUIPAMENTOS. FONTE: ARQUIVO INTERNO DA SANASA.</a:t>
            </a:r>
            <a:endParaRPr lang="pt-BR" sz="1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80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EQUIPAMENTOS </a:t>
            </a: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INSTALADOS - ETE </a:t>
            </a:r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PIÇARRÃO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9" name="CaixaDeTexto 9"/>
          <p:cNvSpPr txBox="1">
            <a:spLocks noChangeArrowheads="1"/>
          </p:cNvSpPr>
          <p:nvPr/>
        </p:nvSpPr>
        <p:spPr bwMode="auto">
          <a:xfrm>
            <a:off x="253738" y="1124744"/>
            <a:ext cx="87137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Analisador de Biogás em Termos de Concentração</a:t>
            </a:r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38" y="1772816"/>
            <a:ext cx="5080451" cy="4569718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1F00"/>
            </a:prst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C3300">
                        <a:alpha val="60001"/>
                      </a:srgbClr>
                    </a:gs>
                    <a:gs pos="100000">
                      <a:srgbClr val="FF6600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F:\Tubulação-Coleta biogá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4238" y="2636912"/>
            <a:ext cx="3393288" cy="2544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9"/>
          <p:cNvSpPr txBox="1">
            <a:spLocks noChangeArrowheads="1"/>
          </p:cNvSpPr>
          <p:nvPr/>
        </p:nvSpPr>
        <p:spPr bwMode="auto">
          <a:xfrm>
            <a:off x="5332942" y="5880868"/>
            <a:ext cx="31373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                                                                         FONTE: MANUAL DO FABRICANTE.</a:t>
            </a:r>
            <a:endParaRPr lang="pt-BR" sz="1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80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EQUIPAMENTOS </a:t>
            </a: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INSTALADOS - ETE </a:t>
            </a:r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PIÇARRÃO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9" name="CaixaDeTexto 9"/>
          <p:cNvSpPr txBox="1">
            <a:spLocks noChangeArrowheads="1"/>
          </p:cNvSpPr>
          <p:nvPr/>
        </p:nvSpPr>
        <p:spPr bwMode="auto">
          <a:xfrm>
            <a:off x="253738" y="899506"/>
            <a:ext cx="87137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Analisador de Gás INCA - Princípio de Funcionamento</a:t>
            </a:r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8" name="CaixaDeTexto 9"/>
          <p:cNvSpPr txBox="1">
            <a:spLocks noChangeArrowheads="1"/>
          </p:cNvSpPr>
          <p:nvPr/>
        </p:nvSpPr>
        <p:spPr bwMode="auto">
          <a:xfrm>
            <a:off x="189161" y="1343349"/>
            <a:ext cx="8569647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Sensores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NDIR (Infravermelho Não Dispersivo):</a:t>
            </a:r>
          </a:p>
          <a:p>
            <a:pPr marL="342900" indent="-342900">
              <a:buFont typeface="Wingdings" pitchFamily="2" charset="2"/>
              <a:buChar char="ü"/>
              <a:defRPr/>
            </a:pP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Utiliza as propriedade absorventes dos gases para a radiação de luz no comprimento de onda infravermelho.</a:t>
            </a:r>
          </a:p>
          <a:p>
            <a:pPr marL="342900" indent="-342900">
              <a:buFont typeface="Wingdings" pitchFamily="2" charset="2"/>
              <a:buChar char="ü"/>
              <a:defRPr/>
            </a:pP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A radiação passa por uma célula de medição cheia de gás de amostra.</a:t>
            </a:r>
          </a:p>
          <a:p>
            <a:pPr marL="342900" indent="-342900">
              <a:buFont typeface="Wingdings" pitchFamily="2" charset="2"/>
              <a:buChar char="ü"/>
              <a:defRPr/>
            </a:pP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A atenuação da radiação que ocorre neste processo mostra o grau de concentração do gás.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98" t="25420" r="14839" b="42805"/>
          <a:stretch>
            <a:fillRect/>
          </a:stretch>
        </p:blipFill>
        <p:spPr bwMode="auto">
          <a:xfrm>
            <a:off x="4430449" y="3356992"/>
            <a:ext cx="4537075" cy="3233737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1F00"/>
            </a:prst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C3300">
                        <a:alpha val="60001"/>
                      </a:srgbClr>
                    </a:gs>
                    <a:gs pos="100000">
                      <a:srgbClr val="FF6600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9"/>
          <p:cNvSpPr txBox="1">
            <a:spLocks noChangeArrowheads="1"/>
          </p:cNvSpPr>
          <p:nvPr/>
        </p:nvSpPr>
        <p:spPr bwMode="auto">
          <a:xfrm>
            <a:off x="1115616" y="6111700"/>
            <a:ext cx="31373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                                                                         FONTE: MANUAL </a:t>
            </a:r>
            <a:r>
              <a:rPr lang="pt-BR" sz="1200" b="1" dirty="0">
                <a:solidFill>
                  <a:srgbClr val="002060"/>
                </a:solidFill>
                <a:latin typeface="Arial" charset="0"/>
              </a:rPr>
              <a:t>R</a:t>
            </a: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OTÁRIA.</a:t>
            </a:r>
            <a:endParaRPr lang="pt-BR" sz="1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9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EQUIPAMENTOS </a:t>
            </a: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INSTALADOS - ETE </a:t>
            </a:r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PIÇARRÃO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9" name="CaixaDeTexto 9"/>
          <p:cNvSpPr txBox="1">
            <a:spLocks noChangeArrowheads="1"/>
          </p:cNvSpPr>
          <p:nvPr/>
        </p:nvSpPr>
        <p:spPr bwMode="auto">
          <a:xfrm>
            <a:off x="253738" y="899506"/>
            <a:ext cx="87137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Analisador de Gás INCA - Princípio de Funcionamento</a:t>
            </a:r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8" name="CaixaDeTexto 9"/>
          <p:cNvSpPr txBox="1">
            <a:spLocks noChangeArrowheads="1"/>
          </p:cNvSpPr>
          <p:nvPr/>
        </p:nvSpPr>
        <p:spPr bwMode="auto">
          <a:xfrm>
            <a:off x="189161" y="1343349"/>
            <a:ext cx="8569647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>
              <a:defRPr/>
            </a:pP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Sensores Eletroquímicos:</a:t>
            </a:r>
          </a:p>
          <a:p>
            <a:pPr marL="342900" indent="-342900" algn="just">
              <a:buFont typeface="Wingdings" pitchFamily="2" charset="2"/>
              <a:buChar char="ü"/>
              <a:defRPr/>
            </a:pP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Reação de gases com outras substancias sob condições específicas causa a liberação de elétrons e portanto uma corrente mensurável e através de sua amperagem é possível mensurar o grau de concentração do gás.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05" t="58533" r="14771" b="10596"/>
          <a:stretch>
            <a:fillRect/>
          </a:stretch>
        </p:blipFill>
        <p:spPr bwMode="auto">
          <a:xfrm>
            <a:off x="3419474" y="3140968"/>
            <a:ext cx="5307013" cy="343376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1F00"/>
            </a:prst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C3300">
                        <a:alpha val="60001"/>
                      </a:srgbClr>
                    </a:gs>
                    <a:gs pos="100000">
                      <a:srgbClr val="FF6600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9"/>
          <p:cNvSpPr txBox="1">
            <a:spLocks noChangeArrowheads="1"/>
          </p:cNvSpPr>
          <p:nvPr/>
        </p:nvSpPr>
        <p:spPr bwMode="auto">
          <a:xfrm>
            <a:off x="282788" y="6113065"/>
            <a:ext cx="31373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                                                                         FONTE: MANUAL </a:t>
            </a:r>
            <a:r>
              <a:rPr lang="pt-BR" sz="1200" b="1" dirty="0">
                <a:solidFill>
                  <a:srgbClr val="002060"/>
                </a:solidFill>
                <a:latin typeface="Arial" charset="0"/>
              </a:rPr>
              <a:t>R</a:t>
            </a: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OTÁRIA.</a:t>
            </a:r>
            <a:endParaRPr lang="pt-BR" sz="1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38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EQUIPAMENTOS </a:t>
            </a: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INSTALADOS - ETE </a:t>
            </a:r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PIÇARRÃO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9" name="CaixaDeTexto 9"/>
          <p:cNvSpPr txBox="1">
            <a:spLocks noChangeArrowheads="1"/>
          </p:cNvSpPr>
          <p:nvPr/>
        </p:nvSpPr>
        <p:spPr bwMode="auto">
          <a:xfrm>
            <a:off x="253738" y="899506"/>
            <a:ext cx="871378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Analisador de Gás INCA - </a:t>
            </a:r>
            <a:r>
              <a:rPr lang="pt-BR" altLang="pt-BR" sz="2000" b="1" dirty="0">
                <a:solidFill>
                  <a:srgbClr val="002060"/>
                </a:solidFill>
                <a:latin typeface="Arial" charset="0"/>
              </a:rPr>
              <a:t>Faixa de Medição e </a:t>
            </a: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Precisão</a:t>
            </a:r>
            <a:endParaRPr lang="pt-BR" altLang="pt-BR" sz="2000" b="1" dirty="0">
              <a:solidFill>
                <a:srgbClr val="002060"/>
              </a:solidFill>
              <a:latin typeface="Arial" charset="0"/>
            </a:endParaRPr>
          </a:p>
          <a:p>
            <a:pPr algn="ctr"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35" t="25275" r="42896" b="9196"/>
          <a:stretch>
            <a:fillRect/>
          </a:stretch>
        </p:blipFill>
        <p:spPr bwMode="auto">
          <a:xfrm>
            <a:off x="1979613" y="1412875"/>
            <a:ext cx="5408612" cy="4792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1F00"/>
            </a:prst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C3300">
                        <a:alpha val="60001"/>
                      </a:srgbClr>
                    </a:gs>
                    <a:gs pos="100000">
                      <a:srgbClr val="FF6600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9"/>
          <p:cNvSpPr txBox="1">
            <a:spLocks noChangeArrowheads="1"/>
          </p:cNvSpPr>
          <p:nvPr/>
        </p:nvSpPr>
        <p:spPr bwMode="auto">
          <a:xfrm>
            <a:off x="3275856" y="6212079"/>
            <a:ext cx="31373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                                                                         FONTE: MANUAL DO FABRICANTE.</a:t>
            </a:r>
            <a:endParaRPr lang="pt-BR" sz="1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13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EQUIPAMENTOS </a:t>
            </a: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INSTALADOS - ETE </a:t>
            </a:r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PIÇARRÃO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9" name="CaixaDeTexto 9"/>
          <p:cNvSpPr txBox="1">
            <a:spLocks noChangeArrowheads="1"/>
          </p:cNvSpPr>
          <p:nvPr/>
        </p:nvSpPr>
        <p:spPr bwMode="auto">
          <a:xfrm>
            <a:off x="253738" y="1124744"/>
            <a:ext cx="871378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Medição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de DQO de Entrada e Saída do UASB</a:t>
            </a:r>
          </a:p>
          <a:p>
            <a:pPr algn="ctr"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8" name="Imagem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38" y="1723182"/>
            <a:ext cx="3672408" cy="3411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004048" y="2564904"/>
            <a:ext cx="32079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just" eaLnBrk="0" hangingPunct="0">
              <a:buFont typeface="Wingdings" pitchFamily="2" charset="2"/>
              <a:buChar char="ü"/>
              <a:defRPr/>
            </a:pP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Sonda Online de DQO</a:t>
            </a:r>
          </a:p>
        </p:txBody>
      </p:sp>
      <p:pic>
        <p:nvPicPr>
          <p:cNvPr id="10" name="Imagem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1"/>
          <a:stretch/>
        </p:blipFill>
        <p:spPr bwMode="auto">
          <a:xfrm>
            <a:off x="4272655" y="3429000"/>
            <a:ext cx="4670714" cy="245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9"/>
          <p:cNvSpPr txBox="1">
            <a:spLocks noChangeArrowheads="1"/>
          </p:cNvSpPr>
          <p:nvPr/>
        </p:nvSpPr>
        <p:spPr bwMode="auto">
          <a:xfrm>
            <a:off x="5332942" y="6107456"/>
            <a:ext cx="31373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                                                                         FONTE: MANUAL DO FABRICANTE.</a:t>
            </a:r>
            <a:endParaRPr lang="pt-BR" sz="1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60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EQUIPAMENTOS </a:t>
            </a: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INSTALADOS - ETE </a:t>
            </a:r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PIÇARRÃO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9" name="CaixaDeTexto 9"/>
          <p:cNvSpPr txBox="1">
            <a:spLocks noChangeArrowheads="1"/>
          </p:cNvSpPr>
          <p:nvPr/>
        </p:nvSpPr>
        <p:spPr bwMode="auto">
          <a:xfrm>
            <a:off x="253738" y="1124744"/>
            <a:ext cx="87137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Medidor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 SCAN – Range de Medição</a:t>
            </a:r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6" name="Imagem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" t="52390" r="23694" b="-426"/>
          <a:stretch>
            <a:fillRect/>
          </a:stretch>
        </p:blipFill>
        <p:spPr bwMode="auto">
          <a:xfrm>
            <a:off x="755650" y="1916113"/>
            <a:ext cx="7827963" cy="424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038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EQUIPAMENTOS </a:t>
            </a: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INSTALADOS - ETE </a:t>
            </a:r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PIÇARRÃO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9" name="CaixaDeTexto 9"/>
          <p:cNvSpPr txBox="1">
            <a:spLocks noChangeArrowheads="1"/>
          </p:cNvSpPr>
          <p:nvPr/>
        </p:nvSpPr>
        <p:spPr bwMode="auto">
          <a:xfrm>
            <a:off x="253738" y="1124744"/>
            <a:ext cx="87137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Medidor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 SCAN - Princípio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de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Funcionamento</a:t>
            </a:r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95536" y="1874728"/>
            <a:ext cx="8280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Espectrofotômetro – Medição através da diferença da luz UV emitida pela lâmpada e a que chega ao detector após passar pela amostra.</a:t>
            </a:r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686772"/>
            <a:ext cx="5243513" cy="377507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1F00"/>
            </a:prst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C3300">
                        <a:alpha val="60001"/>
                      </a:srgbClr>
                    </a:gs>
                    <a:gs pos="100000">
                      <a:srgbClr val="FF6600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777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EQUIPAMENTOS </a:t>
            </a: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INSTALADOS - ETE </a:t>
            </a:r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PIÇARRÃO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9" name="CaixaDeTexto 9"/>
          <p:cNvSpPr txBox="1">
            <a:spLocks noChangeArrowheads="1"/>
          </p:cNvSpPr>
          <p:nvPr/>
        </p:nvSpPr>
        <p:spPr bwMode="auto">
          <a:xfrm>
            <a:off x="182300" y="908720"/>
            <a:ext cx="87137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SISTEMA DE MEDIÇÃO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DQO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– AFLUENTE E EFLUENTE - UASB</a:t>
            </a:r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7" name="Picture 2" descr="F:\Analisador de DQ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001" y="1412776"/>
            <a:ext cx="6186385" cy="4639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9"/>
          <p:cNvSpPr txBox="1">
            <a:spLocks noChangeArrowheads="1"/>
          </p:cNvSpPr>
          <p:nvPr/>
        </p:nvSpPr>
        <p:spPr bwMode="auto">
          <a:xfrm>
            <a:off x="275977" y="6198832"/>
            <a:ext cx="852846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FONTE: ARQUIVO INTERNO DA ETE SANASA.</a:t>
            </a:r>
            <a:endParaRPr lang="pt-BR" sz="1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58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EQUIPAMENTOS </a:t>
            </a: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INSTALADOS - ETE </a:t>
            </a:r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PIÇARRÃO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9" name="CaixaDeTexto 9"/>
          <p:cNvSpPr txBox="1">
            <a:spLocks noChangeArrowheads="1"/>
          </p:cNvSpPr>
          <p:nvPr/>
        </p:nvSpPr>
        <p:spPr bwMode="auto">
          <a:xfrm>
            <a:off x="161076" y="1340768"/>
            <a:ext cx="871378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PONTOS DE COLETAS DAS AMOSTRAS - 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UASB</a:t>
            </a:r>
          </a:p>
          <a:p>
            <a:pPr algn="ctr"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7" name="Picture 2" descr="F:\Bruto-Caixa colet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4" y="2204864"/>
            <a:ext cx="4304059" cy="3228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F:\Tratado-Suporte Bomb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286" y="2237740"/>
            <a:ext cx="4283967" cy="321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9"/>
          <p:cNvSpPr txBox="1">
            <a:spLocks noChangeArrowheads="1"/>
          </p:cNvSpPr>
          <p:nvPr/>
        </p:nvSpPr>
        <p:spPr bwMode="auto">
          <a:xfrm>
            <a:off x="346400" y="5661248"/>
            <a:ext cx="852846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FONTE: ARQUIVO INTERNO DA SANASA.</a:t>
            </a:r>
            <a:endParaRPr lang="pt-BR" sz="1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823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EQUIPAMENTOS </a:t>
            </a: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INSTALADOS - ETE </a:t>
            </a:r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PIÇARRÃO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9" name="CaixaDeTexto 9"/>
          <p:cNvSpPr txBox="1">
            <a:spLocks noChangeArrowheads="1"/>
          </p:cNvSpPr>
          <p:nvPr/>
        </p:nvSpPr>
        <p:spPr bwMode="auto">
          <a:xfrm>
            <a:off x="253738" y="1124744"/>
            <a:ext cx="871378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Medição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de DQO de Entrada e Saída do UASB</a:t>
            </a:r>
          </a:p>
          <a:p>
            <a:pPr algn="ctr" eaLnBrk="1" hangingPunct="1"/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6" name="Picture 2" descr="F:\Painel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4" r="6969" b="3398"/>
          <a:stretch/>
        </p:blipFill>
        <p:spPr bwMode="auto">
          <a:xfrm>
            <a:off x="395536" y="1605283"/>
            <a:ext cx="2961347" cy="444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875984"/>
            <a:ext cx="4454676" cy="3341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aixaDeTexto 9"/>
          <p:cNvSpPr txBox="1">
            <a:spLocks noChangeArrowheads="1"/>
          </p:cNvSpPr>
          <p:nvPr/>
        </p:nvSpPr>
        <p:spPr bwMode="auto">
          <a:xfrm>
            <a:off x="3563888" y="5517232"/>
            <a:ext cx="53109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FONTE: ARQUIVO INTERNO DA SANASA.</a:t>
            </a:r>
            <a:endParaRPr lang="pt-BR" sz="1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850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250825" y="273050"/>
            <a:ext cx="7280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TRANSFERÊNCIA </a:t>
            </a: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E ANÁLISE DOS DADOS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>
            <a:fillRect/>
          </a:stretch>
        </p:blipFill>
        <p:spPr bwMode="auto">
          <a:xfrm>
            <a:off x="468313" y="1988840"/>
            <a:ext cx="8064500" cy="1976438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1F00"/>
            </a:prst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C3300">
                        <a:alpha val="60001"/>
                      </a:srgbClr>
                    </a:gs>
                    <a:gs pos="100000">
                      <a:srgbClr val="FF6600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9"/>
          <p:cNvSpPr txBox="1">
            <a:spLocks noChangeArrowheads="1"/>
          </p:cNvSpPr>
          <p:nvPr/>
        </p:nvSpPr>
        <p:spPr bwMode="auto">
          <a:xfrm>
            <a:off x="2931863" y="4149080"/>
            <a:ext cx="313739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                                                                         FONTE: MANUAL TREINAMENTO ROTARIA.</a:t>
            </a:r>
            <a:endParaRPr lang="pt-BR" sz="1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19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46775" y="273050"/>
            <a:ext cx="76683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OPORTUNIDADES COM O PROJETO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250825" y="1125538"/>
            <a:ext cx="8569647" cy="4905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algn="ctr" eaLnBrk="1" hangingPunct="1">
              <a:spcBef>
                <a:spcPct val="20000"/>
              </a:spcBef>
              <a:defRPr/>
            </a:pP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CAPACITAÇÃO TÉ</a:t>
            </a: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CNICA</a:t>
            </a:r>
          </a:p>
          <a:p>
            <a:pPr algn="ctr" eaLnBrk="1" hangingPunct="1">
              <a:spcBef>
                <a:spcPct val="20000"/>
              </a:spcBef>
              <a:defRPr/>
            </a:pPr>
            <a:endParaRPr lang="pt-BR" sz="2400" dirty="0">
              <a:solidFill>
                <a:srgbClr val="002060"/>
              </a:solidFill>
              <a:latin typeface="Arial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 Network com demais profissionais da área de saneamento.</a:t>
            </a:r>
          </a:p>
          <a:p>
            <a:pPr algn="just">
              <a:buFont typeface="Wingdings" pitchFamily="2" charset="2"/>
              <a:buChar char="ü"/>
            </a:pPr>
            <a:endParaRPr lang="pt-BR" alt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algn="just"/>
            <a:endParaRPr lang="pt-BR" altLang="pt-BR" sz="2000" b="1" dirty="0">
              <a:solidFill>
                <a:srgbClr val="002060"/>
              </a:solidFill>
              <a:latin typeface="Arial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 Visitas a outras estações de Tratamento </a:t>
            </a:r>
            <a:r>
              <a:rPr lang="pt-BR" altLang="pt-BR" sz="2000" b="1" dirty="0">
                <a:solidFill>
                  <a:srgbClr val="002060"/>
                </a:solidFill>
                <a:latin typeface="Arial" charset="0"/>
              </a:rPr>
              <a:t>de Esgoto, </a:t>
            </a: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Geração </a:t>
            </a:r>
            <a:r>
              <a:rPr lang="pt-BR" altLang="pt-BR" sz="2000" b="1" dirty="0">
                <a:solidFill>
                  <a:srgbClr val="002060"/>
                </a:solidFill>
                <a:latin typeface="Arial" charset="0"/>
              </a:rPr>
              <a:t>e </a:t>
            </a: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Aproveitamento do Biogás.</a:t>
            </a:r>
          </a:p>
          <a:p>
            <a:pPr algn="just"/>
            <a:endParaRPr lang="pt-BR" alt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algn="just"/>
            <a:endParaRPr lang="pt-BR" altLang="pt-BR" sz="2000" b="1" dirty="0">
              <a:solidFill>
                <a:srgbClr val="002060"/>
              </a:solidFill>
              <a:latin typeface="Arial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 Conhecimento e operação de novos equipamentos.</a:t>
            </a:r>
          </a:p>
          <a:p>
            <a:pPr algn="just"/>
            <a:endParaRPr lang="pt-BR" alt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algn="just"/>
            <a:endParaRPr lang="pt-BR" altLang="pt-BR" sz="2000" b="1" dirty="0">
              <a:solidFill>
                <a:srgbClr val="002060"/>
              </a:solidFill>
              <a:latin typeface="Arial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 Discussões internas com demais profissionais da SANASA, acerca das novas tecnologias de aproveitamento do Biogás.</a:t>
            </a:r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7170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46775" y="273050"/>
            <a:ext cx="76683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OPORTUNIDADES COM O PROJETO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123" name="CaixaDeTexto 9"/>
          <p:cNvSpPr txBox="1">
            <a:spLocks noChangeArrowheads="1"/>
          </p:cNvSpPr>
          <p:nvPr/>
        </p:nvSpPr>
        <p:spPr bwMode="auto">
          <a:xfrm>
            <a:off x="250825" y="980728"/>
            <a:ext cx="8569647" cy="4739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MELHOR COMPREENSÃO DO BALANÇO DE MASSA                                      NO INTERIOR DO UASB E DO POTENCIAL DE RECUPERAÇÃO CH4</a:t>
            </a:r>
            <a:endParaRPr lang="pt-BR" sz="2400" dirty="0" smtClean="0">
              <a:solidFill>
                <a:srgbClr val="002060"/>
              </a:solidFill>
              <a:latin typeface="Arial" charset="0"/>
            </a:endParaRPr>
          </a:p>
          <a:p>
            <a:pPr algn="just">
              <a:buFont typeface="Wingdings" pitchFamily="2" charset="2"/>
              <a:buChar char="ü"/>
            </a:pPr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algn="just">
              <a:buFont typeface="Wingdings" pitchFamily="2" charset="2"/>
              <a:buChar char="ü"/>
            </a:pPr>
            <a:endParaRPr 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algn="just">
              <a:buFont typeface="Wingdings" pitchFamily="2" charset="2"/>
              <a:buChar char="ü"/>
            </a:pPr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algn="just"/>
            <a:endParaRPr 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algn="just"/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algn="just"/>
            <a:endParaRPr 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algn="just"/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algn="just"/>
            <a:endParaRPr 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algn="just"/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algn="just"/>
            <a:endParaRPr 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algn="just"/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algn="just"/>
            <a:endParaRPr 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algn="just"/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1700808"/>
            <a:ext cx="8377596" cy="4817118"/>
          </a:xfrm>
          <a:prstGeom prst="rect">
            <a:avLst/>
          </a:prstGeom>
        </p:spPr>
      </p:pic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31692" y="6495536"/>
            <a:ext cx="89327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ROTAS DE CONVERSÃO DE DQO E FLUXOS DE METANO.  FONTE: MANUAL DO SOFTWARE PROBIO 1.0</a:t>
            </a:r>
            <a:endParaRPr lang="pt-BR" sz="1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50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46775" y="273050"/>
            <a:ext cx="76683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OPORTUNIDADES </a:t>
            </a: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COM O PROJETO</a:t>
            </a:r>
          </a:p>
        </p:txBody>
      </p:sp>
      <p:sp>
        <p:nvSpPr>
          <p:cNvPr id="2" name="Retângulo 1"/>
          <p:cNvSpPr/>
          <p:nvPr/>
        </p:nvSpPr>
        <p:spPr>
          <a:xfrm>
            <a:off x="251520" y="917912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/>
            <a:endParaRPr lang="pt-BR" alt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algn="just" eaLnBrk="0" hangingPunct="0"/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A partir da compreensão do balanço de massas e do potencial de recuperação em  CH</a:t>
            </a:r>
            <a:r>
              <a:rPr lang="pt-BR" altLang="pt-BR" sz="2000" b="1" baseline="-25000" dirty="0" smtClean="0">
                <a:solidFill>
                  <a:srgbClr val="002060"/>
                </a:solidFill>
                <a:latin typeface="Arial" charset="0"/>
              </a:rPr>
              <a:t>4</a:t>
            </a: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:</a:t>
            </a:r>
          </a:p>
          <a:p>
            <a:pPr algn="just" eaLnBrk="0" hangingPunct="0"/>
            <a:endParaRPr lang="pt-BR" alt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algn="just" eaLnBrk="0" hangingPunct="0"/>
            <a:endParaRPr lang="pt-BR" altLang="pt-BR" sz="2000" b="1" dirty="0">
              <a:solidFill>
                <a:srgbClr val="002060"/>
              </a:solidFill>
              <a:latin typeface="Arial" charset="0"/>
            </a:endParaRPr>
          </a:p>
          <a:p>
            <a:pPr algn="just" eaLnBrk="0" hangingPunct="0">
              <a:buFont typeface="Wingdings" pitchFamily="2" charset="2"/>
              <a:buChar char="ü"/>
            </a:pP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altLang="pt-BR" sz="2000" b="1" dirty="0">
                <a:solidFill>
                  <a:srgbClr val="002060"/>
                </a:solidFill>
                <a:latin typeface="Arial" charset="0"/>
              </a:rPr>
              <a:t>I</a:t>
            </a: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dentificar aspectos críticos que podem influenciar a produção e captura do biogás, incluindo etapas de concepção, construção ou operação.</a:t>
            </a:r>
          </a:p>
          <a:p>
            <a:pPr algn="just" eaLnBrk="0" hangingPunct="0"/>
            <a:endParaRPr lang="pt-BR" alt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algn="just" eaLnBrk="0" hangingPunct="0"/>
            <a:endParaRPr lang="pt-BR" alt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algn="just" eaLnBrk="0" hangingPunct="0">
              <a:buFont typeface="Wingdings" pitchFamily="2" charset="2"/>
              <a:buChar char="ü"/>
            </a:pP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 Definir a composição </a:t>
            </a:r>
            <a:r>
              <a:rPr lang="pt-BR" altLang="pt-BR" sz="2000" b="1" dirty="0">
                <a:solidFill>
                  <a:srgbClr val="002060"/>
                </a:solidFill>
                <a:latin typeface="Arial" charset="0"/>
              </a:rPr>
              <a:t>e quantificar o real potencial de aproveitamento energético da </a:t>
            </a: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estação, por meio de software e modelos matemáticos.</a:t>
            </a:r>
          </a:p>
          <a:p>
            <a:pPr algn="just" eaLnBrk="0" hangingPunct="0"/>
            <a:endParaRPr lang="pt-BR" alt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algn="just" eaLnBrk="0" hangingPunct="0"/>
            <a:endParaRPr lang="pt-BR" altLang="pt-BR" sz="2000" b="1" dirty="0" smtClean="0">
              <a:solidFill>
                <a:srgbClr val="002060"/>
              </a:solidFill>
              <a:latin typeface="Arial" charset="0"/>
            </a:endParaRPr>
          </a:p>
          <a:p>
            <a:pPr algn="just" eaLnBrk="0" hangingPunct="0">
              <a:buFont typeface="Wingdings" pitchFamily="2" charset="2"/>
              <a:buChar char="ü"/>
            </a:pP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 Implementar ações que visem otimizar a  </a:t>
            </a:r>
            <a:r>
              <a:rPr lang="pt-BR" altLang="pt-BR" sz="2000" b="1" dirty="0">
                <a:solidFill>
                  <a:srgbClr val="002060"/>
                </a:solidFill>
                <a:latin typeface="Arial" charset="0"/>
              </a:rPr>
              <a:t>produção e captação</a:t>
            </a: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.</a:t>
            </a:r>
          </a:p>
          <a:p>
            <a:pPr algn="just" eaLnBrk="0" hangingPunct="0">
              <a:buFont typeface="Wingdings" pitchFamily="2" charset="2"/>
              <a:buChar char="ü"/>
            </a:pPr>
            <a:endParaRPr lang="pt-BR" altLang="pt-BR" sz="2000" b="1" dirty="0">
              <a:solidFill>
                <a:srgbClr val="002060"/>
              </a:solidFill>
              <a:latin typeface="Arial" charset="0"/>
            </a:endParaRPr>
          </a:p>
          <a:p>
            <a:pPr algn="just" eaLnBrk="0" hangingPunct="0"/>
            <a:endParaRPr lang="pt-BR" altLang="pt-BR" sz="2000" b="1" dirty="0">
              <a:solidFill>
                <a:srgbClr val="002060"/>
              </a:solidFill>
              <a:latin typeface="Arial" charset="0"/>
            </a:endParaRPr>
          </a:p>
          <a:p>
            <a:pPr algn="just" eaLnBrk="0" hangingPunct="0">
              <a:buFont typeface="Wingdings" pitchFamily="2" charset="2"/>
              <a:buChar char="ü"/>
            </a:pPr>
            <a:endParaRPr lang="pt-BR" altLang="pt-BR" sz="2000" b="1" dirty="0">
              <a:solidFill>
                <a:srgbClr val="002060"/>
              </a:solidFill>
              <a:latin typeface="Arial" charset="0"/>
            </a:endParaRPr>
          </a:p>
          <a:p>
            <a:pPr marL="0" indent="0" algn="just" eaLnBrk="0" hangingPunct="0">
              <a:buNone/>
            </a:pPr>
            <a:endParaRPr lang="pt-BR" altLang="pt-BR" sz="20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83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46775" y="273050"/>
            <a:ext cx="76683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OPORTUNIDADES COM O </a:t>
            </a:r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PROJETO</a:t>
            </a:r>
          </a:p>
        </p:txBody>
      </p:sp>
      <p:sp>
        <p:nvSpPr>
          <p:cNvPr id="2" name="Retângulo 1"/>
          <p:cNvSpPr/>
          <p:nvPr/>
        </p:nvSpPr>
        <p:spPr>
          <a:xfrm>
            <a:off x="251520" y="917912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/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A partir da composição e quantificação do Biogás:</a:t>
            </a:r>
          </a:p>
          <a:p>
            <a:pPr algn="just" eaLnBrk="0" hangingPunct="0">
              <a:buFont typeface="Wingdings" pitchFamily="2" charset="2"/>
              <a:buChar char="ü"/>
            </a:pP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Avaliar </a:t>
            </a:r>
            <a:r>
              <a:rPr lang="pt-BR" altLang="pt-BR" sz="2000" b="1" dirty="0">
                <a:solidFill>
                  <a:srgbClr val="002060"/>
                </a:solidFill>
                <a:latin typeface="Arial" charset="0"/>
              </a:rPr>
              <a:t>as alternativas de recuperação </a:t>
            </a: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energética do biogás:</a:t>
            </a:r>
            <a:endParaRPr lang="pt-BR" sz="2000" b="1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353" y="1772816"/>
            <a:ext cx="8153285" cy="424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46774" y="6198832"/>
            <a:ext cx="856586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PRINCIPAIS FORMAS DE UTILIZAÇÃO DO BIOGÁS.  FONTE: GUIA TÉCNICO – PROJETO PROBIOGÁS.</a:t>
            </a:r>
            <a:endParaRPr lang="pt-BR" sz="1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29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46775" y="273050"/>
            <a:ext cx="76683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RESULTADOS PRELIMINARES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51520" y="1052736"/>
            <a:ext cx="83127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pt-BR" b="1" dirty="0" smtClean="0">
                <a:solidFill>
                  <a:srgbClr val="002060"/>
                </a:solidFill>
                <a:latin typeface="Arial" charset="0"/>
              </a:rPr>
              <a:t>COMPOSIÇÃO DO BIOGÁS – ETE PICARRÃO</a:t>
            </a:r>
            <a:endParaRPr lang="pt-BR" sz="20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1826"/>
            <a:ext cx="8302904" cy="3842301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5" name="CaixaDeTexto 9"/>
          <p:cNvSpPr txBox="1">
            <a:spLocks noChangeArrowheads="1"/>
          </p:cNvSpPr>
          <p:nvPr/>
        </p:nvSpPr>
        <p:spPr bwMode="auto">
          <a:xfrm>
            <a:off x="395536" y="5744522"/>
            <a:ext cx="83029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 FONTE: ELABORAÇÃO PRÓPRIA. ADAPTADO DO GUIA PROBIOGÁS 2015</a:t>
            </a:r>
            <a:endParaRPr lang="pt-BR" sz="1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559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46775" y="273050"/>
            <a:ext cx="76683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prstClr val="white"/>
                </a:solidFill>
                <a:latin typeface="Arial" charset="0"/>
              </a:rPr>
              <a:t>RESULTADOS PRELIMINARES</a:t>
            </a:r>
            <a:endParaRPr lang="pt-BR" sz="2400" b="1" dirty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995936" y="1386384"/>
            <a:ext cx="504056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002060"/>
                </a:solidFill>
                <a:latin typeface="Arial" charset="0"/>
              </a:rPr>
              <a:t>PRODUÇÃO DE BIOGÁS – ETE PICARRÃO</a:t>
            </a:r>
          </a:p>
          <a:p>
            <a:pPr algn="ctr"/>
            <a:endParaRPr lang="pt-BR" b="1" dirty="0" smtClean="0">
              <a:solidFill>
                <a:srgbClr val="002060"/>
              </a:solidFill>
              <a:latin typeface="Arial" charset="0"/>
            </a:endParaRPr>
          </a:p>
          <a:p>
            <a:pPr algn="ctr"/>
            <a:r>
              <a:rPr lang="pt-BR" b="1" dirty="0" smtClean="0">
                <a:solidFill>
                  <a:srgbClr val="002060"/>
                </a:solidFill>
                <a:latin typeface="Arial" charset="0"/>
              </a:rPr>
              <a:t>ANO BASE 2015</a:t>
            </a:r>
          </a:p>
          <a:p>
            <a:pPr algn="ctr"/>
            <a:endParaRPr lang="pt-BR" b="1" dirty="0">
              <a:solidFill>
                <a:srgbClr val="002060"/>
              </a:solidFill>
              <a:latin typeface="Arial" charset="0"/>
            </a:endParaRPr>
          </a:p>
          <a:p>
            <a:pPr algn="ctr"/>
            <a:endParaRPr lang="pt-BR" b="1" dirty="0" smtClean="0">
              <a:solidFill>
                <a:srgbClr val="002060"/>
              </a:solidFill>
              <a:latin typeface="Arial" charset="0"/>
            </a:endParaRPr>
          </a:p>
          <a:p>
            <a:pPr algn="ctr"/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algn="ctr"/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MÉDIO: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132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NM</a:t>
            </a:r>
            <a:r>
              <a:rPr lang="pt-BR" sz="2000" b="1" baseline="30000" dirty="0">
                <a:solidFill>
                  <a:srgbClr val="002060"/>
                </a:solidFill>
                <a:latin typeface="Arial" charset="0"/>
              </a:rPr>
              <a:t>3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/h</a:t>
            </a:r>
          </a:p>
          <a:p>
            <a:pPr algn="ctr"/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algn="ctr"/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MÍNIMO: 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50 NM</a:t>
            </a:r>
            <a:r>
              <a:rPr lang="pt-BR" sz="2000" b="1" baseline="30000" dirty="0" smtClean="0">
                <a:solidFill>
                  <a:srgbClr val="002060"/>
                </a:solidFill>
                <a:latin typeface="Arial" charset="0"/>
              </a:rPr>
              <a:t>3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/h</a:t>
            </a:r>
          </a:p>
          <a:p>
            <a:pPr algn="ctr"/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algn="ctr"/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MÁXIMO: 270 NM</a:t>
            </a:r>
            <a:r>
              <a:rPr lang="pt-BR" sz="2000" b="1" baseline="30000" dirty="0" smtClean="0">
                <a:solidFill>
                  <a:srgbClr val="002060"/>
                </a:solidFill>
                <a:latin typeface="Arial" charset="0"/>
              </a:rPr>
              <a:t>3</a:t>
            </a:r>
            <a:r>
              <a:rPr lang="pt-BR" sz="2000" b="1" dirty="0" smtClean="0">
                <a:solidFill>
                  <a:srgbClr val="002060"/>
                </a:solidFill>
                <a:latin typeface="Arial" charset="0"/>
              </a:rPr>
              <a:t>/h</a:t>
            </a:r>
          </a:p>
          <a:p>
            <a:pPr algn="ctr"/>
            <a:endParaRPr lang="pt-BR" sz="20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76" y="1124744"/>
            <a:ext cx="3715170" cy="4953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CaixaDeTexto 9"/>
          <p:cNvSpPr txBox="1">
            <a:spLocks noChangeArrowheads="1"/>
          </p:cNvSpPr>
          <p:nvPr/>
        </p:nvSpPr>
        <p:spPr bwMode="auto">
          <a:xfrm>
            <a:off x="46775" y="6198832"/>
            <a:ext cx="41837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VISTA DO QUEIMADOR ABERTO.                                                                         FONTE: </a:t>
            </a:r>
            <a:r>
              <a:rPr lang="pt-BR" sz="1200" b="1" dirty="0" smtClean="0">
                <a:solidFill>
                  <a:srgbClr val="002060"/>
                </a:solidFill>
                <a:latin typeface="Bodoni MT" panose="02070603080606020203" pitchFamily="18" charset="0"/>
              </a:rPr>
              <a:t>ARQUIVO</a:t>
            </a: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 INTERNO DA SANASA.</a:t>
            </a:r>
            <a:endParaRPr lang="pt-BR" sz="12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83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46775" y="273050"/>
            <a:ext cx="76683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RESULTADOS PRELIMINARES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51520" y="836712"/>
            <a:ext cx="831277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pt-BR" b="1" dirty="0" smtClean="0">
                <a:solidFill>
                  <a:srgbClr val="002060"/>
                </a:solidFill>
                <a:latin typeface="Arial" charset="0"/>
              </a:rPr>
              <a:t>CÁLCULO DA PRODUÇÃO TEORICA DE BIOGAS NA ETE PIÇARRÃO -                                             MODELO PROPOSTO POR LOBATO</a:t>
            </a:r>
            <a:endParaRPr lang="pt-BR" sz="20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41" y="1513820"/>
            <a:ext cx="8096753" cy="46680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92205" y="6272897"/>
            <a:ext cx="851752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VISTA DO QUEIMADOR ABERTO.  FONTE: </a:t>
            </a:r>
            <a:r>
              <a:rPr lang="pt-BR" sz="1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ADAPTADO DE LOBATO 2011.</a:t>
            </a:r>
            <a:endParaRPr lang="pt-BR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24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46775" y="273050"/>
            <a:ext cx="76683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prstClr val="white"/>
                </a:solidFill>
                <a:latin typeface="Arial" charset="0"/>
              </a:rPr>
              <a:t>RESULTADOS PRELIMINARES</a:t>
            </a:r>
            <a:endParaRPr lang="pt-BR" sz="2400" b="1" dirty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7" name="CaixaDeTexto 6"/>
          <p:cNvSpPr txBox="1">
            <a:spLocks noChangeArrowheads="1"/>
          </p:cNvSpPr>
          <p:nvPr/>
        </p:nvSpPr>
        <p:spPr bwMode="auto">
          <a:xfrm>
            <a:off x="217674" y="5958504"/>
            <a:ext cx="851752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FONTE: </a:t>
            </a:r>
            <a:r>
              <a:rPr lang="pt-BR" sz="1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ELABORAÇÃO PRÓPRIA. ADAPTADO DE VALENTE (2015).</a:t>
            </a:r>
            <a:endParaRPr lang="pt-BR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4" y="1196752"/>
            <a:ext cx="8338606" cy="4415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635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46775" y="273050"/>
            <a:ext cx="76683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IMPORTÂNCIA DO PROJETO 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97" t="110" r="2571" b="8650"/>
          <a:stretch/>
        </p:blipFill>
        <p:spPr bwMode="auto">
          <a:xfrm>
            <a:off x="132462" y="1452846"/>
            <a:ext cx="8442241" cy="4747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tângulo 7"/>
          <p:cNvSpPr/>
          <p:nvPr/>
        </p:nvSpPr>
        <p:spPr>
          <a:xfrm>
            <a:off x="251520" y="1052736"/>
            <a:ext cx="83127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pt-BR" b="1" dirty="0" smtClean="0">
                <a:solidFill>
                  <a:srgbClr val="002060"/>
                </a:solidFill>
                <a:latin typeface="Arial" charset="0"/>
              </a:rPr>
              <a:t>CUSTO OPERACIONAL – ETE PICARRÃO – ANO BASE 2015</a:t>
            </a:r>
            <a:endParaRPr lang="pt-BR" sz="20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251520" y="6394329"/>
            <a:ext cx="851752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FONTE: </a:t>
            </a:r>
            <a:r>
              <a:rPr lang="pt-BR" sz="1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ELABORAÇÃO PRÓPRIA.</a:t>
            </a:r>
            <a:endParaRPr lang="pt-BR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400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46775" y="273050"/>
            <a:ext cx="76683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IMPORTÂNCIA DO PROJETO 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3960" y="908720"/>
            <a:ext cx="8650287" cy="374334"/>
          </a:xfrm>
          <a:prstGeom prst="rect">
            <a:avLst/>
          </a:prstGeom>
          <a:solidFill>
            <a:schemeClr val="bg1"/>
          </a:solidFill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EVOLUÇÃO CUSTO ENERGETICO DA ETE – 2013 A 2015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83054"/>
            <a:ext cx="7642822" cy="4885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251520" y="6394329"/>
            <a:ext cx="851752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FONTE: </a:t>
            </a:r>
            <a:r>
              <a:rPr lang="pt-BR" sz="1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ELABORAÇÃO PRÓPRIA.</a:t>
            </a:r>
            <a:endParaRPr lang="pt-BR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730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46775" y="273050"/>
            <a:ext cx="76683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>
                <a:solidFill>
                  <a:schemeClr val="bg1"/>
                </a:solidFill>
                <a:latin typeface="Arial" charset="0"/>
              </a:rPr>
              <a:t>IMPORTÂNCIA DO PROJETO 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3960" y="1090207"/>
            <a:ext cx="8650287" cy="374334"/>
          </a:xfrm>
          <a:prstGeom prst="rect">
            <a:avLst/>
          </a:prstGeom>
          <a:solidFill>
            <a:schemeClr val="bg1"/>
          </a:solidFill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CUSTO COM TRANSPORTE E DISPOSIÇÃO FINAL DE RESÍDUOS –  ANO BASE 2015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1" t="18406" r="6344" b="17651"/>
          <a:stretch/>
        </p:blipFill>
        <p:spPr bwMode="auto">
          <a:xfrm>
            <a:off x="498354" y="1628800"/>
            <a:ext cx="8301497" cy="4420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251520" y="6394329"/>
            <a:ext cx="851752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pt-BR" sz="1200" b="1" dirty="0" smtClean="0">
                <a:solidFill>
                  <a:srgbClr val="002060"/>
                </a:solidFill>
                <a:latin typeface="Arial" charset="0"/>
              </a:rPr>
              <a:t>FONTE: </a:t>
            </a:r>
            <a:r>
              <a:rPr lang="pt-BR" sz="1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ELABORAÇÃO PRÓPRIA.</a:t>
            </a:r>
            <a:endParaRPr lang="pt-BR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8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46775" y="273050"/>
            <a:ext cx="76683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DESAFIOS COM O PROJETO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51520" y="1196752"/>
            <a:ext cx="856895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>
              <a:buFont typeface="Wingdings" pitchFamily="2" charset="2"/>
              <a:buChar char="ü"/>
            </a:pP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 Identificar o real potencial energético do Biogás.</a:t>
            </a:r>
          </a:p>
          <a:p>
            <a:pPr algn="just" eaLnBrk="0" hangingPunct="0">
              <a:buFont typeface="Wingdings" pitchFamily="2" charset="2"/>
              <a:buChar char="ü"/>
            </a:pPr>
            <a:endParaRPr lang="pt-BR" altLang="pt-BR" sz="2000" b="1" dirty="0">
              <a:solidFill>
                <a:srgbClr val="002060"/>
              </a:solidFill>
              <a:latin typeface="Arial" charset="0"/>
            </a:endParaRPr>
          </a:p>
          <a:p>
            <a:pPr algn="just" eaLnBrk="0" hangingPunct="0">
              <a:buFont typeface="Wingdings" pitchFamily="2" charset="2"/>
              <a:buChar char="ü"/>
            </a:pP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 Definir e implantar a melhor alternativa para recuperação energética do Biogás.</a:t>
            </a:r>
          </a:p>
          <a:p>
            <a:pPr algn="just" eaLnBrk="0" hangingPunct="0">
              <a:buFont typeface="Wingdings" pitchFamily="2" charset="2"/>
              <a:buChar char="ü"/>
            </a:pPr>
            <a:endParaRPr lang="pt-BR" altLang="pt-BR" sz="2000" b="1" dirty="0">
              <a:solidFill>
                <a:srgbClr val="002060"/>
              </a:solidFill>
              <a:latin typeface="Arial" charset="0"/>
            </a:endParaRPr>
          </a:p>
          <a:p>
            <a:pPr algn="just" eaLnBrk="0" hangingPunct="0">
              <a:buFont typeface="Wingdings" pitchFamily="2" charset="2"/>
              <a:buChar char="ü"/>
            </a:pPr>
            <a:r>
              <a:rPr lang="pt-BR" altLang="pt-BR" sz="2000" b="1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Possibilitar a redução dos custos com Energia Elétrica na ETE Piçarrão.</a:t>
            </a:r>
          </a:p>
          <a:p>
            <a:pPr algn="just" eaLnBrk="0" hangingPunct="0">
              <a:buFont typeface="Wingdings" pitchFamily="2" charset="2"/>
              <a:buChar char="ü"/>
            </a:pPr>
            <a:endParaRPr lang="pt-BR" altLang="pt-BR" sz="2000" b="1" dirty="0">
              <a:solidFill>
                <a:srgbClr val="002060"/>
              </a:solidFill>
              <a:latin typeface="Arial" charset="0"/>
            </a:endParaRPr>
          </a:p>
          <a:p>
            <a:pPr algn="just" eaLnBrk="0" hangingPunct="0">
              <a:buFont typeface="Wingdings" pitchFamily="2" charset="2"/>
              <a:buChar char="ü"/>
            </a:pP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altLang="pt-BR" sz="2000" b="1" dirty="0">
                <a:solidFill>
                  <a:srgbClr val="002060"/>
                </a:solidFill>
                <a:latin typeface="Arial" charset="0"/>
              </a:rPr>
              <a:t>Possibilitar a redução dos custos </a:t>
            </a:r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com o transporte e disposição final do lodo desidratado.</a:t>
            </a:r>
          </a:p>
          <a:p>
            <a:pPr algn="just" eaLnBrk="0" hangingPunct="0"/>
            <a:r>
              <a:rPr lang="pt-BR" altLang="pt-BR" sz="2000" b="1" dirty="0" smtClean="0">
                <a:solidFill>
                  <a:srgbClr val="002060"/>
                </a:solidFill>
                <a:latin typeface="Arial" charset="0"/>
              </a:rPr>
              <a:t> </a:t>
            </a:r>
          </a:p>
          <a:p>
            <a:pPr algn="just" eaLnBrk="0" hangingPunct="0">
              <a:buFont typeface="Wingdings" pitchFamily="2" charset="2"/>
              <a:buChar char="ü"/>
            </a:pPr>
            <a:r>
              <a:rPr lang="pt-BR" altLang="pt-BR" sz="2000" b="1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Mitigar o lançamento de gases causadores do efeito estufa.</a:t>
            </a:r>
          </a:p>
          <a:p>
            <a:pPr algn="just" eaLnBrk="0" hangingPunct="0">
              <a:buFont typeface="Wingdings" pitchFamily="2" charset="2"/>
              <a:buChar char="ü"/>
            </a:pPr>
            <a:endParaRPr lang="pt-BR" sz="20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66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1"/>
          <p:cNvSpPr txBox="1">
            <a:spLocks noChangeArrowheads="1"/>
          </p:cNvSpPr>
          <p:nvPr/>
        </p:nvSpPr>
        <p:spPr bwMode="auto">
          <a:xfrm>
            <a:off x="46775" y="273050"/>
            <a:ext cx="76683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400" b="1" dirty="0" smtClean="0">
                <a:solidFill>
                  <a:schemeClr val="bg1"/>
                </a:solidFill>
                <a:latin typeface="Arial" charset="0"/>
              </a:rPr>
              <a:t>SLIDES AUXILIARES</a:t>
            </a:r>
            <a:endParaRPr lang="pt-BR" sz="2400" b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4" y="980728"/>
            <a:ext cx="4012281" cy="2869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2281" y="2013628"/>
            <a:ext cx="5104321" cy="4581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John Frederic Daniell (1790-1845), químico criador da famosa pilha de Daniel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250" y="3991820"/>
            <a:ext cx="1247775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863138" y="5974067"/>
            <a:ext cx="228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altLang="pt-BR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John </a:t>
            </a:r>
            <a:r>
              <a:rPr lang="pt-BR" altLang="pt-BR" sz="14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Frederic</a:t>
            </a:r>
            <a:r>
              <a:rPr lang="pt-BR" altLang="pt-BR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altLang="pt-BR" sz="14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Daniell</a:t>
            </a:r>
            <a:r>
              <a:rPr lang="pt-BR" altLang="pt-BR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(1790-1845</a:t>
            </a:r>
            <a:r>
              <a:rPr lang="pt-BR" altLang="pt-BR" sz="1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4249072" y="126876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pt-BR" b="1" dirty="0" smtClean="0"/>
              <a:t>PILHA DE DANIELL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1372646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 txBox="1">
            <a:spLocks/>
          </p:cNvSpPr>
          <p:nvPr/>
        </p:nvSpPr>
        <p:spPr bwMode="auto">
          <a:xfrm>
            <a:off x="0" y="254000"/>
            <a:ext cx="9324975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2200" b="1" dirty="0" smtClean="0">
                <a:solidFill>
                  <a:srgbClr val="000066"/>
                </a:solidFill>
                <a:latin typeface="Arial" charset="0"/>
              </a:rPr>
              <a:t>BRUNO MARCOS SILVEIRA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i="1" dirty="0" smtClean="0">
                <a:solidFill>
                  <a:srgbClr val="000066"/>
                </a:solidFill>
                <a:latin typeface="Arial" charset="0"/>
              </a:rPr>
              <a:t>ENGENHEIRO / ETE PIÇARRÃO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i="1" dirty="0" smtClean="0">
                <a:solidFill>
                  <a:srgbClr val="000066"/>
                </a:solidFill>
                <a:latin typeface="Arial" charset="0"/>
              </a:rPr>
              <a:t>(19) 3348-5680 </a:t>
            </a:r>
            <a:r>
              <a:rPr lang="pt-BR" sz="1600" i="1" dirty="0">
                <a:solidFill>
                  <a:srgbClr val="000066"/>
                </a:solidFill>
                <a:latin typeface="Arial" charset="0"/>
              </a:rPr>
              <a:t>– </a:t>
            </a:r>
            <a:r>
              <a:rPr lang="pt-BR" sz="1600" i="1" dirty="0" smtClean="0">
                <a:solidFill>
                  <a:srgbClr val="000066"/>
                </a:solidFill>
                <a:latin typeface="Arial" charset="0"/>
              </a:rPr>
              <a:t>tratamento.esgoto4@sanasa.com.br</a:t>
            </a:r>
            <a:endParaRPr lang="pt-BR" sz="1600" i="1" dirty="0">
              <a:solidFill>
                <a:srgbClr val="0099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2113</TotalTime>
  <Words>1102</Words>
  <Application>Microsoft Office PowerPoint</Application>
  <PresentationFormat>Apresentação na tela (4:3)</PresentationFormat>
  <Paragraphs>210</Paragraphs>
  <Slides>34</Slides>
  <Notes>32</Notes>
  <HiddenSlides>8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slides</vt:lpstr>
      </vt:variant>
      <vt:variant>
        <vt:i4>34</vt:i4>
      </vt:variant>
    </vt:vector>
  </HeadingPairs>
  <TitlesOfParts>
    <vt:vector size="37" baseType="lpstr">
      <vt:lpstr>1_Personalizar design</vt:lpstr>
      <vt:lpstr>Personalizar design</vt:lpstr>
      <vt:lpstr>2_Personalizar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Alessandro Tetzner</dc:creator>
  <cp:lastModifiedBy>Bruno Marcos Silveira</cp:lastModifiedBy>
  <cp:revision>128</cp:revision>
  <cp:lastPrinted>2013-03-06T14:17:17Z</cp:lastPrinted>
  <dcterms:created xsi:type="dcterms:W3CDTF">2013-01-21T13:05:03Z</dcterms:created>
  <dcterms:modified xsi:type="dcterms:W3CDTF">2016-05-18T18:48:44Z</dcterms:modified>
</cp:coreProperties>
</file>