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78" r:id="rId4"/>
    <p:sldId id="299" r:id="rId5"/>
    <p:sldId id="279" r:id="rId6"/>
    <p:sldId id="259" r:id="rId7"/>
    <p:sldId id="281" r:id="rId8"/>
    <p:sldId id="266" r:id="rId9"/>
    <p:sldId id="268" r:id="rId10"/>
    <p:sldId id="260" r:id="rId11"/>
    <p:sldId id="270" r:id="rId12"/>
    <p:sldId id="271" r:id="rId13"/>
    <p:sldId id="275" r:id="rId14"/>
    <p:sldId id="295" r:id="rId15"/>
    <p:sldId id="283" r:id="rId16"/>
    <p:sldId id="284" r:id="rId17"/>
    <p:sldId id="296" r:id="rId18"/>
    <p:sldId id="272" r:id="rId19"/>
    <p:sldId id="273" r:id="rId20"/>
    <p:sldId id="285" r:id="rId21"/>
    <p:sldId id="286" r:id="rId22"/>
    <p:sldId id="262" r:id="rId23"/>
    <p:sldId id="297" r:id="rId24"/>
    <p:sldId id="263" r:id="rId25"/>
    <p:sldId id="287" r:id="rId26"/>
    <p:sldId id="291" r:id="rId27"/>
    <p:sldId id="292" r:id="rId28"/>
    <p:sldId id="288" r:id="rId29"/>
    <p:sldId id="29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91" autoAdjust="0"/>
  </p:normalViewPr>
  <p:slideViewPr>
    <p:cSldViewPr>
      <p:cViewPr varScale="1">
        <p:scale>
          <a:sx n="47" d="100"/>
          <a:sy n="47" d="100"/>
        </p:scale>
        <p:origin x="19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48assemae\Question&#225;rios%20do%20Tratamento%20Escolas%20Municipais%20-%202017%20-%20Copia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grid%20Pacheco\&#193;REA%20ACAD&#202;MICA_UFU\Eventos%20e%20Sumiss&#227;o%20de%20Trabalhos\Trabalhos_2018\48%20ASSEMAE\Question&#225;rios%20do%20Tratamento%20Escolas%20Municipais%20-%202017%20-%20Copia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48assemae\QUIZ%20EDUCATIVO_2017_EA_SEGUNDA%20FASE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48assemae\QUIZ%20EDUCATIVO_2017_EA_SEGUNDA%20FASE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'Carlos Tucci - 2017'!$A$3</c:f>
              <c:strCache>
                <c:ptCount val="1"/>
                <c:pt idx="0">
                  <c:v>Total de Alunos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411-4CBE-9591-D40E3CDC90F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2411-4CBE-9591-D40E3CDC90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'Carlos Tucci - 2017'!$B$1:$K$1</c:f>
              <c:strCache>
                <c:ptCount val="10"/>
                <c:pt idx="0">
                  <c:v>1º Ano</c:v>
                </c:pt>
                <c:pt idx="1">
                  <c:v>2º Ano</c:v>
                </c:pt>
                <c:pt idx="2">
                  <c:v>3º Ano</c:v>
                </c:pt>
                <c:pt idx="3">
                  <c:v>4º Ano</c:v>
                </c:pt>
                <c:pt idx="4">
                  <c:v>5º Ano</c:v>
                </c:pt>
                <c:pt idx="5">
                  <c:v>6º Ano</c:v>
                </c:pt>
                <c:pt idx="6">
                  <c:v>7º Ano</c:v>
                </c:pt>
                <c:pt idx="7">
                  <c:v>8º Ano</c:v>
                </c:pt>
                <c:pt idx="8">
                  <c:v>9º Ano</c:v>
                </c:pt>
                <c:pt idx="9">
                  <c:v>Total</c:v>
                </c:pt>
              </c:strCache>
            </c:strRef>
          </c:cat>
          <c:val>
            <c:numRef>
              <c:f>'Carlos Tucci - 2017'!$B$3:$K$3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18</c:v>
                </c:pt>
                <c:pt idx="3">
                  <c:v>10</c:v>
                </c:pt>
                <c:pt idx="4">
                  <c:v>18</c:v>
                </c:pt>
                <c:pt idx="5">
                  <c:v>6</c:v>
                </c:pt>
                <c:pt idx="6">
                  <c:v>13</c:v>
                </c:pt>
                <c:pt idx="7">
                  <c:v>11</c:v>
                </c:pt>
                <c:pt idx="8">
                  <c:v>16</c:v>
                </c:pt>
                <c:pt idx="9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5-4170-89DA-98B98CB0A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9925840"/>
        <c:axId val="229921248"/>
      </c:barChart>
      <c:catAx>
        <c:axId val="2299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9921248"/>
        <c:crosses val="autoZero"/>
        <c:auto val="1"/>
        <c:lblAlgn val="ctr"/>
        <c:lblOffset val="100"/>
        <c:noMultiLvlLbl val="0"/>
      </c:catAx>
      <c:valAx>
        <c:axId val="229921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Número de Alunos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22992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99357351098923E-2"/>
          <c:y val="0.1700913055485391"/>
          <c:w val="0.93977596837899235"/>
          <c:h val="0.55662741352196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07-409B-BF9C-5DD0E32EDCED}"/>
              </c:ext>
            </c:extLst>
          </c:dPt>
          <c:dLbls>
            <c:dLbl>
              <c:idx val="9"/>
              <c:layout>
                <c:manualLayout>
                  <c:x val="9.3021273498235428E-5"/>
                  <c:y val="3.4019600411326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35900965157015E-2"/>
                      <c:h val="5.6147691428929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07-409B-BF9C-5DD0E32ED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'Carlos Tucci - 2017'!$A$18:$B$27</c:f>
              <c:multiLvlStrCache>
                <c:ptCount val="10"/>
                <c:lvl>
                  <c:pt idx="0">
                    <c:v>Poço artesiano </c:v>
                  </c:pt>
                  <c:pt idx="1">
                    <c:v>Mina d'água</c:v>
                  </c:pt>
                  <c:pt idx="2">
                    <c:v>ETA</c:v>
                  </c:pt>
                  <c:pt idx="3">
                    <c:v>Não Sei</c:v>
                  </c:pt>
                  <c:pt idx="4">
                    <c:v>Torneira</c:v>
                  </c:pt>
                  <c:pt idx="5">
                    <c:v>Filtro</c:v>
                  </c:pt>
                  <c:pt idx="6">
                    <c:v>Sim</c:v>
                  </c:pt>
                  <c:pt idx="7">
                    <c:v>Não</c:v>
                  </c:pt>
                  <c:pt idx="8">
                    <c:v>Sim</c:v>
                  </c:pt>
                  <c:pt idx="9">
                    <c:v>Não</c:v>
                  </c:pt>
                </c:lvl>
                <c:lvl>
                  <c:pt idx="0">
                    <c:v>1. De onde vem a água que você consome em casa?</c:v>
                  </c:pt>
                  <c:pt idx="4">
                    <c:v>2. Você bebe água diretamente da:</c:v>
                  </c:pt>
                  <c:pt idx="6">
                    <c:v>3. Você conhece o tratamento de água? </c:v>
                  </c:pt>
                  <c:pt idx="8">
                    <c:v>4. Você já foi a estação de tratamento de água?</c:v>
                  </c:pt>
                </c:lvl>
              </c:multiLvlStrCache>
            </c:multiLvlStrRef>
          </c:cat>
          <c:val>
            <c:numRef>
              <c:f>'Carlos Tucci - 2017'!$C$18:$C$27</c:f>
              <c:numCache>
                <c:formatCode>General</c:formatCode>
                <c:ptCount val="10"/>
                <c:pt idx="0">
                  <c:v>52</c:v>
                </c:pt>
                <c:pt idx="1">
                  <c:v>37</c:v>
                </c:pt>
                <c:pt idx="2">
                  <c:v>13</c:v>
                </c:pt>
                <c:pt idx="3">
                  <c:v>2</c:v>
                </c:pt>
                <c:pt idx="4">
                  <c:v>57</c:v>
                </c:pt>
                <c:pt idx="5">
                  <c:v>52</c:v>
                </c:pt>
                <c:pt idx="6">
                  <c:v>39</c:v>
                </c:pt>
                <c:pt idx="7">
                  <c:v>57</c:v>
                </c:pt>
                <c:pt idx="8">
                  <c:v>18</c:v>
                </c:pt>
                <c:pt idx="9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07-409B-BF9C-5DD0E32ED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27340360"/>
        <c:axId val="327341928"/>
      </c:barChart>
      <c:catAx>
        <c:axId val="327340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341928"/>
        <c:crosses val="autoZero"/>
        <c:auto val="1"/>
        <c:lblAlgn val="ctr"/>
        <c:lblOffset val="100"/>
        <c:noMultiLvlLbl val="0"/>
      </c:catAx>
      <c:valAx>
        <c:axId val="327341928"/>
        <c:scaling>
          <c:orientation val="minMax"/>
          <c:max val="90"/>
          <c:min val="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Alunos</a:t>
                </a:r>
              </a:p>
            </c:rich>
          </c:tx>
          <c:layout>
            <c:manualLayout>
              <c:xMode val="edge"/>
              <c:yMode val="edge"/>
              <c:x val="1.0696849184039622E-2"/>
              <c:y val="0.24994945152686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327340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Turma: 5º Ano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'Carlos Tucci - 5 Ano'!$C$43</c:f>
              <c:strCache>
                <c:ptCount val="1"/>
                <c:pt idx="0">
                  <c:v>Antes da Exposição da Aula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'Carlos Tucci - 5 Ano'!$A$44:$B$50</c:f>
              <c:multiLvlStrCache>
                <c:ptCount val="7"/>
                <c:lvl>
                  <c:pt idx="0">
                    <c:v>(a) Cloração</c:v>
                  </c:pt>
                  <c:pt idx="1">
                    <c:v>(d) Eliminar as impurezas prejudicias e nocivas à saúde</c:v>
                  </c:pt>
                  <c:pt idx="2">
                    <c:v>(b) Não</c:v>
                  </c:pt>
                  <c:pt idx="3">
                    <c:v>(b) Potável</c:v>
                  </c:pt>
                  <c:pt idx="4">
                    <c:v>(d) Coagulação</c:v>
                  </c:pt>
                  <c:pt idx="5">
                    <c:v>(b) Cloro</c:v>
                  </c:pt>
                  <c:pt idx="6">
                    <c:v>(c) Correção do pH</c:v>
                  </c:pt>
                </c:lvl>
                <c:lvl>
                  <c:pt idx="0">
                    <c:v>1. A água captada por poços artesianos necessita  passar por qual dos processos abaixo para ser consumida?
</c:v>
                  </c:pt>
                  <c:pt idx="1">
                    <c:v>2. Qual a finalidade do tratamento de água?</c:v>
                  </c:pt>
                  <c:pt idx="2">
                    <c:v>3. A água após passar pelo processo de filtração na ETA, já pode ser consumida pelo ser humano?</c:v>
                  </c:pt>
                  <c:pt idx="3">
                    <c:v>4.Para a higiene corporal e preparo dos alimentos usa-se água:</c:v>
                  </c:pt>
                  <c:pt idx="4">
                    <c:v>5.Em qual etapa de tratamento adiciona-se Sulfato de Alumínio?</c:v>
                  </c:pt>
                  <c:pt idx="5">
                    <c:v>6. Para matar os Microrganismos (desinfecção) existentes na água submetida a tratamento e purificação, geralmente, utiliza-se:</c:v>
                  </c:pt>
                  <c:pt idx="6">
                    <c:v>7. Porque aplica-se Cal hidratada na água?</c:v>
                  </c:pt>
                </c:lvl>
              </c:multiLvlStrCache>
            </c:multiLvlStrRef>
          </c:cat>
          <c:val>
            <c:numRef>
              <c:f>'Carlos Tucci - 5 Ano'!$C$44:$C$50</c:f>
              <c:numCache>
                <c:formatCode>0%</c:formatCode>
                <c:ptCount val="7"/>
                <c:pt idx="0">
                  <c:v>0.58823529411764708</c:v>
                </c:pt>
                <c:pt idx="1">
                  <c:v>0.47058823529411764</c:v>
                </c:pt>
                <c:pt idx="2">
                  <c:v>0.29411764705882354</c:v>
                </c:pt>
                <c:pt idx="3">
                  <c:v>0.52941176470588236</c:v>
                </c:pt>
                <c:pt idx="4">
                  <c:v>0.17647058823529413</c:v>
                </c:pt>
                <c:pt idx="5">
                  <c:v>0.65</c:v>
                </c:pt>
                <c:pt idx="6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C-4989-B770-6E8B66915ABC}"/>
            </c:ext>
          </c:extLst>
        </c:ser>
        <c:ser>
          <c:idx val="1"/>
          <c:order val="1"/>
          <c:tx>
            <c:strRef>
              <c:f>'Carlos Tucci - 5 Ano'!$D$43</c:f>
              <c:strCache>
                <c:ptCount val="1"/>
                <c:pt idx="0">
                  <c:v>Após a Exposição da Aula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3"/>
              <c:layout>
                <c:manualLayout>
                  <c:x val="4.3110705576284904E-3"/>
                  <c:y val="-5.2579979531069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3C-4989-B770-6E8B66915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'Carlos Tucci - 5 Ano'!$A$44:$B$50</c:f>
              <c:multiLvlStrCache>
                <c:ptCount val="7"/>
                <c:lvl>
                  <c:pt idx="0">
                    <c:v>(a) Cloração</c:v>
                  </c:pt>
                  <c:pt idx="1">
                    <c:v>(d) Eliminar as impurezas prejudicias e nocivas à saúde</c:v>
                  </c:pt>
                  <c:pt idx="2">
                    <c:v>(b) Não</c:v>
                  </c:pt>
                  <c:pt idx="3">
                    <c:v>(b) Potável</c:v>
                  </c:pt>
                  <c:pt idx="4">
                    <c:v>(d) Coagulação</c:v>
                  </c:pt>
                  <c:pt idx="5">
                    <c:v>(b) Cloro</c:v>
                  </c:pt>
                  <c:pt idx="6">
                    <c:v>(c) Correção do pH</c:v>
                  </c:pt>
                </c:lvl>
                <c:lvl>
                  <c:pt idx="0">
                    <c:v>1. A água captada por poços artesianos necessita  passar por qual dos processos abaixo para ser consumida?
</c:v>
                  </c:pt>
                  <c:pt idx="1">
                    <c:v>2. Qual a finalidade do tratamento de água?</c:v>
                  </c:pt>
                  <c:pt idx="2">
                    <c:v>3. A água após passar pelo processo de filtração na ETA, já pode ser consumida pelo ser humano?</c:v>
                  </c:pt>
                  <c:pt idx="3">
                    <c:v>4.Para a higiene corporal e preparo dos alimentos usa-se água:</c:v>
                  </c:pt>
                  <c:pt idx="4">
                    <c:v>5.Em qual etapa de tratamento adiciona-se Sulfato de Alumínio?</c:v>
                  </c:pt>
                  <c:pt idx="5">
                    <c:v>6. Para matar os Microrganismos (desinfecção) existentes na água submetida a tratamento e purificação, geralmente, utiliza-se:</c:v>
                  </c:pt>
                  <c:pt idx="6">
                    <c:v>7. Porque aplica-se Cal hidratada na água?</c:v>
                  </c:pt>
                </c:lvl>
              </c:multiLvlStrCache>
            </c:multiLvlStrRef>
          </c:cat>
          <c:val>
            <c:numRef>
              <c:f>'Carlos Tucci - 5 Ano'!$D$44:$D$50</c:f>
              <c:numCache>
                <c:formatCode>0%</c:formatCode>
                <c:ptCount val="7"/>
                <c:pt idx="0">
                  <c:v>0.88235294117647056</c:v>
                </c:pt>
                <c:pt idx="1">
                  <c:v>0.70588235294117652</c:v>
                </c:pt>
                <c:pt idx="2">
                  <c:v>0.35294117647058826</c:v>
                </c:pt>
                <c:pt idx="3">
                  <c:v>0.76470588235294112</c:v>
                </c:pt>
                <c:pt idx="4">
                  <c:v>0.29411764705882354</c:v>
                </c:pt>
                <c:pt idx="5">
                  <c:v>0.53</c:v>
                </c:pt>
                <c:pt idx="6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C-4989-B770-6E8B66915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178520"/>
        <c:axId val="235181472"/>
      </c:barChart>
      <c:catAx>
        <c:axId val="2351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5181472"/>
        <c:crosses val="autoZero"/>
        <c:auto val="1"/>
        <c:lblAlgn val="ctr"/>
        <c:lblOffset val="100"/>
        <c:noMultiLvlLbl val="0"/>
      </c:catAx>
      <c:valAx>
        <c:axId val="235181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5178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 b="1">
          <a:solidFill>
            <a:schemeClr val="tx1">
              <a:lumMod val="95000"/>
              <a:lumOff val="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Turma 9º Ano </a:t>
            </a:r>
          </a:p>
        </c:rich>
      </c:tx>
      <c:layout>
        <c:manualLayout>
          <c:xMode val="edge"/>
          <c:yMode val="edge"/>
          <c:x val="0.41370603360455244"/>
          <c:y val="2.65175060431725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'Carlos Tucci - 9 ano - 2017'!$C$42</c:f>
              <c:strCache>
                <c:ptCount val="1"/>
                <c:pt idx="0">
                  <c:v>Antes da Exposição da Aula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'Carlos Tucci - 9 ano - 2017'!$A$43:$B$49</c:f>
              <c:multiLvlStrCache>
                <c:ptCount val="7"/>
                <c:lvl>
                  <c:pt idx="0">
                    <c:v>(a) Cloração</c:v>
                  </c:pt>
                  <c:pt idx="1">
                    <c:v>(d) Eliminar as impurezas prejudicias e nocivas à saúde</c:v>
                  </c:pt>
                  <c:pt idx="2">
                    <c:v>(b) Não</c:v>
                  </c:pt>
                  <c:pt idx="3">
                    <c:v>(b) Potável</c:v>
                  </c:pt>
                  <c:pt idx="4">
                    <c:v>(d) Coagulação</c:v>
                  </c:pt>
                  <c:pt idx="5">
                    <c:v>(b) Cloro</c:v>
                  </c:pt>
                  <c:pt idx="6">
                    <c:v>(c) Correção do pH</c:v>
                  </c:pt>
                </c:lvl>
                <c:lvl>
                  <c:pt idx="0">
                    <c:v>1. A água captada por poços artesianos necessita  passar por qual dos processos abaixo para ser consumida?
</c:v>
                  </c:pt>
                  <c:pt idx="1">
                    <c:v>2. Qual a finalidade do tratamento de água?</c:v>
                  </c:pt>
                  <c:pt idx="2">
                    <c:v>3. A água após passar pelo processo de filtração na ETA, já pode ser consumida pelo ser humano?</c:v>
                  </c:pt>
                  <c:pt idx="3">
                    <c:v>4.Para a higiene corporal e preparo dos alimentos usa-se água:</c:v>
                  </c:pt>
                  <c:pt idx="4">
                    <c:v>5.Em qual etapa de tratamento adiciona-se Sulfato de Alumínio?</c:v>
                  </c:pt>
                  <c:pt idx="5">
                    <c:v>6. Para matar os Microrganismos (desinfecção) existentes na água submetida a tratamento e purificação, geralmente, utiliza-se:</c:v>
                  </c:pt>
                  <c:pt idx="6">
                    <c:v>7. Porque aplica-se Cal hidratada na água?</c:v>
                  </c:pt>
                </c:lvl>
              </c:multiLvlStrCache>
            </c:multiLvlStrRef>
          </c:cat>
          <c:val>
            <c:numRef>
              <c:f>'Carlos Tucci - 9 ano - 2017'!$C$43:$C$49</c:f>
              <c:numCache>
                <c:formatCode>0%</c:formatCode>
                <c:ptCount val="7"/>
                <c:pt idx="0">
                  <c:v>0.4</c:v>
                </c:pt>
                <c:pt idx="1">
                  <c:v>0.73333333333333328</c:v>
                </c:pt>
                <c:pt idx="2">
                  <c:v>6.6666666666666666E-2</c:v>
                </c:pt>
                <c:pt idx="3">
                  <c:v>0.6</c:v>
                </c:pt>
                <c:pt idx="4">
                  <c:v>0.13333333333333333</c:v>
                </c:pt>
                <c:pt idx="5">
                  <c:v>0.8666666666666667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5-4BEC-B256-F5419B58A11D}"/>
            </c:ext>
          </c:extLst>
        </c:ser>
        <c:ser>
          <c:idx val="1"/>
          <c:order val="1"/>
          <c:tx>
            <c:strRef>
              <c:f>'Carlos Tucci - 9 ano - 2017'!$D$42</c:f>
              <c:strCache>
                <c:ptCount val="1"/>
                <c:pt idx="0">
                  <c:v>Após a Exposição da Aula (%)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'Carlos Tucci - 9 ano - 2017'!$A$43:$B$49</c:f>
              <c:multiLvlStrCache>
                <c:ptCount val="7"/>
                <c:lvl>
                  <c:pt idx="0">
                    <c:v>(a) Cloração</c:v>
                  </c:pt>
                  <c:pt idx="1">
                    <c:v>(d) Eliminar as impurezas prejudicias e nocivas à saúde</c:v>
                  </c:pt>
                  <c:pt idx="2">
                    <c:v>(b) Não</c:v>
                  </c:pt>
                  <c:pt idx="3">
                    <c:v>(b) Potável</c:v>
                  </c:pt>
                  <c:pt idx="4">
                    <c:v>(d) Coagulação</c:v>
                  </c:pt>
                  <c:pt idx="5">
                    <c:v>(b) Cloro</c:v>
                  </c:pt>
                  <c:pt idx="6">
                    <c:v>(c) Correção do pH</c:v>
                  </c:pt>
                </c:lvl>
                <c:lvl>
                  <c:pt idx="0">
                    <c:v>1. A água captada por poços artesianos necessita  passar por qual dos processos abaixo para ser consumida?
</c:v>
                  </c:pt>
                  <c:pt idx="1">
                    <c:v>2. Qual a finalidade do tratamento de água?</c:v>
                  </c:pt>
                  <c:pt idx="2">
                    <c:v>3. A água após passar pelo processo de filtração na ETA, já pode ser consumida pelo ser humano?</c:v>
                  </c:pt>
                  <c:pt idx="3">
                    <c:v>4.Para a higiene corporal e preparo dos alimentos usa-se água:</c:v>
                  </c:pt>
                  <c:pt idx="4">
                    <c:v>5.Em qual etapa de tratamento adiciona-se Sulfato de Alumínio?</c:v>
                  </c:pt>
                  <c:pt idx="5">
                    <c:v>6. Para matar os Microrganismos (desinfecção) existentes na água submetida a tratamento e purificação, geralmente, utiliza-se:</c:v>
                  </c:pt>
                  <c:pt idx="6">
                    <c:v>7. Porque aplica-se Cal hidratada na água?</c:v>
                  </c:pt>
                </c:lvl>
              </c:multiLvlStrCache>
            </c:multiLvlStrRef>
          </c:cat>
          <c:val>
            <c:numRef>
              <c:f>'Carlos Tucci - 9 ano - 2017'!$D$43:$D$49</c:f>
              <c:numCache>
                <c:formatCode>0%</c:formatCode>
                <c:ptCount val="7"/>
                <c:pt idx="0">
                  <c:v>0.8666666666666667</c:v>
                </c:pt>
                <c:pt idx="1">
                  <c:v>0.8666666666666667</c:v>
                </c:pt>
                <c:pt idx="2">
                  <c:v>0.13333333333333333</c:v>
                </c:pt>
                <c:pt idx="3">
                  <c:v>0.93333333333333335</c:v>
                </c:pt>
                <c:pt idx="4">
                  <c:v>0.33333333333333331</c:v>
                </c:pt>
                <c:pt idx="5">
                  <c:v>0.46666666666666667</c:v>
                </c:pt>
                <c:pt idx="6">
                  <c:v>0.8666666666666667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5-4BEC-B256-F5419B58A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687952"/>
        <c:axId val="463690248"/>
      </c:barChart>
      <c:catAx>
        <c:axId val="4636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3690248"/>
        <c:crosses val="autoZero"/>
        <c:auto val="1"/>
        <c:lblAlgn val="ctr"/>
        <c:lblOffset val="100"/>
        <c:noMultiLvlLbl val="0"/>
      </c:catAx>
      <c:valAx>
        <c:axId val="463690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36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/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100">
          <a:solidFill>
            <a:schemeClr val="tx1">
              <a:lumMod val="95000"/>
              <a:lumOff val="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82C00-17ED-4B88-A38F-C5A640D3AEF0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05038DD-D1E1-426C-997A-A50C71C88254}">
      <dgm:prSet phldrT="[Texto]" custT="1"/>
      <dgm:spPr/>
      <dgm:t>
        <a:bodyPr/>
        <a:lstStyle/>
        <a:p>
          <a:pPr algn="ctr"/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Instrumento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primordial para a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conscientização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e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repasse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de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novos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conteúdos</a:t>
          </a:r>
          <a:r>
            <a:rPr lang="en-US" sz="2400" b="1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Ser</a:t>
          </a:r>
          <a:r>
            <a:rPr lang="en-US" sz="2000" b="1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humano</a:t>
          </a:r>
          <a:r>
            <a:rPr lang="en-US" sz="2000" b="1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 e </a:t>
          </a:r>
          <a:r>
            <a:rPr lang="en-US" sz="2000" b="1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meio</a:t>
          </a:r>
          <a:r>
            <a:rPr lang="en-US" sz="2000" b="1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ambiente</a:t>
          </a:r>
          <a:endParaRPr lang="pt-BR" sz="2000" b="1" dirty="0">
            <a:solidFill>
              <a:srgbClr val="00B050"/>
            </a:solidFill>
          </a:endParaRPr>
        </a:p>
      </dgm:t>
    </dgm:pt>
    <dgm:pt modelId="{D205B8E6-2386-4D73-91A3-6B79B4D688DA}" type="parTrans" cxnId="{58571CEE-BD1F-4835-BD59-53E6672457AB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98EFAC74-F8CF-4A99-8C67-CFA96FB1F152}" type="sibTrans" cxnId="{58571CEE-BD1F-4835-BD59-53E6672457AB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9EBE6E61-E35F-4E34-B675-C2B6A3B317D2}">
      <dgm:prSet phldrT="[Texto]" custT="1"/>
      <dgm:spPr/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+mj-lt"/>
            </a:rPr>
            <a:t>Uma das ferramentas existentes para fins de sensibilizar e capacitar a respeito de problemas ambientais. </a:t>
          </a:r>
          <a:endParaRPr lang="pt-BR" sz="2400" b="1" dirty="0">
            <a:solidFill>
              <a:schemeClr val="tx1"/>
            </a:solidFill>
          </a:endParaRPr>
        </a:p>
      </dgm:t>
    </dgm:pt>
    <dgm:pt modelId="{C64ACF78-E67B-43F4-BC76-9E6919D3B3DE}" type="parTrans" cxnId="{94526E15-341C-420D-8357-9943B54670BE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F6862970-C198-49C6-BBE9-0E637F6DFAA5}" type="sibTrans" cxnId="{94526E15-341C-420D-8357-9943B54670BE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D0B02AB9-FFB8-4E54-8F09-A5CF8CD84B6C}">
      <dgm:prSet phldrT="[Texto]" custT="1"/>
      <dgm:spPr/>
      <dgm:t>
        <a:bodyPr/>
        <a:lstStyle/>
        <a:p>
          <a:pPr algn="ctr"/>
          <a:r>
            <a:rPr lang="en-US" sz="2400" b="1" dirty="0" err="1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Promove</a:t>
          </a:r>
          <a:r>
            <a:rPr lang="en-US" sz="2400" b="1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a </a:t>
          </a:r>
          <a:r>
            <a:rPr lang="en-US" sz="2400" b="1" dirty="0" err="1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participação</a:t>
          </a:r>
          <a:r>
            <a:rPr lang="en-US" sz="2400" b="1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ativa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da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população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na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proposição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de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possíveis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soluções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aos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problemas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ambientais</a:t>
          </a:r>
          <a:endParaRPr lang="pt-BR" sz="2400" b="1" dirty="0">
            <a:solidFill>
              <a:schemeClr val="tx1"/>
            </a:solidFill>
          </a:endParaRPr>
        </a:p>
      </dgm:t>
    </dgm:pt>
    <dgm:pt modelId="{A87334CF-3BAD-4CE3-AE68-AAB6A63EF0B8}" type="parTrans" cxnId="{F7A392F4-282E-48D2-A2A9-BDD19F73D8F9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B98E7F4F-A0B5-418D-A035-6D2B0EC4AF7B}" type="sibTrans" cxnId="{F7A392F4-282E-48D2-A2A9-BDD19F73D8F9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F45CB7C9-FE4B-4C2D-957E-CBB7A6CE7D64}">
      <dgm:prSet phldrT="[Texto]" custT="1"/>
      <dgm:spPr/>
      <dgm:t>
        <a:bodyPr/>
        <a:lstStyle/>
        <a:p>
          <a:pPr algn="ctr"/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Engajar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os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alunos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a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enfrentar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e resolver 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problemas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ambientais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que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fazem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parte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do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seu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contexto</a:t>
          </a:r>
          <a:r>
            <a:rPr lang="en-US" sz="24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.</a:t>
          </a:r>
          <a:endParaRPr lang="pt-BR" sz="2400" b="1" dirty="0">
            <a:solidFill>
              <a:schemeClr val="tx1"/>
            </a:solidFill>
          </a:endParaRPr>
        </a:p>
      </dgm:t>
    </dgm:pt>
    <dgm:pt modelId="{51ABEE0D-1F76-4BE8-BE3B-2A422DACFA33}" type="parTrans" cxnId="{2ABFF0F8-4467-49AC-BC76-D5F2C7A6A7D4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06111845-1211-4E38-B383-10041D1E2AC9}" type="sibTrans" cxnId="{2ABFF0F8-4467-49AC-BC76-D5F2C7A6A7D4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3AECAA79-582F-4EA6-9F24-ADF2A568EB05}" type="pres">
      <dgm:prSet presAssocID="{FDC82C00-17ED-4B88-A38F-C5A640D3AE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EBE771-9D7C-4230-A036-555B5FCBB70B}" type="pres">
      <dgm:prSet presAssocID="{105038DD-D1E1-426C-997A-A50C71C88254}" presName="composite" presStyleCnt="0"/>
      <dgm:spPr/>
    </dgm:pt>
    <dgm:pt modelId="{B673FFFD-D139-4DAF-8369-809D19C7ADEA}" type="pres">
      <dgm:prSet presAssocID="{105038DD-D1E1-426C-997A-A50C71C88254}" presName="rect1" presStyleLbl="trAlignAcc1" presStyleIdx="0" presStyleCnt="4" custScaleY="1457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0211C7-3113-451E-8570-8D25092C396F}" type="pres">
      <dgm:prSet presAssocID="{105038DD-D1E1-426C-997A-A50C71C88254}" presName="rect2" presStyleLbl="fgImgPlace1" presStyleIdx="0" presStyleCnt="4" custScaleX="107146" custScaleY="105207" custLinFactNeighborX="-11471" custLinFactNeighborY="973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A79808F-10E4-4E63-B93A-311F445EE438}" type="pres">
      <dgm:prSet presAssocID="{98EFAC74-F8CF-4A99-8C67-CFA96FB1F152}" presName="sibTrans" presStyleCnt="0"/>
      <dgm:spPr/>
    </dgm:pt>
    <dgm:pt modelId="{B029CB81-CAE1-47B3-B56E-80ED78050965}" type="pres">
      <dgm:prSet presAssocID="{9EBE6E61-E35F-4E34-B675-C2B6A3B317D2}" presName="composite" presStyleCnt="0"/>
      <dgm:spPr/>
    </dgm:pt>
    <dgm:pt modelId="{55D3EB56-8C9D-41E4-A99D-44B1E54A87BB}" type="pres">
      <dgm:prSet presAssocID="{9EBE6E61-E35F-4E34-B675-C2B6A3B317D2}" presName="rect1" presStyleLbl="trAlignAcc1" presStyleIdx="1" presStyleCnt="4" custScaleY="1441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461E16-8911-4AAB-8FBD-0B6898559678}" type="pres">
      <dgm:prSet presAssocID="{9EBE6E61-E35F-4E34-B675-C2B6A3B317D2}" presName="rect2" presStyleLbl="fgImgPlace1" presStyleIdx="1" presStyleCnt="4" custScaleY="111229" custLinFactNeighborX="-6415" custLinFactNeighborY="12743"/>
      <dgm:spPr>
        <a:blipFill rotWithShape="1">
          <a:blip xmlns:r="http://schemas.openxmlformats.org/officeDocument/2006/relationships" r:embed="rId2"/>
          <a:srcRect/>
          <a:stretch>
            <a:fillRect l="-58000" r="-58000"/>
          </a:stretch>
        </a:blipFill>
      </dgm:spPr>
    </dgm:pt>
    <dgm:pt modelId="{2F0B87C7-E2E2-498B-9B9D-47FA12FA952A}" type="pres">
      <dgm:prSet presAssocID="{F6862970-C198-49C6-BBE9-0E637F6DFAA5}" presName="sibTrans" presStyleCnt="0"/>
      <dgm:spPr/>
    </dgm:pt>
    <dgm:pt modelId="{58536CED-9A94-46EA-B1BB-1F1CACB31460}" type="pres">
      <dgm:prSet presAssocID="{D0B02AB9-FFB8-4E54-8F09-A5CF8CD84B6C}" presName="composite" presStyleCnt="0"/>
      <dgm:spPr/>
    </dgm:pt>
    <dgm:pt modelId="{2B3583E6-6148-4B0D-9799-86C562BE0756}" type="pres">
      <dgm:prSet presAssocID="{D0B02AB9-FFB8-4E54-8F09-A5CF8CD84B6C}" presName="rect1" presStyleLbl="trAlignAcc1" presStyleIdx="2" presStyleCnt="4" custScaleY="156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29B489-C01B-48B1-AF9A-671B3B9C44B8}" type="pres">
      <dgm:prSet presAssocID="{D0B02AB9-FFB8-4E54-8F09-A5CF8CD84B6C}" presName="rect2" presStyleLbl="fgImgPlace1" presStyleIdx="2" presStyleCnt="4" custLinFactNeighborX="-7629" custLinFactNeighborY="11875"/>
      <dgm:spPr>
        <a:blipFill rotWithShape="1">
          <a:blip xmlns:r="http://schemas.openxmlformats.org/officeDocument/2006/relationships" r:embed="rId3"/>
          <a:srcRect/>
          <a:stretch>
            <a:fillRect l="-83000" r="-83000"/>
          </a:stretch>
        </a:blipFill>
      </dgm:spPr>
    </dgm:pt>
    <dgm:pt modelId="{78A0BE36-35FB-4A0F-9EC0-04C7AE16CE3B}" type="pres">
      <dgm:prSet presAssocID="{B98E7F4F-A0B5-418D-A035-6D2B0EC4AF7B}" presName="sibTrans" presStyleCnt="0"/>
      <dgm:spPr/>
    </dgm:pt>
    <dgm:pt modelId="{0170B641-AC83-4DBD-8EAB-246C2978E5D5}" type="pres">
      <dgm:prSet presAssocID="{F45CB7C9-FE4B-4C2D-957E-CBB7A6CE7D64}" presName="composite" presStyleCnt="0"/>
      <dgm:spPr/>
    </dgm:pt>
    <dgm:pt modelId="{4CC87428-BBAD-46D2-A0B6-0355DA2DA2D3}" type="pres">
      <dgm:prSet presAssocID="{F45CB7C9-FE4B-4C2D-957E-CBB7A6CE7D64}" presName="rect1" presStyleLbl="trAlignAcc1" presStyleIdx="3" presStyleCnt="4" custScaleY="144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0D5F72-C969-4B04-8AB2-9E7CFC6505F9}" type="pres">
      <dgm:prSet presAssocID="{F45CB7C9-FE4B-4C2D-957E-CBB7A6CE7D64}" presName="rect2" presStyleLbl="fgImgPlace1" presStyleIdx="3" presStyleCnt="4" custLinFactNeighborX="-4628" custLinFactNeighborY="16090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</dgm:ptLst>
  <dgm:cxnLst>
    <dgm:cxn modelId="{8ED2679F-F365-4901-AA2A-FE3CDFB8EDE7}" type="presOf" srcId="{FDC82C00-17ED-4B88-A38F-C5A640D3AEF0}" destId="{3AECAA79-582F-4EA6-9F24-ADF2A568EB05}" srcOrd="0" destOrd="0" presId="urn:microsoft.com/office/officeart/2008/layout/PictureStrips"/>
    <dgm:cxn modelId="{E588ED82-C915-4B39-B3ED-42EC22ECDA22}" type="presOf" srcId="{F45CB7C9-FE4B-4C2D-957E-CBB7A6CE7D64}" destId="{4CC87428-BBAD-46D2-A0B6-0355DA2DA2D3}" srcOrd="0" destOrd="0" presId="urn:microsoft.com/office/officeart/2008/layout/PictureStrips"/>
    <dgm:cxn modelId="{FC7D22FD-97E9-49D3-9A10-3EC69CC59FDB}" type="presOf" srcId="{9EBE6E61-E35F-4E34-B675-C2B6A3B317D2}" destId="{55D3EB56-8C9D-41E4-A99D-44B1E54A87BB}" srcOrd="0" destOrd="0" presId="urn:microsoft.com/office/officeart/2008/layout/PictureStrips"/>
    <dgm:cxn modelId="{F7A392F4-282E-48D2-A2A9-BDD19F73D8F9}" srcId="{FDC82C00-17ED-4B88-A38F-C5A640D3AEF0}" destId="{D0B02AB9-FFB8-4E54-8F09-A5CF8CD84B6C}" srcOrd="2" destOrd="0" parTransId="{A87334CF-3BAD-4CE3-AE68-AAB6A63EF0B8}" sibTransId="{B98E7F4F-A0B5-418D-A035-6D2B0EC4AF7B}"/>
    <dgm:cxn modelId="{29CD95F5-F7D6-44F9-B043-97AEDF2391B5}" type="presOf" srcId="{105038DD-D1E1-426C-997A-A50C71C88254}" destId="{B673FFFD-D139-4DAF-8369-809D19C7ADEA}" srcOrd="0" destOrd="0" presId="urn:microsoft.com/office/officeart/2008/layout/PictureStrips"/>
    <dgm:cxn modelId="{94526E15-341C-420D-8357-9943B54670BE}" srcId="{FDC82C00-17ED-4B88-A38F-C5A640D3AEF0}" destId="{9EBE6E61-E35F-4E34-B675-C2B6A3B317D2}" srcOrd="1" destOrd="0" parTransId="{C64ACF78-E67B-43F4-BC76-9E6919D3B3DE}" sibTransId="{F6862970-C198-49C6-BBE9-0E637F6DFAA5}"/>
    <dgm:cxn modelId="{2ABFF0F8-4467-49AC-BC76-D5F2C7A6A7D4}" srcId="{FDC82C00-17ED-4B88-A38F-C5A640D3AEF0}" destId="{F45CB7C9-FE4B-4C2D-957E-CBB7A6CE7D64}" srcOrd="3" destOrd="0" parTransId="{51ABEE0D-1F76-4BE8-BE3B-2A422DACFA33}" sibTransId="{06111845-1211-4E38-B383-10041D1E2AC9}"/>
    <dgm:cxn modelId="{D6FE3C79-F31A-4F31-9DD9-C3D6623AEBE5}" type="presOf" srcId="{D0B02AB9-FFB8-4E54-8F09-A5CF8CD84B6C}" destId="{2B3583E6-6148-4B0D-9799-86C562BE0756}" srcOrd="0" destOrd="0" presId="urn:microsoft.com/office/officeart/2008/layout/PictureStrips"/>
    <dgm:cxn modelId="{58571CEE-BD1F-4835-BD59-53E6672457AB}" srcId="{FDC82C00-17ED-4B88-A38F-C5A640D3AEF0}" destId="{105038DD-D1E1-426C-997A-A50C71C88254}" srcOrd="0" destOrd="0" parTransId="{D205B8E6-2386-4D73-91A3-6B79B4D688DA}" sibTransId="{98EFAC74-F8CF-4A99-8C67-CFA96FB1F152}"/>
    <dgm:cxn modelId="{5CE521A5-F88F-463C-A3FB-595858D9CEBF}" type="presParOf" srcId="{3AECAA79-582F-4EA6-9F24-ADF2A568EB05}" destId="{C8EBE771-9D7C-4230-A036-555B5FCBB70B}" srcOrd="0" destOrd="0" presId="urn:microsoft.com/office/officeart/2008/layout/PictureStrips"/>
    <dgm:cxn modelId="{75864786-5779-42FF-A5C0-0E6C4679F23D}" type="presParOf" srcId="{C8EBE771-9D7C-4230-A036-555B5FCBB70B}" destId="{B673FFFD-D139-4DAF-8369-809D19C7ADEA}" srcOrd="0" destOrd="0" presId="urn:microsoft.com/office/officeart/2008/layout/PictureStrips"/>
    <dgm:cxn modelId="{E64A123C-7CF6-4201-B41B-2276C05D9B96}" type="presParOf" srcId="{C8EBE771-9D7C-4230-A036-555B5FCBB70B}" destId="{960211C7-3113-451E-8570-8D25092C396F}" srcOrd="1" destOrd="0" presId="urn:microsoft.com/office/officeart/2008/layout/PictureStrips"/>
    <dgm:cxn modelId="{1D118A08-36ED-44AC-8962-18FEB41C9872}" type="presParOf" srcId="{3AECAA79-582F-4EA6-9F24-ADF2A568EB05}" destId="{0A79808F-10E4-4E63-B93A-311F445EE438}" srcOrd="1" destOrd="0" presId="urn:microsoft.com/office/officeart/2008/layout/PictureStrips"/>
    <dgm:cxn modelId="{EF181259-A552-4972-88DC-F92D2034B93F}" type="presParOf" srcId="{3AECAA79-582F-4EA6-9F24-ADF2A568EB05}" destId="{B029CB81-CAE1-47B3-B56E-80ED78050965}" srcOrd="2" destOrd="0" presId="urn:microsoft.com/office/officeart/2008/layout/PictureStrips"/>
    <dgm:cxn modelId="{68607A31-4E5A-4BB9-975E-52CEFFFB0E70}" type="presParOf" srcId="{B029CB81-CAE1-47B3-B56E-80ED78050965}" destId="{55D3EB56-8C9D-41E4-A99D-44B1E54A87BB}" srcOrd="0" destOrd="0" presId="urn:microsoft.com/office/officeart/2008/layout/PictureStrips"/>
    <dgm:cxn modelId="{E534EE0C-E139-44AB-8471-BB0E957CFA0F}" type="presParOf" srcId="{B029CB81-CAE1-47B3-B56E-80ED78050965}" destId="{D7461E16-8911-4AAB-8FBD-0B6898559678}" srcOrd="1" destOrd="0" presId="urn:microsoft.com/office/officeart/2008/layout/PictureStrips"/>
    <dgm:cxn modelId="{A1B7BFDD-ECFF-4054-BBEF-6D50893792C5}" type="presParOf" srcId="{3AECAA79-582F-4EA6-9F24-ADF2A568EB05}" destId="{2F0B87C7-E2E2-498B-9B9D-47FA12FA952A}" srcOrd="3" destOrd="0" presId="urn:microsoft.com/office/officeart/2008/layout/PictureStrips"/>
    <dgm:cxn modelId="{4DE5036E-C6A5-4783-AA19-AC9ED3BA32D2}" type="presParOf" srcId="{3AECAA79-582F-4EA6-9F24-ADF2A568EB05}" destId="{58536CED-9A94-46EA-B1BB-1F1CACB31460}" srcOrd="4" destOrd="0" presId="urn:microsoft.com/office/officeart/2008/layout/PictureStrips"/>
    <dgm:cxn modelId="{03C3461D-58C6-4275-AB8E-B612611766C5}" type="presParOf" srcId="{58536CED-9A94-46EA-B1BB-1F1CACB31460}" destId="{2B3583E6-6148-4B0D-9799-86C562BE0756}" srcOrd="0" destOrd="0" presId="urn:microsoft.com/office/officeart/2008/layout/PictureStrips"/>
    <dgm:cxn modelId="{66BA7191-C1BC-4B4B-9A9F-D2BB4B8C3F58}" type="presParOf" srcId="{58536CED-9A94-46EA-B1BB-1F1CACB31460}" destId="{6B29B489-C01B-48B1-AF9A-671B3B9C44B8}" srcOrd="1" destOrd="0" presId="urn:microsoft.com/office/officeart/2008/layout/PictureStrips"/>
    <dgm:cxn modelId="{BC7FB041-FDBF-4C3C-BC21-51BB144984F7}" type="presParOf" srcId="{3AECAA79-582F-4EA6-9F24-ADF2A568EB05}" destId="{78A0BE36-35FB-4A0F-9EC0-04C7AE16CE3B}" srcOrd="5" destOrd="0" presId="urn:microsoft.com/office/officeart/2008/layout/PictureStrips"/>
    <dgm:cxn modelId="{B95A811A-C9FF-4AA0-8E1D-CBA7A712A720}" type="presParOf" srcId="{3AECAA79-582F-4EA6-9F24-ADF2A568EB05}" destId="{0170B641-AC83-4DBD-8EAB-246C2978E5D5}" srcOrd="6" destOrd="0" presId="urn:microsoft.com/office/officeart/2008/layout/PictureStrips"/>
    <dgm:cxn modelId="{622B1EDF-B216-4B56-9B7F-42D3277D89CB}" type="presParOf" srcId="{0170B641-AC83-4DBD-8EAB-246C2978E5D5}" destId="{4CC87428-BBAD-46D2-A0B6-0355DA2DA2D3}" srcOrd="0" destOrd="0" presId="urn:microsoft.com/office/officeart/2008/layout/PictureStrips"/>
    <dgm:cxn modelId="{ED7374A2-10B2-4423-8C5E-82E18B3C6EFD}" type="presParOf" srcId="{0170B641-AC83-4DBD-8EAB-246C2978E5D5}" destId="{040D5F72-C969-4B04-8AB2-9E7CFC6505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E0CF5-748E-489F-AB21-D86C3F1374BC}" type="doc">
      <dgm:prSet loTypeId="urn:microsoft.com/office/officeart/2005/8/layout/cycle3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3486D37-46E1-4AE5-B797-1F546220FDD9}">
      <dgm:prSet phldrT="[Texto]" custT="1"/>
      <dgm:spPr/>
      <dgm:t>
        <a:bodyPr/>
        <a:lstStyle/>
        <a:p>
          <a:r>
            <a:rPr lang="pt-BR" sz="1200" b="1" dirty="0">
              <a:latin typeface="+mj-lt"/>
            </a:rPr>
            <a:t>captação e bombeamento</a:t>
          </a:r>
        </a:p>
      </dgm:t>
    </dgm:pt>
    <dgm:pt modelId="{0E368802-C50D-441F-BAB6-1B55CA2C11F5}" type="parTrans" cxnId="{16B7C312-C47C-42CB-B197-23064BB43A33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0C095682-5565-4EF9-A83A-55B812417F1F}" type="sibTrans" cxnId="{16B7C312-C47C-42CB-B197-23064BB43A33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7BF4CB6E-A494-41CD-91F0-AF5AC3ECBB4F}">
      <dgm:prSet phldrT="[Texto]" custT="1"/>
      <dgm:spPr/>
      <dgm:t>
        <a:bodyPr/>
        <a:lstStyle/>
        <a:p>
          <a:r>
            <a:rPr lang="pt-BR" sz="1200" b="1" dirty="0">
              <a:latin typeface="+mj-lt"/>
            </a:rPr>
            <a:t>cloração e </a:t>
          </a:r>
          <a:r>
            <a:rPr lang="pt-BR" sz="1200" b="1" dirty="0" err="1">
              <a:latin typeface="+mj-lt"/>
            </a:rPr>
            <a:t>fluoretação</a:t>
          </a:r>
          <a:r>
            <a:rPr lang="pt-BR" sz="1200" b="1" dirty="0">
              <a:latin typeface="+mj-lt"/>
            </a:rPr>
            <a:t> </a:t>
          </a:r>
        </a:p>
      </dgm:t>
    </dgm:pt>
    <dgm:pt modelId="{85B71736-72EE-4F31-B5D8-D1E55B996B1A}" type="parTrans" cxnId="{1598BD30-E215-4E75-86CD-D5BED68D998F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B9D1E442-A9A1-41AB-A08A-414DFE2A65E2}" type="sibTrans" cxnId="{1598BD30-E215-4E75-86CD-D5BED68D998F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FBA37F0E-DF1E-4630-AF44-C1D940EA4884}">
      <dgm:prSet custT="1"/>
      <dgm:spPr/>
      <dgm:t>
        <a:bodyPr/>
        <a:lstStyle/>
        <a:p>
          <a:r>
            <a:rPr lang="pt-BR" sz="1200" b="1" dirty="0">
              <a:latin typeface="+mj-lt"/>
            </a:rPr>
            <a:t>reservatório  </a:t>
          </a:r>
          <a:r>
            <a:rPr lang="pt-BR" sz="1200" b="1" dirty="0" smtClean="0">
              <a:latin typeface="+mj-lt"/>
            </a:rPr>
            <a:t/>
          </a:r>
          <a:br>
            <a:rPr lang="pt-BR" sz="1200" b="1" dirty="0" smtClean="0">
              <a:latin typeface="+mj-lt"/>
            </a:rPr>
          </a:br>
          <a:r>
            <a:rPr lang="pt-BR" sz="1200" b="1" dirty="0" smtClean="0">
              <a:latin typeface="+mj-lt"/>
            </a:rPr>
            <a:t>e </a:t>
          </a:r>
          <a:r>
            <a:rPr lang="pt-BR" sz="1200" b="1" dirty="0">
              <a:latin typeface="+mj-lt"/>
            </a:rPr>
            <a:t>distribuição</a:t>
          </a:r>
        </a:p>
      </dgm:t>
    </dgm:pt>
    <dgm:pt modelId="{36A3B94B-3898-4F78-AB4C-D2BFFD53D7F5}" type="parTrans" cxnId="{69D97717-61E6-4A2E-833F-9DF33767067E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F9655756-D42D-4774-A237-58DC859062F0}" type="sibTrans" cxnId="{69D97717-61E6-4A2E-833F-9DF33767067E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CE038959-E905-4048-A300-547FF578056F}" type="pres">
      <dgm:prSet presAssocID="{F6EE0CF5-748E-489F-AB21-D86C3F137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9E340E-D73F-41F1-9646-A7C5C1F77D6D}" type="pres">
      <dgm:prSet presAssocID="{F6EE0CF5-748E-489F-AB21-D86C3F1374BC}" presName="cycle" presStyleCnt="0"/>
      <dgm:spPr/>
    </dgm:pt>
    <dgm:pt modelId="{CED2D9BF-B72B-4B44-83D4-55A08C6433DE}" type="pres">
      <dgm:prSet presAssocID="{D3486D37-46E1-4AE5-B797-1F546220FDD9}" presName="nodeFirstNode" presStyleLbl="node1" presStyleIdx="0" presStyleCnt="3" custScaleX="75366" custScaleY="30182" custRadScaleRad="77976" custRadScaleInc="-93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02A1AE-5A4B-4C39-AC7E-4106FC3D1B12}" type="pres">
      <dgm:prSet presAssocID="{0C095682-5565-4EF9-A83A-55B812417F1F}" presName="sibTransFirstNode" presStyleLbl="bgShp" presStyleIdx="0" presStyleCnt="1" custLinFactNeighborX="-5933" custLinFactNeighborY="722"/>
      <dgm:spPr/>
      <dgm:t>
        <a:bodyPr/>
        <a:lstStyle/>
        <a:p>
          <a:endParaRPr lang="pt-BR"/>
        </a:p>
      </dgm:t>
    </dgm:pt>
    <dgm:pt modelId="{29339B7B-B08E-4528-8837-AE01647A0311}" type="pres">
      <dgm:prSet presAssocID="{7BF4CB6E-A494-41CD-91F0-AF5AC3ECBB4F}" presName="nodeFollowingNodes" presStyleLbl="node1" presStyleIdx="1" presStyleCnt="3" custScaleX="38554" custScaleY="47294" custRadScaleRad="62375" custRadScaleInc="-74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C9FA07-DD77-48F4-8339-D4DD206A4C0D}" type="pres">
      <dgm:prSet presAssocID="{FBA37F0E-DF1E-4630-AF44-C1D940EA4884}" presName="nodeFollowingNodes" presStyleLbl="node1" presStyleIdx="2" presStyleCnt="3" custScaleX="48314" custScaleY="38749" custRadScaleRad="125745" custRadScaleInc="182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FBDEDB-F67A-4346-80D0-4E03B6CCB43C}" type="presOf" srcId="{F6EE0CF5-748E-489F-AB21-D86C3F1374BC}" destId="{CE038959-E905-4048-A300-547FF578056F}" srcOrd="0" destOrd="0" presId="urn:microsoft.com/office/officeart/2005/8/layout/cycle3"/>
    <dgm:cxn modelId="{1598BD30-E215-4E75-86CD-D5BED68D998F}" srcId="{F6EE0CF5-748E-489F-AB21-D86C3F1374BC}" destId="{7BF4CB6E-A494-41CD-91F0-AF5AC3ECBB4F}" srcOrd="1" destOrd="0" parTransId="{85B71736-72EE-4F31-B5D8-D1E55B996B1A}" sibTransId="{B9D1E442-A9A1-41AB-A08A-414DFE2A65E2}"/>
    <dgm:cxn modelId="{D860106C-3380-4E48-8035-34DBD21CBC46}" type="presOf" srcId="{FBA37F0E-DF1E-4630-AF44-C1D940EA4884}" destId="{5BC9FA07-DD77-48F4-8339-D4DD206A4C0D}" srcOrd="0" destOrd="0" presId="urn:microsoft.com/office/officeart/2005/8/layout/cycle3"/>
    <dgm:cxn modelId="{E267FDC2-E013-4383-AB41-4468165376B6}" type="presOf" srcId="{0C095682-5565-4EF9-A83A-55B812417F1F}" destId="{D302A1AE-5A4B-4C39-AC7E-4106FC3D1B12}" srcOrd="0" destOrd="0" presId="urn:microsoft.com/office/officeart/2005/8/layout/cycle3"/>
    <dgm:cxn modelId="{69D97717-61E6-4A2E-833F-9DF33767067E}" srcId="{F6EE0CF5-748E-489F-AB21-D86C3F1374BC}" destId="{FBA37F0E-DF1E-4630-AF44-C1D940EA4884}" srcOrd="2" destOrd="0" parTransId="{36A3B94B-3898-4F78-AB4C-D2BFFD53D7F5}" sibTransId="{F9655756-D42D-4774-A237-58DC859062F0}"/>
    <dgm:cxn modelId="{DD961F9F-DEBF-4D43-A568-B2DDF4D0B23A}" type="presOf" srcId="{7BF4CB6E-A494-41CD-91F0-AF5AC3ECBB4F}" destId="{29339B7B-B08E-4528-8837-AE01647A0311}" srcOrd="0" destOrd="0" presId="urn:microsoft.com/office/officeart/2005/8/layout/cycle3"/>
    <dgm:cxn modelId="{F3DF724F-E274-4FCB-B37D-EB9AC009C4BE}" type="presOf" srcId="{D3486D37-46E1-4AE5-B797-1F546220FDD9}" destId="{CED2D9BF-B72B-4B44-83D4-55A08C6433DE}" srcOrd="0" destOrd="0" presId="urn:microsoft.com/office/officeart/2005/8/layout/cycle3"/>
    <dgm:cxn modelId="{16B7C312-C47C-42CB-B197-23064BB43A33}" srcId="{F6EE0CF5-748E-489F-AB21-D86C3F1374BC}" destId="{D3486D37-46E1-4AE5-B797-1F546220FDD9}" srcOrd="0" destOrd="0" parTransId="{0E368802-C50D-441F-BAB6-1B55CA2C11F5}" sibTransId="{0C095682-5565-4EF9-A83A-55B812417F1F}"/>
    <dgm:cxn modelId="{A7B0C6D9-4114-4C29-9D57-DA0E414943B6}" type="presParOf" srcId="{CE038959-E905-4048-A300-547FF578056F}" destId="{109E340E-D73F-41F1-9646-A7C5C1F77D6D}" srcOrd="0" destOrd="0" presId="urn:microsoft.com/office/officeart/2005/8/layout/cycle3"/>
    <dgm:cxn modelId="{22013D89-7A53-4A3C-ACAB-81D6E9F100E0}" type="presParOf" srcId="{109E340E-D73F-41F1-9646-A7C5C1F77D6D}" destId="{CED2D9BF-B72B-4B44-83D4-55A08C6433DE}" srcOrd="0" destOrd="0" presId="urn:microsoft.com/office/officeart/2005/8/layout/cycle3"/>
    <dgm:cxn modelId="{083E1B88-609F-4968-AD19-FB57E26E7271}" type="presParOf" srcId="{109E340E-D73F-41F1-9646-A7C5C1F77D6D}" destId="{D302A1AE-5A4B-4C39-AC7E-4106FC3D1B12}" srcOrd="1" destOrd="0" presId="urn:microsoft.com/office/officeart/2005/8/layout/cycle3"/>
    <dgm:cxn modelId="{81421DA0-C01E-4F2F-9BD8-2FDDE67F89CF}" type="presParOf" srcId="{109E340E-D73F-41F1-9646-A7C5C1F77D6D}" destId="{29339B7B-B08E-4528-8837-AE01647A0311}" srcOrd="2" destOrd="0" presId="urn:microsoft.com/office/officeart/2005/8/layout/cycle3"/>
    <dgm:cxn modelId="{0C224588-FE9F-40C8-8851-F5FB75AE259E}" type="presParOf" srcId="{109E340E-D73F-41F1-9646-A7C5C1F77D6D}" destId="{5BC9FA07-DD77-48F4-8339-D4DD206A4C0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EE0CF5-748E-489F-AB21-D86C3F1374BC}" type="doc">
      <dgm:prSet loTypeId="urn:microsoft.com/office/officeart/2005/8/layout/cycle3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3486D37-46E1-4AE5-B797-1F546220FDD9}">
      <dgm:prSet phldrT="[Texto]" custT="1"/>
      <dgm:spPr/>
      <dgm:t>
        <a:bodyPr/>
        <a:lstStyle/>
        <a:p>
          <a:r>
            <a:rPr lang="pt-BR" sz="1200" b="1" dirty="0">
              <a:latin typeface="+mj-lt"/>
            </a:rPr>
            <a:t>captação e bombeamento</a:t>
          </a:r>
        </a:p>
      </dgm:t>
    </dgm:pt>
    <dgm:pt modelId="{0E368802-C50D-441F-BAB6-1B55CA2C11F5}" type="parTrans" cxnId="{16B7C312-C47C-42CB-B197-23064BB43A33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0C095682-5565-4EF9-A83A-55B812417F1F}" type="sibTrans" cxnId="{16B7C312-C47C-42CB-B197-23064BB43A33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6EF10898-B3E0-441E-AC05-CD77A4B045DD}">
      <dgm:prSet phldrT="[Texto]" custT="1"/>
      <dgm:spPr/>
      <dgm:t>
        <a:bodyPr/>
        <a:lstStyle/>
        <a:p>
          <a:r>
            <a:rPr lang="pt-BR" sz="1200" b="1" dirty="0" err="1">
              <a:latin typeface="+mj-lt"/>
            </a:rPr>
            <a:t>pré</a:t>
          </a:r>
          <a:r>
            <a:rPr lang="pt-BR" sz="1200" b="1" dirty="0">
              <a:latin typeface="+mj-lt"/>
            </a:rPr>
            <a:t>-alcalinização</a:t>
          </a:r>
        </a:p>
      </dgm:t>
    </dgm:pt>
    <dgm:pt modelId="{9B005E1D-D5A3-40E4-9D0E-EC8ECBDE1FB9}" type="parTrans" cxnId="{F00F6A92-6B7E-4E09-966F-14C3390CCFD7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B5F24EA3-6C33-479D-828A-3282CF9C45CD}" type="sibTrans" cxnId="{F00F6A92-6B7E-4E09-966F-14C3390CCFD7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CFED134B-53D8-481D-A582-348524A22159}">
      <dgm:prSet phldrT="[Texto]" custT="1"/>
      <dgm:spPr/>
      <dgm:t>
        <a:bodyPr/>
        <a:lstStyle/>
        <a:p>
          <a:r>
            <a:rPr lang="pt-BR" sz="1200" b="1" dirty="0">
              <a:latin typeface="+mj-lt"/>
            </a:rPr>
            <a:t>coagulação</a:t>
          </a:r>
        </a:p>
      </dgm:t>
    </dgm:pt>
    <dgm:pt modelId="{28905BF8-A043-430E-B324-524724EC06F3}" type="parTrans" cxnId="{F44C0924-12B8-4FCB-8AB1-160C5F6A9D66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4535B52D-2418-46D6-80FD-624373FA6102}" type="sibTrans" cxnId="{F44C0924-12B8-4FCB-8AB1-160C5F6A9D66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F8E9A064-B1C5-4E3D-8230-554D7E65A824}">
      <dgm:prSet phldrT="[Texto]" custT="1"/>
      <dgm:spPr/>
      <dgm:t>
        <a:bodyPr/>
        <a:lstStyle/>
        <a:p>
          <a:r>
            <a:rPr lang="pt-BR" sz="1200" b="1">
              <a:latin typeface="+mj-lt"/>
            </a:rPr>
            <a:t>floculação</a:t>
          </a:r>
          <a:endParaRPr lang="pt-BR" sz="1200" b="1" dirty="0">
            <a:latin typeface="+mj-lt"/>
          </a:endParaRPr>
        </a:p>
      </dgm:t>
    </dgm:pt>
    <dgm:pt modelId="{E8783324-9C2B-45C3-A754-628533A3C07E}" type="parTrans" cxnId="{810D6ECC-3C84-4AC0-913F-3B19F4571CA4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FE9383DC-E312-45C4-85E7-11A4EF349902}" type="sibTrans" cxnId="{810D6ECC-3C84-4AC0-913F-3B19F4571CA4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EB7FB335-77CD-4F8F-91F4-E380E17B3040}">
      <dgm:prSet phldrT="[Texto]" custT="1"/>
      <dgm:spPr/>
      <dgm:t>
        <a:bodyPr/>
        <a:lstStyle/>
        <a:p>
          <a:r>
            <a:rPr lang="pt-BR" sz="1200" b="1" dirty="0">
              <a:latin typeface="+mj-lt"/>
            </a:rPr>
            <a:t>decantação/</a:t>
          </a:r>
        </a:p>
        <a:p>
          <a:r>
            <a:rPr lang="pt-BR" sz="1200" b="1" dirty="0">
              <a:latin typeface="+mj-lt"/>
            </a:rPr>
            <a:t>flotação</a:t>
          </a:r>
        </a:p>
      </dgm:t>
    </dgm:pt>
    <dgm:pt modelId="{E144C942-1B6B-4139-A7A6-61347D6B5A16}" type="parTrans" cxnId="{763F3DE9-4E1D-41A9-9B05-237CAF5E4DA6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3C459029-61A6-4A02-BFE9-9FA462789AFC}" type="sibTrans" cxnId="{763F3DE9-4E1D-41A9-9B05-237CAF5E4DA6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5F3555BA-E066-4EFB-86EE-84F7DC547C03}">
      <dgm:prSet phldrT="[Texto]" custT="1"/>
      <dgm:spPr/>
      <dgm:t>
        <a:bodyPr/>
        <a:lstStyle/>
        <a:p>
          <a:r>
            <a:rPr lang="pt-BR" sz="1200" b="1">
              <a:latin typeface="+mj-lt"/>
            </a:rPr>
            <a:t>filtração </a:t>
          </a:r>
          <a:endParaRPr lang="pt-BR" sz="1200" b="1" dirty="0">
            <a:latin typeface="+mj-lt"/>
          </a:endParaRPr>
        </a:p>
      </dgm:t>
    </dgm:pt>
    <dgm:pt modelId="{E5E527D4-59DC-45F3-9126-6567588BA4A9}" type="parTrans" cxnId="{72D83DFB-8148-4F6C-8095-7754035FB3BA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2103636B-EC91-440A-834B-773B92C46798}" type="sibTrans" cxnId="{72D83DFB-8148-4F6C-8095-7754035FB3BA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7BF4CB6E-A494-41CD-91F0-AF5AC3ECBB4F}">
      <dgm:prSet phldrT="[Texto]" custT="1"/>
      <dgm:spPr/>
      <dgm:t>
        <a:bodyPr/>
        <a:lstStyle/>
        <a:p>
          <a:r>
            <a:rPr lang="pt-BR" sz="1200" b="1" dirty="0">
              <a:latin typeface="+mj-lt"/>
            </a:rPr>
            <a:t>cloração e </a:t>
          </a:r>
          <a:r>
            <a:rPr lang="pt-BR" sz="1200" b="1" dirty="0" err="1">
              <a:latin typeface="+mj-lt"/>
            </a:rPr>
            <a:t>fluoretação</a:t>
          </a:r>
          <a:r>
            <a:rPr lang="pt-BR" sz="1200" b="1" dirty="0">
              <a:latin typeface="+mj-lt"/>
            </a:rPr>
            <a:t> </a:t>
          </a:r>
        </a:p>
      </dgm:t>
    </dgm:pt>
    <dgm:pt modelId="{85B71736-72EE-4F31-B5D8-D1E55B996B1A}" type="parTrans" cxnId="{1598BD30-E215-4E75-86CD-D5BED68D998F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B9D1E442-A9A1-41AB-A08A-414DFE2A65E2}" type="sibTrans" cxnId="{1598BD30-E215-4E75-86CD-D5BED68D998F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FBA37F0E-DF1E-4630-AF44-C1D940EA4884}">
      <dgm:prSet custT="1"/>
      <dgm:spPr/>
      <dgm:t>
        <a:bodyPr/>
        <a:lstStyle/>
        <a:p>
          <a:r>
            <a:rPr lang="pt-BR" sz="1200" b="1" dirty="0">
              <a:latin typeface="+mj-lt"/>
            </a:rPr>
            <a:t>reservatório  e distribuição</a:t>
          </a:r>
        </a:p>
      </dgm:t>
    </dgm:pt>
    <dgm:pt modelId="{36A3B94B-3898-4F78-AB4C-D2BFFD53D7F5}" type="parTrans" cxnId="{69D97717-61E6-4A2E-833F-9DF33767067E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F9655756-D42D-4774-A237-58DC859062F0}" type="sibTrans" cxnId="{69D97717-61E6-4A2E-833F-9DF33767067E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40BA16FC-288F-4B10-9CEA-5A8CCE56E388}">
      <dgm:prSet custT="1"/>
      <dgm:spPr/>
      <dgm:t>
        <a:bodyPr/>
        <a:lstStyle/>
        <a:p>
          <a:r>
            <a:rPr lang="pt-BR" sz="1200" b="1">
              <a:latin typeface="+mj-lt"/>
            </a:rPr>
            <a:t>represa</a:t>
          </a:r>
          <a:endParaRPr lang="pt-BR" sz="1200" b="1" dirty="0">
            <a:latin typeface="+mj-lt"/>
          </a:endParaRPr>
        </a:p>
      </dgm:t>
    </dgm:pt>
    <dgm:pt modelId="{B01AAF30-96CB-4289-880E-67EDFF2E8A74}" type="parTrans" cxnId="{170915CE-E5CF-4603-BA1A-8E6B1A297C80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76726719-B7EF-4359-A83D-3FDE85EB2143}" type="sibTrans" cxnId="{170915CE-E5CF-4603-BA1A-8E6B1A297C80}">
      <dgm:prSet/>
      <dgm:spPr/>
      <dgm:t>
        <a:bodyPr/>
        <a:lstStyle/>
        <a:p>
          <a:endParaRPr lang="pt-BR" sz="1200" dirty="0">
            <a:solidFill>
              <a:schemeClr val="tx1"/>
            </a:solidFill>
            <a:latin typeface="+mj-lt"/>
          </a:endParaRPr>
        </a:p>
      </dgm:t>
    </dgm:pt>
    <dgm:pt modelId="{CE038959-E905-4048-A300-547FF578056F}" type="pres">
      <dgm:prSet presAssocID="{F6EE0CF5-748E-489F-AB21-D86C3F137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9E340E-D73F-41F1-9646-A7C5C1F77D6D}" type="pres">
      <dgm:prSet presAssocID="{F6EE0CF5-748E-489F-AB21-D86C3F1374BC}" presName="cycle" presStyleCnt="0"/>
      <dgm:spPr/>
    </dgm:pt>
    <dgm:pt modelId="{CED2D9BF-B72B-4B44-83D4-55A08C6433DE}" type="pres">
      <dgm:prSet presAssocID="{D3486D37-46E1-4AE5-B797-1F546220FDD9}" presName="nodeFirstNode" presStyleLbl="node1" presStyleIdx="0" presStyleCnt="9" custScaleX="1263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02A1AE-5A4B-4C39-AC7E-4106FC3D1B12}" type="pres">
      <dgm:prSet presAssocID="{0C095682-5565-4EF9-A83A-55B812417F1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5AF1E32A-E5C7-45B7-80F3-AB498B99E0BE}" type="pres">
      <dgm:prSet presAssocID="{6EF10898-B3E0-441E-AC05-CD77A4B045DD}" presName="nodeFollowingNodes" presStyleLbl="node1" presStyleIdx="1" presStyleCnt="9" custScaleX="127032" custRadScaleRad="105376" custRadScaleInc="23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AB05BC-8032-4A1E-9238-2E19ADCCE4AF}" type="pres">
      <dgm:prSet presAssocID="{CFED134B-53D8-481D-A582-348524A22159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84C580-C51E-4315-B0C6-FC9AB94ADDA0}" type="pres">
      <dgm:prSet presAssocID="{F8E9A064-B1C5-4E3D-8230-554D7E65A824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557240-9D56-4F2D-8831-B87DAF8DA23C}" type="pres">
      <dgm:prSet presAssocID="{EB7FB335-77CD-4F8F-91F4-E380E17B3040}" presName="nodeFollowingNodes" presStyleLbl="node1" presStyleIdx="4" presStyleCnt="9" custScaleX="145135" custRadScaleRad="101349" custRadScaleInc="-85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A1CFD0-2464-478E-A714-A0CF9A5305BB}" type="pres">
      <dgm:prSet presAssocID="{5F3555BA-E066-4EFB-86EE-84F7DC547C03}" presName="nodeFollowingNodes" presStyleLbl="node1" presStyleIdx="5" presStyleCnt="9" custScaleX="893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339B7B-B08E-4528-8837-AE01647A0311}" type="pres">
      <dgm:prSet presAssocID="{7BF4CB6E-A494-41CD-91F0-AF5AC3ECBB4F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C9FA07-DD77-48F4-8339-D4DD206A4C0D}" type="pres">
      <dgm:prSet presAssocID="{FBA37F0E-DF1E-4630-AF44-C1D940EA4884}" presName="nodeFollowingNodes" presStyleLbl="node1" presStyleIdx="7" presStyleCnt="9" custScaleX="1351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38FB30-31C4-4C06-91AB-D1B9B296E733}" type="pres">
      <dgm:prSet presAssocID="{40BA16FC-288F-4B10-9CEA-5A8CCE56E388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1DB7C1-79B8-4E97-9F7E-0A5627F0937C}" type="presOf" srcId="{6EF10898-B3E0-441E-AC05-CD77A4B045DD}" destId="{5AF1E32A-E5C7-45B7-80F3-AB498B99E0BE}" srcOrd="0" destOrd="0" presId="urn:microsoft.com/office/officeart/2005/8/layout/cycle3"/>
    <dgm:cxn modelId="{F3DF724F-E274-4FCB-B37D-EB9AC009C4BE}" type="presOf" srcId="{D3486D37-46E1-4AE5-B797-1F546220FDD9}" destId="{CED2D9BF-B72B-4B44-83D4-55A08C6433DE}" srcOrd="0" destOrd="0" presId="urn:microsoft.com/office/officeart/2005/8/layout/cycle3"/>
    <dgm:cxn modelId="{F44C0924-12B8-4FCB-8AB1-160C5F6A9D66}" srcId="{F6EE0CF5-748E-489F-AB21-D86C3F1374BC}" destId="{CFED134B-53D8-481D-A582-348524A22159}" srcOrd="2" destOrd="0" parTransId="{28905BF8-A043-430E-B324-524724EC06F3}" sibTransId="{4535B52D-2418-46D6-80FD-624373FA6102}"/>
    <dgm:cxn modelId="{DD961F9F-DEBF-4D43-A568-B2DDF4D0B23A}" type="presOf" srcId="{7BF4CB6E-A494-41CD-91F0-AF5AC3ECBB4F}" destId="{29339B7B-B08E-4528-8837-AE01647A0311}" srcOrd="0" destOrd="0" presId="urn:microsoft.com/office/officeart/2005/8/layout/cycle3"/>
    <dgm:cxn modelId="{F00F6A92-6B7E-4E09-966F-14C3390CCFD7}" srcId="{F6EE0CF5-748E-489F-AB21-D86C3F1374BC}" destId="{6EF10898-B3E0-441E-AC05-CD77A4B045DD}" srcOrd="1" destOrd="0" parTransId="{9B005E1D-D5A3-40E4-9D0E-EC8ECBDE1FB9}" sibTransId="{B5F24EA3-6C33-479D-828A-3282CF9C45CD}"/>
    <dgm:cxn modelId="{F59C1187-F100-4245-8601-2A925F477790}" type="presOf" srcId="{CFED134B-53D8-481D-A582-348524A22159}" destId="{3AAB05BC-8032-4A1E-9238-2E19ADCCE4AF}" srcOrd="0" destOrd="0" presId="urn:microsoft.com/office/officeart/2005/8/layout/cycle3"/>
    <dgm:cxn modelId="{16B7C312-C47C-42CB-B197-23064BB43A33}" srcId="{F6EE0CF5-748E-489F-AB21-D86C3F1374BC}" destId="{D3486D37-46E1-4AE5-B797-1F546220FDD9}" srcOrd="0" destOrd="0" parTransId="{0E368802-C50D-441F-BAB6-1B55CA2C11F5}" sibTransId="{0C095682-5565-4EF9-A83A-55B812417F1F}"/>
    <dgm:cxn modelId="{E267FDC2-E013-4383-AB41-4468165376B6}" type="presOf" srcId="{0C095682-5565-4EF9-A83A-55B812417F1F}" destId="{D302A1AE-5A4B-4C39-AC7E-4106FC3D1B12}" srcOrd="0" destOrd="0" presId="urn:microsoft.com/office/officeart/2005/8/layout/cycle3"/>
    <dgm:cxn modelId="{170915CE-E5CF-4603-BA1A-8E6B1A297C80}" srcId="{F6EE0CF5-748E-489F-AB21-D86C3F1374BC}" destId="{40BA16FC-288F-4B10-9CEA-5A8CCE56E388}" srcOrd="8" destOrd="0" parTransId="{B01AAF30-96CB-4289-880E-67EDFF2E8A74}" sibTransId="{76726719-B7EF-4359-A83D-3FDE85EB2143}"/>
    <dgm:cxn modelId="{AB148213-A3F3-44E6-A03B-25C35DD8B641}" type="presOf" srcId="{40BA16FC-288F-4B10-9CEA-5A8CCE56E388}" destId="{DF38FB30-31C4-4C06-91AB-D1B9B296E733}" srcOrd="0" destOrd="0" presId="urn:microsoft.com/office/officeart/2005/8/layout/cycle3"/>
    <dgm:cxn modelId="{763F3DE9-4E1D-41A9-9B05-237CAF5E4DA6}" srcId="{F6EE0CF5-748E-489F-AB21-D86C3F1374BC}" destId="{EB7FB335-77CD-4F8F-91F4-E380E17B3040}" srcOrd="4" destOrd="0" parTransId="{E144C942-1B6B-4139-A7A6-61347D6B5A16}" sibTransId="{3C459029-61A6-4A02-BFE9-9FA462789AFC}"/>
    <dgm:cxn modelId="{D860106C-3380-4E48-8035-34DBD21CBC46}" type="presOf" srcId="{FBA37F0E-DF1E-4630-AF44-C1D940EA4884}" destId="{5BC9FA07-DD77-48F4-8339-D4DD206A4C0D}" srcOrd="0" destOrd="0" presId="urn:microsoft.com/office/officeart/2005/8/layout/cycle3"/>
    <dgm:cxn modelId="{373F9249-D01D-4411-A7B8-1C428E8F9672}" type="presOf" srcId="{F8E9A064-B1C5-4E3D-8230-554D7E65A824}" destId="{1F84C580-C51E-4315-B0C6-FC9AB94ADDA0}" srcOrd="0" destOrd="0" presId="urn:microsoft.com/office/officeart/2005/8/layout/cycle3"/>
    <dgm:cxn modelId="{1598BD30-E215-4E75-86CD-D5BED68D998F}" srcId="{F6EE0CF5-748E-489F-AB21-D86C3F1374BC}" destId="{7BF4CB6E-A494-41CD-91F0-AF5AC3ECBB4F}" srcOrd="6" destOrd="0" parTransId="{85B71736-72EE-4F31-B5D8-D1E55B996B1A}" sibTransId="{B9D1E442-A9A1-41AB-A08A-414DFE2A65E2}"/>
    <dgm:cxn modelId="{89FBDEDB-F67A-4346-80D0-4E03B6CCB43C}" type="presOf" srcId="{F6EE0CF5-748E-489F-AB21-D86C3F1374BC}" destId="{CE038959-E905-4048-A300-547FF578056F}" srcOrd="0" destOrd="0" presId="urn:microsoft.com/office/officeart/2005/8/layout/cycle3"/>
    <dgm:cxn modelId="{69D97717-61E6-4A2E-833F-9DF33767067E}" srcId="{F6EE0CF5-748E-489F-AB21-D86C3F1374BC}" destId="{FBA37F0E-DF1E-4630-AF44-C1D940EA4884}" srcOrd="7" destOrd="0" parTransId="{36A3B94B-3898-4F78-AB4C-D2BFFD53D7F5}" sibTransId="{F9655756-D42D-4774-A237-58DC859062F0}"/>
    <dgm:cxn modelId="{866C6289-7457-4571-8147-E2994AA3B910}" type="presOf" srcId="{EB7FB335-77CD-4F8F-91F4-E380E17B3040}" destId="{0A557240-9D56-4F2D-8831-B87DAF8DA23C}" srcOrd="0" destOrd="0" presId="urn:microsoft.com/office/officeart/2005/8/layout/cycle3"/>
    <dgm:cxn modelId="{9C84F14B-C497-4C05-AF90-7BA70674187A}" type="presOf" srcId="{5F3555BA-E066-4EFB-86EE-84F7DC547C03}" destId="{48A1CFD0-2464-478E-A714-A0CF9A5305BB}" srcOrd="0" destOrd="0" presId="urn:microsoft.com/office/officeart/2005/8/layout/cycle3"/>
    <dgm:cxn modelId="{810D6ECC-3C84-4AC0-913F-3B19F4571CA4}" srcId="{F6EE0CF5-748E-489F-AB21-D86C3F1374BC}" destId="{F8E9A064-B1C5-4E3D-8230-554D7E65A824}" srcOrd="3" destOrd="0" parTransId="{E8783324-9C2B-45C3-A754-628533A3C07E}" sibTransId="{FE9383DC-E312-45C4-85E7-11A4EF349902}"/>
    <dgm:cxn modelId="{72D83DFB-8148-4F6C-8095-7754035FB3BA}" srcId="{F6EE0CF5-748E-489F-AB21-D86C3F1374BC}" destId="{5F3555BA-E066-4EFB-86EE-84F7DC547C03}" srcOrd="5" destOrd="0" parTransId="{E5E527D4-59DC-45F3-9126-6567588BA4A9}" sibTransId="{2103636B-EC91-440A-834B-773B92C46798}"/>
    <dgm:cxn modelId="{A7B0C6D9-4114-4C29-9D57-DA0E414943B6}" type="presParOf" srcId="{CE038959-E905-4048-A300-547FF578056F}" destId="{109E340E-D73F-41F1-9646-A7C5C1F77D6D}" srcOrd="0" destOrd="0" presId="urn:microsoft.com/office/officeart/2005/8/layout/cycle3"/>
    <dgm:cxn modelId="{22013D89-7A53-4A3C-ACAB-81D6E9F100E0}" type="presParOf" srcId="{109E340E-D73F-41F1-9646-A7C5C1F77D6D}" destId="{CED2D9BF-B72B-4B44-83D4-55A08C6433DE}" srcOrd="0" destOrd="0" presId="urn:microsoft.com/office/officeart/2005/8/layout/cycle3"/>
    <dgm:cxn modelId="{083E1B88-609F-4968-AD19-FB57E26E7271}" type="presParOf" srcId="{109E340E-D73F-41F1-9646-A7C5C1F77D6D}" destId="{D302A1AE-5A4B-4C39-AC7E-4106FC3D1B12}" srcOrd="1" destOrd="0" presId="urn:microsoft.com/office/officeart/2005/8/layout/cycle3"/>
    <dgm:cxn modelId="{D6B9F9F4-EC61-4614-AA00-5BD4FDBDD16C}" type="presParOf" srcId="{109E340E-D73F-41F1-9646-A7C5C1F77D6D}" destId="{5AF1E32A-E5C7-45B7-80F3-AB498B99E0BE}" srcOrd="2" destOrd="0" presId="urn:microsoft.com/office/officeart/2005/8/layout/cycle3"/>
    <dgm:cxn modelId="{70BA3328-D88A-4719-BB2E-1E4D39C06DD5}" type="presParOf" srcId="{109E340E-D73F-41F1-9646-A7C5C1F77D6D}" destId="{3AAB05BC-8032-4A1E-9238-2E19ADCCE4AF}" srcOrd="3" destOrd="0" presId="urn:microsoft.com/office/officeart/2005/8/layout/cycle3"/>
    <dgm:cxn modelId="{DF1C0A24-CCEA-4338-A039-2AD05508F4EF}" type="presParOf" srcId="{109E340E-D73F-41F1-9646-A7C5C1F77D6D}" destId="{1F84C580-C51E-4315-B0C6-FC9AB94ADDA0}" srcOrd="4" destOrd="0" presId="urn:microsoft.com/office/officeart/2005/8/layout/cycle3"/>
    <dgm:cxn modelId="{CCF55B54-CF4D-4B20-85DB-57FDCD5086BE}" type="presParOf" srcId="{109E340E-D73F-41F1-9646-A7C5C1F77D6D}" destId="{0A557240-9D56-4F2D-8831-B87DAF8DA23C}" srcOrd="5" destOrd="0" presId="urn:microsoft.com/office/officeart/2005/8/layout/cycle3"/>
    <dgm:cxn modelId="{2B00AB7E-D15A-4CE2-AA0F-7B3F37D115B0}" type="presParOf" srcId="{109E340E-D73F-41F1-9646-A7C5C1F77D6D}" destId="{48A1CFD0-2464-478E-A714-A0CF9A5305BB}" srcOrd="6" destOrd="0" presId="urn:microsoft.com/office/officeart/2005/8/layout/cycle3"/>
    <dgm:cxn modelId="{81421DA0-C01E-4F2F-9BD8-2FDDE67F89CF}" type="presParOf" srcId="{109E340E-D73F-41F1-9646-A7C5C1F77D6D}" destId="{29339B7B-B08E-4528-8837-AE01647A0311}" srcOrd="7" destOrd="0" presId="urn:microsoft.com/office/officeart/2005/8/layout/cycle3"/>
    <dgm:cxn modelId="{0C224588-FE9F-40C8-8851-F5FB75AE259E}" type="presParOf" srcId="{109E340E-D73F-41F1-9646-A7C5C1F77D6D}" destId="{5BC9FA07-DD77-48F4-8339-D4DD206A4C0D}" srcOrd="8" destOrd="0" presId="urn:microsoft.com/office/officeart/2005/8/layout/cycle3"/>
    <dgm:cxn modelId="{B02D5A6C-145F-4DFA-9713-60BB438BB213}" type="presParOf" srcId="{109E340E-D73F-41F1-9646-A7C5C1F77D6D}" destId="{DF38FB30-31C4-4C06-91AB-D1B9B296E733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82C00-17ED-4B88-A38F-C5A640D3AEF0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05038DD-D1E1-426C-997A-A50C71C88254}">
      <dgm:prSet phldrT="[Texto]" custT="1"/>
      <dgm:spPr/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</a:rPr>
            <a:t> </a:t>
          </a:r>
          <a:r>
            <a:rPr lang="pt-BR" sz="2400" b="1" dirty="0" smtClean="0">
              <a:solidFill>
                <a:schemeClr val="tx1"/>
              </a:solidFill>
            </a:rPr>
            <a:t>Utilizar a </a:t>
          </a:r>
          <a:r>
            <a:rPr lang="pt-BR" sz="2400" b="1" dirty="0">
              <a:solidFill>
                <a:schemeClr val="tx1"/>
              </a:solidFill>
            </a:rPr>
            <a:t>diversão </a:t>
          </a:r>
          <a:r>
            <a:rPr lang="pt-BR" sz="2400" b="1" dirty="0" smtClean="0">
              <a:solidFill>
                <a:schemeClr val="tx1"/>
              </a:solidFill>
            </a:rPr>
            <a:t>como forma de aprendizado</a:t>
          </a:r>
          <a:endParaRPr lang="pt-BR" sz="2400" b="1" dirty="0">
            <a:solidFill>
              <a:schemeClr val="tx1"/>
            </a:solidFill>
          </a:endParaRPr>
        </a:p>
      </dgm:t>
    </dgm:pt>
    <dgm:pt modelId="{D205B8E6-2386-4D73-91A3-6B79B4D688DA}" type="parTrans" cxnId="{58571CEE-BD1F-4835-BD59-53E6672457AB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98EFAC74-F8CF-4A99-8C67-CFA96FB1F152}" type="sibTrans" cxnId="{58571CEE-BD1F-4835-BD59-53E6672457AB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9EBE6E61-E35F-4E34-B675-C2B6A3B317D2}">
      <dgm:prSet phldrT="[Texto]" custT="1"/>
      <dgm:spPr/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</a:rPr>
            <a:t>Motivação, autoestima, interação e socialização </a:t>
          </a:r>
        </a:p>
      </dgm:t>
    </dgm:pt>
    <dgm:pt modelId="{C64ACF78-E67B-43F4-BC76-9E6919D3B3DE}" type="parTrans" cxnId="{94526E15-341C-420D-8357-9943B54670BE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F6862970-C198-49C6-BBE9-0E637F6DFAA5}" type="sibTrans" cxnId="{94526E15-341C-420D-8357-9943B54670BE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F45CB7C9-FE4B-4C2D-957E-CBB7A6CE7D64}">
      <dgm:prSet phldrT="[Texto]" custT="1"/>
      <dgm:spPr/>
      <dgm:t>
        <a:bodyPr/>
        <a:lstStyle/>
        <a:p>
          <a:pPr algn="ctr"/>
          <a:r>
            <a:rPr lang="pt-BR" sz="2000" b="1" dirty="0">
              <a:solidFill>
                <a:schemeClr val="tx1"/>
              </a:solidFill>
            </a:rPr>
            <a:t>O aluno adquire novos conhecimentos e desenvolve habilidades de forma natural e agradável </a:t>
          </a:r>
          <a:r>
            <a:rPr lang="pt-BR" sz="2000" b="1" dirty="0">
              <a:solidFill>
                <a:schemeClr val="tx1"/>
              </a:solidFill>
              <a:sym typeface="Wingdings" panose="05000000000000000000" pitchFamily="2" charset="2"/>
            </a:rPr>
            <a:t> interesse em aprender </a:t>
          </a:r>
          <a:endParaRPr lang="pt-BR" sz="2000" b="1" dirty="0">
            <a:solidFill>
              <a:schemeClr val="tx1"/>
            </a:solidFill>
          </a:endParaRPr>
        </a:p>
      </dgm:t>
    </dgm:pt>
    <dgm:pt modelId="{51ABEE0D-1F76-4BE8-BE3B-2A422DACFA33}" type="parTrans" cxnId="{2ABFF0F8-4467-49AC-BC76-D5F2C7A6A7D4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06111845-1211-4E38-B383-10041D1E2AC9}" type="sibTrans" cxnId="{2ABFF0F8-4467-49AC-BC76-D5F2C7A6A7D4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</a:endParaRPr>
        </a:p>
      </dgm:t>
    </dgm:pt>
    <dgm:pt modelId="{CDA82F7A-993B-470E-80D0-861344D6CE12}">
      <dgm:prSet phldrT="[Texto]"/>
      <dgm:spPr/>
      <dgm:t>
        <a:bodyPr/>
        <a:lstStyle/>
        <a:p>
          <a:pPr algn="ctr"/>
          <a:r>
            <a:rPr lang="pt-BR" b="1" dirty="0">
              <a:solidFill>
                <a:srgbClr val="0070C0"/>
              </a:solidFill>
              <a:effectLst/>
            </a:rPr>
            <a:t>Vídeos, oficinas, jogos:  </a:t>
          </a:r>
          <a:r>
            <a:rPr lang="pt-BR" b="1" dirty="0">
              <a:solidFill>
                <a:schemeClr val="tx1"/>
              </a:solidFill>
            </a:rPr>
            <a:t/>
          </a:r>
          <a:br>
            <a:rPr lang="pt-BR" b="1" dirty="0">
              <a:solidFill>
                <a:schemeClr val="tx1"/>
              </a:solidFill>
            </a:rPr>
          </a:br>
          <a:r>
            <a:rPr lang="pt-BR" b="1" dirty="0">
              <a:solidFill>
                <a:schemeClr val="tx1"/>
              </a:solidFill>
            </a:rPr>
            <a:t>Estimulam a visão crítica e discussão dos alunos</a:t>
          </a:r>
        </a:p>
      </dgm:t>
    </dgm:pt>
    <dgm:pt modelId="{934698ED-1AFC-4B80-A235-EFBEC8F0D1D9}" type="parTrans" cxnId="{5E1196BB-C3FB-4A3C-B129-9A6105FB20E4}">
      <dgm:prSet/>
      <dgm:spPr/>
      <dgm:t>
        <a:bodyPr/>
        <a:lstStyle/>
        <a:p>
          <a:endParaRPr lang="pt-BR"/>
        </a:p>
      </dgm:t>
    </dgm:pt>
    <dgm:pt modelId="{EBD6D73F-2B0D-4040-9720-00965AE6C1D5}" type="sibTrans" cxnId="{5E1196BB-C3FB-4A3C-B129-9A6105FB20E4}">
      <dgm:prSet/>
      <dgm:spPr/>
      <dgm:t>
        <a:bodyPr/>
        <a:lstStyle/>
        <a:p>
          <a:endParaRPr lang="pt-BR"/>
        </a:p>
      </dgm:t>
    </dgm:pt>
    <dgm:pt modelId="{3AECAA79-582F-4EA6-9F24-ADF2A568EB05}" type="pres">
      <dgm:prSet presAssocID="{FDC82C00-17ED-4B88-A38F-C5A640D3AE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EBE771-9D7C-4230-A036-555B5FCBB70B}" type="pres">
      <dgm:prSet presAssocID="{105038DD-D1E1-426C-997A-A50C71C88254}" presName="composite" presStyleCnt="0"/>
      <dgm:spPr/>
    </dgm:pt>
    <dgm:pt modelId="{B673FFFD-D139-4DAF-8369-809D19C7ADEA}" type="pres">
      <dgm:prSet presAssocID="{105038DD-D1E1-426C-997A-A50C71C88254}" presName="rect1" presStyleLbl="trAlignAcc1" presStyleIdx="0" presStyleCnt="4" custScaleY="1457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0211C7-3113-451E-8570-8D25092C396F}" type="pres">
      <dgm:prSet presAssocID="{105038DD-D1E1-426C-997A-A50C71C88254}" presName="rect2" presStyleLbl="fgImgPlace1" presStyleIdx="0" presStyleCnt="4" custScaleX="107146" custScaleY="105207" custLinFactNeighborX="-11471" custLinFactNeighborY="973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A79808F-10E4-4E63-B93A-311F445EE438}" type="pres">
      <dgm:prSet presAssocID="{98EFAC74-F8CF-4A99-8C67-CFA96FB1F152}" presName="sibTrans" presStyleCnt="0"/>
      <dgm:spPr/>
    </dgm:pt>
    <dgm:pt modelId="{B029CB81-CAE1-47B3-B56E-80ED78050965}" type="pres">
      <dgm:prSet presAssocID="{9EBE6E61-E35F-4E34-B675-C2B6A3B317D2}" presName="composite" presStyleCnt="0"/>
      <dgm:spPr/>
    </dgm:pt>
    <dgm:pt modelId="{55D3EB56-8C9D-41E4-A99D-44B1E54A87BB}" type="pres">
      <dgm:prSet presAssocID="{9EBE6E61-E35F-4E34-B675-C2B6A3B317D2}" presName="rect1" presStyleLbl="trAlignAcc1" presStyleIdx="1" presStyleCnt="4" custScaleY="1441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461E16-8911-4AAB-8FBD-0B6898559678}" type="pres">
      <dgm:prSet presAssocID="{9EBE6E61-E35F-4E34-B675-C2B6A3B317D2}" presName="rect2" presStyleLbl="fgImgPlace1" presStyleIdx="1" presStyleCnt="4" custScaleX="109994" custScaleY="111229" custLinFactNeighborX="-13912" custLinFactNeighborY="127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F0B87C7-E2E2-498B-9B9D-47FA12FA952A}" type="pres">
      <dgm:prSet presAssocID="{F6862970-C198-49C6-BBE9-0E637F6DFAA5}" presName="sibTrans" presStyleCnt="0"/>
      <dgm:spPr/>
    </dgm:pt>
    <dgm:pt modelId="{0170B641-AC83-4DBD-8EAB-246C2978E5D5}" type="pres">
      <dgm:prSet presAssocID="{F45CB7C9-FE4B-4C2D-957E-CBB7A6CE7D64}" presName="composite" presStyleCnt="0"/>
      <dgm:spPr/>
    </dgm:pt>
    <dgm:pt modelId="{4CC87428-BBAD-46D2-A0B6-0355DA2DA2D3}" type="pres">
      <dgm:prSet presAssocID="{F45CB7C9-FE4B-4C2D-957E-CBB7A6CE7D64}" presName="rect1" presStyleLbl="trAlignAcc1" presStyleIdx="2" presStyleCnt="4" custScaleX="101280" custScaleY="144669" custLinFactNeighborX="-77" custLinFactNeighborY="33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0D5F72-C969-4B04-8AB2-9E7CFC6505F9}" type="pres">
      <dgm:prSet presAssocID="{F45CB7C9-FE4B-4C2D-957E-CBB7A6CE7D64}" presName="rect2" presStyleLbl="fgImgPlace1" presStyleIdx="2" presStyleCnt="4" custLinFactNeighborX="-4628" custLinFactNeighborY="16090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506D6D4C-61C6-4911-AA54-A30E80D71AAC}" type="pres">
      <dgm:prSet presAssocID="{06111845-1211-4E38-B383-10041D1E2AC9}" presName="sibTrans" presStyleCnt="0"/>
      <dgm:spPr/>
    </dgm:pt>
    <dgm:pt modelId="{ADB3151A-EBC4-4633-9F46-FDA5863C43B2}" type="pres">
      <dgm:prSet presAssocID="{CDA82F7A-993B-470E-80D0-861344D6CE12}" presName="composite" presStyleCnt="0"/>
      <dgm:spPr/>
    </dgm:pt>
    <dgm:pt modelId="{CC338545-45FF-48D6-A51B-F0B7D53B822D}" type="pres">
      <dgm:prSet presAssocID="{CDA82F7A-993B-470E-80D0-861344D6CE12}" presName="rect1" presStyleLbl="trAlignAcc1" presStyleIdx="3" presStyleCnt="4" custScaleY="144669" custLinFactNeighborX="67975" custLinFactNeighborY="54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0C8448-47BF-4DF7-9960-C0199D54798D}" type="pres">
      <dgm:prSet presAssocID="{CDA82F7A-993B-470E-80D0-861344D6CE12}" presName="rect2" presStyleLbl="fgImgPlace1" presStyleIdx="3" presStyleCnt="4" custLinFactNeighborX="-6860" custLinFactNeighborY="1729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8ED2679F-F365-4901-AA2A-FE3CDFB8EDE7}" type="presOf" srcId="{FDC82C00-17ED-4B88-A38F-C5A640D3AEF0}" destId="{3AECAA79-582F-4EA6-9F24-ADF2A568EB05}" srcOrd="0" destOrd="0" presId="urn:microsoft.com/office/officeart/2008/layout/PictureStrips"/>
    <dgm:cxn modelId="{E588ED82-C915-4B39-B3ED-42EC22ECDA22}" type="presOf" srcId="{F45CB7C9-FE4B-4C2D-957E-CBB7A6CE7D64}" destId="{4CC87428-BBAD-46D2-A0B6-0355DA2DA2D3}" srcOrd="0" destOrd="0" presId="urn:microsoft.com/office/officeart/2008/layout/PictureStrips"/>
    <dgm:cxn modelId="{FC7D22FD-97E9-49D3-9A10-3EC69CC59FDB}" type="presOf" srcId="{9EBE6E61-E35F-4E34-B675-C2B6A3B317D2}" destId="{55D3EB56-8C9D-41E4-A99D-44B1E54A87BB}" srcOrd="0" destOrd="0" presId="urn:microsoft.com/office/officeart/2008/layout/PictureStrips"/>
    <dgm:cxn modelId="{29CD95F5-F7D6-44F9-B043-97AEDF2391B5}" type="presOf" srcId="{105038DD-D1E1-426C-997A-A50C71C88254}" destId="{B673FFFD-D139-4DAF-8369-809D19C7ADEA}" srcOrd="0" destOrd="0" presId="urn:microsoft.com/office/officeart/2008/layout/PictureStrips"/>
    <dgm:cxn modelId="{3FDC83F1-4A8B-45A6-A0BE-63D0206934BD}" type="presOf" srcId="{CDA82F7A-993B-470E-80D0-861344D6CE12}" destId="{CC338545-45FF-48D6-A51B-F0B7D53B822D}" srcOrd="0" destOrd="0" presId="urn:microsoft.com/office/officeart/2008/layout/PictureStrips"/>
    <dgm:cxn modelId="{5E1196BB-C3FB-4A3C-B129-9A6105FB20E4}" srcId="{FDC82C00-17ED-4B88-A38F-C5A640D3AEF0}" destId="{CDA82F7A-993B-470E-80D0-861344D6CE12}" srcOrd="3" destOrd="0" parTransId="{934698ED-1AFC-4B80-A235-EFBEC8F0D1D9}" sibTransId="{EBD6D73F-2B0D-4040-9720-00965AE6C1D5}"/>
    <dgm:cxn modelId="{94526E15-341C-420D-8357-9943B54670BE}" srcId="{FDC82C00-17ED-4B88-A38F-C5A640D3AEF0}" destId="{9EBE6E61-E35F-4E34-B675-C2B6A3B317D2}" srcOrd="1" destOrd="0" parTransId="{C64ACF78-E67B-43F4-BC76-9E6919D3B3DE}" sibTransId="{F6862970-C198-49C6-BBE9-0E637F6DFAA5}"/>
    <dgm:cxn modelId="{2ABFF0F8-4467-49AC-BC76-D5F2C7A6A7D4}" srcId="{FDC82C00-17ED-4B88-A38F-C5A640D3AEF0}" destId="{F45CB7C9-FE4B-4C2D-957E-CBB7A6CE7D64}" srcOrd="2" destOrd="0" parTransId="{51ABEE0D-1F76-4BE8-BE3B-2A422DACFA33}" sibTransId="{06111845-1211-4E38-B383-10041D1E2AC9}"/>
    <dgm:cxn modelId="{58571CEE-BD1F-4835-BD59-53E6672457AB}" srcId="{FDC82C00-17ED-4B88-A38F-C5A640D3AEF0}" destId="{105038DD-D1E1-426C-997A-A50C71C88254}" srcOrd="0" destOrd="0" parTransId="{D205B8E6-2386-4D73-91A3-6B79B4D688DA}" sibTransId="{98EFAC74-F8CF-4A99-8C67-CFA96FB1F152}"/>
    <dgm:cxn modelId="{5CE521A5-F88F-463C-A3FB-595858D9CEBF}" type="presParOf" srcId="{3AECAA79-582F-4EA6-9F24-ADF2A568EB05}" destId="{C8EBE771-9D7C-4230-A036-555B5FCBB70B}" srcOrd="0" destOrd="0" presId="urn:microsoft.com/office/officeart/2008/layout/PictureStrips"/>
    <dgm:cxn modelId="{75864786-5779-42FF-A5C0-0E6C4679F23D}" type="presParOf" srcId="{C8EBE771-9D7C-4230-A036-555B5FCBB70B}" destId="{B673FFFD-D139-4DAF-8369-809D19C7ADEA}" srcOrd="0" destOrd="0" presId="urn:microsoft.com/office/officeart/2008/layout/PictureStrips"/>
    <dgm:cxn modelId="{E64A123C-7CF6-4201-B41B-2276C05D9B96}" type="presParOf" srcId="{C8EBE771-9D7C-4230-A036-555B5FCBB70B}" destId="{960211C7-3113-451E-8570-8D25092C396F}" srcOrd="1" destOrd="0" presId="urn:microsoft.com/office/officeart/2008/layout/PictureStrips"/>
    <dgm:cxn modelId="{1D118A08-36ED-44AC-8962-18FEB41C9872}" type="presParOf" srcId="{3AECAA79-582F-4EA6-9F24-ADF2A568EB05}" destId="{0A79808F-10E4-4E63-B93A-311F445EE438}" srcOrd="1" destOrd="0" presId="urn:microsoft.com/office/officeart/2008/layout/PictureStrips"/>
    <dgm:cxn modelId="{EF181259-A552-4972-88DC-F92D2034B93F}" type="presParOf" srcId="{3AECAA79-582F-4EA6-9F24-ADF2A568EB05}" destId="{B029CB81-CAE1-47B3-B56E-80ED78050965}" srcOrd="2" destOrd="0" presId="urn:microsoft.com/office/officeart/2008/layout/PictureStrips"/>
    <dgm:cxn modelId="{68607A31-4E5A-4BB9-975E-52CEFFFB0E70}" type="presParOf" srcId="{B029CB81-CAE1-47B3-B56E-80ED78050965}" destId="{55D3EB56-8C9D-41E4-A99D-44B1E54A87BB}" srcOrd="0" destOrd="0" presId="urn:microsoft.com/office/officeart/2008/layout/PictureStrips"/>
    <dgm:cxn modelId="{E534EE0C-E139-44AB-8471-BB0E957CFA0F}" type="presParOf" srcId="{B029CB81-CAE1-47B3-B56E-80ED78050965}" destId="{D7461E16-8911-4AAB-8FBD-0B6898559678}" srcOrd="1" destOrd="0" presId="urn:microsoft.com/office/officeart/2008/layout/PictureStrips"/>
    <dgm:cxn modelId="{A1B7BFDD-ECFF-4054-BBEF-6D50893792C5}" type="presParOf" srcId="{3AECAA79-582F-4EA6-9F24-ADF2A568EB05}" destId="{2F0B87C7-E2E2-498B-9B9D-47FA12FA952A}" srcOrd="3" destOrd="0" presId="urn:microsoft.com/office/officeart/2008/layout/PictureStrips"/>
    <dgm:cxn modelId="{B95A811A-C9FF-4AA0-8E1D-CBA7A712A720}" type="presParOf" srcId="{3AECAA79-582F-4EA6-9F24-ADF2A568EB05}" destId="{0170B641-AC83-4DBD-8EAB-246C2978E5D5}" srcOrd="4" destOrd="0" presId="urn:microsoft.com/office/officeart/2008/layout/PictureStrips"/>
    <dgm:cxn modelId="{622B1EDF-B216-4B56-9B7F-42D3277D89CB}" type="presParOf" srcId="{0170B641-AC83-4DBD-8EAB-246C2978E5D5}" destId="{4CC87428-BBAD-46D2-A0B6-0355DA2DA2D3}" srcOrd="0" destOrd="0" presId="urn:microsoft.com/office/officeart/2008/layout/PictureStrips"/>
    <dgm:cxn modelId="{ED7374A2-10B2-4423-8C5E-82E18B3C6EFD}" type="presParOf" srcId="{0170B641-AC83-4DBD-8EAB-246C2978E5D5}" destId="{040D5F72-C969-4B04-8AB2-9E7CFC6505F9}" srcOrd="1" destOrd="0" presId="urn:microsoft.com/office/officeart/2008/layout/PictureStrips"/>
    <dgm:cxn modelId="{EC4DCBD7-7D0B-4F6F-BBF5-39BBEA126098}" type="presParOf" srcId="{3AECAA79-582F-4EA6-9F24-ADF2A568EB05}" destId="{506D6D4C-61C6-4911-AA54-A30E80D71AAC}" srcOrd="5" destOrd="0" presId="urn:microsoft.com/office/officeart/2008/layout/PictureStrips"/>
    <dgm:cxn modelId="{4FF507A7-2BCD-43BB-899C-D6FEE16C2CE1}" type="presParOf" srcId="{3AECAA79-582F-4EA6-9F24-ADF2A568EB05}" destId="{ADB3151A-EBC4-4633-9F46-FDA5863C43B2}" srcOrd="6" destOrd="0" presId="urn:microsoft.com/office/officeart/2008/layout/PictureStrips"/>
    <dgm:cxn modelId="{3D9D284E-5170-4512-BD07-BAD6C516235B}" type="presParOf" srcId="{ADB3151A-EBC4-4633-9F46-FDA5863C43B2}" destId="{CC338545-45FF-48D6-A51B-F0B7D53B822D}" srcOrd="0" destOrd="0" presId="urn:microsoft.com/office/officeart/2008/layout/PictureStrips"/>
    <dgm:cxn modelId="{BFF0ABEE-68A8-41BA-91D7-714812CC40AD}" type="presParOf" srcId="{ADB3151A-EBC4-4633-9F46-FDA5863C43B2}" destId="{360C8448-47BF-4DF7-9960-C0199D5479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6BB7E-9AEB-40DF-9599-6EC8CD0C79A4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FA0472C-8D4D-4CBE-AA82-CEF9D5DDF5F5}">
      <dgm:prSet custT="1"/>
      <dgm:spPr>
        <a:noFill/>
      </dgm:spPr>
      <dgm:t>
        <a:bodyPr/>
        <a:lstStyle/>
        <a:p>
          <a:pPr rtl="0"/>
          <a:r>
            <a:rPr lang="pt-BR" sz="2000" dirty="0" smtClean="0"/>
            <a:t>Desenvolver a Educação Ambiental sobre a temática relacionada as formas e processos do “tratamento da água de abastecimento humano”, utilizando a abordagem metodológica </a:t>
          </a:r>
          <a:r>
            <a:rPr lang="pt-BR" sz="2000" b="1" dirty="0" smtClean="0"/>
            <a:t>pesquisa-ação-participativa;</a:t>
          </a:r>
          <a:endParaRPr lang="pt-BR" sz="2200" b="1" dirty="0"/>
        </a:p>
      </dgm:t>
    </dgm:pt>
    <dgm:pt modelId="{091D57F6-ADF4-4180-A904-4E6CF4A18C00}" type="parTrans" cxnId="{9A133568-6AB8-4505-ACE5-E6FC2DA95930}">
      <dgm:prSet/>
      <dgm:spPr/>
      <dgm:t>
        <a:bodyPr/>
        <a:lstStyle/>
        <a:p>
          <a:endParaRPr lang="pt-BR" sz="2200"/>
        </a:p>
      </dgm:t>
    </dgm:pt>
    <dgm:pt modelId="{7CC21328-795E-4A79-95B1-CE93F82ABD73}" type="sibTrans" cxnId="{9A133568-6AB8-4505-ACE5-E6FC2DA95930}">
      <dgm:prSet/>
      <dgm:spPr/>
      <dgm:t>
        <a:bodyPr/>
        <a:lstStyle/>
        <a:p>
          <a:endParaRPr lang="pt-BR" sz="2200"/>
        </a:p>
      </dgm:t>
    </dgm:pt>
    <dgm:pt modelId="{EC49CA1D-5DFE-40FA-A472-FDC5E75B8646}">
      <dgm:prSet custT="1"/>
      <dgm:spPr>
        <a:noFill/>
      </dgm:spPr>
      <dgm:t>
        <a:bodyPr/>
        <a:lstStyle/>
        <a:p>
          <a:pPr rtl="0"/>
          <a:r>
            <a:rPr lang="pt-BR" sz="2200" dirty="0" smtClean="0"/>
            <a:t>Elaborar, executar e analisar a eficiência de </a:t>
          </a:r>
          <a:r>
            <a:rPr lang="pt-BR" sz="2200" b="1" dirty="0" smtClean="0"/>
            <a:t>estratégias pedagógicas lúdicas</a:t>
          </a:r>
          <a:r>
            <a:rPr lang="pt-BR" sz="2200" dirty="0" smtClean="0"/>
            <a:t>, visando o cunho participativo e dinâmico;</a:t>
          </a:r>
          <a:endParaRPr lang="pt-BR" sz="2200" dirty="0"/>
        </a:p>
      </dgm:t>
    </dgm:pt>
    <dgm:pt modelId="{7D1B60D1-1D7A-4600-B5FC-D089D99C4422}" type="parTrans" cxnId="{A4CA0DEB-3506-4CFA-A315-1B06117E20D7}">
      <dgm:prSet/>
      <dgm:spPr/>
      <dgm:t>
        <a:bodyPr/>
        <a:lstStyle/>
        <a:p>
          <a:endParaRPr lang="pt-BR" sz="2200"/>
        </a:p>
      </dgm:t>
    </dgm:pt>
    <dgm:pt modelId="{9A7584B9-FEFD-4CF3-85C7-362A133C6B9B}" type="sibTrans" cxnId="{A4CA0DEB-3506-4CFA-A315-1B06117E20D7}">
      <dgm:prSet/>
      <dgm:spPr/>
      <dgm:t>
        <a:bodyPr/>
        <a:lstStyle/>
        <a:p>
          <a:endParaRPr lang="pt-BR" sz="2200"/>
        </a:p>
      </dgm:t>
    </dgm:pt>
    <dgm:pt modelId="{A3218779-B761-4C1C-ACC4-A5DBA2109CE9}">
      <dgm:prSet custT="1"/>
      <dgm:spPr>
        <a:noFill/>
      </dgm:spPr>
      <dgm:t>
        <a:bodyPr/>
        <a:lstStyle/>
        <a:p>
          <a:pPr rtl="0"/>
          <a:r>
            <a:rPr lang="pt-BR" sz="2200" smtClean="0"/>
            <a:t>Aplicação de atividades: Quiz Educativo, exposição de vídeo e maquete;</a:t>
          </a:r>
          <a:endParaRPr lang="pt-BR" sz="2200"/>
        </a:p>
      </dgm:t>
    </dgm:pt>
    <dgm:pt modelId="{87A401D9-8F4D-44ED-BE24-40B0A2D0F999}" type="parTrans" cxnId="{2B2C29C1-E859-4707-A551-6E92029D101E}">
      <dgm:prSet/>
      <dgm:spPr/>
      <dgm:t>
        <a:bodyPr/>
        <a:lstStyle/>
        <a:p>
          <a:endParaRPr lang="pt-BR" sz="2200"/>
        </a:p>
      </dgm:t>
    </dgm:pt>
    <dgm:pt modelId="{22803EC3-C47A-4AA9-8B8E-429E3C9147C7}" type="sibTrans" cxnId="{2B2C29C1-E859-4707-A551-6E92029D101E}">
      <dgm:prSet/>
      <dgm:spPr/>
      <dgm:t>
        <a:bodyPr/>
        <a:lstStyle/>
        <a:p>
          <a:endParaRPr lang="pt-BR" sz="2200"/>
        </a:p>
      </dgm:t>
    </dgm:pt>
    <dgm:pt modelId="{273B9839-7EF8-4D6C-A8AA-BA3032E0654A}">
      <dgm:prSet custT="1"/>
      <dgm:spPr>
        <a:noFill/>
      </dgm:spPr>
      <dgm:t>
        <a:bodyPr/>
        <a:lstStyle/>
        <a:p>
          <a:pPr rtl="0"/>
          <a:r>
            <a:rPr lang="pt-BR" sz="2200" dirty="0" smtClean="0"/>
            <a:t>Avalição quantitativa do aprendizado dos alunos, utilizando o </a:t>
          </a:r>
          <a:r>
            <a:rPr lang="pt-BR" sz="2200" b="1" dirty="0" smtClean="0"/>
            <a:t>Jogo de Trilha </a:t>
          </a:r>
          <a:r>
            <a:rPr lang="pt-BR" sz="2200" dirty="0" smtClean="0"/>
            <a:t>elaborado, como uma atividade lúdica. </a:t>
          </a:r>
          <a:endParaRPr lang="pt-BR" sz="2200" dirty="0"/>
        </a:p>
      </dgm:t>
    </dgm:pt>
    <dgm:pt modelId="{51A10761-BFD8-4EEA-9B1F-2932D4C77025}" type="parTrans" cxnId="{4781C59E-7388-4FF2-99F9-C48AAC760277}">
      <dgm:prSet/>
      <dgm:spPr/>
      <dgm:t>
        <a:bodyPr/>
        <a:lstStyle/>
        <a:p>
          <a:endParaRPr lang="pt-BR" sz="2200"/>
        </a:p>
      </dgm:t>
    </dgm:pt>
    <dgm:pt modelId="{1AEED333-BECD-42DE-B937-7E74E0902640}" type="sibTrans" cxnId="{4781C59E-7388-4FF2-99F9-C48AAC760277}">
      <dgm:prSet/>
      <dgm:spPr/>
      <dgm:t>
        <a:bodyPr/>
        <a:lstStyle/>
        <a:p>
          <a:endParaRPr lang="pt-BR" sz="2200"/>
        </a:p>
      </dgm:t>
    </dgm:pt>
    <dgm:pt modelId="{410825D3-AE00-432A-B126-1EF1C3CEF3B5}" type="pres">
      <dgm:prSet presAssocID="{3E96BB7E-9AEB-40DF-9599-6EC8CD0C79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6889E5-83DF-4575-991F-55EF531D22D6}" type="pres">
      <dgm:prSet presAssocID="{FFA0472C-8D4D-4CBE-AA82-CEF9D5DDF5F5}" presName="composite" presStyleCnt="0"/>
      <dgm:spPr/>
    </dgm:pt>
    <dgm:pt modelId="{4DC7126F-6B48-4D38-9196-F76FD1527148}" type="pres">
      <dgm:prSet presAssocID="{FFA0472C-8D4D-4CBE-AA82-CEF9D5DDF5F5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2CDE16C-BC28-4B02-A443-F081981F1632}" type="pres">
      <dgm:prSet presAssocID="{FFA0472C-8D4D-4CBE-AA82-CEF9D5DDF5F5}" presName="txShp" presStyleLbl="node1" presStyleIdx="0" presStyleCnt="4" custScaleY="1280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5BE5FA-DAE2-44EC-BCB1-3019F3F2F83E}" type="pres">
      <dgm:prSet presAssocID="{7CC21328-795E-4A79-95B1-CE93F82ABD73}" presName="spacing" presStyleCnt="0"/>
      <dgm:spPr/>
    </dgm:pt>
    <dgm:pt modelId="{7C61D99F-8543-4F57-BD7A-917C5415C4BD}" type="pres">
      <dgm:prSet presAssocID="{EC49CA1D-5DFE-40FA-A472-FDC5E75B8646}" presName="composite" presStyleCnt="0"/>
      <dgm:spPr/>
    </dgm:pt>
    <dgm:pt modelId="{FDA7619C-D2B5-4B1B-BFC8-45AE8B77AEA0}" type="pres">
      <dgm:prSet presAssocID="{EC49CA1D-5DFE-40FA-A472-FDC5E75B864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5FF6FF9-D16B-4988-AD17-4C34FA62D04D}" type="pres">
      <dgm:prSet presAssocID="{EC49CA1D-5DFE-40FA-A472-FDC5E75B864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B6A695-AD53-47C5-A8B0-EFCF5BAC21F6}" type="pres">
      <dgm:prSet presAssocID="{9A7584B9-FEFD-4CF3-85C7-362A133C6B9B}" presName="spacing" presStyleCnt="0"/>
      <dgm:spPr/>
    </dgm:pt>
    <dgm:pt modelId="{46773B82-5590-4EFD-B739-62A89BD76097}" type="pres">
      <dgm:prSet presAssocID="{A3218779-B761-4C1C-ACC4-A5DBA2109CE9}" presName="composite" presStyleCnt="0"/>
      <dgm:spPr/>
    </dgm:pt>
    <dgm:pt modelId="{613383D5-4AAA-4F7A-8D7B-090D56627459}" type="pres">
      <dgm:prSet presAssocID="{A3218779-B761-4C1C-ACC4-A5DBA2109CE9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B8DB426-D30D-43AF-87B1-D36218CC4856}" type="pres">
      <dgm:prSet presAssocID="{A3218779-B761-4C1C-ACC4-A5DBA2109CE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F4B8B9-431F-4249-B484-9251A9C365E7}" type="pres">
      <dgm:prSet presAssocID="{22803EC3-C47A-4AA9-8B8E-429E3C9147C7}" presName="spacing" presStyleCnt="0"/>
      <dgm:spPr/>
    </dgm:pt>
    <dgm:pt modelId="{2F99C683-4EFF-47B0-AA25-0F665016B71C}" type="pres">
      <dgm:prSet presAssocID="{273B9839-7EF8-4D6C-A8AA-BA3032E0654A}" presName="composite" presStyleCnt="0"/>
      <dgm:spPr/>
    </dgm:pt>
    <dgm:pt modelId="{3BAD002D-05CA-43E0-8A32-3CD284342EDD}" type="pres">
      <dgm:prSet presAssocID="{273B9839-7EF8-4D6C-A8AA-BA3032E0654A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AE48E82-783E-4FBD-A66E-6CC1BD4A3C4D}" type="pres">
      <dgm:prSet presAssocID="{273B9839-7EF8-4D6C-A8AA-BA3032E0654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133568-6AB8-4505-ACE5-E6FC2DA95930}" srcId="{3E96BB7E-9AEB-40DF-9599-6EC8CD0C79A4}" destId="{FFA0472C-8D4D-4CBE-AA82-CEF9D5DDF5F5}" srcOrd="0" destOrd="0" parTransId="{091D57F6-ADF4-4180-A904-4E6CF4A18C00}" sibTransId="{7CC21328-795E-4A79-95B1-CE93F82ABD73}"/>
    <dgm:cxn modelId="{A4CA0DEB-3506-4CFA-A315-1B06117E20D7}" srcId="{3E96BB7E-9AEB-40DF-9599-6EC8CD0C79A4}" destId="{EC49CA1D-5DFE-40FA-A472-FDC5E75B8646}" srcOrd="1" destOrd="0" parTransId="{7D1B60D1-1D7A-4600-B5FC-D089D99C4422}" sibTransId="{9A7584B9-FEFD-4CF3-85C7-362A133C6B9B}"/>
    <dgm:cxn modelId="{3DF4A391-FB9C-4252-974D-2DBEC778CAA9}" type="presOf" srcId="{EC49CA1D-5DFE-40FA-A472-FDC5E75B8646}" destId="{D5FF6FF9-D16B-4988-AD17-4C34FA62D04D}" srcOrd="0" destOrd="0" presId="urn:microsoft.com/office/officeart/2005/8/layout/vList3"/>
    <dgm:cxn modelId="{4781C59E-7388-4FF2-99F9-C48AAC760277}" srcId="{3E96BB7E-9AEB-40DF-9599-6EC8CD0C79A4}" destId="{273B9839-7EF8-4D6C-A8AA-BA3032E0654A}" srcOrd="3" destOrd="0" parTransId="{51A10761-BFD8-4EEA-9B1F-2932D4C77025}" sibTransId="{1AEED333-BECD-42DE-B937-7E74E0902640}"/>
    <dgm:cxn modelId="{1EC9CA24-7B2A-4AFF-8E18-E2724C5C6AD3}" type="presOf" srcId="{A3218779-B761-4C1C-ACC4-A5DBA2109CE9}" destId="{7B8DB426-D30D-43AF-87B1-D36218CC4856}" srcOrd="0" destOrd="0" presId="urn:microsoft.com/office/officeart/2005/8/layout/vList3"/>
    <dgm:cxn modelId="{2B2C29C1-E859-4707-A551-6E92029D101E}" srcId="{3E96BB7E-9AEB-40DF-9599-6EC8CD0C79A4}" destId="{A3218779-B761-4C1C-ACC4-A5DBA2109CE9}" srcOrd="2" destOrd="0" parTransId="{87A401D9-8F4D-44ED-BE24-40B0A2D0F999}" sibTransId="{22803EC3-C47A-4AA9-8B8E-429E3C9147C7}"/>
    <dgm:cxn modelId="{A3AFD822-B2C1-45AD-9B16-07289F546CC4}" type="presOf" srcId="{3E96BB7E-9AEB-40DF-9599-6EC8CD0C79A4}" destId="{410825D3-AE00-432A-B126-1EF1C3CEF3B5}" srcOrd="0" destOrd="0" presId="urn:microsoft.com/office/officeart/2005/8/layout/vList3"/>
    <dgm:cxn modelId="{7CAD03D5-E1F2-4565-971F-E1909190B909}" type="presOf" srcId="{273B9839-7EF8-4D6C-A8AA-BA3032E0654A}" destId="{FAE48E82-783E-4FBD-A66E-6CC1BD4A3C4D}" srcOrd="0" destOrd="0" presId="urn:microsoft.com/office/officeart/2005/8/layout/vList3"/>
    <dgm:cxn modelId="{371714AB-A9E9-4667-B703-0D1D460D6B2F}" type="presOf" srcId="{FFA0472C-8D4D-4CBE-AA82-CEF9D5DDF5F5}" destId="{C2CDE16C-BC28-4B02-A443-F081981F1632}" srcOrd="0" destOrd="0" presId="urn:microsoft.com/office/officeart/2005/8/layout/vList3"/>
    <dgm:cxn modelId="{0D51F60C-2EE0-4951-B9E5-3E9BEF65B48A}" type="presParOf" srcId="{410825D3-AE00-432A-B126-1EF1C3CEF3B5}" destId="{336889E5-83DF-4575-991F-55EF531D22D6}" srcOrd="0" destOrd="0" presId="urn:microsoft.com/office/officeart/2005/8/layout/vList3"/>
    <dgm:cxn modelId="{380C4C6F-9258-4E99-A568-74F7B6D42E7C}" type="presParOf" srcId="{336889E5-83DF-4575-991F-55EF531D22D6}" destId="{4DC7126F-6B48-4D38-9196-F76FD1527148}" srcOrd="0" destOrd="0" presId="urn:microsoft.com/office/officeart/2005/8/layout/vList3"/>
    <dgm:cxn modelId="{01407EC3-9ED6-4D16-9DCD-9E609ADB1872}" type="presParOf" srcId="{336889E5-83DF-4575-991F-55EF531D22D6}" destId="{C2CDE16C-BC28-4B02-A443-F081981F1632}" srcOrd="1" destOrd="0" presId="urn:microsoft.com/office/officeart/2005/8/layout/vList3"/>
    <dgm:cxn modelId="{F20310C8-1C35-48FD-9E6B-10BA4F4BEFBF}" type="presParOf" srcId="{410825D3-AE00-432A-B126-1EF1C3CEF3B5}" destId="{2F5BE5FA-DAE2-44EC-BCB1-3019F3F2F83E}" srcOrd="1" destOrd="0" presId="urn:microsoft.com/office/officeart/2005/8/layout/vList3"/>
    <dgm:cxn modelId="{9F0F78BA-28EC-446D-AAA7-4D547AE18063}" type="presParOf" srcId="{410825D3-AE00-432A-B126-1EF1C3CEF3B5}" destId="{7C61D99F-8543-4F57-BD7A-917C5415C4BD}" srcOrd="2" destOrd="0" presId="urn:microsoft.com/office/officeart/2005/8/layout/vList3"/>
    <dgm:cxn modelId="{08BC4DCB-0220-468C-B127-7BA1E4775F6E}" type="presParOf" srcId="{7C61D99F-8543-4F57-BD7A-917C5415C4BD}" destId="{FDA7619C-D2B5-4B1B-BFC8-45AE8B77AEA0}" srcOrd="0" destOrd="0" presId="urn:microsoft.com/office/officeart/2005/8/layout/vList3"/>
    <dgm:cxn modelId="{8B6C57E9-6EAF-47BC-8A7F-F59E23D2F36D}" type="presParOf" srcId="{7C61D99F-8543-4F57-BD7A-917C5415C4BD}" destId="{D5FF6FF9-D16B-4988-AD17-4C34FA62D04D}" srcOrd="1" destOrd="0" presId="urn:microsoft.com/office/officeart/2005/8/layout/vList3"/>
    <dgm:cxn modelId="{9479E940-1BA5-43C9-91AA-C3F65C5A630B}" type="presParOf" srcId="{410825D3-AE00-432A-B126-1EF1C3CEF3B5}" destId="{41B6A695-AD53-47C5-A8B0-EFCF5BAC21F6}" srcOrd="3" destOrd="0" presId="urn:microsoft.com/office/officeart/2005/8/layout/vList3"/>
    <dgm:cxn modelId="{B77E8D9E-A45E-4F09-92CF-26E0039C417B}" type="presParOf" srcId="{410825D3-AE00-432A-B126-1EF1C3CEF3B5}" destId="{46773B82-5590-4EFD-B739-62A89BD76097}" srcOrd="4" destOrd="0" presId="urn:microsoft.com/office/officeart/2005/8/layout/vList3"/>
    <dgm:cxn modelId="{D110ED3D-18AD-4DFD-8EBB-2F66C2BB5454}" type="presParOf" srcId="{46773B82-5590-4EFD-B739-62A89BD76097}" destId="{613383D5-4AAA-4F7A-8D7B-090D56627459}" srcOrd="0" destOrd="0" presId="urn:microsoft.com/office/officeart/2005/8/layout/vList3"/>
    <dgm:cxn modelId="{EC7A1A8A-FB94-4E77-AA54-614AFBAA06B5}" type="presParOf" srcId="{46773B82-5590-4EFD-B739-62A89BD76097}" destId="{7B8DB426-D30D-43AF-87B1-D36218CC4856}" srcOrd="1" destOrd="0" presId="urn:microsoft.com/office/officeart/2005/8/layout/vList3"/>
    <dgm:cxn modelId="{28EADBF0-29FA-44B5-A3FA-B9753A4B5D81}" type="presParOf" srcId="{410825D3-AE00-432A-B126-1EF1C3CEF3B5}" destId="{E6F4B8B9-431F-4249-B484-9251A9C365E7}" srcOrd="5" destOrd="0" presId="urn:microsoft.com/office/officeart/2005/8/layout/vList3"/>
    <dgm:cxn modelId="{C5C5862D-67CE-422B-90BB-BEC56C5F20D2}" type="presParOf" srcId="{410825D3-AE00-432A-B126-1EF1C3CEF3B5}" destId="{2F99C683-4EFF-47B0-AA25-0F665016B71C}" srcOrd="6" destOrd="0" presId="urn:microsoft.com/office/officeart/2005/8/layout/vList3"/>
    <dgm:cxn modelId="{9E044E9C-C434-4D2E-8B15-B73F45ECEEC9}" type="presParOf" srcId="{2F99C683-4EFF-47B0-AA25-0F665016B71C}" destId="{3BAD002D-05CA-43E0-8A32-3CD284342EDD}" srcOrd="0" destOrd="0" presId="urn:microsoft.com/office/officeart/2005/8/layout/vList3"/>
    <dgm:cxn modelId="{CD5410A5-E74D-4317-882A-FF648C3765E8}" type="presParOf" srcId="{2F99C683-4EFF-47B0-AA25-0F665016B71C}" destId="{FAE48E82-783E-4FBD-A66E-6CC1BD4A3C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0CDB1E-E7F8-4CA5-9265-1C57C0C0E2B0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BA100870-E245-4829-810E-90637C164315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pt-BR" sz="2000" dirty="0"/>
        </a:p>
      </dgm:t>
    </dgm:pt>
    <dgm:pt modelId="{4F51D098-0B68-4E89-B94E-0B9F370AC131}" type="parTrans" cxnId="{71990D70-5E83-43EC-AFFC-EF8A8BD7C4FF}">
      <dgm:prSet/>
      <dgm:spPr/>
      <dgm:t>
        <a:bodyPr/>
        <a:lstStyle/>
        <a:p>
          <a:endParaRPr lang="pt-BR" sz="2000"/>
        </a:p>
      </dgm:t>
    </dgm:pt>
    <dgm:pt modelId="{DF4E4C91-9D8A-4B2E-904A-81E9E7307477}" type="sibTrans" cxnId="{71990D70-5E83-43EC-AFFC-EF8A8BD7C4FF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pt-BR" sz="2000"/>
        </a:p>
      </dgm:t>
    </dgm:pt>
    <dgm:pt modelId="{575D4081-8789-4B82-BDF3-C72FB76452B4}">
      <dgm:prSet custT="1"/>
      <dgm:spPr>
        <a:blipFill rotWithShape="0">
          <a:blip xmlns:r="http://schemas.openxmlformats.org/officeDocument/2006/relationships" r:embed="rId2"/>
          <a:srcRect/>
          <a:stretch>
            <a:fillRect l="-18000" r="-18000"/>
          </a:stretch>
        </a:blipFill>
      </dgm:spPr>
      <dgm:t>
        <a:bodyPr/>
        <a:lstStyle/>
        <a:p>
          <a:endParaRPr lang="pt-BR" sz="2000" dirty="0"/>
        </a:p>
      </dgm:t>
    </dgm:pt>
    <dgm:pt modelId="{69D8BE45-C62D-4A4D-AA5F-C97B1BCF26BD}" type="parTrans" cxnId="{BB5B3F28-F497-4485-A5D7-041AB19C60C5}">
      <dgm:prSet/>
      <dgm:spPr/>
      <dgm:t>
        <a:bodyPr/>
        <a:lstStyle/>
        <a:p>
          <a:endParaRPr lang="pt-BR" sz="2000"/>
        </a:p>
      </dgm:t>
    </dgm:pt>
    <dgm:pt modelId="{96CFCA88-229B-4371-89E0-DA9FF04FB245}" type="sibTrans" cxnId="{BB5B3F28-F497-4485-A5D7-041AB19C60C5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pt-BR" sz="2000"/>
        </a:p>
      </dgm:t>
    </dgm:pt>
    <dgm:pt modelId="{C3499B53-0093-43E7-B269-918063E69467}">
      <dgm:prSet phldrT="[Texto]" custT="1"/>
      <dgm:spPr>
        <a:blipFill rotWithShape="0">
          <a:blip xmlns:r="http://schemas.openxmlformats.org/officeDocument/2006/relationships" r:embed="rId3"/>
          <a:srcRect/>
          <a:stretch>
            <a:fillRect l="-28000" r="-28000"/>
          </a:stretch>
        </a:blipFill>
      </dgm:spPr>
      <dgm:t>
        <a:bodyPr/>
        <a:lstStyle/>
        <a:p>
          <a:endParaRPr lang="pt-BR" sz="1800" dirty="0"/>
        </a:p>
      </dgm:t>
    </dgm:pt>
    <dgm:pt modelId="{83AC4E1B-EC68-4915-A8EE-EDE578B5411B}" type="parTrans" cxnId="{4A7D1FD5-08AE-4DAA-BE49-EDC388765B83}">
      <dgm:prSet/>
      <dgm:spPr/>
      <dgm:t>
        <a:bodyPr/>
        <a:lstStyle/>
        <a:p>
          <a:endParaRPr lang="pt-BR" sz="2000"/>
        </a:p>
      </dgm:t>
    </dgm:pt>
    <dgm:pt modelId="{9AFFEEBD-9195-4088-ABA7-42F2BE7FB3B9}" type="sibTrans" cxnId="{4A7D1FD5-08AE-4DAA-BE49-EDC388765B83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pt-BR" sz="2000"/>
        </a:p>
      </dgm:t>
    </dgm:pt>
    <dgm:pt modelId="{FA667AC1-1241-4AE1-9206-79E1EC291F33}">
      <dgm:prSet phldrT="[Texto]" custT="1"/>
      <dgm:spPr>
        <a:blipFill rotWithShape="0">
          <a:blip xmlns:r="http://schemas.openxmlformats.org/officeDocument/2006/relationships" r:embed="rId4"/>
          <a:srcRect/>
          <a:stretch>
            <a:fillRect l="-9000" r="-9000"/>
          </a:stretch>
        </a:blipFill>
      </dgm:spPr>
      <dgm:t>
        <a:bodyPr/>
        <a:lstStyle/>
        <a:p>
          <a:endParaRPr lang="pt-BR" sz="2000" dirty="0"/>
        </a:p>
      </dgm:t>
    </dgm:pt>
    <dgm:pt modelId="{CA702867-3EAE-442A-8C6F-056326F6D130}" type="parTrans" cxnId="{EC329312-0A54-47D2-A6C3-533CEABD198C}">
      <dgm:prSet/>
      <dgm:spPr/>
      <dgm:t>
        <a:bodyPr/>
        <a:lstStyle/>
        <a:p>
          <a:endParaRPr lang="pt-BR" sz="2000"/>
        </a:p>
      </dgm:t>
    </dgm:pt>
    <dgm:pt modelId="{86FD7522-D431-4014-9EF2-C160C9207EBC}" type="sibTrans" cxnId="{EC329312-0A54-47D2-A6C3-533CEABD198C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pt-BR" sz="2000"/>
        </a:p>
      </dgm:t>
    </dgm:pt>
    <dgm:pt modelId="{4963A469-CD10-4710-8736-AA6E0A35C191}">
      <dgm:prSet phldrT="[Texto]" custT="1"/>
      <dgm:spPr>
        <a:blipFill rotWithShape="0">
          <a:blip xmlns:r="http://schemas.openxmlformats.org/officeDocument/2006/relationships" r:embed="rId5"/>
          <a:srcRect/>
          <a:stretch>
            <a:fillRect/>
          </a:stretch>
        </a:blipFill>
      </dgm:spPr>
      <dgm:t>
        <a:bodyPr/>
        <a:lstStyle/>
        <a:p>
          <a:endParaRPr lang="pt-BR" sz="2000" dirty="0"/>
        </a:p>
      </dgm:t>
    </dgm:pt>
    <dgm:pt modelId="{CF5970E1-784B-44EA-99E3-BB4EF3FB844D}" type="sibTrans" cxnId="{8F689DC8-7189-4E0A-8E83-31FD8B85E9E7}">
      <dgm:prSet custT="1"/>
      <dgm:spPr>
        <a:solidFill>
          <a:schemeClr val="tx1"/>
        </a:solidFill>
        <a:ln>
          <a:solidFill>
            <a:srgbClr val="002060"/>
          </a:solidFill>
        </a:ln>
      </dgm:spPr>
      <dgm:t>
        <a:bodyPr/>
        <a:lstStyle/>
        <a:p>
          <a:endParaRPr lang="pt-BR" sz="2000"/>
        </a:p>
      </dgm:t>
    </dgm:pt>
    <dgm:pt modelId="{AE474CD3-5C17-43E5-9CE0-8CE36BD3D065}" type="parTrans" cxnId="{8F689DC8-7189-4E0A-8E83-31FD8B85E9E7}">
      <dgm:prSet/>
      <dgm:spPr/>
      <dgm:t>
        <a:bodyPr/>
        <a:lstStyle/>
        <a:p>
          <a:endParaRPr lang="pt-BR" sz="2000"/>
        </a:p>
      </dgm:t>
    </dgm:pt>
    <dgm:pt modelId="{5D5D3B92-2972-488C-8E64-36336EA6C94D}" type="pres">
      <dgm:prSet presAssocID="{1D0CDB1E-E7F8-4CA5-9265-1C57C0C0E2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448F89-CFD6-43FE-83AB-6A746097FA56}" type="pres">
      <dgm:prSet presAssocID="{BA100870-E245-4829-810E-90637C1643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C310A-FF54-4F68-89B0-16E3889AF509}" type="pres">
      <dgm:prSet presAssocID="{DF4E4C91-9D8A-4B2E-904A-81E9E7307477}" presName="sibTrans" presStyleLbl="sibTrans2D1" presStyleIdx="0" presStyleCnt="5"/>
      <dgm:spPr/>
      <dgm:t>
        <a:bodyPr/>
        <a:lstStyle/>
        <a:p>
          <a:endParaRPr lang="pt-BR"/>
        </a:p>
      </dgm:t>
    </dgm:pt>
    <dgm:pt modelId="{C2C16D9D-C205-4438-9C3D-69BD4DF957B3}" type="pres">
      <dgm:prSet presAssocID="{DF4E4C91-9D8A-4B2E-904A-81E9E7307477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1A8238F8-CDB2-4997-AF0F-C4EAC81D56AA}" type="pres">
      <dgm:prSet presAssocID="{575D4081-8789-4B82-BDF3-C72FB76452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4DD7E-FF5B-47D5-A420-C8845FE49545}" type="pres">
      <dgm:prSet presAssocID="{96CFCA88-229B-4371-89E0-DA9FF04FB245}" presName="sibTrans" presStyleLbl="sibTrans2D1" presStyleIdx="1" presStyleCnt="5"/>
      <dgm:spPr/>
      <dgm:t>
        <a:bodyPr/>
        <a:lstStyle/>
        <a:p>
          <a:endParaRPr lang="pt-BR"/>
        </a:p>
      </dgm:t>
    </dgm:pt>
    <dgm:pt modelId="{61754D64-0C31-47B9-A795-6C3A57442B5A}" type="pres">
      <dgm:prSet presAssocID="{96CFCA88-229B-4371-89E0-DA9FF04FB245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4C55950F-51F1-40F7-8639-958002148717}" type="pres">
      <dgm:prSet presAssocID="{C3499B53-0093-43E7-B269-918063E694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48C29F-C7AE-4FA8-B3CE-4D2F94BA2ED1}" type="pres">
      <dgm:prSet presAssocID="{9AFFEEBD-9195-4088-ABA7-42F2BE7FB3B9}" presName="sibTrans" presStyleLbl="sibTrans2D1" presStyleIdx="2" presStyleCnt="5"/>
      <dgm:spPr/>
      <dgm:t>
        <a:bodyPr/>
        <a:lstStyle/>
        <a:p>
          <a:endParaRPr lang="pt-BR"/>
        </a:p>
      </dgm:t>
    </dgm:pt>
    <dgm:pt modelId="{C0F0AAA5-7F38-4EF2-A0B5-E9169731D9BA}" type="pres">
      <dgm:prSet presAssocID="{9AFFEEBD-9195-4088-ABA7-42F2BE7FB3B9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8C9A0505-390B-4393-97F8-2EFE7C56263F}" type="pres">
      <dgm:prSet presAssocID="{FA667AC1-1241-4AE1-9206-79E1EC291F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57ABA0-0BC7-4B4E-B597-90B6B6FE8485}" type="pres">
      <dgm:prSet presAssocID="{86FD7522-D431-4014-9EF2-C160C9207EBC}" presName="sibTrans" presStyleLbl="sibTrans2D1" presStyleIdx="3" presStyleCnt="5"/>
      <dgm:spPr/>
      <dgm:t>
        <a:bodyPr/>
        <a:lstStyle/>
        <a:p>
          <a:endParaRPr lang="pt-BR"/>
        </a:p>
      </dgm:t>
    </dgm:pt>
    <dgm:pt modelId="{CE22A9DE-66DC-42F8-9F70-7D6A6C8F386A}" type="pres">
      <dgm:prSet presAssocID="{86FD7522-D431-4014-9EF2-C160C9207EBC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51BBD341-9655-4542-9575-0CA603C4CF05}" type="pres">
      <dgm:prSet presAssocID="{4963A469-CD10-4710-8736-AA6E0A35C191}" presName="node" presStyleLbl="node1" presStyleIdx="4" presStyleCnt="5" custRadScaleRad="98372" custRadScaleInc="-28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A576D5-7E0C-4F44-B3A7-2A35FF0E1ADB}" type="pres">
      <dgm:prSet presAssocID="{CF5970E1-784B-44EA-99E3-BB4EF3FB844D}" presName="sibTrans" presStyleLbl="sibTrans2D1" presStyleIdx="4" presStyleCnt="5"/>
      <dgm:spPr/>
      <dgm:t>
        <a:bodyPr/>
        <a:lstStyle/>
        <a:p>
          <a:endParaRPr lang="pt-BR"/>
        </a:p>
      </dgm:t>
    </dgm:pt>
    <dgm:pt modelId="{AD7E2BF8-06D0-40C5-9C1B-4BAEE5AF4523}" type="pres">
      <dgm:prSet presAssocID="{CF5970E1-784B-44EA-99E3-BB4EF3FB844D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FD834585-0016-428D-BF94-7DD5583C4E0A}" type="presOf" srcId="{86FD7522-D431-4014-9EF2-C160C9207EBC}" destId="{6057ABA0-0BC7-4B4E-B597-90B6B6FE8485}" srcOrd="0" destOrd="0" presId="urn:microsoft.com/office/officeart/2005/8/layout/cycle2"/>
    <dgm:cxn modelId="{138E90D9-5651-4283-A27E-3DC252E35D07}" type="presOf" srcId="{DF4E4C91-9D8A-4B2E-904A-81E9E7307477}" destId="{EC2C310A-FF54-4F68-89B0-16E3889AF509}" srcOrd="0" destOrd="0" presId="urn:microsoft.com/office/officeart/2005/8/layout/cycle2"/>
    <dgm:cxn modelId="{71990D70-5E83-43EC-AFFC-EF8A8BD7C4FF}" srcId="{1D0CDB1E-E7F8-4CA5-9265-1C57C0C0E2B0}" destId="{BA100870-E245-4829-810E-90637C164315}" srcOrd="0" destOrd="0" parTransId="{4F51D098-0B68-4E89-B94E-0B9F370AC131}" sibTransId="{DF4E4C91-9D8A-4B2E-904A-81E9E7307477}"/>
    <dgm:cxn modelId="{DA9B2A8F-9DEE-4757-947E-79846FA480D3}" type="presOf" srcId="{96CFCA88-229B-4371-89E0-DA9FF04FB245}" destId="{61754D64-0C31-47B9-A795-6C3A57442B5A}" srcOrd="1" destOrd="0" presId="urn:microsoft.com/office/officeart/2005/8/layout/cycle2"/>
    <dgm:cxn modelId="{4B262088-127E-4D19-8755-0BEFB99CD272}" type="presOf" srcId="{86FD7522-D431-4014-9EF2-C160C9207EBC}" destId="{CE22A9DE-66DC-42F8-9F70-7D6A6C8F386A}" srcOrd="1" destOrd="0" presId="urn:microsoft.com/office/officeart/2005/8/layout/cycle2"/>
    <dgm:cxn modelId="{56907F21-64C1-4897-9A8C-A8A62F195CF8}" type="presOf" srcId="{1D0CDB1E-E7F8-4CA5-9265-1C57C0C0E2B0}" destId="{5D5D3B92-2972-488C-8E64-36336EA6C94D}" srcOrd="0" destOrd="0" presId="urn:microsoft.com/office/officeart/2005/8/layout/cycle2"/>
    <dgm:cxn modelId="{D5444D07-C8B1-4AA1-81DC-836848CFC568}" type="presOf" srcId="{C3499B53-0093-43E7-B269-918063E69467}" destId="{4C55950F-51F1-40F7-8639-958002148717}" srcOrd="0" destOrd="0" presId="urn:microsoft.com/office/officeart/2005/8/layout/cycle2"/>
    <dgm:cxn modelId="{EC329312-0A54-47D2-A6C3-533CEABD198C}" srcId="{1D0CDB1E-E7F8-4CA5-9265-1C57C0C0E2B0}" destId="{FA667AC1-1241-4AE1-9206-79E1EC291F33}" srcOrd="3" destOrd="0" parTransId="{CA702867-3EAE-442A-8C6F-056326F6D130}" sibTransId="{86FD7522-D431-4014-9EF2-C160C9207EBC}"/>
    <dgm:cxn modelId="{5FAA2859-E739-4DC4-B567-36364D6A6EC0}" type="presOf" srcId="{DF4E4C91-9D8A-4B2E-904A-81E9E7307477}" destId="{C2C16D9D-C205-4438-9C3D-69BD4DF957B3}" srcOrd="1" destOrd="0" presId="urn:microsoft.com/office/officeart/2005/8/layout/cycle2"/>
    <dgm:cxn modelId="{4A7D1FD5-08AE-4DAA-BE49-EDC388765B83}" srcId="{1D0CDB1E-E7F8-4CA5-9265-1C57C0C0E2B0}" destId="{C3499B53-0093-43E7-B269-918063E69467}" srcOrd="2" destOrd="0" parTransId="{83AC4E1B-EC68-4915-A8EE-EDE578B5411B}" sibTransId="{9AFFEEBD-9195-4088-ABA7-42F2BE7FB3B9}"/>
    <dgm:cxn modelId="{8F689DC8-7189-4E0A-8E83-31FD8B85E9E7}" srcId="{1D0CDB1E-E7F8-4CA5-9265-1C57C0C0E2B0}" destId="{4963A469-CD10-4710-8736-AA6E0A35C191}" srcOrd="4" destOrd="0" parTransId="{AE474CD3-5C17-43E5-9CE0-8CE36BD3D065}" sibTransId="{CF5970E1-784B-44EA-99E3-BB4EF3FB844D}"/>
    <dgm:cxn modelId="{78EAF66A-FF81-4865-8FBD-C880B763A4D9}" type="presOf" srcId="{CF5970E1-784B-44EA-99E3-BB4EF3FB844D}" destId="{7DA576D5-7E0C-4F44-B3A7-2A35FF0E1ADB}" srcOrd="0" destOrd="0" presId="urn:microsoft.com/office/officeart/2005/8/layout/cycle2"/>
    <dgm:cxn modelId="{8C978C81-C336-45CE-84C1-D9EFA2729FDD}" type="presOf" srcId="{BA100870-E245-4829-810E-90637C164315}" destId="{6D448F89-CFD6-43FE-83AB-6A746097FA56}" srcOrd="0" destOrd="0" presId="urn:microsoft.com/office/officeart/2005/8/layout/cycle2"/>
    <dgm:cxn modelId="{94AA27E0-9011-4C86-B221-F9021CCEA81F}" type="presOf" srcId="{4963A469-CD10-4710-8736-AA6E0A35C191}" destId="{51BBD341-9655-4542-9575-0CA603C4CF05}" srcOrd="0" destOrd="0" presId="urn:microsoft.com/office/officeart/2005/8/layout/cycle2"/>
    <dgm:cxn modelId="{BB5B3F28-F497-4485-A5D7-041AB19C60C5}" srcId="{1D0CDB1E-E7F8-4CA5-9265-1C57C0C0E2B0}" destId="{575D4081-8789-4B82-BDF3-C72FB76452B4}" srcOrd="1" destOrd="0" parTransId="{69D8BE45-C62D-4A4D-AA5F-C97B1BCF26BD}" sibTransId="{96CFCA88-229B-4371-89E0-DA9FF04FB245}"/>
    <dgm:cxn modelId="{E227ED31-78B4-4A61-A2B2-BA68E2363260}" type="presOf" srcId="{9AFFEEBD-9195-4088-ABA7-42F2BE7FB3B9}" destId="{0F48C29F-C7AE-4FA8-B3CE-4D2F94BA2ED1}" srcOrd="0" destOrd="0" presId="urn:microsoft.com/office/officeart/2005/8/layout/cycle2"/>
    <dgm:cxn modelId="{38134F2C-A665-4F08-8E15-EC5C7A37391F}" type="presOf" srcId="{575D4081-8789-4B82-BDF3-C72FB76452B4}" destId="{1A8238F8-CDB2-4997-AF0F-C4EAC81D56AA}" srcOrd="0" destOrd="0" presId="urn:microsoft.com/office/officeart/2005/8/layout/cycle2"/>
    <dgm:cxn modelId="{ECF36D03-2C67-4B9A-BED6-3C804E28E8F2}" type="presOf" srcId="{9AFFEEBD-9195-4088-ABA7-42F2BE7FB3B9}" destId="{C0F0AAA5-7F38-4EF2-A0B5-E9169731D9BA}" srcOrd="1" destOrd="0" presId="urn:microsoft.com/office/officeart/2005/8/layout/cycle2"/>
    <dgm:cxn modelId="{D77E7873-13D0-45E7-A6C7-AC0937FA21AF}" type="presOf" srcId="{CF5970E1-784B-44EA-99E3-BB4EF3FB844D}" destId="{AD7E2BF8-06D0-40C5-9C1B-4BAEE5AF4523}" srcOrd="1" destOrd="0" presId="urn:microsoft.com/office/officeart/2005/8/layout/cycle2"/>
    <dgm:cxn modelId="{63EBBDDE-47F9-4956-937D-2C6A75E2063E}" type="presOf" srcId="{96CFCA88-229B-4371-89E0-DA9FF04FB245}" destId="{B254DD7E-FF5B-47D5-A420-C8845FE49545}" srcOrd="0" destOrd="0" presId="urn:microsoft.com/office/officeart/2005/8/layout/cycle2"/>
    <dgm:cxn modelId="{408301F1-C85D-4539-8784-65A8522624CE}" type="presOf" srcId="{FA667AC1-1241-4AE1-9206-79E1EC291F33}" destId="{8C9A0505-390B-4393-97F8-2EFE7C56263F}" srcOrd="0" destOrd="0" presId="urn:microsoft.com/office/officeart/2005/8/layout/cycle2"/>
    <dgm:cxn modelId="{7A9E98F0-9B8C-40F5-BEE6-AE92AB63905F}" type="presParOf" srcId="{5D5D3B92-2972-488C-8E64-36336EA6C94D}" destId="{6D448F89-CFD6-43FE-83AB-6A746097FA56}" srcOrd="0" destOrd="0" presId="urn:microsoft.com/office/officeart/2005/8/layout/cycle2"/>
    <dgm:cxn modelId="{5CAD0CF4-3E3C-4A9A-91E6-C40F34D9699B}" type="presParOf" srcId="{5D5D3B92-2972-488C-8E64-36336EA6C94D}" destId="{EC2C310A-FF54-4F68-89B0-16E3889AF509}" srcOrd="1" destOrd="0" presId="urn:microsoft.com/office/officeart/2005/8/layout/cycle2"/>
    <dgm:cxn modelId="{E63AA0A3-235D-462E-82D3-B2EFD417BAC0}" type="presParOf" srcId="{EC2C310A-FF54-4F68-89B0-16E3889AF509}" destId="{C2C16D9D-C205-4438-9C3D-69BD4DF957B3}" srcOrd="0" destOrd="0" presId="urn:microsoft.com/office/officeart/2005/8/layout/cycle2"/>
    <dgm:cxn modelId="{91B9DFEC-239F-4863-89AC-A4BE3DF8EED1}" type="presParOf" srcId="{5D5D3B92-2972-488C-8E64-36336EA6C94D}" destId="{1A8238F8-CDB2-4997-AF0F-C4EAC81D56AA}" srcOrd="2" destOrd="0" presId="urn:microsoft.com/office/officeart/2005/8/layout/cycle2"/>
    <dgm:cxn modelId="{1851B42F-BA28-405E-8DD7-34964690E45B}" type="presParOf" srcId="{5D5D3B92-2972-488C-8E64-36336EA6C94D}" destId="{B254DD7E-FF5B-47D5-A420-C8845FE49545}" srcOrd="3" destOrd="0" presId="urn:microsoft.com/office/officeart/2005/8/layout/cycle2"/>
    <dgm:cxn modelId="{BE2CD84C-251B-4E9B-9377-294D34D7A699}" type="presParOf" srcId="{B254DD7E-FF5B-47D5-A420-C8845FE49545}" destId="{61754D64-0C31-47B9-A795-6C3A57442B5A}" srcOrd="0" destOrd="0" presId="urn:microsoft.com/office/officeart/2005/8/layout/cycle2"/>
    <dgm:cxn modelId="{E8CFE81C-EE5E-4DC3-A7EE-12B04F7F5C1B}" type="presParOf" srcId="{5D5D3B92-2972-488C-8E64-36336EA6C94D}" destId="{4C55950F-51F1-40F7-8639-958002148717}" srcOrd="4" destOrd="0" presId="urn:microsoft.com/office/officeart/2005/8/layout/cycle2"/>
    <dgm:cxn modelId="{80BF3CD8-3BBA-4EAA-A6C8-A1C4566E8EDE}" type="presParOf" srcId="{5D5D3B92-2972-488C-8E64-36336EA6C94D}" destId="{0F48C29F-C7AE-4FA8-B3CE-4D2F94BA2ED1}" srcOrd="5" destOrd="0" presId="urn:microsoft.com/office/officeart/2005/8/layout/cycle2"/>
    <dgm:cxn modelId="{80ED4C80-2406-4B4E-926F-13060EA7013B}" type="presParOf" srcId="{0F48C29F-C7AE-4FA8-B3CE-4D2F94BA2ED1}" destId="{C0F0AAA5-7F38-4EF2-A0B5-E9169731D9BA}" srcOrd="0" destOrd="0" presId="urn:microsoft.com/office/officeart/2005/8/layout/cycle2"/>
    <dgm:cxn modelId="{68C5BCF4-2AC9-4A2C-BCCD-2C54433358F4}" type="presParOf" srcId="{5D5D3B92-2972-488C-8E64-36336EA6C94D}" destId="{8C9A0505-390B-4393-97F8-2EFE7C56263F}" srcOrd="6" destOrd="0" presId="urn:microsoft.com/office/officeart/2005/8/layout/cycle2"/>
    <dgm:cxn modelId="{ADEC3A9C-4B03-44D5-8DDF-9003B6CFA552}" type="presParOf" srcId="{5D5D3B92-2972-488C-8E64-36336EA6C94D}" destId="{6057ABA0-0BC7-4B4E-B597-90B6B6FE8485}" srcOrd="7" destOrd="0" presId="urn:microsoft.com/office/officeart/2005/8/layout/cycle2"/>
    <dgm:cxn modelId="{6EDEE858-79AD-4CE5-84A4-F7E0CB279837}" type="presParOf" srcId="{6057ABA0-0BC7-4B4E-B597-90B6B6FE8485}" destId="{CE22A9DE-66DC-42F8-9F70-7D6A6C8F386A}" srcOrd="0" destOrd="0" presId="urn:microsoft.com/office/officeart/2005/8/layout/cycle2"/>
    <dgm:cxn modelId="{40A39BCC-095A-48D6-973D-7DBD833BC5A4}" type="presParOf" srcId="{5D5D3B92-2972-488C-8E64-36336EA6C94D}" destId="{51BBD341-9655-4542-9575-0CA603C4CF05}" srcOrd="8" destOrd="0" presId="urn:microsoft.com/office/officeart/2005/8/layout/cycle2"/>
    <dgm:cxn modelId="{0B87F28C-2227-441A-9FA0-21A739B9B3F8}" type="presParOf" srcId="{5D5D3B92-2972-488C-8E64-36336EA6C94D}" destId="{7DA576D5-7E0C-4F44-B3A7-2A35FF0E1ADB}" srcOrd="9" destOrd="0" presId="urn:microsoft.com/office/officeart/2005/8/layout/cycle2"/>
    <dgm:cxn modelId="{37B8B316-C599-48AC-BEB2-E326D8A0F1CB}" type="presParOf" srcId="{7DA576D5-7E0C-4F44-B3A7-2A35FF0E1ADB}" destId="{AD7E2BF8-06D0-40C5-9C1B-4BAEE5AF45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861107-3504-4AA5-84A6-F1B14C36E0DA}" type="doc">
      <dgm:prSet loTypeId="urn:microsoft.com/office/officeart/2005/8/layout/equation1" loCatId="relationship" qsTypeId="urn:microsoft.com/office/officeart/2005/8/quickstyle/simple2" qsCatId="simple" csTypeId="urn:microsoft.com/office/officeart/2005/8/colors/accent0_2" csCatId="mainScheme" phldr="1"/>
      <dgm:spPr/>
    </dgm:pt>
    <dgm:pt modelId="{7AE2212A-3245-4AF2-8559-98F992F1F897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QUANTITATIVAMENTE </a:t>
          </a:r>
        </a:p>
      </dgm:t>
    </dgm:pt>
    <dgm:pt modelId="{4BF26EA0-F57C-4811-BDA5-1D9C88CB18B2}" type="parTrans" cxnId="{587E9760-2AAB-4ACE-B3AD-3F14BAD589DB}">
      <dgm:prSet/>
      <dgm:spPr/>
      <dgm:t>
        <a:bodyPr/>
        <a:lstStyle/>
        <a:p>
          <a:endParaRPr lang="pt-BR" sz="1200" b="1" dirty="0">
            <a:solidFill>
              <a:schemeClr val="tx1"/>
            </a:solidFill>
          </a:endParaRPr>
        </a:p>
      </dgm:t>
    </dgm:pt>
    <dgm:pt modelId="{DF3709C0-28C4-43F4-9963-1D06C7956E33}" type="sibTrans" cxnId="{587E9760-2AAB-4ACE-B3AD-3F14BAD589DB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pt-BR" sz="1200" b="1" dirty="0">
            <a:solidFill>
              <a:schemeClr val="tx1"/>
            </a:solidFill>
          </a:endParaRPr>
        </a:p>
      </dgm:t>
    </dgm:pt>
    <dgm:pt modelId="{0911945F-7889-4BD9-AECB-C7645DEF57F0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ANÁLISE DA PROPOSTA  </a:t>
          </a:r>
          <a:endParaRPr lang="pt-BR" sz="1200" b="1" dirty="0">
            <a:solidFill>
              <a:schemeClr val="tx1"/>
            </a:solidFill>
          </a:endParaRPr>
        </a:p>
      </dgm:t>
    </dgm:pt>
    <dgm:pt modelId="{79BE649E-26C2-4D68-A5FA-3BCA1C861AD8}" type="sibTrans" cxnId="{55CD37F9-D035-4189-9D58-FC0F143B8599}">
      <dgm:prSet/>
      <dgm:spPr/>
      <dgm:t>
        <a:bodyPr/>
        <a:lstStyle/>
        <a:p>
          <a:endParaRPr lang="pt-BR" sz="1200" b="1" dirty="0">
            <a:solidFill>
              <a:schemeClr val="tx1"/>
            </a:solidFill>
          </a:endParaRPr>
        </a:p>
      </dgm:t>
    </dgm:pt>
    <dgm:pt modelId="{C823BECB-65CB-44FC-88A5-C9481CAD28A7}" type="parTrans" cxnId="{55CD37F9-D035-4189-9D58-FC0F143B8599}">
      <dgm:prSet/>
      <dgm:spPr/>
      <dgm:t>
        <a:bodyPr/>
        <a:lstStyle/>
        <a:p>
          <a:endParaRPr lang="pt-BR" sz="1200" b="1" dirty="0">
            <a:solidFill>
              <a:schemeClr val="tx1"/>
            </a:solidFill>
          </a:endParaRPr>
        </a:p>
      </dgm:t>
    </dgm:pt>
    <dgm:pt modelId="{906F4866-02FE-454D-8BED-AC097E966D2F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QUALITATIVAMENTE </a:t>
          </a:r>
        </a:p>
      </dgm:t>
    </dgm:pt>
    <dgm:pt modelId="{879347CF-F9E3-4C48-9BCF-F1AF0A6339E0}" type="sibTrans" cxnId="{704CC820-B1B3-4E86-98CD-3575364F0C78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pt-BR" sz="1200" b="1" dirty="0">
            <a:solidFill>
              <a:schemeClr val="tx1"/>
            </a:solidFill>
          </a:endParaRPr>
        </a:p>
      </dgm:t>
    </dgm:pt>
    <dgm:pt modelId="{A22C467C-A8FA-4B53-BEF1-EB4CAD06B6A1}" type="parTrans" cxnId="{704CC820-B1B3-4E86-98CD-3575364F0C78}">
      <dgm:prSet/>
      <dgm:spPr/>
      <dgm:t>
        <a:bodyPr/>
        <a:lstStyle/>
        <a:p>
          <a:endParaRPr lang="pt-BR" sz="1200" b="1" dirty="0">
            <a:solidFill>
              <a:schemeClr val="tx1"/>
            </a:solidFill>
          </a:endParaRPr>
        </a:p>
      </dgm:t>
    </dgm:pt>
    <dgm:pt modelId="{7D125555-29D3-49F6-859D-3466D9F6A7E7}" type="pres">
      <dgm:prSet presAssocID="{EF861107-3504-4AA5-84A6-F1B14C36E0DA}" presName="linearFlow" presStyleCnt="0">
        <dgm:presLayoutVars>
          <dgm:dir/>
          <dgm:resizeHandles val="exact"/>
        </dgm:presLayoutVars>
      </dgm:prSet>
      <dgm:spPr/>
    </dgm:pt>
    <dgm:pt modelId="{BDF9EBF3-2848-453D-8C96-E5DE211E5EAC}" type="pres">
      <dgm:prSet presAssocID="{906F4866-02FE-454D-8BED-AC097E966D2F}" presName="node" presStyleLbl="node1" presStyleIdx="0" presStyleCnt="3" custScaleX="109835" custScaleY="47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070355-43B0-407F-B436-F0D4FAE24235}" type="pres">
      <dgm:prSet presAssocID="{879347CF-F9E3-4C48-9BCF-F1AF0A6339E0}" presName="spacerL" presStyleCnt="0"/>
      <dgm:spPr/>
    </dgm:pt>
    <dgm:pt modelId="{F5FE33F7-B368-4854-BF17-166E028F56AA}" type="pres">
      <dgm:prSet presAssocID="{879347CF-F9E3-4C48-9BCF-F1AF0A6339E0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B4A6C3F-D324-403C-B3BF-4FE7EBD8A17A}" type="pres">
      <dgm:prSet presAssocID="{879347CF-F9E3-4C48-9BCF-F1AF0A6339E0}" presName="spacerR" presStyleCnt="0"/>
      <dgm:spPr/>
    </dgm:pt>
    <dgm:pt modelId="{7CDB2815-FA03-419C-86FF-8D600D9DA43C}" type="pres">
      <dgm:prSet presAssocID="{7AE2212A-3245-4AF2-8559-98F992F1F897}" presName="node" presStyleLbl="node1" presStyleIdx="1" presStyleCnt="3" custScaleX="111577" custScaleY="47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FD192B-68B4-4920-8475-8834132AC971}" type="pres">
      <dgm:prSet presAssocID="{DF3709C0-28C4-43F4-9963-1D06C7956E33}" presName="spacerL" presStyleCnt="0"/>
      <dgm:spPr/>
    </dgm:pt>
    <dgm:pt modelId="{EABD3481-B83D-4512-B88D-FE59FFF9893F}" type="pres">
      <dgm:prSet presAssocID="{DF3709C0-28C4-43F4-9963-1D06C7956E3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63AED84-BA63-484D-9293-79AFD23E174D}" type="pres">
      <dgm:prSet presAssocID="{DF3709C0-28C4-43F4-9963-1D06C7956E33}" presName="spacerR" presStyleCnt="0"/>
      <dgm:spPr/>
    </dgm:pt>
    <dgm:pt modelId="{4261C8DB-589A-479E-B7B8-72CBF890A9A7}" type="pres">
      <dgm:prSet presAssocID="{0911945F-7889-4BD9-AECB-C7645DEF57F0}" presName="node" presStyleLbl="node1" presStyleIdx="2" presStyleCnt="3" custScaleY="47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0325E1-A138-4A14-8508-10F9E1565E19}" type="presOf" srcId="{7AE2212A-3245-4AF2-8559-98F992F1F897}" destId="{7CDB2815-FA03-419C-86FF-8D600D9DA43C}" srcOrd="0" destOrd="0" presId="urn:microsoft.com/office/officeart/2005/8/layout/equation1"/>
    <dgm:cxn modelId="{D83B3BBC-D53C-4A55-A6A8-ADF6318E8562}" type="presOf" srcId="{0911945F-7889-4BD9-AECB-C7645DEF57F0}" destId="{4261C8DB-589A-479E-B7B8-72CBF890A9A7}" srcOrd="0" destOrd="0" presId="urn:microsoft.com/office/officeart/2005/8/layout/equation1"/>
    <dgm:cxn modelId="{1ADFD793-24C3-4E1E-B0DD-8F1EF4E5207E}" type="presOf" srcId="{EF861107-3504-4AA5-84A6-F1B14C36E0DA}" destId="{7D125555-29D3-49F6-859D-3466D9F6A7E7}" srcOrd="0" destOrd="0" presId="urn:microsoft.com/office/officeart/2005/8/layout/equation1"/>
    <dgm:cxn modelId="{18EC7499-04E1-4A26-AA38-5F7A9CFE7799}" type="presOf" srcId="{879347CF-F9E3-4C48-9BCF-F1AF0A6339E0}" destId="{F5FE33F7-B368-4854-BF17-166E028F56AA}" srcOrd="0" destOrd="0" presId="urn:microsoft.com/office/officeart/2005/8/layout/equation1"/>
    <dgm:cxn modelId="{54587CAC-F30A-416A-8A81-582A3DC25F89}" type="presOf" srcId="{DF3709C0-28C4-43F4-9963-1D06C7956E33}" destId="{EABD3481-B83D-4512-B88D-FE59FFF9893F}" srcOrd="0" destOrd="0" presId="urn:microsoft.com/office/officeart/2005/8/layout/equation1"/>
    <dgm:cxn modelId="{704CC820-B1B3-4E86-98CD-3575364F0C78}" srcId="{EF861107-3504-4AA5-84A6-F1B14C36E0DA}" destId="{906F4866-02FE-454D-8BED-AC097E966D2F}" srcOrd="0" destOrd="0" parTransId="{A22C467C-A8FA-4B53-BEF1-EB4CAD06B6A1}" sibTransId="{879347CF-F9E3-4C48-9BCF-F1AF0A6339E0}"/>
    <dgm:cxn modelId="{55CD37F9-D035-4189-9D58-FC0F143B8599}" srcId="{EF861107-3504-4AA5-84A6-F1B14C36E0DA}" destId="{0911945F-7889-4BD9-AECB-C7645DEF57F0}" srcOrd="2" destOrd="0" parTransId="{C823BECB-65CB-44FC-88A5-C9481CAD28A7}" sibTransId="{79BE649E-26C2-4D68-A5FA-3BCA1C861AD8}"/>
    <dgm:cxn modelId="{587E9760-2AAB-4ACE-B3AD-3F14BAD589DB}" srcId="{EF861107-3504-4AA5-84A6-F1B14C36E0DA}" destId="{7AE2212A-3245-4AF2-8559-98F992F1F897}" srcOrd="1" destOrd="0" parTransId="{4BF26EA0-F57C-4811-BDA5-1D9C88CB18B2}" sibTransId="{DF3709C0-28C4-43F4-9963-1D06C7956E33}"/>
    <dgm:cxn modelId="{04AC7C05-4244-4F41-955D-A160A19B8090}" type="presOf" srcId="{906F4866-02FE-454D-8BED-AC097E966D2F}" destId="{BDF9EBF3-2848-453D-8C96-E5DE211E5EAC}" srcOrd="0" destOrd="0" presId="urn:microsoft.com/office/officeart/2005/8/layout/equation1"/>
    <dgm:cxn modelId="{ABB96A8E-EC03-4FD0-8F77-86297FD271C8}" type="presParOf" srcId="{7D125555-29D3-49F6-859D-3466D9F6A7E7}" destId="{BDF9EBF3-2848-453D-8C96-E5DE211E5EAC}" srcOrd="0" destOrd="0" presId="urn:microsoft.com/office/officeart/2005/8/layout/equation1"/>
    <dgm:cxn modelId="{1ADD4481-6FAE-476C-9DC3-4C1434E36E87}" type="presParOf" srcId="{7D125555-29D3-49F6-859D-3466D9F6A7E7}" destId="{79070355-43B0-407F-B436-F0D4FAE24235}" srcOrd="1" destOrd="0" presId="urn:microsoft.com/office/officeart/2005/8/layout/equation1"/>
    <dgm:cxn modelId="{B215C678-2E0E-41A7-9B00-7EF59B7F9072}" type="presParOf" srcId="{7D125555-29D3-49F6-859D-3466D9F6A7E7}" destId="{F5FE33F7-B368-4854-BF17-166E028F56AA}" srcOrd="2" destOrd="0" presId="urn:microsoft.com/office/officeart/2005/8/layout/equation1"/>
    <dgm:cxn modelId="{AC0D8AA8-9AB4-43E0-AD6B-A8B2112C4BBB}" type="presParOf" srcId="{7D125555-29D3-49F6-859D-3466D9F6A7E7}" destId="{3B4A6C3F-D324-403C-B3BF-4FE7EBD8A17A}" srcOrd="3" destOrd="0" presId="urn:microsoft.com/office/officeart/2005/8/layout/equation1"/>
    <dgm:cxn modelId="{465E8D17-DE82-49F3-8451-4BA8D086330B}" type="presParOf" srcId="{7D125555-29D3-49F6-859D-3466D9F6A7E7}" destId="{7CDB2815-FA03-419C-86FF-8D600D9DA43C}" srcOrd="4" destOrd="0" presId="urn:microsoft.com/office/officeart/2005/8/layout/equation1"/>
    <dgm:cxn modelId="{D5453C3F-F96D-45F8-BA22-C36F29884992}" type="presParOf" srcId="{7D125555-29D3-49F6-859D-3466D9F6A7E7}" destId="{FEFD192B-68B4-4920-8475-8834132AC971}" srcOrd="5" destOrd="0" presId="urn:microsoft.com/office/officeart/2005/8/layout/equation1"/>
    <dgm:cxn modelId="{40F550EB-6ABC-4A58-B18E-555F6494BD9A}" type="presParOf" srcId="{7D125555-29D3-49F6-859D-3466D9F6A7E7}" destId="{EABD3481-B83D-4512-B88D-FE59FFF9893F}" srcOrd="6" destOrd="0" presId="urn:microsoft.com/office/officeart/2005/8/layout/equation1"/>
    <dgm:cxn modelId="{FAC17477-D8F1-41A1-89A4-0572A42849FB}" type="presParOf" srcId="{7D125555-29D3-49F6-859D-3466D9F6A7E7}" destId="{363AED84-BA63-484D-9293-79AFD23E174D}" srcOrd="7" destOrd="0" presId="urn:microsoft.com/office/officeart/2005/8/layout/equation1"/>
    <dgm:cxn modelId="{272FDB46-2B50-4C56-9395-89BAD4E62F48}" type="presParOf" srcId="{7D125555-29D3-49F6-859D-3466D9F6A7E7}" destId="{4261C8DB-589A-479E-B7B8-72CBF890A9A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CDD0DB-A6D3-4005-8277-D27A5D68F593}" type="doc">
      <dgm:prSet loTypeId="urn:microsoft.com/office/officeart/2005/8/layout/vList5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01CF3C4D-73C4-45F1-9E56-9BB3A5A8C74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pt-BR" sz="2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B07FAA1-8DC9-48C2-84D4-60A2EE4C2D79}" type="parTrans" cxnId="{DC76EC85-B831-4293-B888-322164ADE80F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784224E-FA53-4DA7-BF4D-0305DFCB7E61}" type="sibTrans" cxnId="{DC76EC85-B831-4293-B888-322164ADE80F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CC31E95C-1262-431F-8612-DD27251209E2}">
      <dgm:prSet custT="1"/>
      <dgm:spPr/>
      <dgm:t>
        <a:bodyPr/>
        <a:lstStyle/>
        <a:p>
          <a:pPr algn="ctr" rtl="0"/>
          <a:r>
            <a:rPr lang="pt-BR" sz="2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</a:t>
          </a:r>
          <a:r>
            <a:rPr lang="pt-BR" sz="2400" b="1" u="sng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rimeira parte:</a:t>
          </a:r>
          <a:r>
            <a:rPr lang="pt-BR" sz="2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pt-BR" sz="2400" b="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Aplicou-se um </a:t>
          </a:r>
          <a:r>
            <a:rPr lang="pt-BR" sz="2400" b="1" dirty="0" err="1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rPr>
            <a:t>Quiz</a:t>
          </a:r>
          <a:r>
            <a:rPr lang="pt-BR" sz="2400" b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rPr>
            <a:t> Educativo </a:t>
          </a:r>
          <a:r>
            <a:rPr lang="pt-BR" sz="2400" b="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para quantificar o conhecimento prévio dos alunos</a:t>
          </a:r>
          <a:endParaRPr lang="pt-BR" sz="2400" b="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3838550-17C2-4874-8009-2ADEBECD43C0}" type="parTrans" cxnId="{46BF7140-4147-4646-B612-4BF0C769FC07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CFAE285-8372-4C18-8842-72918759C65D}" type="sibTrans" cxnId="{46BF7140-4147-4646-B612-4BF0C769FC07}">
      <dgm:prSet/>
      <dgm:spPr/>
      <dgm:t>
        <a:bodyPr/>
        <a:lstStyle/>
        <a:p>
          <a:pPr algn="ctr"/>
          <a:endParaRPr lang="pt-BR" sz="2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D75CD91D-2FF9-4071-976C-399C7D6949BD}">
      <dgm:prSet custT="1"/>
      <dgm:spPr/>
      <dgm:t>
        <a:bodyPr/>
        <a:lstStyle/>
        <a:p>
          <a:pPr algn="ctr"/>
          <a:endParaRPr lang="pt-BR" sz="2400" b="0" dirty="0" smtClean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1AAC0FF-F58D-4F0F-900C-79DC74874B97}" type="parTrans" cxnId="{6CA0E6D4-0942-452B-80A2-7B051B10773A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7A85EA22-5044-4E29-8D1E-64C93067E052}" type="sibTrans" cxnId="{6CA0E6D4-0942-452B-80A2-7B051B10773A}">
      <dgm:prSet/>
      <dgm:spPr/>
      <dgm:t>
        <a:bodyPr/>
        <a:lstStyle/>
        <a:p>
          <a:pPr algn="ctr"/>
          <a:endParaRPr lang="pt-BR">
            <a:solidFill>
              <a:schemeClr val="tx1"/>
            </a:solidFill>
          </a:endParaRPr>
        </a:p>
      </dgm:t>
    </dgm:pt>
    <dgm:pt modelId="{46CA8F32-8A8E-41A9-B3D9-E89DAD6C0535}">
      <dgm:prSet custT="1"/>
      <dgm:spPr/>
      <dgm:t>
        <a:bodyPr/>
        <a:lstStyle/>
        <a:p>
          <a:pPr algn="ctr" rtl="0"/>
          <a:endParaRPr lang="pt-BR" sz="2400" b="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FA482665-6BB2-4A92-8562-824CCD996275}" type="parTrans" cxnId="{AAEAB274-C4BE-498C-BBE6-62EBCAA4FDF1}">
      <dgm:prSet/>
      <dgm:spPr/>
      <dgm:t>
        <a:bodyPr/>
        <a:lstStyle/>
        <a:p>
          <a:endParaRPr lang="pt-BR"/>
        </a:p>
      </dgm:t>
    </dgm:pt>
    <dgm:pt modelId="{0F797D1D-99AE-4DCB-8A31-513D3711A027}" type="sibTrans" cxnId="{AAEAB274-C4BE-498C-BBE6-62EBCAA4FDF1}">
      <dgm:prSet/>
      <dgm:spPr/>
      <dgm:t>
        <a:bodyPr/>
        <a:lstStyle/>
        <a:p>
          <a:endParaRPr lang="pt-BR"/>
        </a:p>
      </dgm:t>
    </dgm:pt>
    <dgm:pt modelId="{157B6391-9082-40FE-BE94-CE2BD9650078}" type="pres">
      <dgm:prSet presAssocID="{FACDD0DB-A6D3-4005-8277-D27A5D68F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067965-E256-47A5-AD68-718F0BCBD2F7}" type="pres">
      <dgm:prSet presAssocID="{01CF3C4D-73C4-45F1-9E56-9BB3A5A8C740}" presName="linNode" presStyleCnt="0"/>
      <dgm:spPr/>
      <dgm:t>
        <a:bodyPr/>
        <a:lstStyle/>
        <a:p>
          <a:endParaRPr lang="pt-BR"/>
        </a:p>
      </dgm:t>
    </dgm:pt>
    <dgm:pt modelId="{5E07DAB2-FE93-45D5-8705-E2A31DDB6780}" type="pres">
      <dgm:prSet presAssocID="{01CF3C4D-73C4-45F1-9E56-9BB3A5A8C740}" presName="parentText" presStyleLbl="node1" presStyleIdx="0" presStyleCnt="1" custScaleX="4547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350E58-EEC6-4671-B594-AF980D89F8CE}" type="pres">
      <dgm:prSet presAssocID="{01CF3C4D-73C4-45F1-9E56-9BB3A5A8C740}" presName="descendantText" presStyleLbl="alignAccFollowNode1" presStyleIdx="0" presStyleCnt="1" custScaleX="1130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53B17E-2CCF-45B7-BBEF-F0A8D7E7825A}" type="presOf" srcId="{46CA8F32-8A8E-41A9-B3D9-E89DAD6C0535}" destId="{9A350E58-EEC6-4671-B594-AF980D89F8CE}" srcOrd="0" destOrd="0" presId="urn:microsoft.com/office/officeart/2005/8/layout/vList5"/>
    <dgm:cxn modelId="{DC76EC85-B831-4293-B888-322164ADE80F}" srcId="{FACDD0DB-A6D3-4005-8277-D27A5D68F593}" destId="{01CF3C4D-73C4-45F1-9E56-9BB3A5A8C740}" srcOrd="0" destOrd="0" parTransId="{1B07FAA1-8DC9-48C2-84D4-60A2EE4C2D79}" sibTransId="{7784224E-FA53-4DA7-BF4D-0305DFCB7E61}"/>
    <dgm:cxn modelId="{0E542084-905E-43A4-9C56-294D26C5C3C7}" type="presOf" srcId="{D75CD91D-2FF9-4071-976C-399C7D6949BD}" destId="{9A350E58-EEC6-4671-B594-AF980D89F8CE}" srcOrd="0" destOrd="2" presId="urn:microsoft.com/office/officeart/2005/8/layout/vList5"/>
    <dgm:cxn modelId="{2FD844BD-B75F-4946-BFE5-D2A2DEF705FA}" type="presOf" srcId="{CC31E95C-1262-431F-8612-DD27251209E2}" destId="{9A350E58-EEC6-4671-B594-AF980D89F8CE}" srcOrd="0" destOrd="1" presId="urn:microsoft.com/office/officeart/2005/8/layout/vList5"/>
    <dgm:cxn modelId="{46BF7140-4147-4646-B612-4BF0C769FC07}" srcId="{01CF3C4D-73C4-45F1-9E56-9BB3A5A8C740}" destId="{CC31E95C-1262-431F-8612-DD27251209E2}" srcOrd="1" destOrd="0" parTransId="{E3838550-17C2-4874-8009-2ADEBECD43C0}" sibTransId="{7CFAE285-8372-4C18-8842-72918759C65D}"/>
    <dgm:cxn modelId="{AAEAB274-C4BE-498C-BBE6-62EBCAA4FDF1}" srcId="{01CF3C4D-73C4-45F1-9E56-9BB3A5A8C740}" destId="{46CA8F32-8A8E-41A9-B3D9-E89DAD6C0535}" srcOrd="0" destOrd="0" parTransId="{FA482665-6BB2-4A92-8562-824CCD996275}" sibTransId="{0F797D1D-99AE-4DCB-8A31-513D3711A027}"/>
    <dgm:cxn modelId="{07A7AD70-AD15-4671-A654-721677BA2990}" type="presOf" srcId="{FACDD0DB-A6D3-4005-8277-D27A5D68F593}" destId="{157B6391-9082-40FE-BE94-CE2BD9650078}" srcOrd="0" destOrd="0" presId="urn:microsoft.com/office/officeart/2005/8/layout/vList5"/>
    <dgm:cxn modelId="{6CA0E6D4-0942-452B-80A2-7B051B10773A}" srcId="{01CF3C4D-73C4-45F1-9E56-9BB3A5A8C740}" destId="{D75CD91D-2FF9-4071-976C-399C7D6949BD}" srcOrd="2" destOrd="0" parTransId="{E1AAC0FF-F58D-4F0F-900C-79DC74874B97}" sibTransId="{7A85EA22-5044-4E29-8D1E-64C93067E052}"/>
    <dgm:cxn modelId="{B4B86C3E-01BD-4A41-B7B2-3CD10F5827DB}" type="presOf" srcId="{01CF3C4D-73C4-45F1-9E56-9BB3A5A8C740}" destId="{5E07DAB2-FE93-45D5-8705-E2A31DDB6780}" srcOrd="0" destOrd="0" presId="urn:microsoft.com/office/officeart/2005/8/layout/vList5"/>
    <dgm:cxn modelId="{28720868-7BE9-4BA7-9054-5E50BAFAE141}" type="presParOf" srcId="{157B6391-9082-40FE-BE94-CE2BD9650078}" destId="{A8067965-E256-47A5-AD68-718F0BCBD2F7}" srcOrd="0" destOrd="0" presId="urn:microsoft.com/office/officeart/2005/8/layout/vList5"/>
    <dgm:cxn modelId="{378BCA17-5E03-4B63-8144-B533C30C6433}" type="presParOf" srcId="{A8067965-E256-47A5-AD68-718F0BCBD2F7}" destId="{5E07DAB2-FE93-45D5-8705-E2A31DDB6780}" srcOrd="0" destOrd="0" presId="urn:microsoft.com/office/officeart/2005/8/layout/vList5"/>
    <dgm:cxn modelId="{168D594C-C9FA-4B48-BB13-CECD523499AC}" type="presParOf" srcId="{A8067965-E256-47A5-AD68-718F0BCBD2F7}" destId="{9A350E58-EEC6-4671-B594-AF980D89F8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FFFD-D139-4DAF-8369-809D19C7ADEA}">
      <dsp:nvSpPr>
        <dsp:cNvPr id="0" name=""/>
        <dsp:cNvSpPr/>
      </dsp:nvSpPr>
      <dsp:spPr>
        <a:xfrm>
          <a:off x="197325" y="219909"/>
          <a:ext cx="3908904" cy="177999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385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Instrumento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primordial para a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conscientização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e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repasse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de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novos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conteúdos</a:t>
          </a:r>
          <a:r>
            <a:rPr lang="en-US" sz="2400" b="1" kern="1200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US" sz="2000" b="1" kern="1200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Ser</a:t>
          </a:r>
          <a:r>
            <a:rPr lang="en-US" sz="2000" b="1" kern="1200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US" sz="2000" b="1" kern="1200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humano</a:t>
          </a:r>
          <a:r>
            <a:rPr lang="en-US" sz="2000" b="1" kern="1200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 e </a:t>
          </a:r>
          <a:r>
            <a:rPr lang="en-US" sz="2000" b="1" kern="1200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meio</a:t>
          </a:r>
          <a:r>
            <a:rPr lang="en-US" sz="2000" b="1" kern="1200" dirty="0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US" sz="2000" b="1" kern="1200" dirty="0" err="1" smtClean="0">
              <a:solidFill>
                <a:srgbClr val="00B050"/>
              </a:solidFill>
              <a:latin typeface="+mj-lt"/>
              <a:ea typeface="Times New Roman" panose="02020603050405020304" pitchFamily="18" charset="0"/>
              <a:sym typeface="Wingdings" panose="05000000000000000000" pitchFamily="2" charset="2"/>
            </a:rPr>
            <a:t>ambiente</a:t>
          </a:r>
          <a:endParaRPr lang="pt-BR" sz="2000" b="1" kern="1200" dirty="0">
            <a:solidFill>
              <a:srgbClr val="00B050"/>
            </a:solidFill>
          </a:endParaRPr>
        </a:p>
      </dsp:txBody>
      <dsp:txXfrm>
        <a:off x="197325" y="219909"/>
        <a:ext cx="3908904" cy="1779993"/>
      </dsp:txXfrm>
    </dsp:sp>
    <dsp:sp modelId="{960211C7-3113-451E-8570-8D25092C396F}">
      <dsp:nvSpPr>
        <dsp:cNvPr id="0" name=""/>
        <dsp:cNvSpPr/>
      </dsp:nvSpPr>
      <dsp:spPr>
        <a:xfrm>
          <a:off x="0" y="414127"/>
          <a:ext cx="916176" cy="134939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3EB56-8C9D-41E4-A99D-44B1E54A87BB}">
      <dsp:nvSpPr>
        <dsp:cNvPr id="0" name=""/>
        <dsp:cNvSpPr/>
      </dsp:nvSpPr>
      <dsp:spPr>
        <a:xfrm>
          <a:off x="4476525" y="229486"/>
          <a:ext cx="3908904" cy="1760839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385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latin typeface="+mj-lt"/>
            </a:rPr>
            <a:t>Uma das ferramentas existentes para fins de sensibilizar e capacitar a respeito de problemas ambientais. 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4476525" y="229486"/>
        <a:ext cx="3908904" cy="1760839"/>
      </dsp:txXfrm>
    </dsp:sp>
    <dsp:sp modelId="{D7461E16-8911-4AAB-8FBD-0B6898559678}">
      <dsp:nvSpPr>
        <dsp:cNvPr id="0" name=""/>
        <dsp:cNvSpPr/>
      </dsp:nvSpPr>
      <dsp:spPr>
        <a:xfrm>
          <a:off x="4258801" y="414127"/>
          <a:ext cx="855072" cy="14266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8000" r="-5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583E6-6148-4B0D-9799-86C562BE0756}">
      <dsp:nvSpPr>
        <dsp:cNvPr id="0" name=""/>
        <dsp:cNvSpPr/>
      </dsp:nvSpPr>
      <dsp:spPr>
        <a:xfrm>
          <a:off x="182049" y="2139700"/>
          <a:ext cx="3908904" cy="191406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385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Promove</a:t>
          </a:r>
          <a:r>
            <a:rPr lang="en-US" sz="2400" b="1" kern="1200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a </a:t>
          </a:r>
          <a:r>
            <a:rPr lang="en-US" sz="2400" b="1" kern="1200" dirty="0" err="1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participação</a:t>
          </a:r>
          <a:r>
            <a:rPr lang="en-US" sz="2400" b="1" kern="1200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ativa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da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população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na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proposição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de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possíveis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soluções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aos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problemas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ambientais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182049" y="2139700"/>
        <a:ext cx="3908904" cy="1914068"/>
      </dsp:txXfrm>
    </dsp:sp>
    <dsp:sp modelId="{6B29B489-C01B-48B1-AF9A-671B3B9C44B8}">
      <dsp:nvSpPr>
        <dsp:cNvPr id="0" name=""/>
        <dsp:cNvSpPr/>
      </dsp:nvSpPr>
      <dsp:spPr>
        <a:xfrm>
          <a:off x="0" y="2461834"/>
          <a:ext cx="855072" cy="128260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83000" r="-8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87428-BBAD-46D2-A0B6-0355DA2DA2D3}">
      <dsp:nvSpPr>
        <dsp:cNvPr id="0" name=""/>
        <dsp:cNvSpPr/>
      </dsp:nvSpPr>
      <dsp:spPr>
        <a:xfrm>
          <a:off x="4461249" y="2213145"/>
          <a:ext cx="3908904" cy="1767179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385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Engajar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os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alunos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a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enfrentar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e resolver 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problemas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ambientais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que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fazem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parte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do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seu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contexto</a:t>
          </a:r>
          <a:r>
            <a:rPr lang="en-US" sz="24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rPr>
            <a:t>.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4461249" y="2213145"/>
        <a:ext cx="3908904" cy="1767179"/>
      </dsp:txXfrm>
    </dsp:sp>
    <dsp:sp modelId="{040D5F72-C969-4B04-8AB2-9E7CFC6505F9}">
      <dsp:nvSpPr>
        <dsp:cNvPr id="0" name=""/>
        <dsp:cNvSpPr/>
      </dsp:nvSpPr>
      <dsp:spPr>
        <a:xfrm>
          <a:off x="4258805" y="2515896"/>
          <a:ext cx="855072" cy="1282609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1AE-5A4B-4C39-AC7E-4106FC3D1B12}">
      <dsp:nvSpPr>
        <dsp:cNvPr id="0" name=""/>
        <dsp:cNvSpPr/>
      </dsp:nvSpPr>
      <dsp:spPr>
        <a:xfrm>
          <a:off x="436437" y="1280839"/>
          <a:ext cx="3413390" cy="3413390"/>
        </a:xfrm>
        <a:prstGeom prst="circularArrow">
          <a:avLst>
            <a:gd name="adj1" fmla="val 5689"/>
            <a:gd name="adj2" fmla="val 340510"/>
            <a:gd name="adj3" fmla="val 13525016"/>
            <a:gd name="adj4" fmla="val 17534497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2D9BF-B72B-4B44-83D4-55A08C6433DE}">
      <dsp:nvSpPr>
        <dsp:cNvPr id="0" name=""/>
        <dsp:cNvSpPr/>
      </dsp:nvSpPr>
      <dsp:spPr>
        <a:xfrm>
          <a:off x="1467906" y="1559968"/>
          <a:ext cx="1755485" cy="3515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captação e bombeamento</a:t>
          </a:r>
        </a:p>
      </dsp:txBody>
      <dsp:txXfrm>
        <a:off x="1485065" y="1577127"/>
        <a:ext cx="1721167" cy="317193"/>
      </dsp:txXfrm>
    </dsp:sp>
    <dsp:sp modelId="{29339B7B-B08E-4528-8837-AE01647A0311}">
      <dsp:nvSpPr>
        <dsp:cNvPr id="0" name=""/>
        <dsp:cNvSpPr/>
      </dsp:nvSpPr>
      <dsp:spPr>
        <a:xfrm>
          <a:off x="2922783" y="2980682"/>
          <a:ext cx="898030" cy="5508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cloração e </a:t>
          </a:r>
          <a:r>
            <a:rPr lang="pt-BR" sz="1200" b="1" kern="1200" dirty="0" err="1">
              <a:latin typeface="+mj-lt"/>
            </a:rPr>
            <a:t>fluoretação</a:t>
          </a:r>
          <a:r>
            <a:rPr lang="pt-BR" sz="1200" b="1" kern="1200" dirty="0">
              <a:latin typeface="+mj-lt"/>
            </a:rPr>
            <a:t> </a:t>
          </a:r>
        </a:p>
      </dsp:txBody>
      <dsp:txXfrm>
        <a:off x="2949671" y="3007570"/>
        <a:ext cx="844254" cy="497028"/>
      </dsp:txXfrm>
    </dsp:sp>
    <dsp:sp modelId="{5BC9FA07-DD77-48F4-8339-D4DD206A4C0D}">
      <dsp:nvSpPr>
        <dsp:cNvPr id="0" name=""/>
        <dsp:cNvSpPr/>
      </dsp:nvSpPr>
      <dsp:spPr>
        <a:xfrm>
          <a:off x="127056" y="3102852"/>
          <a:ext cx="1125368" cy="451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reservatório  </a:t>
          </a:r>
          <a:r>
            <a:rPr lang="pt-BR" sz="1200" b="1" kern="1200" dirty="0" smtClean="0">
              <a:latin typeface="+mj-lt"/>
            </a:rPr>
            <a:t/>
          </a:r>
          <a:br>
            <a:rPr lang="pt-BR" sz="1200" b="1" kern="1200" dirty="0" smtClean="0">
              <a:latin typeface="+mj-lt"/>
            </a:rPr>
          </a:br>
          <a:r>
            <a:rPr lang="pt-BR" sz="1200" b="1" kern="1200" dirty="0" smtClean="0">
              <a:latin typeface="+mj-lt"/>
            </a:rPr>
            <a:t>e </a:t>
          </a:r>
          <a:r>
            <a:rPr lang="pt-BR" sz="1200" b="1" kern="1200" dirty="0">
              <a:latin typeface="+mj-lt"/>
            </a:rPr>
            <a:t>distribuição</a:t>
          </a:r>
        </a:p>
      </dsp:txBody>
      <dsp:txXfrm>
        <a:off x="149086" y="3124882"/>
        <a:ext cx="1081308" cy="40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1AE-5A4B-4C39-AC7E-4106FC3D1B12}">
      <dsp:nvSpPr>
        <dsp:cNvPr id="0" name=""/>
        <dsp:cNvSpPr/>
      </dsp:nvSpPr>
      <dsp:spPr>
        <a:xfrm>
          <a:off x="238609" y="348865"/>
          <a:ext cx="3764393" cy="3764393"/>
        </a:xfrm>
        <a:prstGeom prst="circularArrow">
          <a:avLst>
            <a:gd name="adj1" fmla="val 5544"/>
            <a:gd name="adj2" fmla="val 330680"/>
            <a:gd name="adj3" fmla="val 14532586"/>
            <a:gd name="adj4" fmla="val 1694062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2D9BF-B72B-4B44-83D4-55A08C6433DE}">
      <dsp:nvSpPr>
        <dsp:cNvPr id="0" name=""/>
        <dsp:cNvSpPr/>
      </dsp:nvSpPr>
      <dsp:spPr>
        <a:xfrm>
          <a:off x="1541820" y="436054"/>
          <a:ext cx="1157970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captação e bombeamento</a:t>
          </a:r>
        </a:p>
      </dsp:txBody>
      <dsp:txXfrm>
        <a:off x="1564190" y="458424"/>
        <a:ext cx="1113230" cy="413506"/>
      </dsp:txXfrm>
    </dsp:sp>
    <dsp:sp modelId="{5AF1E32A-E5C7-45B7-80F3-AB498B99E0BE}">
      <dsp:nvSpPr>
        <dsp:cNvPr id="0" name=""/>
        <dsp:cNvSpPr/>
      </dsp:nvSpPr>
      <dsp:spPr>
        <a:xfrm>
          <a:off x="2803450" y="918026"/>
          <a:ext cx="1164239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>
              <a:latin typeface="+mj-lt"/>
            </a:rPr>
            <a:t>pré</a:t>
          </a:r>
          <a:r>
            <a:rPr lang="pt-BR" sz="1200" b="1" kern="1200" dirty="0">
              <a:latin typeface="+mj-lt"/>
            </a:rPr>
            <a:t>-alcalinização</a:t>
          </a:r>
        </a:p>
      </dsp:txBody>
      <dsp:txXfrm>
        <a:off x="2825820" y="940396"/>
        <a:ext cx="1119499" cy="413506"/>
      </dsp:txXfrm>
    </dsp:sp>
    <dsp:sp modelId="{3AAB05BC-8032-4A1E-9238-2E19ADCCE4AF}">
      <dsp:nvSpPr>
        <dsp:cNvPr id="0" name=""/>
        <dsp:cNvSpPr/>
      </dsp:nvSpPr>
      <dsp:spPr>
        <a:xfrm>
          <a:off x="3243456" y="1762584"/>
          <a:ext cx="916493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coagulação</a:t>
          </a:r>
        </a:p>
      </dsp:txBody>
      <dsp:txXfrm>
        <a:off x="3265826" y="1784954"/>
        <a:ext cx="871753" cy="413506"/>
      </dsp:txXfrm>
    </dsp:sp>
    <dsp:sp modelId="{1F84C580-C51E-4315-B0C6-FC9AB94ADDA0}">
      <dsp:nvSpPr>
        <dsp:cNvPr id="0" name=""/>
        <dsp:cNvSpPr/>
      </dsp:nvSpPr>
      <dsp:spPr>
        <a:xfrm>
          <a:off x="3052776" y="2843981"/>
          <a:ext cx="916493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>
              <a:latin typeface="+mj-lt"/>
            </a:rPr>
            <a:t>floculação</a:t>
          </a:r>
          <a:endParaRPr lang="pt-BR" sz="1200" b="1" kern="1200" dirty="0">
            <a:latin typeface="+mj-lt"/>
          </a:endParaRPr>
        </a:p>
      </dsp:txBody>
      <dsp:txXfrm>
        <a:off x="3075146" y="2866351"/>
        <a:ext cx="871753" cy="413506"/>
      </dsp:txXfrm>
    </dsp:sp>
    <dsp:sp modelId="{0A557240-9D56-4F2D-8831-B87DAF8DA23C}">
      <dsp:nvSpPr>
        <dsp:cNvPr id="0" name=""/>
        <dsp:cNvSpPr/>
      </dsp:nvSpPr>
      <dsp:spPr>
        <a:xfrm>
          <a:off x="2093341" y="3538130"/>
          <a:ext cx="1330152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decantação/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flotação</a:t>
          </a:r>
        </a:p>
      </dsp:txBody>
      <dsp:txXfrm>
        <a:off x="2115711" y="3560500"/>
        <a:ext cx="1285412" cy="413506"/>
      </dsp:txXfrm>
    </dsp:sp>
    <dsp:sp modelId="{48A1CFD0-2464-478E-A714-A0CF9A5305BB}">
      <dsp:nvSpPr>
        <dsp:cNvPr id="0" name=""/>
        <dsp:cNvSpPr/>
      </dsp:nvSpPr>
      <dsp:spPr>
        <a:xfrm>
          <a:off x="1162332" y="3549813"/>
          <a:ext cx="818868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>
              <a:latin typeface="+mj-lt"/>
            </a:rPr>
            <a:t>filtração </a:t>
          </a:r>
          <a:endParaRPr lang="pt-BR" sz="1200" b="1" kern="1200" dirty="0">
            <a:latin typeface="+mj-lt"/>
          </a:endParaRPr>
        </a:p>
      </dsp:txBody>
      <dsp:txXfrm>
        <a:off x="1184702" y="3572183"/>
        <a:ext cx="774128" cy="413506"/>
      </dsp:txXfrm>
    </dsp:sp>
    <dsp:sp modelId="{29339B7B-B08E-4528-8837-AE01647A0311}">
      <dsp:nvSpPr>
        <dsp:cNvPr id="0" name=""/>
        <dsp:cNvSpPr/>
      </dsp:nvSpPr>
      <dsp:spPr>
        <a:xfrm>
          <a:off x="272341" y="2843981"/>
          <a:ext cx="916493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cloração e </a:t>
          </a:r>
          <a:r>
            <a:rPr lang="pt-BR" sz="1200" b="1" kern="1200" dirty="0" err="1">
              <a:latin typeface="+mj-lt"/>
            </a:rPr>
            <a:t>fluoretação</a:t>
          </a:r>
          <a:r>
            <a:rPr lang="pt-BR" sz="1200" b="1" kern="1200" dirty="0">
              <a:latin typeface="+mj-lt"/>
            </a:rPr>
            <a:t> </a:t>
          </a:r>
        </a:p>
      </dsp:txBody>
      <dsp:txXfrm>
        <a:off x="294711" y="2866351"/>
        <a:ext cx="871753" cy="413506"/>
      </dsp:txXfrm>
    </dsp:sp>
    <dsp:sp modelId="{5BC9FA07-DD77-48F4-8339-D4DD206A4C0D}">
      <dsp:nvSpPr>
        <dsp:cNvPr id="0" name=""/>
        <dsp:cNvSpPr/>
      </dsp:nvSpPr>
      <dsp:spPr>
        <a:xfrm>
          <a:off x="-79562" y="1762584"/>
          <a:ext cx="1238942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latin typeface="+mj-lt"/>
            </a:rPr>
            <a:t>reservatório  e distribuição</a:t>
          </a:r>
        </a:p>
      </dsp:txBody>
      <dsp:txXfrm>
        <a:off x="-57192" y="1784954"/>
        <a:ext cx="1194202" cy="413506"/>
      </dsp:txXfrm>
    </dsp:sp>
    <dsp:sp modelId="{DF38FB30-31C4-4C06-91AB-D1B9B296E733}">
      <dsp:nvSpPr>
        <dsp:cNvPr id="0" name=""/>
        <dsp:cNvSpPr/>
      </dsp:nvSpPr>
      <dsp:spPr>
        <a:xfrm>
          <a:off x="630702" y="811619"/>
          <a:ext cx="916493" cy="4582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>
              <a:latin typeface="+mj-lt"/>
            </a:rPr>
            <a:t>represa</a:t>
          </a:r>
          <a:endParaRPr lang="pt-BR" sz="1200" b="1" kern="1200" dirty="0">
            <a:latin typeface="+mj-lt"/>
          </a:endParaRPr>
        </a:p>
      </dsp:txBody>
      <dsp:txXfrm>
        <a:off x="653072" y="833989"/>
        <a:ext cx="871753" cy="413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FFFD-D139-4DAF-8369-809D19C7ADEA}">
      <dsp:nvSpPr>
        <dsp:cNvPr id="0" name=""/>
        <dsp:cNvSpPr/>
      </dsp:nvSpPr>
      <dsp:spPr>
        <a:xfrm>
          <a:off x="199603" y="393024"/>
          <a:ext cx="3951401" cy="1799344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38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</a:rPr>
            <a:t> </a:t>
          </a:r>
          <a:r>
            <a:rPr lang="pt-BR" sz="2400" b="1" kern="1200" dirty="0" smtClean="0">
              <a:solidFill>
                <a:schemeClr val="tx1"/>
              </a:solidFill>
            </a:rPr>
            <a:t>Utilizar a </a:t>
          </a:r>
          <a:r>
            <a:rPr lang="pt-BR" sz="2400" b="1" kern="1200" dirty="0">
              <a:solidFill>
                <a:schemeClr val="tx1"/>
              </a:solidFill>
            </a:rPr>
            <a:t>diversão </a:t>
          </a:r>
          <a:r>
            <a:rPr lang="pt-BR" sz="2400" b="1" kern="1200" dirty="0" smtClean="0">
              <a:solidFill>
                <a:schemeClr val="tx1"/>
              </a:solidFill>
            </a:rPr>
            <a:t>como forma de aprendizado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199603" y="393024"/>
        <a:ext cx="3951401" cy="1799344"/>
      </dsp:txXfrm>
    </dsp:sp>
    <dsp:sp modelId="{960211C7-3113-451E-8570-8D25092C396F}">
      <dsp:nvSpPr>
        <dsp:cNvPr id="0" name=""/>
        <dsp:cNvSpPr/>
      </dsp:nvSpPr>
      <dsp:spPr>
        <a:xfrm>
          <a:off x="0" y="589353"/>
          <a:ext cx="926136" cy="13640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3EB56-8C9D-41E4-A99D-44B1E54A87BB}">
      <dsp:nvSpPr>
        <dsp:cNvPr id="0" name=""/>
        <dsp:cNvSpPr/>
      </dsp:nvSpPr>
      <dsp:spPr>
        <a:xfrm>
          <a:off x="4576560" y="402705"/>
          <a:ext cx="3951401" cy="1779982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38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</a:rPr>
            <a:t>Motivação, autoestima, interação e socialização </a:t>
          </a:r>
        </a:p>
      </dsp:txBody>
      <dsp:txXfrm>
        <a:off x="4576560" y="402705"/>
        <a:ext cx="3951401" cy="1779982"/>
      </dsp:txXfrm>
    </dsp:sp>
    <dsp:sp modelId="{D7461E16-8911-4AAB-8FBD-0B6898559678}">
      <dsp:nvSpPr>
        <dsp:cNvPr id="0" name=""/>
        <dsp:cNvSpPr/>
      </dsp:nvSpPr>
      <dsp:spPr>
        <a:xfrm>
          <a:off x="4248475" y="589353"/>
          <a:ext cx="950754" cy="14421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87428-BBAD-46D2-A0B6-0355DA2DA2D3}">
      <dsp:nvSpPr>
        <dsp:cNvPr id="0" name=""/>
        <dsp:cNvSpPr/>
      </dsp:nvSpPr>
      <dsp:spPr>
        <a:xfrm>
          <a:off x="164781" y="2375658"/>
          <a:ext cx="4001978" cy="1786391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38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O aluno adquire novos conhecimentos e desenvolve habilidades de forma natural e agradável </a:t>
          </a:r>
          <a:r>
            <a:rPr lang="pt-BR" sz="2000" b="1" kern="1200" dirty="0">
              <a:solidFill>
                <a:schemeClr val="tx1"/>
              </a:solidFill>
              <a:sym typeface="Wingdings" panose="05000000000000000000" pitchFamily="2" charset="2"/>
            </a:rPr>
            <a:t> interesse em aprender 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64781" y="2375658"/>
        <a:ext cx="4001978" cy="1786391"/>
      </dsp:txXfrm>
    </dsp:sp>
    <dsp:sp modelId="{040D5F72-C969-4B04-8AB2-9E7CFC6505F9}">
      <dsp:nvSpPr>
        <dsp:cNvPr id="0" name=""/>
        <dsp:cNvSpPr/>
      </dsp:nvSpPr>
      <dsp:spPr>
        <a:xfrm>
          <a:off x="0" y="2639729"/>
          <a:ext cx="864368" cy="129655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38545-45FF-48D6-A51B-F0B7D53B822D}">
      <dsp:nvSpPr>
        <dsp:cNvPr id="0" name=""/>
        <dsp:cNvSpPr/>
      </dsp:nvSpPr>
      <dsp:spPr>
        <a:xfrm>
          <a:off x="4580638" y="2401552"/>
          <a:ext cx="3951401" cy="1786391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38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>
              <a:solidFill>
                <a:srgbClr val="0070C0"/>
              </a:solidFill>
              <a:effectLst/>
            </a:rPr>
            <a:t>Vídeos, oficinas, jogos:  </a:t>
          </a:r>
          <a:r>
            <a:rPr lang="pt-BR" sz="2500" b="1" kern="1200" dirty="0">
              <a:solidFill>
                <a:schemeClr val="tx1"/>
              </a:solidFill>
            </a:rPr>
            <a:t/>
          </a:r>
          <a:br>
            <a:rPr lang="pt-BR" sz="2500" b="1" kern="1200" dirty="0">
              <a:solidFill>
                <a:schemeClr val="tx1"/>
              </a:solidFill>
            </a:rPr>
          </a:br>
          <a:r>
            <a:rPr lang="pt-BR" sz="2500" b="1" kern="1200" dirty="0">
              <a:solidFill>
                <a:schemeClr val="tx1"/>
              </a:solidFill>
            </a:rPr>
            <a:t>Estimulam a visão crítica e discussão dos alunos</a:t>
          </a:r>
        </a:p>
      </dsp:txBody>
      <dsp:txXfrm>
        <a:off x="4580638" y="2401552"/>
        <a:ext cx="3951401" cy="1786391"/>
      </dsp:txXfrm>
    </dsp:sp>
    <dsp:sp modelId="{360C8448-47BF-4DF7-9960-C0199D54798D}">
      <dsp:nvSpPr>
        <dsp:cNvPr id="0" name=""/>
        <dsp:cNvSpPr/>
      </dsp:nvSpPr>
      <dsp:spPr>
        <a:xfrm>
          <a:off x="4328229" y="2655314"/>
          <a:ext cx="864368" cy="129655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DE16C-BC28-4B02-A443-F081981F1632}">
      <dsp:nvSpPr>
        <dsp:cNvPr id="0" name=""/>
        <dsp:cNvSpPr/>
      </dsp:nvSpPr>
      <dsp:spPr>
        <a:xfrm rot="10800000">
          <a:off x="2302062" y="1495"/>
          <a:ext cx="8229396" cy="1174347"/>
        </a:xfrm>
        <a:prstGeom prst="homePlat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6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Desenvolver a Educação Ambiental sobre a temática relacionada as formas e processos do “tratamento da água de abastecimento humano”, utilizando a abordagem metodológica </a:t>
          </a:r>
          <a:r>
            <a:rPr lang="pt-BR" sz="2000" b="1" kern="1200" dirty="0" smtClean="0"/>
            <a:t>pesquisa-ação-participativa;</a:t>
          </a:r>
          <a:endParaRPr lang="pt-BR" sz="2200" b="1" kern="1200" dirty="0"/>
        </a:p>
      </dsp:txBody>
      <dsp:txXfrm rot="10800000">
        <a:off x="2595649" y="1495"/>
        <a:ext cx="7935809" cy="1174347"/>
      </dsp:txXfrm>
    </dsp:sp>
    <dsp:sp modelId="{4DC7126F-6B48-4D38-9196-F76FD1527148}">
      <dsp:nvSpPr>
        <dsp:cNvPr id="0" name=""/>
        <dsp:cNvSpPr/>
      </dsp:nvSpPr>
      <dsp:spPr>
        <a:xfrm>
          <a:off x="1843573" y="130180"/>
          <a:ext cx="916978" cy="9169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F6FF9-D16B-4988-AD17-4C34FA62D04D}">
      <dsp:nvSpPr>
        <dsp:cNvPr id="0" name=""/>
        <dsp:cNvSpPr/>
      </dsp:nvSpPr>
      <dsp:spPr>
        <a:xfrm rot="10800000">
          <a:off x="2302062" y="1436271"/>
          <a:ext cx="8229396" cy="916978"/>
        </a:xfrm>
        <a:prstGeom prst="homePlat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62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Elaborar, executar e analisar a eficiência de </a:t>
          </a:r>
          <a:r>
            <a:rPr lang="pt-BR" sz="2200" b="1" kern="1200" dirty="0" smtClean="0"/>
            <a:t>estratégias pedagógicas lúdicas</a:t>
          </a:r>
          <a:r>
            <a:rPr lang="pt-BR" sz="2200" kern="1200" dirty="0" smtClean="0"/>
            <a:t>, visando o cunho participativo e dinâmico;</a:t>
          </a:r>
          <a:endParaRPr lang="pt-BR" sz="2200" kern="1200" dirty="0"/>
        </a:p>
      </dsp:txBody>
      <dsp:txXfrm rot="10800000">
        <a:off x="2531306" y="1436271"/>
        <a:ext cx="8000152" cy="916978"/>
      </dsp:txXfrm>
    </dsp:sp>
    <dsp:sp modelId="{FDA7619C-D2B5-4B1B-BFC8-45AE8B77AEA0}">
      <dsp:nvSpPr>
        <dsp:cNvPr id="0" name=""/>
        <dsp:cNvSpPr/>
      </dsp:nvSpPr>
      <dsp:spPr>
        <a:xfrm>
          <a:off x="1843573" y="1436271"/>
          <a:ext cx="916978" cy="9169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DB426-D30D-43AF-87B1-D36218CC4856}">
      <dsp:nvSpPr>
        <dsp:cNvPr id="0" name=""/>
        <dsp:cNvSpPr/>
      </dsp:nvSpPr>
      <dsp:spPr>
        <a:xfrm rot="10800000">
          <a:off x="2302062" y="2613679"/>
          <a:ext cx="8229396" cy="916978"/>
        </a:xfrm>
        <a:prstGeom prst="homePlat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62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Aplicação de atividades: Quiz Educativo, exposição de vídeo e maquete;</a:t>
          </a:r>
          <a:endParaRPr lang="pt-BR" sz="2200" kern="1200"/>
        </a:p>
      </dsp:txBody>
      <dsp:txXfrm rot="10800000">
        <a:off x="2531306" y="2613679"/>
        <a:ext cx="8000152" cy="916978"/>
      </dsp:txXfrm>
    </dsp:sp>
    <dsp:sp modelId="{613383D5-4AAA-4F7A-8D7B-090D56627459}">
      <dsp:nvSpPr>
        <dsp:cNvPr id="0" name=""/>
        <dsp:cNvSpPr/>
      </dsp:nvSpPr>
      <dsp:spPr>
        <a:xfrm>
          <a:off x="1843573" y="2613679"/>
          <a:ext cx="916978" cy="9169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48E82-783E-4FBD-A66E-6CC1BD4A3C4D}">
      <dsp:nvSpPr>
        <dsp:cNvPr id="0" name=""/>
        <dsp:cNvSpPr/>
      </dsp:nvSpPr>
      <dsp:spPr>
        <a:xfrm rot="10800000">
          <a:off x="2302062" y="3791087"/>
          <a:ext cx="8229396" cy="916978"/>
        </a:xfrm>
        <a:prstGeom prst="homePlat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362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Avalição quantitativa do aprendizado dos alunos, utilizando o </a:t>
          </a:r>
          <a:r>
            <a:rPr lang="pt-BR" sz="2200" b="1" kern="1200" dirty="0" smtClean="0"/>
            <a:t>Jogo de Trilha </a:t>
          </a:r>
          <a:r>
            <a:rPr lang="pt-BR" sz="2200" kern="1200" dirty="0" smtClean="0"/>
            <a:t>elaborado, como uma atividade lúdica. </a:t>
          </a:r>
          <a:endParaRPr lang="pt-BR" sz="2200" kern="1200" dirty="0"/>
        </a:p>
      </dsp:txBody>
      <dsp:txXfrm rot="10800000">
        <a:off x="2531306" y="3791087"/>
        <a:ext cx="8000152" cy="916978"/>
      </dsp:txXfrm>
    </dsp:sp>
    <dsp:sp modelId="{3BAD002D-05CA-43E0-8A32-3CD284342EDD}">
      <dsp:nvSpPr>
        <dsp:cNvPr id="0" name=""/>
        <dsp:cNvSpPr/>
      </dsp:nvSpPr>
      <dsp:spPr>
        <a:xfrm>
          <a:off x="1843573" y="3791087"/>
          <a:ext cx="916978" cy="9169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48F89-CFD6-43FE-83AB-6A746097FA56}">
      <dsp:nvSpPr>
        <dsp:cNvPr id="0" name=""/>
        <dsp:cNvSpPr/>
      </dsp:nvSpPr>
      <dsp:spPr>
        <a:xfrm>
          <a:off x="5568533" y="854"/>
          <a:ext cx="1104292" cy="110429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5730253" y="162574"/>
        <a:ext cx="780852" cy="780852"/>
      </dsp:txXfrm>
    </dsp:sp>
    <dsp:sp modelId="{EC2C310A-FF54-4F68-89B0-16E3889AF509}">
      <dsp:nvSpPr>
        <dsp:cNvPr id="0" name=""/>
        <dsp:cNvSpPr/>
      </dsp:nvSpPr>
      <dsp:spPr>
        <a:xfrm rot="2160000">
          <a:off x="6637842" y="848906"/>
          <a:ext cx="293211" cy="3726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6646242" y="897594"/>
        <a:ext cx="205248" cy="223618"/>
      </dsp:txXfrm>
    </dsp:sp>
    <dsp:sp modelId="{1A8238F8-CDB2-4997-AF0F-C4EAC81D56AA}">
      <dsp:nvSpPr>
        <dsp:cNvPr id="0" name=""/>
        <dsp:cNvSpPr/>
      </dsp:nvSpPr>
      <dsp:spPr>
        <a:xfrm>
          <a:off x="6909497" y="975121"/>
          <a:ext cx="1104292" cy="110429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8000" r="-18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7071217" y="1136841"/>
        <a:ext cx="780852" cy="780852"/>
      </dsp:txXfrm>
    </dsp:sp>
    <dsp:sp modelId="{B254DD7E-FF5B-47D5-A420-C8845FE49545}">
      <dsp:nvSpPr>
        <dsp:cNvPr id="0" name=""/>
        <dsp:cNvSpPr/>
      </dsp:nvSpPr>
      <dsp:spPr>
        <a:xfrm rot="6480000">
          <a:off x="7061500" y="2121224"/>
          <a:ext cx="293211" cy="3726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7119073" y="2153935"/>
        <a:ext cx="205248" cy="223618"/>
      </dsp:txXfrm>
    </dsp:sp>
    <dsp:sp modelId="{4C55950F-51F1-40F7-8639-958002148717}">
      <dsp:nvSpPr>
        <dsp:cNvPr id="0" name=""/>
        <dsp:cNvSpPr/>
      </dsp:nvSpPr>
      <dsp:spPr>
        <a:xfrm>
          <a:off x="6397294" y="2551518"/>
          <a:ext cx="1104292" cy="110429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8000" r="-28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6559014" y="2713238"/>
        <a:ext cx="780852" cy="780852"/>
      </dsp:txXfrm>
    </dsp:sp>
    <dsp:sp modelId="{0F48C29F-C7AE-4FA8-B3CE-4D2F94BA2ED1}">
      <dsp:nvSpPr>
        <dsp:cNvPr id="0" name=""/>
        <dsp:cNvSpPr/>
      </dsp:nvSpPr>
      <dsp:spPr>
        <a:xfrm rot="10800000">
          <a:off x="5982372" y="2917315"/>
          <a:ext cx="293211" cy="3726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6070335" y="2991855"/>
        <a:ext cx="205248" cy="223618"/>
      </dsp:txXfrm>
    </dsp:sp>
    <dsp:sp modelId="{8C9A0505-390B-4393-97F8-2EFE7C56263F}">
      <dsp:nvSpPr>
        <dsp:cNvPr id="0" name=""/>
        <dsp:cNvSpPr/>
      </dsp:nvSpPr>
      <dsp:spPr>
        <a:xfrm>
          <a:off x="4739772" y="2551518"/>
          <a:ext cx="1104292" cy="110429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9000" r="-9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4901492" y="2713238"/>
        <a:ext cx="780852" cy="780852"/>
      </dsp:txXfrm>
    </dsp:sp>
    <dsp:sp modelId="{6057ABA0-0BC7-4B4E-B597-90B6B6FE8485}">
      <dsp:nvSpPr>
        <dsp:cNvPr id="0" name=""/>
        <dsp:cNvSpPr/>
      </dsp:nvSpPr>
      <dsp:spPr>
        <a:xfrm rot="15128759">
          <a:off x="4907719" y="2151937"/>
          <a:ext cx="275333" cy="3726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4961681" y="2265788"/>
        <a:ext cx="192733" cy="223618"/>
      </dsp:txXfrm>
    </dsp:sp>
    <dsp:sp modelId="{51BBD341-9655-4542-9575-0CA603C4CF05}">
      <dsp:nvSpPr>
        <dsp:cNvPr id="0" name=""/>
        <dsp:cNvSpPr/>
      </dsp:nvSpPr>
      <dsp:spPr>
        <a:xfrm>
          <a:off x="4241930" y="1005928"/>
          <a:ext cx="1104292" cy="1104292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4403650" y="1167648"/>
        <a:ext cx="780852" cy="780852"/>
      </dsp:txXfrm>
    </dsp:sp>
    <dsp:sp modelId="{7DA576D5-7E0C-4F44-B3A7-2A35FF0E1ADB}">
      <dsp:nvSpPr>
        <dsp:cNvPr id="0" name=""/>
        <dsp:cNvSpPr/>
      </dsp:nvSpPr>
      <dsp:spPr>
        <a:xfrm rot="19371080">
          <a:off x="5302267" y="874261"/>
          <a:ext cx="296828" cy="37269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311302" y="975688"/>
        <a:ext cx="207780" cy="2236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9EBF3-2848-453D-8C96-E5DE211E5EAC}">
      <dsp:nvSpPr>
        <dsp:cNvPr id="0" name=""/>
        <dsp:cNvSpPr/>
      </dsp:nvSpPr>
      <dsp:spPr>
        <a:xfrm>
          <a:off x="3384" y="217802"/>
          <a:ext cx="1998044" cy="86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</a:rPr>
            <a:t>QUALITATIVAMENTE </a:t>
          </a:r>
        </a:p>
      </dsp:txBody>
      <dsp:txXfrm>
        <a:off x="295991" y="343825"/>
        <a:ext cx="1412830" cy="608494"/>
      </dsp:txXfrm>
    </dsp:sp>
    <dsp:sp modelId="{F5FE33F7-B368-4854-BF17-166E028F56AA}">
      <dsp:nvSpPr>
        <dsp:cNvPr id="0" name=""/>
        <dsp:cNvSpPr/>
      </dsp:nvSpPr>
      <dsp:spPr>
        <a:xfrm>
          <a:off x="2149141" y="120524"/>
          <a:ext cx="1055096" cy="105509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>
            <a:solidFill>
              <a:schemeClr val="tx1"/>
            </a:solidFill>
          </a:endParaRPr>
        </a:p>
      </dsp:txBody>
      <dsp:txXfrm>
        <a:off x="2288994" y="523993"/>
        <a:ext cx="775390" cy="248158"/>
      </dsp:txXfrm>
    </dsp:sp>
    <dsp:sp modelId="{7CDB2815-FA03-419C-86FF-8D600D9DA43C}">
      <dsp:nvSpPr>
        <dsp:cNvPr id="0" name=""/>
        <dsp:cNvSpPr/>
      </dsp:nvSpPr>
      <dsp:spPr>
        <a:xfrm>
          <a:off x="3351952" y="217802"/>
          <a:ext cx="2029733" cy="86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</a:rPr>
            <a:t>QUANTITATIVAMENTE </a:t>
          </a:r>
        </a:p>
      </dsp:txBody>
      <dsp:txXfrm>
        <a:off x="3649200" y="343825"/>
        <a:ext cx="1435237" cy="608494"/>
      </dsp:txXfrm>
    </dsp:sp>
    <dsp:sp modelId="{EABD3481-B83D-4512-B88D-FE59FFF9893F}">
      <dsp:nvSpPr>
        <dsp:cNvPr id="0" name=""/>
        <dsp:cNvSpPr/>
      </dsp:nvSpPr>
      <dsp:spPr>
        <a:xfrm>
          <a:off x="5529399" y="120524"/>
          <a:ext cx="1055096" cy="1055096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>
            <a:solidFill>
              <a:schemeClr val="tx1"/>
            </a:solidFill>
          </a:endParaRPr>
        </a:p>
      </dsp:txBody>
      <dsp:txXfrm>
        <a:off x="5669252" y="337874"/>
        <a:ext cx="775390" cy="620396"/>
      </dsp:txXfrm>
    </dsp:sp>
    <dsp:sp modelId="{4261C8DB-589A-479E-B7B8-72CBF890A9A7}">
      <dsp:nvSpPr>
        <dsp:cNvPr id="0" name=""/>
        <dsp:cNvSpPr/>
      </dsp:nvSpPr>
      <dsp:spPr>
        <a:xfrm>
          <a:off x="6732209" y="217802"/>
          <a:ext cx="1819132" cy="86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ANÁLISE DA PROPOSTA  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6998615" y="343825"/>
        <a:ext cx="1286320" cy="608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50E58-EEC6-4671-B594-AF980D89F8CE}">
      <dsp:nvSpPr>
        <dsp:cNvPr id="0" name=""/>
        <dsp:cNvSpPr/>
      </dsp:nvSpPr>
      <dsp:spPr>
        <a:xfrm rot="5400000">
          <a:off x="4774737" y="-2593519"/>
          <a:ext cx="1193942" cy="668092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b="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</a:t>
          </a:r>
          <a:r>
            <a:rPr lang="pt-BR" sz="2400" b="1" u="sng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rimeira parte:</a:t>
          </a:r>
          <a:r>
            <a:rPr lang="pt-BR" sz="2400" b="1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pt-BR" sz="2400" b="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Aplicou-se um </a:t>
          </a:r>
          <a:r>
            <a:rPr lang="pt-BR" sz="2400" b="1" kern="1200" dirty="0" err="1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rPr>
            <a:t>Quiz</a:t>
          </a:r>
          <a:r>
            <a:rPr lang="pt-BR" sz="2400" b="1" kern="1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rPr>
            <a:t> Educativo </a:t>
          </a:r>
          <a:r>
            <a:rPr lang="pt-BR" sz="2400" b="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para quantificar o conhecimento prévio dos alunos</a:t>
          </a:r>
          <a:endParaRPr lang="pt-BR" sz="2400" b="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b="0" kern="1200" dirty="0" smtClean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 rot="-5400000">
        <a:off x="2031246" y="208255"/>
        <a:ext cx="6622642" cy="1077376"/>
      </dsp:txXfrm>
    </dsp:sp>
    <dsp:sp modelId="{5E07DAB2-FE93-45D5-8705-E2A31DDB6780}">
      <dsp:nvSpPr>
        <dsp:cNvPr id="0" name=""/>
        <dsp:cNvSpPr/>
      </dsp:nvSpPr>
      <dsp:spPr>
        <a:xfrm>
          <a:off x="519869" y="729"/>
          <a:ext cx="1511377" cy="149242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592723" y="73583"/>
        <a:ext cx="1365669" cy="134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06558-2DA7-4AFE-B9C8-C35C432278E1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516F-AB99-40AE-94D4-078D264B4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Ambiental (EA) tem se tornado um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primordial para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conscientização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conteúdos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impulsiona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consciência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englobando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conteúdos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química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física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matemática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história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geografica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outros.(SANTOS et al., 2010).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disso,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Educação Ambiental (EA), por definição, é considerada como uma das ferramentas existentes para fins de sensibilizar e capacitar a população em geral a respeito de problemas ambientais. Os métodos e técnicas necessários para resolução dos problemas ambientais consistem em promover a participação ativa da população na discussão, no diagnóstico do problema local, na proposição de possíveis soluções, implementação das alternativas e avaliação dos resultados alcançados (MARCATTO,2002). Além disso, a EA no contexto escolar deve ser entendida como um dos meios de engajar os alunos a enfrentar e resolver os problemas ambientais que fazem parte do seu  contexto (RUIZ et al., 2005).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0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ações de EA foram aplicadas no ano de 2017, a um total de 32 alunos do ensino fundamental das turmas de 5º Ano e 9º Ano, de uma Escola do Campo, localizada no setor rural do município de Uberlândia-MG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07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avaliação da proposta pedagógica foi feita qualitativamente e quantitativamente. A análise qualitativa ocorreu por meio de observações do comportamento e falas dos alunos durante as atividades pedagógicas. A análise quantitativa foi subsidiada pelos dados coletados do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Educativo, antes e depois da aplicação das atividades. Ademais, aplicou-se o Questionário de Satisfação, para verificar a viabilidade da metodologia pedagógica empregada. </a:t>
            </a:r>
            <a:endParaRPr lang="pt-BR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1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aplicou-se o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Educativo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quantificar o conhecimento prévio e na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4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mesmo foi novamente aplicado para estimar o quanto do conteúdo exposto foi assimilado pelos alunos.  </a:t>
            </a:r>
            <a:endParaRPr lang="pt-BR" dirty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1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realizou-se uma abordagem expositiva e dialogada com os educandos, por meio da apresentação de slides e um vídeo educativo, fornecido e divulgado na internet pela SEMAE (Serviço Municipal de Água e Esgoto), com duração de 5 minutos e 19 segundos, intitulado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Semae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Estação de Tratamento de água - ETA”,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qual mostra e informa detalhadamente o sistema de tratamento da água com gravações reais de cada processo. Além disso, complementou-se as explicações com a exposição de uma maquete (Figura 2), a qual foi elaborada pelos educadores ambientais, com o intuito de simular os processos de tratamento de água realizados em uma ETA. </a:t>
            </a:r>
            <a:endParaRPr lang="pt-BR" dirty="0">
              <a:effectLst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maquete foi construída utilizando cerca de 80% de materiais recicláveis e reutilizáveis, como suporte de base para a construção da ETA, utilizou-se uma placa de isopor com dimensões de 100 x 50 x 3 cm (comprimento x largura x altura), palitos de madeira para formação do gradeamento e tronco das árvores, esponja de aço para a folhagem das plantas, pedras para a mata ciliar e paisagismo, canudos para representação das encanações e quatro latas pequenas para a criação dos tanques das etapas de Floculação, Decantação, Filtração e Cloração. O Laboratório de análises físico-química, a etapa de correção do pH e os imóveis representando os locais que são abastecidos pela água tratada foram criados com caixinhas de papelão e para o reservatório utilizou-se um pote cilíndrico de plástico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63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 realização da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3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elaborou-se um jogo intitulado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“Vamos limpar a água?”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(Figura 3), com a intenção de realizar uma atividade interativa. 	O jogo foi confeccionado utilizando softwares gráficos, representando um esquema simplificado de uma ETA e impresso em papel com dimensões de 160 x 90 cm (Comprimento x Largura). O recurso didático é composto de uma trilha com 25 casas, a qual acompanha cada etapa do tratamento de água, da captação até a rede de distribuição. Além disso, o jogo possui um dado com dimensões de 50 cm e uma lista contendo 25 perguntas sobre o conteúdo, dentre elas perguntas de múltipla escolha e discursivas. Logo, esta atividade pedagógica prioriza o trabalho em equipe, a participação, a construção e principalmente a consolidação dos conhecimentos teóricos aprendidos na Parte 2.</a:t>
            </a:r>
            <a:endParaRPr lang="pt-BR" dirty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068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avaliação da proposta pedagógica foi feita qualitativamente e quantitativamente. A análise qualitativa ocorreu por meio de observações do comportamento e falas dos alunos durante as atividades pedagógicas. A análise quantitativa foi subsidiada pelos dados coletados do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Educativo, antes e depois da aplicação das atividades. Ademais, aplicou-se o Questionário de Satisfação, para verificar a viabilidade da metodologia pedagógica empregada. </a:t>
            </a:r>
            <a:endParaRPr lang="pt-BR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1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aplicou-se o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Educativo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quantificar o conhecimento prévio e na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4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mesmo foi novamente aplicado para estimar o quanto do conteúdo exposto foi assimilado pelos alunos.  </a:t>
            </a:r>
            <a:endParaRPr lang="pt-BR" dirty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08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das respostas dadas pelos alunos (104 alunos participantes) no questionário prévio,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aplicado em todas as turmas da escola (1º a 9º Ano) foi possível identificar a procedência da água consumida. Nesse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gráfico, foi possível observar que em relação 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fonte de água que os estudantes utilizam, predomina-se  a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é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captada de poços artesianos (54.08%). Além disso, 54.80% (57 alunos) dos educandos desconheciam sobre tais conteúdos e 93.6% deles nunca tinham visitado uma ETA. Então, tendo em vista esses resultados, os educadores ambientais elaboraram um plano de aula com atividades pedagógicas que englobassem o aprendizado sobre as etapas de tratamento de águas subterrâneas e também as superficiais.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A51F-B451-4032-8498-D6A6D612F4E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065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 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aulas, durante a exposição do conteúdo (slide, vídeo e maquete),   em ambas as turmas, os alunos souberam diferenciar água subterrânea e superficial. Ademais, ao expor fotos do poço artesiano localizado próximo a portaria da escola, os alunos se mostraram surpresos, pois não sabiam que a água que eles consumiam diariamente era oriunda de tais poços. Em relação ao tratamento da água, uma etapa que gerou dúvidas para ambas as turmas foi a de fluoretação, pois os alunos desconheciam sobre a ação do flúor, aplicado na água para prevenir o surgimento de cáries dentárias.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A51F-B451-4032-8498-D6A6D612F4E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033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o jogo foi possível verificar integração e comunicação entre os membros das equipes, os quais se empenharam para responder corretamente as questões. Os jogos educativos geram uma competição amigável, tendo como intuito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dispertar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espírito de cooperação coletiva entre os estudantes, contribuindo significativamente para a formação pessoal e profissional dos educandos (ANTUNES &amp; SABOIA, 2010). 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A51F-B451-4032-8498-D6A6D612F4E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041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análise quantitativa do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Educativo permitiu verificar que os alunos conseguiram assimilar o conteúdo exposto, aprimorando os conhecimentos relacionados ao tema do tratamento da água, visto que, em geral as respostas dos estudantes de ambas as turmas foram mais assertivas após a aula e participação do jogo de trilha. Esse resultado está de acordo com Menezes (2003), o qual relata que os jogos constituem um recurso didático diferenciado para aprimoramento do processo ensino-aprendizagem. Notou-se que, mais 85% dos estudantes em ambas as turmas compreenderam a diferença entre a captação e o tratamento da água subterrânea e superficial, como pode ser confirmado nas Figuras 7 e 8, as quais apresentam a comparação das porcentagens de acertos das turmas, antes e após a exposição da aula.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9A51F-B451-4032-8498-D6A6D612F4E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993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8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problemáticas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atuais relacionadas ao meio ambiente, são os danos causados aos recursos hídricos. Visto que, 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 hídricos vêm sofrendo diversas formas de contaminação, em função do aumento populacional, mecanização da agricultura, uso intensivo de agrotóxicos e fármacos, industrialização, urbanização, lançamento de volumes crescentes de efluentes e descarte incorreto de resíduos industriais e domésticos. O despejo de efluentes  sem o tratamento adequado aumentou significativamente nas últimas décadas, resultando, assim, impactos ambientais severos sobre a fauna, a flora e aos próprios seres humanos (RATTNER, 2009).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Ademais,</a:t>
            </a:r>
            <a:r>
              <a:rPr lang="pt-BR" baseline="0" dirty="0" smtClean="0"/>
              <a:t> relacionada a contaminação da água, quando pensamos no contexto escolar, temos as doenças de veiculação hídrica, as quais podem afetar a saúde dos educandos comprometendo o rendimento e podendo gerar evasão escolar.</a:t>
            </a:r>
            <a:br>
              <a:rPr lang="pt-BR" baseline="0" dirty="0" smtClean="0"/>
            </a:br>
            <a:r>
              <a:rPr lang="pt-BR" baseline="0" dirty="0" smtClean="0"/>
              <a:t/>
            </a:r>
            <a:br>
              <a:rPr lang="pt-BR" baseline="0" dirty="0" smtClean="0"/>
            </a:b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Ademais, a rápida urbanização contribuiu para gerar poluição concentrada, preocupantes problemas de drenagem em função da inadequada deposição do lixo (resíduos sólidos urbanos), assoreamento dos corpos d’água e consequente redução da capacidade de escoamento das águas (MORAES; JORDÃO, 2002). </a:t>
            </a:r>
            <a:endParaRPr lang="pt-B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281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kern="150" dirty="0" smtClean="0">
                <a:ea typeface="Arial Unicode MS"/>
              </a:rPr>
              <a:t>Correção final do pH: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kern="150" dirty="0" smtClean="0">
                <a:solidFill>
                  <a:schemeClr val="tx1"/>
                </a:solidFill>
                <a:latin typeface="+mn-lt"/>
                <a:ea typeface="Arial Unicode MS"/>
                <a:cs typeface="+mn-cs"/>
              </a:rPr>
              <a:t>87% da turma compreendeu que no final do tratamento da água faz-se o ajuste do pH, pois nas fases anteriores a água pode estar alcalina ou ácida, e que para ser distribuída a população necessita apresentar-se de acordo com a Consolidação nº 5 (Anexo XX) do Ministério da Saúde (MS), a qual estabelece que o pH da água de abastecimento deve estar entre 6,0 e 9,5.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91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Ademais, notou-se que, de acordo com a pergunta 6, os alunos de ambas as turmas confundiram, o reagente utilizado na desinfecção da água, com o usado na Fluoretação. Antes da exposição da aula, cerca de 65% das turmas detinham conhecimentos apenas sobre a utilização do cloro, mas desconheciam sobre a utilização do flúor, sendo um assunto inédito aos mesmos, que possivelmente pode ter influenciado nas respostas. Sendo essa etapa, importante para o abastecimento público, a qual possui a finalidade de atuar no controle da cárie dentária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40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150" dirty="0">
                <a:latin typeface="Arial" panose="020B0604020202020204" pitchFamily="34" charset="0"/>
                <a:ea typeface="Arial Unicode MS"/>
              </a:rPr>
              <a:t>Para verificar a aceitação dos alunos em relação a metodologia de aula adotada, aplicou um questionário de satisfação (Figura 8), onde 40% dos alunos do 9º Ano e 52% da turma de 5º ano afirmaram que conseguiram aprender melhor o conteúdo com a aplicação do jogo. A aula foi classificada em quatro parâmetros (Péssimo, Ruim, Bom e Excelente), e foi considerada por mais de 70% dos alunos de ambas as turmas como excelente. Ademais, mais de 80% dos educandos afirmaram que tinham pretensão de comentar o conteúdo com familiares e amigos, sendo esse fator importante para fixação e repasse dos conhecimentos aprendidos.</a:t>
            </a:r>
            <a:endParaRPr lang="pt-BR" kern="150" dirty="0">
              <a:latin typeface="Calibri" panose="020F0502020204030204" pitchFamily="34" charset="0"/>
              <a:ea typeface="Arial Unicode M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0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 é de grande importância que os alunos no ensino fundamental tenham a percepção e consciência sobre o funcionamento do sistema de abastecimento de água, seja no meio rural ou urbano, o qual visa a melhoria da qualidade de vida dos indivíduos, como a prevenção de doenças infecciosas. Sendo assim, conclui-se que a pesquisa ação-participativa amplia o comprometimento de todos quanto a necessidade de mudanças da realidade socioambiental em que os indivíduos se inserem. Então, essas atividades pedagógicas propostas podem ser aplicadas em várias faixas de idades, desde o ensino básico e até mesmo no ensino fundamental, visando utilizá-la como objeto de programas de educação ambiental seja em instituições e/ou empresas privadas ou públicas.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257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 é de grande importância que os alunos no ensino fundamental tenham a percepção e consciência sobre o funcionamento do sistema de abastecimento de água, seja no meio rural ou urbano, o qual visa a melhoria da qualidade de vida dos indivíduos, como a prevenção de doenças infecciosas. Sendo assim, conclui-se que a pesquisa ação-participativa amplia o comprometimento de todos quanto a necessidade de mudanças da realidade socioambiental em que os indivíduos se inserem. Então, essas atividades pedagógicas propostas podem ser aplicadas em várias faixas de idades, desde o ensino básico e até mesmo no ensino fundamental, visando utilizá-la como objeto de programas de educação ambiental seja em instituições e/ou empresas privadas ou públicas.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486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235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“Ensinar não é transferir conhecimento, mas criar as possibilidades para a sua própria produção ou a sua construção.” (FREIRE, 1996, p.47), do livro Pedagogia da Autonomia, de Paulo Freire.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549EC-8FE8-4E10-B5C8-7683C3536A6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87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89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a água seja consumida, torna-se essencial que a mesma seja tratada e atenda aos padrões de potabilidade exigidos pela portaria.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qualidade da água, por definição, é aquela que atende aos padrões de potabilidade pelos órgãos responsáveis, não gerando riscos à saúde humana (SOUZA et al., 2014). Sendo assim,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esse processo ocorra, no caso de águas superficiais,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crescente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 de instalações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notável.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15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Então,</a:t>
            </a:r>
            <a: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</a:t>
            </a:r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da formas de realizar</a:t>
            </a:r>
            <a: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uma abordagem metodológica sobre</a:t>
            </a:r>
            <a: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esse assunto de formas de tratamento de água são as atividades lúdicas. </a:t>
            </a:r>
            <a:b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Utilizar a diversão como uma forma de aprendizado. Motivação: Reforço positivo. </a:t>
            </a:r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Atividade </a:t>
            </a:r>
            <a:r>
              <a:rPr lang="pt-BR" sz="1200" b="0" i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lúdica é todo e qualquer 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movimento </a:t>
            </a:r>
            <a:r>
              <a:rPr lang="pt-BR" sz="1200" b="0" i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tem como 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</a:t>
            </a:r>
            <a:r>
              <a:rPr lang="pt-BR" sz="1200" b="0" i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produzir prazer </a:t>
            </a:r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durante</a:t>
            </a:r>
            <a:r>
              <a:rPr lang="pt-BR" sz="12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r>
              <a:rPr lang="pt-BR" sz="1200" b="0" i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200" b="0" i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sua execução, ou seja, 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divertir</a:t>
            </a:r>
            <a:r>
              <a:rPr lang="pt-BR" sz="1200" b="0" i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o praticante. Atividades que não visam a competição como objetivo principal, mas a realização de uma tarefa de forma prazerosa. São atividades que não visam a competição como objetivo principal, mas a realização de uma tarefa de forma prazerosa; existe sempre a presença de motivação para atingir os objetivos. </a:t>
            </a:r>
          </a:p>
          <a:p>
            <a:r>
              <a:rPr lang="pt-BR" sz="1200" b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Ações de Educação Ambiental vinculadas a atividades como vídeos, jogos, oficinas, fotografias estimulam a visão crítica e a discussão dos alunos sobre a realidade que os cercam.  O aluno, ao participar de atividades lúdicas, adquire novos conhecimentos e desenvolve habilidades de forma natural e agradável, gerando dessa forma uma forte interesse em aprender. É interessante observar durante as atividades lúdicas o que o aluno faz e como se organiza. Tipos de atividades lúdicas: Desenhar, jogar, dançar, </a:t>
            </a:r>
            <a:r>
              <a:rPr lang="pt-BR" sz="1200" b="0" u="non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contruír</a:t>
            </a:r>
            <a:r>
              <a:rPr lang="pt-BR" sz="1200" b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coletivamente, ler, softwares educativos, passeios, cantar, teatro.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17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 tendo em vista o que foi relatado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anteriormente, os objetivos desse trabalho foram:</a:t>
            </a:r>
            <a:b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Nesse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sentido, o presente estudo teve como objetivo elaborar, executar e analisar a eficiência de estratégias pedagógicas lúdicas, visando o cunho participativo e dinâmico, como aplicação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Educativo, exposição de vídeo, maquete e atividade interativa por meio de um jogo de trilha, em busca de desenvolver a Educação Ambiental sobre a temática relacionada as formas e processos do “tratamento da água de abastecimento humano”.	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sz="1200" b="0" u="non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3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atingir os objetivos propostos a metodologia pedagógica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abordada se baseou na pesquisa ação participativa.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metodologia utilizada na aplicação das atividades sobre a temática do “tratamento da água de abastecimento”, foi a pesquisa-ação-participativa (GIL, 2002; MARCONI; LAKATOS, 2003). A qual envolve em todas as etapas do projeto de pesquisa, os membros da comunidade em questão, que em nosso caso são os alunos de Escolas do Campo. 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Nessa imagem, apresento o ciclo do modelo da pesquisa ação participativa e como esse foi vantajoso para a aplicação do projeto. Sendo assim, ao iniciar o estudo, o primeiro passo foi planejar e formular estratégias para contato com a Escola do campo, por meio de diálogos com os funcionários da mesma. O segundo passo, foi a parte de analisar, coletar e definir as atividades. Para verificar o conhecimento dos alunos em relação ao assunto do tratamento da água, aplicou-se um questionário, que irei apresentar a seguir. O terceiro passo, consistiu em agir e desenvolver as atividades em sala de aula com os educandos, assim como compreender os problemas. O quarto passo, baseou-se na descrição de tudo o que foi realizado. Por fim, no quinto passo, visou-se realizar uma análise sobre a eficiência das atividades, verificando os benefícios e onde seria necessário reorganizar.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Englobar</a:t>
            </a:r>
            <a:r>
              <a:rPr lang="pt-BR" baseline="0" dirty="0" smtClean="0"/>
              <a:t> um assunto referente a realidade vivida pelo participante e a troca de informações entre o saber científico (educadores ambientais) e censo comum (alunos).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79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desse contexto de qualidade da água estão as comunidades rurais, as quais, muitas vezes, não possuem serviços e conhecimentos adequados de saneamento básico (AMARAL et al., 2003; SANTOS et al., 2015).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ações de EA foram aplicadas no ano de 2017, a um total de 32 alunos do ensino fundamental das turmas de 5º Ano e 9º Ano, de uma Escola do Campo, localizada no setor rural do município de Uberlândia-MG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9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o planejamento das atividades foi elaborado e aplicado um questionário prévio, aos alunos da Escola do Campo estudada, visando obter informações a respeito da captação da água consumida pelos educandos, verificar a procedência da mesma (fontes superficiais ou subterrâneas) e também do conhecimento sobre os processos de tratamento de água em geral. Após a análise dos resultados contidos no questionário, foi possível realizar o planejamento das aulas de EA de acordo com a realidade dos alunos.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516F-AB99-40AE-94D4-078D264B47A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29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4365104"/>
            <a:ext cx="7776864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Ingrid da Silva Pacheco</a:t>
            </a:r>
            <a:br>
              <a:rPr lang="pt-BR" sz="2000" dirty="0"/>
            </a:br>
            <a:r>
              <a:rPr lang="pt-BR" sz="2000" dirty="0"/>
              <a:t>Fábio Augusto do Amaral</a:t>
            </a:r>
            <a:br>
              <a:rPr lang="pt-BR" sz="2000" dirty="0"/>
            </a:br>
            <a:r>
              <a:rPr lang="pt-BR" sz="2000" dirty="0"/>
              <a:t>Sheila Cristina </a:t>
            </a:r>
            <a:r>
              <a:rPr lang="pt-BR" sz="2000" dirty="0" err="1"/>
              <a:t>Canobre</a:t>
            </a:r>
            <a:endParaRPr lang="pt-BR" sz="2000" dirty="0"/>
          </a:p>
          <a:p>
            <a:pPr algn="l"/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1484784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-BR" sz="3600" b="1" dirty="0"/>
              <a:t>ATIVIDADES LÚDICAS NO ENSINO DAS FORMAS DO TRATAMENTO DE ÁGUA PARA ALUNOS DO ENSINO FUNDAMENTAL 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B00CA2C-F9DD-4EBA-8380-784FFD7F7902}"/>
              </a:ext>
            </a:extLst>
          </p:cNvPr>
          <p:cNvSpPr txBox="1">
            <a:spLocks/>
          </p:cNvSpPr>
          <p:nvPr/>
        </p:nvSpPr>
        <p:spPr>
          <a:xfrm>
            <a:off x="948976" y="296255"/>
            <a:ext cx="750658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800" dirty="0">
                <a:latin typeface="+mj-lt"/>
                <a:cs typeface="Times New Roman" panose="02020603050405020304" pitchFamily="18" charset="0"/>
              </a:rPr>
              <a:t>Universidade Federal de Uberlândia (UFU)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sz="1800" dirty="0">
                <a:latin typeface="+mj-lt"/>
                <a:cs typeface="Times New Roman" panose="02020603050405020304" pitchFamily="18" charset="0"/>
              </a:rPr>
              <a:t>Laboratório de Armazenamento de Energia e Tratamento de Efluentes(LAETE)</a:t>
            </a:r>
            <a:br>
              <a:rPr lang="pt-BR" sz="1800" dirty="0">
                <a:latin typeface="+mj-lt"/>
                <a:cs typeface="Times New Roman" panose="02020603050405020304" pitchFamily="18" charset="0"/>
              </a:rPr>
            </a:br>
            <a:r>
              <a:rPr lang="pt-BR" sz="1800" dirty="0">
                <a:latin typeface="+mj-lt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+mj-lt"/>
                <a:cs typeface="Times New Roman" panose="02020603050405020304" pitchFamily="18" charset="0"/>
              </a:rPr>
            </a:br>
            <a:endParaRPr lang="pt-BR" sz="1800" dirty="0">
              <a:latin typeface="+mj-lt"/>
              <a:cs typeface="Times New Roman" panose="02020603050405020304" pitchFamily="18" charset="0"/>
            </a:endParaRPr>
          </a:p>
          <a:p>
            <a:endParaRPr lang="pt-BR" sz="1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440920D-D1BE-4C1F-9879-D9DB1E37DE67}"/>
              </a:ext>
            </a:extLst>
          </p:cNvPr>
          <p:cNvSpPr/>
          <p:nvPr/>
        </p:nvSpPr>
        <p:spPr>
          <a:xfrm>
            <a:off x="1256926" y="600860"/>
            <a:ext cx="663014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/>
              <a:t>Questionário prévio aplicado aos alunos da Escola do Campo</a:t>
            </a:r>
            <a:endParaRPr lang="pt-BR" sz="20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24B309-F040-4547-8A99-314BEFDFF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26260"/>
              </p:ext>
            </p:extLst>
          </p:nvPr>
        </p:nvGraphicFramePr>
        <p:xfrm>
          <a:off x="1600993" y="1196752"/>
          <a:ext cx="5942013" cy="425881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988833">
                  <a:extLst>
                    <a:ext uri="{9D8B030D-6E8A-4147-A177-3AD203B41FA5}">
                      <a16:colId xmlns:a16="http://schemas.microsoft.com/office/drawing/2014/main" val="64199013"/>
                    </a:ext>
                  </a:extLst>
                </a:gridCol>
                <a:gridCol w="1953180">
                  <a:extLst>
                    <a:ext uri="{9D8B030D-6E8A-4147-A177-3AD203B41FA5}">
                      <a16:colId xmlns:a16="http://schemas.microsoft.com/office/drawing/2014/main" val="2696166529"/>
                    </a:ext>
                  </a:extLst>
                </a:gridCol>
              </a:tblGrid>
              <a:tr h="258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PERGUNTAS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REPOSTAS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47218"/>
                  </a:ext>
                </a:extLst>
              </a:tr>
              <a:tr h="36149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1. De onde vem a água que você consome em casa?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(a) Poço artesiano 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126700"/>
                  </a:ext>
                </a:extLst>
              </a:tr>
              <a:tr h="2580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(b) Mina d'água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31726"/>
                  </a:ext>
                </a:extLst>
              </a:tr>
              <a:tr h="2580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(c) ETA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98967"/>
                  </a:ext>
                </a:extLst>
              </a:tr>
              <a:tr h="2580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(d) Não Sei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11521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14429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2. Você bebe água diretamente da: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(a) Torneira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81342"/>
                  </a:ext>
                </a:extLst>
              </a:tr>
              <a:tr h="25806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(b) Filtro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71873"/>
                  </a:ext>
                </a:extLst>
              </a:tr>
              <a:tr h="25806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 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31878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3. Você conhece o tratamento de água? 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(a) Sim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5917"/>
                  </a:ext>
                </a:extLst>
              </a:tr>
              <a:tr h="25806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(b) Não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634468"/>
                  </a:ext>
                </a:extLst>
              </a:tr>
              <a:tr h="25806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 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40424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4. Você já visitou uma Estação de Tratamento de Água (ETA)?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(a) Sim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27655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(b) Não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6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29EEF09-9DB7-4A8C-B8D1-5BF6DA083A90}"/>
              </a:ext>
            </a:extLst>
          </p:cNvPr>
          <p:cNvSpPr/>
          <p:nvPr/>
        </p:nvSpPr>
        <p:spPr>
          <a:xfrm>
            <a:off x="179512" y="625550"/>
            <a:ext cx="8645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ea typeface="Calibri" panose="020F0502020204030204" pitchFamily="34" charset="0"/>
              </a:rPr>
              <a:t>Aplicação das Atividades na Escola do Campo - Uberlândia, Minas Gerais  </a:t>
            </a:r>
            <a:br>
              <a:rPr lang="pt-BR" sz="2000" b="1" dirty="0">
                <a:ea typeface="Calibri" panose="020F0502020204030204" pitchFamily="34" charset="0"/>
              </a:rPr>
            </a:br>
            <a:r>
              <a:rPr lang="pt-BR" sz="2000" b="1" dirty="0">
                <a:ea typeface="Calibri" panose="020F0502020204030204" pitchFamily="34" charset="0"/>
              </a:rPr>
              <a:t/>
            </a:r>
            <a:br>
              <a:rPr lang="pt-BR" sz="2000" b="1" dirty="0">
                <a:ea typeface="Calibri" panose="020F0502020204030204" pitchFamily="34" charset="0"/>
              </a:rPr>
            </a:br>
            <a:endParaRPr lang="pt-BR" sz="2000" b="1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15E47D3-2295-4513-97C2-383763EE5B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122141"/>
              </p:ext>
            </p:extLst>
          </p:nvPr>
        </p:nvGraphicFramePr>
        <p:xfrm>
          <a:off x="179512" y="1052736"/>
          <a:ext cx="867645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 Explicativo: Seta para a Esquerda 2">
            <a:extLst>
              <a:ext uri="{FF2B5EF4-FFF2-40B4-BE49-F238E27FC236}">
                <a16:creationId xmlns:a16="http://schemas.microsoft.com/office/drawing/2014/main" id="{6845B7F1-CF38-472A-AB5F-06363B624EC4}"/>
              </a:ext>
            </a:extLst>
          </p:cNvPr>
          <p:cNvSpPr/>
          <p:nvPr/>
        </p:nvSpPr>
        <p:spPr>
          <a:xfrm flipH="1">
            <a:off x="179512" y="4653136"/>
            <a:ext cx="1800200" cy="686981"/>
          </a:xfrm>
          <a:prstGeom prst="leftArrowCallou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32 ALUNOS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64BACA-483B-45EF-A625-E4C708B73080}"/>
              </a:ext>
            </a:extLst>
          </p:cNvPr>
          <p:cNvSpPr txBox="1"/>
          <p:nvPr/>
        </p:nvSpPr>
        <p:spPr>
          <a:xfrm>
            <a:off x="2291072" y="4811960"/>
            <a:ext cx="421461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/>
              <a:t>17 Alunos (5ºAno)   e    15 Alunos (9º Ano)</a:t>
            </a:r>
          </a:p>
        </p:txBody>
      </p:sp>
    </p:spTree>
    <p:extLst>
      <p:ext uri="{BB962C8B-B14F-4D97-AF65-F5344CB8AC3E}">
        <p14:creationId xmlns:p14="http://schemas.microsoft.com/office/powerpoint/2010/main" val="6260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1132B-06EC-4A34-ABE3-20AF8F3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32246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47570E-1092-41DD-A6CC-5C935B7FE8BD}"/>
              </a:ext>
            </a:extLst>
          </p:cNvPr>
          <p:cNvSpPr txBox="1"/>
          <p:nvPr/>
        </p:nvSpPr>
        <p:spPr>
          <a:xfrm>
            <a:off x="2771800" y="62555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Avaliação da Proposta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C740CB8-9903-4A01-BBC2-10008AB34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121234"/>
              </p:ext>
            </p:extLst>
          </p:nvPr>
        </p:nvGraphicFramePr>
        <p:xfrm>
          <a:off x="249705" y="1196751"/>
          <a:ext cx="8554726" cy="129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2370EA25-E59D-4183-9013-7FE8C81078E6}"/>
              </a:ext>
            </a:extLst>
          </p:cNvPr>
          <p:cNvSpPr/>
          <p:nvPr/>
        </p:nvSpPr>
        <p:spPr>
          <a:xfrm rot="5400000">
            <a:off x="4341349" y="2492896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47570E-1092-41DD-A6CC-5C935B7FE8BD}"/>
              </a:ext>
            </a:extLst>
          </p:cNvPr>
          <p:cNvSpPr txBox="1"/>
          <p:nvPr/>
        </p:nvSpPr>
        <p:spPr>
          <a:xfrm>
            <a:off x="2649161" y="311366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Atividades propostas</a:t>
            </a:r>
            <a:endParaRPr lang="pt-BR" sz="28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22240173"/>
              </p:ext>
            </p:extLst>
          </p:nvPr>
        </p:nvGraphicFramePr>
        <p:xfrm>
          <a:off x="-108520" y="3951337"/>
          <a:ext cx="9232041" cy="149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B47570E-1092-41DD-A6CC-5C935B7FE8BD}"/>
              </a:ext>
            </a:extLst>
          </p:cNvPr>
          <p:cNvSpPr txBox="1"/>
          <p:nvPr/>
        </p:nvSpPr>
        <p:spPr>
          <a:xfrm>
            <a:off x="6012160" y="311366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4 partes </a:t>
            </a:r>
            <a:endParaRPr lang="pt-BR" sz="2800" b="1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2" name="Seta: para a Direita 13">
            <a:extLst>
              <a:ext uri="{FF2B5EF4-FFF2-40B4-BE49-F238E27FC236}">
                <a16:creationId xmlns:a16="http://schemas.microsoft.com/office/drawing/2014/main" id="{2370EA25-E59D-4183-9013-7FE8C81078E6}"/>
              </a:ext>
            </a:extLst>
          </p:cNvPr>
          <p:cNvSpPr/>
          <p:nvPr/>
        </p:nvSpPr>
        <p:spPr>
          <a:xfrm>
            <a:off x="6608814" y="3193208"/>
            <a:ext cx="576064" cy="36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6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A1101D3-B296-4F57-B9D7-79823876A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60493"/>
              </p:ext>
            </p:extLst>
          </p:nvPr>
        </p:nvGraphicFramePr>
        <p:xfrm>
          <a:off x="179512" y="879804"/>
          <a:ext cx="8892480" cy="586156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223916604"/>
                    </a:ext>
                  </a:extLst>
                </a:gridCol>
                <a:gridCol w="4860032">
                  <a:extLst>
                    <a:ext uri="{9D8B030D-6E8A-4147-A177-3AD203B41FA5}">
                      <a16:colId xmlns:a16="http://schemas.microsoft.com/office/drawing/2014/main" val="2864276951"/>
                    </a:ext>
                  </a:extLst>
                </a:gridCol>
              </a:tblGrid>
              <a:tr h="4661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PERGUNTAS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RESPOSTAS</a:t>
                      </a:r>
                      <a:br>
                        <a:rPr lang="pt-BR" sz="1600" dirty="0">
                          <a:effectLst/>
                          <a:latin typeface="+mj-lt"/>
                        </a:rPr>
                      </a:b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375188"/>
                  </a:ext>
                </a:extLst>
              </a:tr>
              <a:tr h="233097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1. A água captada por poços artesianos necessita  passar por qual dos processos abaixo para ser consumida?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(a) Cloração</a:t>
                      </a:r>
                      <a:endParaRPr lang="pt-BR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9696780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(b) Floculação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458526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(c) Decantação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636596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(d) nenhum processo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7852789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 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012192"/>
                  </a:ext>
                </a:extLst>
              </a:tr>
              <a:tr h="466194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2. Qual a finalidade do tratamento de água?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 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(a) Aumentar as impurezas prejudiciais e nocivas à saúde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499636"/>
                  </a:ext>
                </a:extLst>
              </a:tr>
              <a:tr h="466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(b) Eliminar as impurezas que fazem bem à saúde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936064"/>
                  </a:ext>
                </a:extLst>
              </a:tr>
              <a:tr h="466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(c) Aumentar as impurezas que fazem bem à saúde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798125"/>
                  </a:ext>
                </a:extLst>
              </a:tr>
              <a:tr h="466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(d) Eliminar as impurezas </a:t>
                      </a:r>
                      <a:r>
                        <a:rPr lang="pt-BR" sz="16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prejudicias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e nocivas à saúde</a:t>
                      </a:r>
                      <a:endParaRPr lang="pt-BR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973300"/>
                  </a:ext>
                </a:extLst>
              </a:tr>
              <a:tr h="233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 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 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6851009"/>
                  </a:ext>
                </a:extLst>
              </a:tr>
              <a:tr h="233097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3. A água após passar pelo processo de filtração na ETA, já pode ser consumida pelo ser humano?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 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(a) Sim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216048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(b) Não</a:t>
                      </a:r>
                      <a:endParaRPr lang="pt-BR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1850411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(c) Talvez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261247"/>
                  </a:ext>
                </a:extLst>
              </a:tr>
              <a:tr h="339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442095"/>
                  </a:ext>
                </a:extLst>
              </a:tr>
              <a:tr h="233097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4.Para a higiene corporal e preparo dos alimentos usa-se água: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(a) Destilada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103012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(b) Potável</a:t>
                      </a:r>
                      <a:endParaRPr lang="pt-BR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8367524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(c) Mineral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127441"/>
                  </a:ext>
                </a:extLst>
              </a:tr>
              <a:tr h="2330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(d) Poluída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9753422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347864" y="97468"/>
            <a:ext cx="246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Quiz</a:t>
            </a:r>
            <a:r>
              <a:rPr lang="pt-BR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Educativo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546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35808"/>
              </p:ext>
            </p:extLst>
          </p:nvPr>
        </p:nvGraphicFramePr>
        <p:xfrm>
          <a:off x="179512" y="702178"/>
          <a:ext cx="8712968" cy="474304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515480">
                  <a:extLst>
                    <a:ext uri="{9D8B030D-6E8A-4147-A177-3AD203B41FA5}">
                      <a16:colId xmlns:a16="http://schemas.microsoft.com/office/drawing/2014/main" val="1083677849"/>
                    </a:ext>
                  </a:extLst>
                </a:gridCol>
                <a:gridCol w="4197488">
                  <a:extLst>
                    <a:ext uri="{9D8B030D-6E8A-4147-A177-3AD203B41FA5}">
                      <a16:colId xmlns:a16="http://schemas.microsoft.com/office/drawing/2014/main" val="92010403"/>
                    </a:ext>
                  </a:extLst>
                </a:gridCol>
              </a:tblGrid>
              <a:tr h="2206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PERGUNTAS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j-lt"/>
                        </a:rPr>
                        <a:t>RESPOSTAS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6456744"/>
                  </a:ext>
                </a:extLst>
              </a:tr>
              <a:tr h="171629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5. Em qual etapa de tratamento adiciona-se Sulfato de Alumínio ‎- Al</a:t>
                      </a:r>
                      <a:r>
                        <a:rPr lang="pt-BR" sz="18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pt-BR" sz="1800" dirty="0">
                          <a:effectLst/>
                          <a:latin typeface="+mj-lt"/>
                        </a:rPr>
                        <a:t>(SO</a:t>
                      </a:r>
                      <a:r>
                        <a:rPr lang="pt-BR" sz="1800" baseline="-25000" dirty="0">
                          <a:effectLst/>
                          <a:latin typeface="+mj-lt"/>
                        </a:rPr>
                        <a:t>4</a:t>
                      </a:r>
                      <a:r>
                        <a:rPr lang="pt-BR" sz="1800" dirty="0">
                          <a:effectLst/>
                          <a:latin typeface="+mj-lt"/>
                        </a:rPr>
                        <a:t>)</a:t>
                      </a:r>
                      <a:r>
                        <a:rPr lang="pt-BR" sz="1800" baseline="-25000" dirty="0">
                          <a:effectLst/>
                          <a:latin typeface="+mj-lt"/>
                        </a:rPr>
                        <a:t>3</a:t>
                      </a:r>
                      <a:r>
                        <a:rPr lang="pt-BR" sz="1800" dirty="0">
                          <a:effectLst/>
                          <a:latin typeface="+mj-lt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(a) Floculação</a:t>
                      </a:r>
                      <a:endParaRPr lang="pt-BR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827489"/>
                  </a:ext>
                </a:extLst>
              </a:tr>
              <a:tr h="171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(b) Decantação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314095"/>
                  </a:ext>
                </a:extLst>
              </a:tr>
              <a:tr h="171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(c) Filtração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626143"/>
                  </a:ext>
                </a:extLst>
              </a:tr>
              <a:tr h="5884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(d) Coagulação</a:t>
                      </a:r>
                      <a:endParaRPr lang="pt-BR" sz="18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057081"/>
                  </a:ext>
                </a:extLst>
              </a:tr>
              <a:tr h="2206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9589920"/>
                  </a:ext>
                </a:extLst>
              </a:tr>
              <a:tr h="171629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6. Para matar os microrganismos (desinfecção) existentes na água submetida a tratamento e purificação, geralmente, utiliza-se: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(a) Flúor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737651"/>
                  </a:ext>
                </a:extLst>
              </a:tr>
              <a:tr h="171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(b) Cloro</a:t>
                      </a:r>
                      <a:endParaRPr lang="pt-BR" sz="18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5133347"/>
                  </a:ext>
                </a:extLst>
              </a:tr>
              <a:tr h="171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(c) Magnésio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1931029"/>
                  </a:ext>
                </a:extLst>
              </a:tr>
              <a:tr h="171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(d) Oxigênio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3160978"/>
                  </a:ext>
                </a:extLst>
              </a:tr>
              <a:tr h="2206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 </a:t>
                      </a:r>
                      <a:endParaRPr lang="pt-BR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519355"/>
                  </a:ext>
                </a:extLst>
              </a:tr>
              <a:tr h="171629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7. Porque aplica-se Cal hidratada - Ca(OH)</a:t>
                      </a:r>
                      <a:r>
                        <a:rPr lang="pt-BR" sz="18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pt-BR" sz="1800" dirty="0">
                          <a:effectLst/>
                          <a:latin typeface="+mj-lt"/>
                        </a:rPr>
                        <a:t>  na água?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 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(a) Desinfecção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018754"/>
                  </a:ext>
                </a:extLst>
              </a:tr>
              <a:tr h="171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(b) Correção da Cor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9435040"/>
                  </a:ext>
                </a:extLst>
              </a:tr>
              <a:tr h="1521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(c) Correção do pH</a:t>
                      </a:r>
                      <a:endParaRPr lang="pt-BR" sz="18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901507"/>
                  </a:ext>
                </a:extLst>
              </a:tr>
              <a:tr h="5884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(d) Descontaminação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2" marR="4717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8319937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47864" y="44624"/>
            <a:ext cx="246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Quiz</a:t>
            </a:r>
            <a:r>
              <a:rPr lang="pt-BR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Educativo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659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1132B-06EC-4A34-ABE3-20AF8F3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4201CF-3D8B-4898-8E65-04413EBCE8A9}"/>
              </a:ext>
            </a:extLst>
          </p:cNvPr>
          <p:cNvSpPr txBox="1"/>
          <p:nvPr/>
        </p:nvSpPr>
        <p:spPr>
          <a:xfrm>
            <a:off x="2386100" y="62555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E65806-B828-4453-BD17-8B05A34CDE26}"/>
              </a:ext>
            </a:extLst>
          </p:cNvPr>
          <p:cNvSpPr/>
          <p:nvPr/>
        </p:nvSpPr>
        <p:spPr>
          <a:xfrm>
            <a:off x="119978" y="1184392"/>
            <a:ext cx="394796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u="sng" dirty="0" smtClean="0"/>
              <a:t>Segunda Parte: 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endParaRPr lang="pt-BR" sz="22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Abordagem </a:t>
            </a:r>
            <a:r>
              <a:rPr lang="pt-BR" sz="2200" dirty="0"/>
              <a:t>expositiva e dialogada com os educandos, por meio da apresentação de slides;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Vídeo educativo: </a:t>
            </a:r>
            <a:r>
              <a:rPr lang="pt-BR" sz="2200" dirty="0">
                <a:sym typeface="Wingdings" panose="05000000000000000000" pitchFamily="2" charset="2"/>
              </a:rPr>
              <a:t> </a:t>
            </a:r>
            <a:r>
              <a:rPr lang="pt-BR" sz="2200" i="1" dirty="0"/>
              <a:t>“</a:t>
            </a:r>
            <a:r>
              <a:rPr lang="pt-BR" sz="2200" i="1" dirty="0" err="1"/>
              <a:t>Semae</a:t>
            </a:r>
            <a:r>
              <a:rPr lang="pt-BR" sz="2200" i="1" dirty="0"/>
              <a:t> - Estação de Tratamento de água - ETA”,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Maquete elaborada.</a:t>
            </a:r>
            <a:endParaRPr lang="pt-BR" sz="2200" dirty="0"/>
          </a:p>
        </p:txBody>
      </p:sp>
      <p:pic>
        <p:nvPicPr>
          <p:cNvPr id="15" name="Imagem 14" descr="e3d92a4b-4377-4931-8d82-22d8fbe8051c">
            <a:extLst>
              <a:ext uri="{FF2B5EF4-FFF2-40B4-BE49-F238E27FC236}">
                <a16:creationId xmlns:a16="http://schemas.microsoft.com/office/drawing/2014/main" id="{ECC74900-13EE-42EF-AE5B-15910339DC45}"/>
              </a:ext>
            </a:extLst>
          </p:cNvPr>
          <p:cNvPicPr/>
          <p:nvPr/>
        </p:nvPicPr>
        <p:blipFill>
          <a:blip r:embed="rId3"/>
          <a:srcRect r="3806" b="10837"/>
          <a:stretch>
            <a:fillRect/>
          </a:stretch>
        </p:blipFill>
        <p:spPr bwMode="auto">
          <a:xfrm>
            <a:off x="4211960" y="1196752"/>
            <a:ext cx="4808603" cy="3835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47570E-1092-41DD-A6CC-5C935B7FE8BD}"/>
              </a:ext>
            </a:extLst>
          </p:cNvPr>
          <p:cNvSpPr txBox="1"/>
          <p:nvPr/>
        </p:nvSpPr>
        <p:spPr>
          <a:xfrm>
            <a:off x="2555776" y="509185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Atividades propostas</a:t>
            </a:r>
            <a:endParaRPr lang="pt-BR" sz="28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3968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/>
              <a:t>Dimensões </a:t>
            </a:r>
            <a:r>
              <a:rPr lang="pt-BR" b="1" dirty="0"/>
              <a:t>de 100 x 50 x 3 cm </a:t>
            </a: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932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1132B-06EC-4A34-ABE3-20AF8F3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pic>
        <p:nvPicPr>
          <p:cNvPr id="6" name="Imagem 5" descr="Jogo_Tabuleiro_GRANDEc">
            <a:extLst>
              <a:ext uri="{FF2B5EF4-FFF2-40B4-BE49-F238E27FC236}">
                <a16:creationId xmlns:a16="http://schemas.microsoft.com/office/drawing/2014/main" id="{65CEE660-615E-45E7-B20D-94F92560A4B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9" y="1653555"/>
            <a:ext cx="8958607" cy="51598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6524270" y="1348500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Dimensões: </a:t>
            </a:r>
            <a:r>
              <a:rPr lang="pt-BR" dirty="0"/>
              <a:t>160 x 90 cm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1E65806-B828-4453-BD17-8B05A34CDE26}"/>
              </a:ext>
            </a:extLst>
          </p:cNvPr>
          <p:cNvSpPr/>
          <p:nvPr/>
        </p:nvSpPr>
        <p:spPr>
          <a:xfrm>
            <a:off x="3267285" y="1039362"/>
            <a:ext cx="25798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u="sng" dirty="0" smtClean="0"/>
              <a:t>Terceira Parte</a:t>
            </a:r>
            <a:endParaRPr lang="pt-BR" sz="2400" b="1" u="sng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47570E-1092-41DD-A6CC-5C935B7FE8BD}"/>
              </a:ext>
            </a:extLst>
          </p:cNvPr>
          <p:cNvSpPr txBox="1"/>
          <p:nvPr/>
        </p:nvSpPr>
        <p:spPr>
          <a:xfrm>
            <a:off x="2483768" y="45750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Atividades propostas</a:t>
            </a:r>
            <a:endParaRPr lang="pt-BR" sz="28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1132B-06EC-4A34-ABE3-20AF8F3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32246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47570E-1092-41DD-A6CC-5C935B7FE8BD}"/>
              </a:ext>
            </a:extLst>
          </p:cNvPr>
          <p:cNvSpPr txBox="1"/>
          <p:nvPr/>
        </p:nvSpPr>
        <p:spPr>
          <a:xfrm>
            <a:off x="2771800" y="62555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Avaliação da Proposta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1E65806-B828-4453-BD17-8B05A34CDE26}"/>
              </a:ext>
            </a:extLst>
          </p:cNvPr>
          <p:cNvSpPr/>
          <p:nvPr/>
        </p:nvSpPr>
        <p:spPr>
          <a:xfrm>
            <a:off x="251520" y="1319618"/>
            <a:ext cx="3965054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Quarta parte:</a:t>
            </a:r>
            <a:endParaRPr lang="pt-B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Aplicou-se o </a:t>
            </a:r>
            <a:r>
              <a:rPr lang="pt-BR" sz="2400" b="1" dirty="0" err="1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Quiz</a:t>
            </a:r>
            <a:r>
              <a:rPr lang="pt-BR" sz="2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Educativo </a:t>
            </a:r>
            <a:r>
              <a:rPr lang="pt-B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novamente visando estimar a assimilação do conteúdo exposto aos alunos;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Questionário de Satisfação (5 perguntas)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qu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77514"/>
            <a:ext cx="2808312" cy="24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4458"/>
            <a:ext cx="2808312" cy="15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6205" y="0"/>
            <a:ext cx="2641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/>
              <a:t>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-46039" y="641014"/>
            <a:ext cx="916572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Respostas obtidas no questionário aplicado aos estudantes das turmas do 1º ao 9º Ano da Escola do Campo estudada, totalizando 104 alunos.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62591" y="1558048"/>
          <a:ext cx="8748464" cy="394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571241" y="2415317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(54.0%)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51920" y="2415317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(59.3%)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00192" y="2415317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(59.3%)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976874" y="1711938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(93,6%)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1382" y="0"/>
            <a:ext cx="2641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/>
              <a:t>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817CAB-5B4E-486A-B5D8-71EBA9914F0F}"/>
              </a:ext>
            </a:extLst>
          </p:cNvPr>
          <p:cNvSpPr txBox="1"/>
          <p:nvPr/>
        </p:nvSpPr>
        <p:spPr>
          <a:xfrm>
            <a:off x="1547664" y="621918"/>
            <a:ext cx="636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Segunda Parte – Exposição do conteúdo </a:t>
            </a:r>
            <a:endParaRPr lang="pt-BR" sz="28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E6DCB9-C519-4DF7-BA1F-53F9C4A304D4}"/>
              </a:ext>
            </a:extLst>
          </p:cNvPr>
          <p:cNvSpPr/>
          <p:nvPr/>
        </p:nvSpPr>
        <p:spPr>
          <a:xfrm>
            <a:off x="107504" y="1484784"/>
            <a:ext cx="3321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dirty="0"/>
              <a:t>Os educandos conseguiram </a:t>
            </a:r>
            <a:r>
              <a:rPr lang="pt-BR" dirty="0" smtClean="0"/>
              <a:t>assimilar a diferença entre  </a:t>
            </a:r>
            <a:r>
              <a:rPr lang="pt-BR" dirty="0"/>
              <a:t>água subterrânea e superficial;	 </a:t>
            </a:r>
            <a:br>
              <a:rPr lang="pt-BR" dirty="0"/>
            </a:b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dirty="0"/>
              <a:t>Os alunos </a:t>
            </a:r>
            <a:r>
              <a:rPr lang="pt-BR" dirty="0" smtClean="0"/>
              <a:t>desconheciam sobre o poço artesiano localizado na escola;</a:t>
            </a: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Os alunos tiveram dificuldades para distinguir conceitos entre as Etapas de: </a:t>
            </a:r>
            <a:r>
              <a:rPr lang="pt-BR" b="1" dirty="0" smtClean="0"/>
              <a:t>cloração e  </a:t>
            </a:r>
            <a:r>
              <a:rPr lang="pt-BR" b="1" dirty="0" err="1" smtClean="0"/>
              <a:t>fluoretação</a:t>
            </a:r>
            <a:r>
              <a:rPr lang="pt-BR" b="1" dirty="0"/>
              <a:t>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AE0CE9E-7031-4766-985D-09501E548C7A}"/>
              </a:ext>
            </a:extLst>
          </p:cNvPr>
          <p:cNvSpPr/>
          <p:nvPr/>
        </p:nvSpPr>
        <p:spPr>
          <a:xfrm>
            <a:off x="2915816" y="4827935"/>
            <a:ext cx="5393758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alunos desconheciam sobre a ação do flúor, aplicado na água para prevenir o surgimento de cáries dentárias.</a:t>
            </a:r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9CFC0908-1CFF-4407-8054-7C4BDCD823B6}"/>
              </a:ext>
            </a:extLst>
          </p:cNvPr>
          <p:cNvSpPr/>
          <p:nvPr/>
        </p:nvSpPr>
        <p:spPr>
          <a:xfrm rot="5400000">
            <a:off x="1273630" y="4853539"/>
            <a:ext cx="196967" cy="7920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141073"/>
            <a:ext cx="3845596" cy="2204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2" descr="Resultado de imagem para ca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75" y="4827935"/>
            <a:ext cx="690753" cy="6310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ipse 16"/>
          <p:cNvSpPr/>
          <p:nvPr/>
        </p:nvSpPr>
        <p:spPr>
          <a:xfrm>
            <a:off x="6012160" y="1925831"/>
            <a:ext cx="432048" cy="351041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179195" y="1918515"/>
            <a:ext cx="432048" cy="351041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411966" y="1863592"/>
            <a:ext cx="432048" cy="351041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4195524" y="1484784"/>
            <a:ext cx="648072" cy="5980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500"/>
            <a:ext cx="2932620" cy="1986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Elipse 22"/>
          <p:cNvSpPr/>
          <p:nvPr/>
        </p:nvSpPr>
        <p:spPr>
          <a:xfrm>
            <a:off x="5753301" y="1719904"/>
            <a:ext cx="432048" cy="351041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/>
          <p:nvPr/>
        </p:nvPicPr>
        <p:blipFill>
          <a:blip r:embed="rId6"/>
          <a:stretch>
            <a:fillRect/>
          </a:stretch>
        </p:blipFill>
        <p:spPr>
          <a:xfrm>
            <a:off x="3727989" y="3458130"/>
            <a:ext cx="2055236" cy="1308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3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395536" y="33240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INTRODUÇÃO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259632" y="625121"/>
            <a:ext cx="6985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Educação Ambiental (EA) no contexto escolar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95CC5FE-8541-4665-9167-69F0C9598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224281"/>
              </p:ext>
            </p:extLst>
          </p:nvPr>
        </p:nvGraphicFramePr>
        <p:xfrm>
          <a:off x="394229" y="1070657"/>
          <a:ext cx="8389333" cy="427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9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1382" y="0"/>
            <a:ext cx="2641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/>
              <a:t>RESULTADOS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E6DCB9-C519-4DF7-BA1F-53F9C4A304D4}"/>
              </a:ext>
            </a:extLst>
          </p:cNvPr>
          <p:cNvSpPr/>
          <p:nvPr/>
        </p:nvSpPr>
        <p:spPr>
          <a:xfrm>
            <a:off x="88891" y="1272302"/>
            <a:ext cx="38350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Integração e comunicação entre os membros das equipes;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Empenho e seriedade para responder corretamente as questões</a:t>
            </a:r>
            <a:r>
              <a:rPr lang="pt-BR" sz="2000" dirty="0" smtClean="0"/>
              <a:t>;</a:t>
            </a:r>
            <a:endParaRPr lang="pt-BR" sz="2000" dirty="0"/>
          </a:p>
          <a:p>
            <a:pPr lvl="0" algn="just">
              <a:defRPr/>
            </a:pPr>
            <a:endParaRPr lang="pt-BR" sz="2000" dirty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Despertou o espírito de cooperação coletiva entre os </a:t>
            </a:r>
            <a:r>
              <a:rPr lang="pt-BR" sz="2000" dirty="0" smtClean="0"/>
              <a:t>estudantes (Estimulo da dinâmica de grupo);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Competição </a:t>
            </a:r>
            <a:r>
              <a:rPr lang="pt-BR" sz="2000" dirty="0" smtClean="0"/>
              <a:t>amigável.</a:t>
            </a:r>
            <a:endParaRPr lang="pt-BR" sz="2000" dirty="0"/>
          </a:p>
          <a:p>
            <a:pPr lvl="0" algn="just">
              <a:defRPr/>
            </a:pP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C1762D-F9EC-4849-B66D-D7CBB340BCC6}"/>
              </a:ext>
            </a:extLst>
          </p:cNvPr>
          <p:cNvSpPr/>
          <p:nvPr/>
        </p:nvSpPr>
        <p:spPr>
          <a:xfrm>
            <a:off x="3923928" y="4695311"/>
            <a:ext cx="5059244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Pode contribuir significativamente para a formação pessoal e profissional dos educandos.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817CAB-5B4E-486A-B5D8-71EBA9914F0F}"/>
              </a:ext>
            </a:extLst>
          </p:cNvPr>
          <p:cNvSpPr txBox="1"/>
          <p:nvPr/>
        </p:nvSpPr>
        <p:spPr>
          <a:xfrm>
            <a:off x="2099449" y="577706"/>
            <a:ext cx="507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Terceira </a:t>
            </a:r>
            <a:r>
              <a:rPr lang="pt-BR" sz="28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Parte – Jogo de trilha  </a:t>
            </a:r>
            <a:endParaRPr lang="pt-BR" sz="28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2" name="Seta: Dobrada para Cima 5">
            <a:extLst>
              <a:ext uri="{FF2B5EF4-FFF2-40B4-BE49-F238E27FC236}">
                <a16:creationId xmlns:a16="http://schemas.microsoft.com/office/drawing/2014/main" id="{9CFC0908-1CFF-4407-8054-7C4BDCD823B6}"/>
              </a:ext>
            </a:extLst>
          </p:cNvPr>
          <p:cNvSpPr/>
          <p:nvPr/>
        </p:nvSpPr>
        <p:spPr>
          <a:xfrm rot="5400000">
            <a:off x="2901364" y="4451564"/>
            <a:ext cx="760515" cy="58759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58" y="1124744"/>
            <a:ext cx="4424070" cy="2410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2" y="2852936"/>
            <a:ext cx="3669950" cy="1753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Elipse 13"/>
          <p:cNvSpPr/>
          <p:nvPr/>
        </p:nvSpPr>
        <p:spPr>
          <a:xfrm>
            <a:off x="6215475" y="3307531"/>
            <a:ext cx="392224" cy="425508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388424" y="3429000"/>
            <a:ext cx="392224" cy="425508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7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1382" y="0"/>
            <a:ext cx="2641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/>
              <a:t>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817CAB-5B4E-486A-B5D8-71EBA9914F0F}"/>
              </a:ext>
            </a:extLst>
          </p:cNvPr>
          <p:cNvSpPr txBox="1"/>
          <p:nvPr/>
        </p:nvSpPr>
        <p:spPr>
          <a:xfrm>
            <a:off x="2591780" y="6206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Quiz</a:t>
            </a:r>
            <a:r>
              <a:rPr lang="pt-BR" sz="2800" b="1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 Educativo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E6DCB9-C519-4DF7-BA1F-53F9C4A304D4}"/>
              </a:ext>
            </a:extLst>
          </p:cNvPr>
          <p:cNvSpPr/>
          <p:nvPr/>
        </p:nvSpPr>
        <p:spPr>
          <a:xfrm>
            <a:off x="57696" y="3140968"/>
            <a:ext cx="63873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pt-BR" sz="2400" dirty="0" smtClean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Esse resultado está de acordo com Menezes (2003), o qual relata que os jogos constituem um recurso didático diferenciado para </a:t>
            </a:r>
            <a:r>
              <a:rPr lang="pt-BR" sz="2400" b="1" dirty="0"/>
              <a:t>aprimoramento do processo </a:t>
            </a:r>
            <a:r>
              <a:rPr lang="pt-BR" sz="2400" b="1" dirty="0" smtClean="0"/>
              <a:t>ensino-aprendizagem</a:t>
            </a:r>
            <a:r>
              <a:rPr lang="pt-BR" sz="2400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endParaRPr lang="pt-BR" sz="2800" dirty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endParaRPr lang="pt-BR" sz="2800" dirty="0"/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99" y="3429000"/>
            <a:ext cx="2627101" cy="19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096" y="1143908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Permitiu verificar que os alunos conseguiram </a:t>
            </a:r>
            <a:r>
              <a:rPr lang="pt-BR" sz="2400" b="1" dirty="0"/>
              <a:t>assimilar</a:t>
            </a:r>
            <a:r>
              <a:rPr lang="pt-BR" sz="2400" dirty="0"/>
              <a:t> o conteúdo exposto;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endParaRPr lang="pt-BR" sz="2400" dirty="0"/>
          </a:p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Em geral as respostas dos estudantes de ambas as turmas foram mais assertivas </a:t>
            </a:r>
            <a:r>
              <a:rPr lang="pt-BR" sz="2400" b="1" dirty="0"/>
              <a:t>após a aula </a:t>
            </a:r>
            <a:r>
              <a:rPr lang="pt-BR" sz="2400" dirty="0"/>
              <a:t>e participação do jogo de trilha;</a:t>
            </a:r>
          </a:p>
        </p:txBody>
      </p:sp>
    </p:spTree>
    <p:extLst>
      <p:ext uri="{BB962C8B-B14F-4D97-AF65-F5344CB8AC3E}">
        <p14:creationId xmlns:p14="http://schemas.microsoft.com/office/powerpoint/2010/main" val="9899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RESULTADOS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9B22EB6-E702-4165-8A7C-7DB83CEE7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404868"/>
              </p:ext>
            </p:extLst>
          </p:nvPr>
        </p:nvGraphicFramePr>
        <p:xfrm>
          <a:off x="189148" y="603400"/>
          <a:ext cx="8765704" cy="483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65034" y="963440"/>
            <a:ext cx="1149192" cy="383371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2999" y="620688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47%</a:t>
            </a:r>
            <a:r>
              <a:rPr lang="pt-BR" sz="2000" dirty="0"/>
              <a:t> </a:t>
            </a:r>
          </a:p>
        </p:txBody>
      </p:sp>
      <p:sp>
        <p:nvSpPr>
          <p:cNvPr id="10" name="Seta para a Direita 9"/>
          <p:cNvSpPr/>
          <p:nvPr/>
        </p:nvSpPr>
        <p:spPr>
          <a:xfrm rot="16200000">
            <a:off x="647423" y="689034"/>
            <a:ext cx="260957" cy="1886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372200" y="1284615"/>
            <a:ext cx="1224170" cy="383371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762708" y="764704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12%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13" name="Seta para a Direita 12"/>
          <p:cNvSpPr/>
          <p:nvPr/>
        </p:nvSpPr>
        <p:spPr>
          <a:xfrm rot="5400000" flipV="1">
            <a:off x="6465043" y="834517"/>
            <a:ext cx="409015" cy="2693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631211" y="1284615"/>
            <a:ext cx="1256485" cy="383371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136314" y="820743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29%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7950738" y="889089"/>
            <a:ext cx="260957" cy="1886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083624" y="620688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24%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18" name="Seta para a Direita 17"/>
          <p:cNvSpPr/>
          <p:nvPr/>
        </p:nvSpPr>
        <p:spPr>
          <a:xfrm rot="16200000">
            <a:off x="1898048" y="689034"/>
            <a:ext cx="260957" cy="1886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547665" y="980728"/>
            <a:ext cx="1225572" cy="381642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9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RESULTADOS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764704"/>
            <a:ext cx="8766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kern="150" dirty="0" smtClean="0">
                <a:latin typeface="+mj-lt"/>
                <a:ea typeface="Arial Unicode MS"/>
              </a:rPr>
              <a:t>Finalidade do tratamento da água: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kern="150" dirty="0">
                <a:solidFill>
                  <a:srgbClr val="0070C0"/>
                </a:solidFill>
                <a:latin typeface="+mj-lt"/>
                <a:ea typeface="Arial Unicode MS"/>
              </a:rPr>
              <a:t> </a:t>
            </a:r>
            <a:r>
              <a:rPr lang="pt-BR" sz="2000" b="1" kern="150" dirty="0" smtClean="0">
                <a:solidFill>
                  <a:srgbClr val="0070C0"/>
                </a:solidFill>
                <a:latin typeface="+mj-lt"/>
                <a:ea typeface="Arial Unicode MS"/>
              </a:rPr>
              <a:t>    </a:t>
            </a:r>
            <a:r>
              <a:rPr lang="pt-BR" sz="2000" b="1" kern="150" dirty="0" smtClean="0">
                <a:solidFill>
                  <a:srgbClr val="0070C0"/>
                </a:solidFill>
                <a:latin typeface="Arial Black" panose="020B0A04020102020204" pitchFamily="34" charset="0"/>
                <a:ea typeface="Arial Unicode MS"/>
              </a:rPr>
              <a:t>71</a:t>
            </a:r>
            <a:r>
              <a:rPr lang="pt-BR" sz="2000" b="1" kern="150" dirty="0">
                <a:solidFill>
                  <a:srgbClr val="0070C0"/>
                </a:solidFill>
                <a:latin typeface="Arial Black" panose="020B0A04020102020204" pitchFamily="34" charset="0"/>
                <a:ea typeface="Arial Unicode MS"/>
              </a:rPr>
              <a:t>% </a:t>
            </a:r>
            <a:r>
              <a:rPr lang="pt-BR" sz="2000" kern="150" dirty="0">
                <a:latin typeface="+mj-lt"/>
                <a:ea typeface="Arial Unicode MS"/>
              </a:rPr>
              <a:t>dos estudantes do </a:t>
            </a:r>
            <a:r>
              <a:rPr lang="pt-BR" sz="2000" b="1" kern="150" dirty="0">
                <a:latin typeface="+mj-lt"/>
                <a:ea typeface="Arial Unicode MS"/>
              </a:rPr>
              <a:t>5º ano </a:t>
            </a:r>
            <a:r>
              <a:rPr lang="pt-BR" sz="2000" kern="150" dirty="0" smtClean="0">
                <a:latin typeface="+mj-lt"/>
                <a:ea typeface="Arial Unicode MS"/>
              </a:rPr>
              <a:t>e</a:t>
            </a:r>
            <a:r>
              <a:rPr lang="pt-BR" sz="2000" b="1" kern="150" dirty="0" smtClean="0">
                <a:latin typeface="+mj-lt"/>
                <a:ea typeface="Arial Unicode MS"/>
              </a:rPr>
              <a:t> </a:t>
            </a:r>
            <a:r>
              <a:rPr lang="pt-BR" sz="2000" b="1" kern="150" dirty="0" smtClean="0">
                <a:solidFill>
                  <a:srgbClr val="0070C0"/>
                </a:solidFill>
                <a:latin typeface="Arial Black" panose="020B0A04020102020204" pitchFamily="34" charset="0"/>
                <a:ea typeface="Arial Unicode MS"/>
              </a:rPr>
              <a:t>87% </a:t>
            </a:r>
            <a:r>
              <a:rPr lang="pt-BR" sz="2000" kern="150" dirty="0">
                <a:ea typeface="Arial Unicode MS"/>
              </a:rPr>
              <a:t>dos estudantes do </a:t>
            </a:r>
            <a:r>
              <a:rPr lang="pt-BR" sz="2000" b="1" kern="150" dirty="0">
                <a:ea typeface="Arial Unicode MS"/>
              </a:rPr>
              <a:t>9</a:t>
            </a:r>
            <a:r>
              <a:rPr lang="pt-BR" sz="2000" b="1" kern="150" dirty="0" smtClean="0">
                <a:ea typeface="Arial Unicode MS"/>
              </a:rPr>
              <a:t>º </a:t>
            </a:r>
            <a:r>
              <a:rPr lang="pt-BR" sz="2000" b="1" kern="150" dirty="0">
                <a:ea typeface="Arial Unicode MS"/>
              </a:rPr>
              <a:t>ano </a:t>
            </a:r>
            <a:r>
              <a:rPr lang="pt-BR" sz="2000" kern="150" dirty="0" smtClean="0">
                <a:latin typeface="+mj-lt"/>
                <a:ea typeface="Arial Unicode MS"/>
              </a:rPr>
              <a:t>compreenderam </a:t>
            </a:r>
            <a:r>
              <a:rPr lang="pt-BR" sz="2000" kern="150" dirty="0">
                <a:latin typeface="+mj-lt"/>
                <a:ea typeface="Arial Unicode MS"/>
              </a:rPr>
              <a:t>que é um processo necessário para eliminar as impurezas prejudiciais e nocivas à saúde estando </a:t>
            </a:r>
            <a:r>
              <a:rPr lang="pt-BR" sz="2000" kern="150" dirty="0" smtClean="0">
                <a:latin typeface="+mj-lt"/>
                <a:ea typeface="Arial Unicode MS"/>
                <a:sym typeface="Wingdings" panose="05000000000000000000" pitchFamily="2" charset="2"/>
              </a:rPr>
              <a:t> </a:t>
            </a:r>
            <a:r>
              <a:rPr lang="pt-BR" sz="2000" kern="150" dirty="0" smtClean="0">
                <a:latin typeface="+mj-lt"/>
                <a:ea typeface="Arial Unicode MS"/>
              </a:rPr>
              <a:t>Di </a:t>
            </a:r>
            <a:r>
              <a:rPr lang="pt-BR" sz="2000" kern="150" dirty="0">
                <a:latin typeface="+mj-lt"/>
                <a:ea typeface="Arial Unicode MS"/>
              </a:rPr>
              <a:t>Bernardo et al. (2005</a:t>
            </a:r>
            <a:r>
              <a:rPr lang="pt-BR" sz="2000" kern="150" dirty="0" smtClean="0">
                <a:latin typeface="+mj-lt"/>
                <a:ea typeface="Arial Unicode MS"/>
              </a:rPr>
              <a:t>)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000" kern="150" dirty="0" smtClean="0">
              <a:latin typeface="+mj-lt"/>
              <a:ea typeface="Arial Unicode M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kern="150" dirty="0" smtClean="0">
                <a:ea typeface="Arial Unicode MS"/>
              </a:rPr>
              <a:t>Correção final do pH:</a:t>
            </a:r>
            <a:endParaRPr lang="pt-BR" sz="2000" b="1" kern="150" dirty="0">
              <a:ea typeface="Arial Unicode MS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kern="150" dirty="0" smtClean="0">
                <a:solidFill>
                  <a:srgbClr val="0070C0"/>
                </a:solidFill>
                <a:latin typeface="Arial Black" panose="020B0A04020102020204" pitchFamily="34" charset="0"/>
                <a:ea typeface="Arial Unicode MS"/>
              </a:rPr>
              <a:t>   Mais de 65% </a:t>
            </a:r>
            <a:r>
              <a:rPr lang="pt-BR" sz="2000" kern="150" dirty="0" smtClean="0">
                <a:latin typeface="+mj-lt"/>
                <a:ea typeface="Arial Unicode MS"/>
              </a:rPr>
              <a:t>Dos educandos de ambas as turmas compreenderam </a:t>
            </a:r>
            <a:r>
              <a:rPr lang="pt-BR" sz="2000" kern="150" dirty="0">
                <a:latin typeface="+mj-lt"/>
                <a:ea typeface="Arial Unicode MS"/>
              </a:rPr>
              <a:t>que no final do tratamento da água faz-se o ajuste do </a:t>
            </a:r>
            <a:r>
              <a:rPr lang="pt-BR" sz="2000" kern="150" dirty="0" smtClean="0">
                <a:latin typeface="+mj-lt"/>
                <a:ea typeface="Arial Unicode MS"/>
              </a:rPr>
              <a:t>pH </a:t>
            </a:r>
            <a:r>
              <a:rPr lang="pt-BR" sz="2000" kern="150" dirty="0" smtClean="0">
                <a:latin typeface="+mj-lt"/>
                <a:ea typeface="Arial Unicode MS"/>
                <a:sym typeface="Wingdings" panose="05000000000000000000" pitchFamily="2" charset="2"/>
              </a:rPr>
              <a:t> </a:t>
            </a:r>
            <a:r>
              <a:rPr lang="pt-BR" sz="2000" kern="150" dirty="0" smtClean="0">
                <a:latin typeface="+mj-lt"/>
                <a:ea typeface="Arial Unicode MS"/>
              </a:rPr>
              <a:t>fases </a:t>
            </a:r>
            <a:r>
              <a:rPr lang="pt-BR" sz="2000" kern="150" dirty="0">
                <a:latin typeface="+mj-lt"/>
                <a:ea typeface="Arial Unicode MS"/>
              </a:rPr>
              <a:t>anteriores a água pode estar alcalina ou </a:t>
            </a:r>
            <a:r>
              <a:rPr lang="pt-BR" sz="2000" kern="150" dirty="0" smtClean="0">
                <a:latin typeface="+mj-lt"/>
                <a:ea typeface="Arial Unicode MS"/>
              </a:rPr>
              <a:t>ácida</a:t>
            </a:r>
            <a:r>
              <a:rPr lang="pt-BR" sz="2000" kern="150" dirty="0">
                <a:latin typeface="+mj-lt"/>
                <a:ea typeface="Arial Unicode MS"/>
              </a:rPr>
              <a:t> </a:t>
            </a:r>
            <a:r>
              <a:rPr lang="pt-BR" sz="2000" kern="150" dirty="0" smtClean="0">
                <a:latin typeface="+mj-lt"/>
                <a:ea typeface="Arial Unicode MS"/>
                <a:sym typeface="Wingdings" panose="05000000000000000000" pitchFamily="2" charset="2"/>
              </a:rPr>
              <a:t> </a:t>
            </a:r>
            <a:r>
              <a:rPr lang="pt-BR" sz="2000" kern="150" dirty="0" smtClean="0">
                <a:latin typeface="+mj-lt"/>
                <a:ea typeface="Arial Unicode MS"/>
              </a:rPr>
              <a:t>Consolidação </a:t>
            </a:r>
            <a:r>
              <a:rPr lang="pt-BR" sz="2000" kern="150" dirty="0">
                <a:latin typeface="+mj-lt"/>
                <a:ea typeface="Arial Unicode MS"/>
              </a:rPr>
              <a:t>nº 5 (Anexo XX) do Ministério da Saúde (MS</a:t>
            </a:r>
            <a:r>
              <a:rPr lang="pt-BR" sz="2000" kern="150" dirty="0" smtClean="0">
                <a:latin typeface="+mj-lt"/>
                <a:ea typeface="Arial Unicode MS"/>
              </a:rPr>
              <a:t>) </a:t>
            </a:r>
            <a:r>
              <a:rPr lang="pt-BR" sz="2000" kern="150" dirty="0" smtClean="0">
                <a:latin typeface="+mj-lt"/>
                <a:ea typeface="Arial Unicode MS"/>
                <a:sym typeface="Wingdings" panose="05000000000000000000" pitchFamily="2" charset="2"/>
              </a:rPr>
              <a:t></a:t>
            </a:r>
            <a:r>
              <a:rPr lang="pt-BR" sz="2000" kern="150" dirty="0" smtClean="0">
                <a:latin typeface="+mj-lt"/>
                <a:ea typeface="Arial Unicode MS"/>
              </a:rPr>
              <a:t> </a:t>
            </a:r>
            <a:r>
              <a:rPr lang="pt-BR" sz="2000" kern="150" dirty="0">
                <a:latin typeface="+mj-lt"/>
                <a:ea typeface="Arial Unicode MS"/>
              </a:rPr>
              <a:t>entre 6,0 e 9,5. </a:t>
            </a:r>
          </a:p>
        </p:txBody>
      </p:sp>
    </p:spTree>
    <p:extLst>
      <p:ext uri="{BB962C8B-B14F-4D97-AF65-F5344CB8AC3E}">
        <p14:creationId xmlns:p14="http://schemas.microsoft.com/office/powerpoint/2010/main" val="1303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RESULTADOS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7041223-6BE5-4FC5-8935-D697C9625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392774"/>
              </p:ext>
            </p:extLst>
          </p:nvPr>
        </p:nvGraphicFramePr>
        <p:xfrm>
          <a:off x="262558" y="625549"/>
          <a:ext cx="8496944" cy="47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365034" y="1035448"/>
            <a:ext cx="1224170" cy="383371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99592" y="65262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47%</a:t>
            </a:r>
            <a:r>
              <a:rPr lang="pt-BR" sz="2000" dirty="0"/>
              <a:t> </a:t>
            </a:r>
          </a:p>
        </p:txBody>
      </p:sp>
      <p:sp>
        <p:nvSpPr>
          <p:cNvPr id="7" name="Seta para a Direita 6"/>
          <p:cNvSpPr/>
          <p:nvPr/>
        </p:nvSpPr>
        <p:spPr>
          <a:xfrm rot="16200000">
            <a:off x="714016" y="720972"/>
            <a:ext cx="260957" cy="1886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002321" y="635338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87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r>
              <a:rPr lang="pt-BR" sz="2000" dirty="0"/>
              <a:t> </a:t>
            </a:r>
          </a:p>
        </p:txBody>
      </p:sp>
      <p:sp>
        <p:nvSpPr>
          <p:cNvPr id="9" name="Seta para a Direita 8"/>
          <p:cNvSpPr/>
          <p:nvPr/>
        </p:nvSpPr>
        <p:spPr>
          <a:xfrm rot="16200000">
            <a:off x="7816745" y="703684"/>
            <a:ext cx="260957" cy="1886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467763" y="970484"/>
            <a:ext cx="1224170" cy="383371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076056" y="1035448"/>
            <a:ext cx="1183205" cy="3833712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569649" y="698334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20%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13" name="Seta para a Direita 12"/>
          <p:cNvSpPr/>
          <p:nvPr/>
        </p:nvSpPr>
        <p:spPr>
          <a:xfrm rot="16200000">
            <a:off x="5384073" y="766680"/>
            <a:ext cx="260957" cy="1886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7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RESULTADOS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C0BE47A-2456-42F5-BB9E-7F7B3316F8B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917692"/>
            <a:ext cx="5904656" cy="4599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466895" y="394717"/>
            <a:ext cx="3185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itchFamily="34" charset="0"/>
              </a:rPr>
              <a:t>Questionário satisfação</a:t>
            </a:r>
            <a:endParaRPr lang="pt-BR" sz="24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07604" y="2992662"/>
            <a:ext cx="3061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40% 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dos alunos do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9º Ano 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e </a:t>
            </a:r>
            <a:r>
              <a:rPr lang="pt-BR" sz="2000" b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52% </a:t>
            </a:r>
            <a:r>
              <a:rPr lang="pt-BR" sz="2000" dirty="0">
                <a:latin typeface="+mj-lt"/>
                <a:ea typeface="Calibri" panose="020F0502020204030204" pitchFamily="34" charset="0"/>
              </a:rPr>
              <a:t>da turma de </a:t>
            </a:r>
            <a:r>
              <a:rPr lang="pt-BR" sz="2000" b="1" dirty="0">
                <a:latin typeface="+mj-lt"/>
                <a:ea typeface="Calibri" panose="020F0502020204030204" pitchFamily="34" charset="0"/>
              </a:rPr>
              <a:t>5º ano </a:t>
            </a:r>
            <a:endParaRPr lang="pt-BR" sz="2000" b="1" dirty="0" smtClean="0">
              <a:latin typeface="+mj-lt"/>
              <a:ea typeface="Calibri" panose="020F0502020204030204" pitchFamily="34" charset="0"/>
            </a:endParaRPr>
          </a:p>
          <a:p>
            <a:pPr algn="ctr"/>
            <a:endParaRPr lang="pt-BR" sz="2000" dirty="0" smtClean="0">
              <a:latin typeface="+mj-lt"/>
              <a:ea typeface="Calibri" panose="020F0502020204030204" pitchFamily="34" charset="0"/>
            </a:endParaRPr>
          </a:p>
          <a:p>
            <a:pPr algn="ctr"/>
            <a:endParaRPr lang="pt-BR" sz="2000" b="1" dirty="0" smtClean="0">
              <a:solidFill>
                <a:srgbClr val="00B0F0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endParaRPr lang="pt-BR" sz="2000" b="1" dirty="0">
              <a:solidFill>
                <a:srgbClr val="00B0F0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Jogo</a:t>
            </a:r>
            <a:endParaRPr lang="pt-BR" sz="2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Seta: para a Direita 13">
            <a:extLst>
              <a:ext uri="{FF2B5EF4-FFF2-40B4-BE49-F238E27FC236}">
                <a16:creationId xmlns:a16="http://schemas.microsoft.com/office/drawing/2014/main" id="{2370EA25-E59D-4183-9013-7FE8C81078E6}"/>
              </a:ext>
            </a:extLst>
          </p:cNvPr>
          <p:cNvSpPr/>
          <p:nvPr/>
        </p:nvSpPr>
        <p:spPr>
          <a:xfrm rot="5400000">
            <a:off x="7203050" y="3958787"/>
            <a:ext cx="576062" cy="489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144417" y="1350491"/>
            <a:ext cx="443805" cy="200055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7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72211" y="1878759"/>
            <a:ext cx="443805" cy="200055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7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3968" y="1716777"/>
            <a:ext cx="443805" cy="200055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7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60454" y="2586390"/>
            <a:ext cx="743594" cy="338554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24550" y="3987876"/>
            <a:ext cx="743594" cy="30777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40574" y="4365104"/>
            <a:ext cx="743594" cy="30777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40574" y="4965023"/>
            <a:ext cx="743594" cy="338554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600" dirty="0"/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58" y="790262"/>
            <a:ext cx="2113014" cy="21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32246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CONCLUSÕES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4866E40-8867-48BF-AE1B-2EA7EB414525}"/>
              </a:ext>
            </a:extLst>
          </p:cNvPr>
          <p:cNvSpPr/>
          <p:nvPr/>
        </p:nvSpPr>
        <p:spPr>
          <a:xfrm>
            <a:off x="171849" y="728112"/>
            <a:ext cx="87206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>
                <a:latin typeface="+mj-lt"/>
              </a:rPr>
              <a:t>O número de acertos no </a:t>
            </a:r>
            <a:r>
              <a:rPr lang="pt-BR" sz="2200" b="1" dirty="0" err="1">
                <a:latin typeface="+mj-lt"/>
              </a:rPr>
              <a:t>Quiz</a:t>
            </a:r>
            <a:r>
              <a:rPr lang="pt-BR" sz="2200" b="1" dirty="0">
                <a:latin typeface="+mj-lt"/>
              </a:rPr>
              <a:t> educativo </a:t>
            </a:r>
            <a:r>
              <a:rPr lang="pt-BR" sz="2200" b="1" dirty="0" smtClean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200" dirty="0">
                <a:latin typeface="+mj-lt"/>
              </a:rPr>
              <a:t>estatisticamente maior em seis das sete questões aplicadas, após a exposição do assunto e atividades</a:t>
            </a:r>
            <a:r>
              <a:rPr lang="pt-BR" sz="2200" dirty="0" smtClean="0">
                <a:latin typeface="+mj-lt"/>
              </a:rPr>
              <a:t>;</a:t>
            </a:r>
          </a:p>
          <a:p>
            <a:pPr algn="just"/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Houve uma maior assimilação do conteúdo</a:t>
            </a:r>
            <a:r>
              <a:rPr lang="pt-BR" sz="2200" b="1" dirty="0">
                <a:solidFill>
                  <a:srgbClr val="00B0F0"/>
                </a:solidFill>
                <a:sym typeface="Wingdings" panose="05000000000000000000" pitchFamily="2" charset="2"/>
              </a:rPr>
              <a:t> </a:t>
            </a:r>
            <a:r>
              <a:rPr lang="pt-BR" sz="2200" dirty="0" smtClean="0">
                <a:latin typeface="+mj-lt"/>
                <a:sym typeface="Wingdings" panose="05000000000000000000" pitchFamily="2" charset="2"/>
              </a:rPr>
              <a:t> Em torno de </a:t>
            </a:r>
            <a:r>
              <a:rPr lang="pt-BR" sz="2200" b="1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3</a:t>
            </a:r>
            <a:r>
              <a:rPr lang="pt-BR" sz="2200" b="1" dirty="0" smtClean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0% </a:t>
            </a:r>
            <a:r>
              <a:rPr lang="pt-BR" sz="2200" dirty="0" smtClean="0">
                <a:latin typeface="+mj-lt"/>
                <a:sym typeface="Wingdings" panose="05000000000000000000" pitchFamily="2" charset="2"/>
              </a:rPr>
              <a:t>do conhecimento adquirido pelo saber científico; </a:t>
            </a: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A atividade lúdica</a:t>
            </a:r>
            <a:r>
              <a:rPr lang="pt-BR" sz="2200" dirty="0"/>
              <a:t> (jogo)</a:t>
            </a:r>
            <a:r>
              <a:rPr lang="pt-BR" sz="2200" dirty="0" smtClean="0">
                <a:latin typeface="+mj-lt"/>
              </a:rPr>
              <a:t> proporcionou uma agregação dos conhecimentos de censo comum ao saber científico </a:t>
            </a:r>
            <a:r>
              <a:rPr lang="pt-BR" sz="22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pt-BR" sz="2200" b="1" dirty="0" smtClean="0">
                <a:solidFill>
                  <a:srgbClr val="00B0F0"/>
                </a:solidFill>
                <a:latin typeface="+mj-lt"/>
              </a:rPr>
              <a:t>40</a:t>
            </a:r>
            <a:r>
              <a:rPr lang="pt-BR" sz="2200" b="1" dirty="0">
                <a:solidFill>
                  <a:srgbClr val="00B0F0"/>
                </a:solidFill>
                <a:latin typeface="+mj-lt"/>
              </a:rPr>
              <a:t>%</a:t>
            </a:r>
            <a:r>
              <a:rPr lang="pt-BR" sz="2200" b="1" dirty="0">
                <a:latin typeface="+mj-lt"/>
              </a:rPr>
              <a:t> </a:t>
            </a:r>
            <a:r>
              <a:rPr lang="pt-BR" sz="2200" dirty="0">
                <a:latin typeface="+mj-lt"/>
              </a:rPr>
              <a:t>dos alunos do</a:t>
            </a:r>
            <a:r>
              <a:rPr lang="pt-BR" sz="2200" b="1" dirty="0">
                <a:latin typeface="+mj-lt"/>
              </a:rPr>
              <a:t> 9º Ano </a:t>
            </a:r>
            <a:r>
              <a:rPr lang="pt-BR" sz="2200" dirty="0">
                <a:latin typeface="+mj-lt"/>
              </a:rPr>
              <a:t>e </a:t>
            </a:r>
            <a:r>
              <a:rPr lang="pt-BR" sz="2200" b="1" dirty="0">
                <a:solidFill>
                  <a:srgbClr val="00B0F0"/>
                </a:solidFill>
                <a:latin typeface="+mj-lt"/>
              </a:rPr>
              <a:t>52%</a:t>
            </a:r>
            <a:r>
              <a:rPr lang="pt-BR" sz="2200" b="1" dirty="0">
                <a:latin typeface="+mj-lt"/>
              </a:rPr>
              <a:t> </a:t>
            </a:r>
            <a:r>
              <a:rPr lang="pt-BR" sz="2200" dirty="0">
                <a:latin typeface="+mj-lt"/>
              </a:rPr>
              <a:t>da turma de </a:t>
            </a:r>
            <a:r>
              <a:rPr lang="pt-BR" sz="2200" b="1" dirty="0">
                <a:latin typeface="+mj-lt"/>
              </a:rPr>
              <a:t>5º </a:t>
            </a:r>
            <a:r>
              <a:rPr lang="pt-BR" sz="2200" b="1" dirty="0" smtClean="0">
                <a:latin typeface="+mj-lt"/>
              </a:rPr>
              <a:t>ano;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200" b="1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</a:rPr>
              <a:t>Mais de </a:t>
            </a:r>
            <a:r>
              <a:rPr lang="pt-BR" sz="2200" b="1" dirty="0" smtClean="0">
                <a:solidFill>
                  <a:srgbClr val="00B0F0"/>
                </a:solidFill>
                <a:latin typeface="+mj-lt"/>
              </a:rPr>
              <a:t>80% </a:t>
            </a:r>
            <a:r>
              <a:rPr lang="pt-BR" sz="2200" dirty="0" smtClean="0">
                <a:latin typeface="+mj-lt"/>
              </a:rPr>
              <a:t>dos alunos desejam ter novamente aulas semelhantes a ministrada pelos Educadores Ambientais; </a:t>
            </a: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200" dirty="0">
              <a:latin typeface="+mj-lt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950"/>
            <a:ext cx="1460756" cy="11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32246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CONCLUSÕES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4866E40-8867-48BF-AE1B-2EA7EB414525}"/>
              </a:ext>
            </a:extLst>
          </p:cNvPr>
          <p:cNvSpPr/>
          <p:nvPr/>
        </p:nvSpPr>
        <p:spPr>
          <a:xfrm>
            <a:off x="113882" y="3429000"/>
            <a:ext cx="7524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Vivenciar a realidade de educandos da zona rural e, em  contrapartida, levar conhecimentos científicos aos mesmos, acrescentou na minha formação enquanto aluna </a:t>
            </a:r>
            <a:r>
              <a:rPr lang="pt-BR" sz="2400" dirty="0" smtClean="0"/>
              <a:t>de graduação. 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61048"/>
            <a:ext cx="1598057" cy="15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504" y="519291"/>
            <a:ext cx="88708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A atividade lúdica </a:t>
            </a:r>
            <a:r>
              <a:rPr lang="pt-BR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pt-BR" sz="2400" dirty="0"/>
              <a:t> aquisição de conhecimentos independente da faixa etária dos educandos </a:t>
            </a:r>
            <a:r>
              <a:rPr lang="pt-BR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00B0F0"/>
                </a:solidFill>
              </a:rPr>
              <a:t>Conciliar o saber científico com o comum.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 As atividades apresentadas podem ser objeto de programas de educação ambiental</a:t>
            </a:r>
            <a:r>
              <a:rPr lang="pt-BR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 </a:t>
            </a:r>
            <a:r>
              <a:rPr lang="pt-BR" sz="2400" dirty="0"/>
              <a:t> seja em instituições e/ou empresas privadas ou públicas.</a:t>
            </a:r>
          </a:p>
        </p:txBody>
      </p:sp>
    </p:spTree>
    <p:extLst>
      <p:ext uri="{BB962C8B-B14F-4D97-AF65-F5344CB8AC3E}">
        <p14:creationId xmlns:p14="http://schemas.microsoft.com/office/powerpoint/2010/main" val="4283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AGRADECIMENTOS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2351" y="2047234"/>
            <a:ext cx="102944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dirty="0" err="1" smtClean="0">
                <a:latin typeface="Agency FB" panose="020B0503020202020204" pitchFamily="34" charset="0"/>
              </a:rPr>
              <a:t>Edyane</a:t>
            </a:r>
            <a:r>
              <a:rPr lang="pt-BR" sz="1350" dirty="0" smtClean="0">
                <a:latin typeface="Agency FB" panose="020B0503020202020204" pitchFamily="34" charset="0"/>
              </a:rPr>
              <a:t> Padilha </a:t>
            </a:r>
            <a:endParaRPr lang="pt-BR" sz="1350" dirty="0">
              <a:latin typeface="Agency FB" panose="020B0503020202020204" pitchFamily="34" charset="0"/>
            </a:endParaRPr>
          </a:p>
          <a:p>
            <a:pPr algn="ctr"/>
            <a:r>
              <a:rPr lang="pt-BR" sz="1350" dirty="0">
                <a:latin typeface="Agency FB" panose="020B0503020202020204" pitchFamily="34" charset="0"/>
              </a:rPr>
              <a:t/>
            </a:r>
            <a:br>
              <a:rPr lang="pt-BR" sz="1350" dirty="0">
                <a:latin typeface="Agency FB" panose="020B0503020202020204" pitchFamily="34" charset="0"/>
              </a:rPr>
            </a:br>
            <a:endParaRPr lang="pt-BR" sz="1350" dirty="0"/>
          </a:p>
        </p:txBody>
      </p:sp>
      <p:sp>
        <p:nvSpPr>
          <p:cNvPr id="6" name="Retângulo 5"/>
          <p:cNvSpPr/>
          <p:nvPr/>
        </p:nvSpPr>
        <p:spPr>
          <a:xfrm>
            <a:off x="2406321" y="3504004"/>
            <a:ext cx="9813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dirty="0">
                <a:latin typeface="Agency FB" panose="020B0503020202020204" pitchFamily="34" charset="0"/>
              </a:rPr>
              <a:t>Felipe </a:t>
            </a:r>
            <a:r>
              <a:rPr lang="pt-BR" sz="1350" dirty="0" smtClean="0">
                <a:latin typeface="Agency FB" panose="020B0503020202020204" pitchFamily="34" charset="0"/>
              </a:rPr>
              <a:t>Eduardo</a:t>
            </a:r>
            <a:endParaRPr lang="pt-BR" sz="1350" dirty="0">
              <a:latin typeface="Agency FB" panose="020B0503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1779" y="3501008"/>
            <a:ext cx="98937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dirty="0" err="1">
                <a:latin typeface="Agency FB" panose="020B0503020202020204" pitchFamily="34" charset="0"/>
              </a:rPr>
              <a:t>Layla</a:t>
            </a:r>
            <a:r>
              <a:rPr lang="pt-BR" sz="1350" dirty="0">
                <a:latin typeface="Agency FB" panose="020B0503020202020204" pitchFamily="34" charset="0"/>
              </a:rPr>
              <a:t> Giovanna</a:t>
            </a:r>
          </a:p>
          <a:p>
            <a:pPr algn="ctr"/>
            <a:r>
              <a:rPr lang="pt-BR" sz="1350" dirty="0">
                <a:latin typeface="Agency FB" panose="020B0503020202020204" pitchFamily="34" charset="0"/>
              </a:rPr>
              <a:t/>
            </a:r>
            <a:br>
              <a:rPr lang="pt-BR" sz="1350" dirty="0">
                <a:latin typeface="Agency FB" panose="020B0503020202020204" pitchFamily="34" charset="0"/>
              </a:rPr>
            </a:br>
            <a:endParaRPr lang="pt-BR" sz="135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/>
          <a:srcRect l="10907" t="2434" r="14341" b="-796"/>
          <a:stretch/>
        </p:blipFill>
        <p:spPr>
          <a:xfrm>
            <a:off x="397062" y="1077599"/>
            <a:ext cx="800026" cy="984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84" y="2456808"/>
            <a:ext cx="748871" cy="1000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/>
          <a:srcRect l="5794" r="16586"/>
          <a:stretch/>
        </p:blipFill>
        <p:spPr>
          <a:xfrm>
            <a:off x="2494750" y="1052736"/>
            <a:ext cx="770036" cy="1012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 cstate="print"/>
          <a:srcRect r="4172" b="9164"/>
          <a:stretch/>
        </p:blipFill>
        <p:spPr>
          <a:xfrm>
            <a:off x="427052" y="2450337"/>
            <a:ext cx="749253" cy="1012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6" descr="DSC_00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9337" r="1701" b="32955"/>
          <a:stretch/>
        </p:blipFill>
        <p:spPr bwMode="auto">
          <a:xfrm>
            <a:off x="2515077" y="2430341"/>
            <a:ext cx="749709" cy="103774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7724" y="1052736"/>
            <a:ext cx="723431" cy="1009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tângulo 19"/>
          <p:cNvSpPr/>
          <p:nvPr/>
        </p:nvSpPr>
        <p:spPr>
          <a:xfrm>
            <a:off x="2423785" y="2077453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Agency FB" panose="020B0503020202020204" pitchFamily="34" charset="0"/>
              </a:rPr>
              <a:t>Igor Henrique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386753" y="2092547"/>
            <a:ext cx="1107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dirty="0">
                <a:latin typeface="Agency FB" panose="020B0503020202020204" pitchFamily="34" charset="0"/>
              </a:rPr>
              <a:t>Isabella Lacerda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441255" y="3487394"/>
            <a:ext cx="99899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50" dirty="0">
                <a:latin typeface="Agency FB" panose="020B0503020202020204" pitchFamily="34" charset="0"/>
              </a:rPr>
              <a:t>Ingrid Pacheco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0" y="574222"/>
            <a:ext cx="412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Graduandos Engenharia Ambiental / UFU</a:t>
            </a:r>
            <a:endParaRPr lang="pt-BR" b="1" dirty="0"/>
          </a:p>
        </p:txBody>
      </p:sp>
      <p:sp>
        <p:nvSpPr>
          <p:cNvPr id="24" name="Retângulo 23"/>
          <p:cNvSpPr/>
          <p:nvPr/>
        </p:nvSpPr>
        <p:spPr>
          <a:xfrm>
            <a:off x="90211" y="3915430"/>
            <a:ext cx="3701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Professores Orientadores do Projeto </a:t>
            </a:r>
            <a:endParaRPr lang="pt-BR" b="1" dirty="0"/>
          </a:p>
        </p:txBody>
      </p:sp>
      <p:pic>
        <p:nvPicPr>
          <p:cNvPr id="27" name="Picture 9" descr="Logomarca da Fapem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24" y="857312"/>
            <a:ext cx="1736531" cy="13031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88" y="3013303"/>
            <a:ext cx="1680068" cy="1285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 descr="http://www.metaej.com.br/images/uf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54778" y="910297"/>
            <a:ext cx="1591601" cy="151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tângulo 29"/>
          <p:cNvSpPr/>
          <p:nvPr/>
        </p:nvSpPr>
        <p:spPr>
          <a:xfrm>
            <a:off x="5477225" y="19235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b="1" dirty="0" smtClean="0">
                <a:latin typeface="Agency FB" panose="020B0503020202020204" pitchFamily="34" charset="0"/>
              </a:rPr>
              <a:t/>
            </a:r>
            <a:br>
              <a:rPr lang="pt-BR" altLang="pt-BR" b="1" dirty="0" smtClean="0">
                <a:latin typeface="Agency FB" panose="020B0503020202020204" pitchFamily="34" charset="0"/>
              </a:rPr>
            </a:br>
            <a:r>
              <a:rPr lang="pt-BR" altLang="pt-BR" b="1" dirty="0" smtClean="0">
                <a:latin typeface="Agency FB" panose="020B0503020202020204" pitchFamily="34" charset="0"/>
              </a:rPr>
              <a:t> </a:t>
            </a:r>
            <a:r>
              <a:rPr lang="pt-BR" altLang="pt-BR" b="1" dirty="0">
                <a:latin typeface="Agency FB" panose="020B0503020202020204" pitchFamily="34" charset="0"/>
              </a:rPr>
              <a:t>APQ- 02249-14 </a:t>
            </a:r>
            <a:br>
              <a:rPr lang="pt-BR" altLang="pt-BR" b="1" dirty="0">
                <a:latin typeface="Agency FB" panose="020B0503020202020204" pitchFamily="34" charset="0"/>
              </a:rPr>
            </a:br>
            <a:r>
              <a:rPr lang="pt-BR" altLang="pt-BR" b="1" dirty="0" smtClean="0">
                <a:latin typeface="Agency FB" panose="020B0503020202020204" pitchFamily="34" charset="0"/>
              </a:rPr>
              <a:t>APQ- </a:t>
            </a:r>
            <a:r>
              <a:rPr lang="pt-BR" altLang="pt-BR" b="1" dirty="0">
                <a:latin typeface="Agency FB" panose="020B0503020202020204" pitchFamily="34" charset="0"/>
              </a:rPr>
              <a:t>03219-14</a:t>
            </a:r>
            <a:endParaRPr lang="pt-BR" dirty="0">
              <a:latin typeface="Agency FB" panose="020B0503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430436" y="5281463"/>
            <a:ext cx="4553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gency FB" panose="020B0503020202020204" pitchFamily="34" charset="0"/>
              </a:rPr>
              <a:t>Prof. Dr. Fábio </a:t>
            </a:r>
            <a:r>
              <a:rPr lang="pt-BR" sz="1400" dirty="0" smtClean="0">
                <a:latin typeface="Agency FB" panose="020B0503020202020204" pitchFamily="34" charset="0"/>
              </a:rPr>
              <a:t>Augusto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1928698" y="5281463"/>
            <a:ext cx="1641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latin typeface="Agency FB" panose="020B0503020202020204" pitchFamily="34" charset="0"/>
              </a:rPr>
              <a:t>Profª</a:t>
            </a:r>
            <a:r>
              <a:rPr lang="pt-BR" sz="1400" dirty="0">
                <a:latin typeface="Agency FB" panose="020B0503020202020204" pitchFamily="34" charset="0"/>
              </a:rPr>
              <a:t>. </a:t>
            </a:r>
            <a:r>
              <a:rPr lang="pt-BR" sz="1400" dirty="0" err="1">
                <a:latin typeface="Agency FB" panose="020B0503020202020204" pitchFamily="34" charset="0"/>
              </a:rPr>
              <a:t>Drª</a:t>
            </a:r>
            <a:r>
              <a:rPr lang="pt-BR" sz="1400" dirty="0">
                <a:latin typeface="Agency FB" panose="020B0503020202020204" pitchFamily="34" charset="0"/>
              </a:rPr>
              <a:t> Sheila Cristina </a:t>
            </a:r>
            <a:endParaRPr lang="pt-BR" sz="1400" dirty="0"/>
          </a:p>
        </p:txBody>
      </p:sp>
      <p:pic>
        <p:nvPicPr>
          <p:cNvPr id="6146" name="Picture 2" descr="A imagem pode conter: 1 pessoa, sorrindo, close-u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4" y="4365104"/>
            <a:ext cx="869899" cy="869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8679" y="4332177"/>
            <a:ext cx="778883" cy="916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3819" y="3013303"/>
            <a:ext cx="1887880" cy="1318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42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3528346" y="3423771"/>
            <a:ext cx="214513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Monotype Corsiva" pitchFamily="66" charset="0"/>
              </a:rPr>
              <a:t>Obrigada</a:t>
            </a:r>
            <a:r>
              <a:rPr lang="pt-BR" sz="3600" b="1" dirty="0" smtClean="0">
                <a:latin typeface="Monotype Corsiva" pitchFamily="66" charset="0"/>
              </a:rPr>
              <a:t>!</a:t>
            </a:r>
            <a:br>
              <a:rPr lang="pt-BR" sz="3600" b="1" dirty="0" smtClean="0">
                <a:latin typeface="Monotype Corsiva" pitchFamily="66" charset="0"/>
              </a:rPr>
            </a:br>
            <a:r>
              <a:rPr lang="pt-BR" sz="3600" b="1" dirty="0" smtClean="0">
                <a:latin typeface="Monotype Corsiva" pitchFamily="66" charset="0"/>
              </a:rPr>
              <a:t/>
            </a:r>
            <a:br>
              <a:rPr lang="pt-BR" sz="3600" b="1" dirty="0" smtClean="0">
                <a:latin typeface="Monotype Corsiva" pitchFamily="66" charset="0"/>
              </a:rPr>
            </a:br>
            <a:endParaRPr lang="pt-BR" sz="3600" b="1" dirty="0">
              <a:latin typeface="Monotype Corsiva" pitchFamily="66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33892" y="4235604"/>
            <a:ext cx="33340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Ingrid da Silva Pacheco</a:t>
            </a:r>
            <a:b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</a:br>
            <a:r>
              <a:rPr lang="en-US" sz="1600" i="1" dirty="0" err="1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Graduanda</a:t>
            </a: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em</a:t>
            </a: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Engenharia</a:t>
            </a: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Ambiental</a:t>
            </a: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/>
            </a:r>
            <a:b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</a:b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(34) 9 8851-7860</a:t>
            </a:r>
            <a:b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</a:b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>ingridspache@gmail.com</a:t>
            </a:r>
            <a:b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</a:br>
            <a: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  <a:t/>
            </a:r>
            <a:br>
              <a:rPr lang="en-US" sz="1600" i="1" dirty="0" smtClean="0">
                <a:latin typeface="Times New Roman" panose="02020603050405020304" pitchFamily="18" charset="0"/>
                <a:ea typeface="바탕" pitchFamily="16" charset="-127"/>
                <a:cs typeface="Times New Roman" panose="02020603050405020304" pitchFamily="18" charset="0"/>
              </a:rPr>
            </a:br>
            <a:endParaRPr lang="en-US" sz="1600" i="1" dirty="0">
              <a:latin typeface="Times New Roman" panose="02020603050405020304" pitchFamily="18" charset="0"/>
              <a:ea typeface="바탕" pitchFamily="16" charset="-127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4" y="332656"/>
            <a:ext cx="7107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“Ensinar não é transferir conhecimento, mas criar as possibilidades para a sua própria produção ou a sua construção.” </a:t>
            </a:r>
            <a:r>
              <a:rPr lang="pt-BR" sz="24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>
                <a:solidFill>
                  <a:srgbClr val="0085B8"/>
                </a:solidFill>
                <a:latin typeface="georgia" panose="02040502050405020303" pitchFamily="18" charset="0"/>
              </a:rPr>
              <a:t>Paulo Freire, 1996</a:t>
            </a:r>
            <a:r>
              <a:rPr lang="pt-BR" sz="24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pt-BR" sz="2400" dirty="0"/>
          </a:p>
        </p:txBody>
      </p:sp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768" y="2118297"/>
            <a:ext cx="1726293" cy="12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igitalizar13-10-12 13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84" y="1276323"/>
            <a:ext cx="1339254" cy="108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-17428" y="2422629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Uso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agrotóxicos e fármacos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818268" y="247874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Atividades de mineração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546460" y="249463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Efluentes domésticos e industriais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490676" y="249463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Despejo de resíduos sólidos</a:t>
            </a:r>
          </a:p>
        </p:txBody>
      </p:sp>
      <p:pic>
        <p:nvPicPr>
          <p:cNvPr id="1033" name="Picture 9" descr="http://igui-ecologia.s3.amazonaws.com/wp-content/uploads/2015/12/peixe-eutrofiza%C3%A7%C3%A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393" y="1171008"/>
            <a:ext cx="1608155" cy="131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aixaDeTexto 27"/>
          <p:cNvSpPr txBox="1"/>
          <p:nvPr/>
        </p:nvSpPr>
        <p:spPr>
          <a:xfrm>
            <a:off x="7434892" y="2566645"/>
            <a:ext cx="147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Eutrofização</a:t>
            </a: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539552" y="0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/>
              <a:t>INTRODUÇÃO</a:t>
            </a:r>
            <a:endParaRPr lang="pt-BR" sz="28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FC7B241-B771-475C-AAF2-9D6FEACDFAC5}"/>
              </a:ext>
            </a:extLst>
          </p:cNvPr>
          <p:cNvSpPr txBox="1"/>
          <p:nvPr/>
        </p:nvSpPr>
        <p:spPr>
          <a:xfrm>
            <a:off x="1007777" y="457508"/>
            <a:ext cx="7293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Problemática atual: Danos aos recursos hídricos</a:t>
            </a:r>
          </a:p>
        </p:txBody>
      </p:sp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82F64319-7A58-4B8A-8E8A-49C700A1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09" y="1204954"/>
            <a:ext cx="1486733" cy="12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8CC02E-15EE-4AA6-A1DB-3E36E5422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979" y="1222825"/>
            <a:ext cx="1658577" cy="1279280"/>
          </a:xfrm>
          <a:prstGeom prst="rect">
            <a:avLst/>
          </a:prstGeom>
        </p:spPr>
      </p:pic>
      <p:sp>
        <p:nvSpPr>
          <p:cNvPr id="7" name="AutoShape 8" descr="Resultado de imagem para residuos solidos">
            <a:extLst>
              <a:ext uri="{FF2B5EF4-FFF2-40B4-BE49-F238E27FC236}">
                <a16:creationId xmlns:a16="http://schemas.microsoft.com/office/drawing/2014/main" id="{9FBB27AF-24DA-4D05-91B2-744C4E8338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7404BAF-FE23-402C-B1A1-287AA60CD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164" y="1186775"/>
            <a:ext cx="1486733" cy="1315330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818268" y="3041612"/>
            <a:ext cx="126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Poluição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505506" y="3068960"/>
            <a:ext cx="201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Contaminação</a:t>
            </a:r>
          </a:p>
        </p:txBody>
      </p:sp>
      <p:sp>
        <p:nvSpPr>
          <p:cNvPr id="27" name="Multiplicar 26"/>
          <p:cNvSpPr/>
          <p:nvPr/>
        </p:nvSpPr>
        <p:spPr>
          <a:xfrm>
            <a:off x="4095981" y="2996952"/>
            <a:ext cx="764117" cy="695470"/>
          </a:xfrm>
          <a:prstGeom prst="mathMultiply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863857" y="3544025"/>
            <a:ext cx="329487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cs typeface="Arial" pitchFamily="34" charset="0"/>
              </a:rPr>
              <a:t>C</a:t>
            </a:r>
            <a:r>
              <a:rPr lang="pt-BR" sz="1600" dirty="0" smtClean="0">
                <a:cs typeface="Arial" pitchFamily="34" charset="0"/>
              </a:rPr>
              <a:t>ontém </a:t>
            </a:r>
            <a:r>
              <a:rPr lang="pt-BR" sz="1600" dirty="0">
                <a:cs typeface="Arial" pitchFamily="34" charset="0"/>
              </a:rPr>
              <a:t>substâncias que </a:t>
            </a:r>
            <a:r>
              <a:rPr lang="pt-BR" sz="1600" b="1" dirty="0">
                <a:cs typeface="Arial" pitchFamily="34" charset="0"/>
              </a:rPr>
              <a:t>modificam </a:t>
            </a:r>
            <a:r>
              <a:rPr lang="pt-BR" sz="1600" b="1" dirty="0" smtClean="0">
                <a:cs typeface="Arial" pitchFamily="34" charset="0"/>
              </a:rPr>
              <a:t>as  </a:t>
            </a:r>
            <a:r>
              <a:rPr lang="pt-BR" sz="1600" b="1" dirty="0">
                <a:cs typeface="Arial" pitchFamily="34" charset="0"/>
              </a:rPr>
              <a:t>características </a:t>
            </a:r>
            <a:r>
              <a:rPr lang="pt-BR" sz="1600" b="1" dirty="0" smtClean="0">
                <a:cs typeface="Arial" pitchFamily="34" charset="0"/>
              </a:rPr>
              <a:t>físicas e químicas </a:t>
            </a:r>
            <a:r>
              <a:rPr lang="pt-BR" sz="1600" dirty="0" smtClean="0">
                <a:cs typeface="Arial" pitchFamily="34" charset="0"/>
              </a:rPr>
              <a:t>da água e </a:t>
            </a:r>
            <a:r>
              <a:rPr lang="pt-BR" sz="1600" dirty="0">
                <a:cs typeface="Arial" pitchFamily="34" charset="0"/>
              </a:rPr>
              <a:t>a torna imprópria para o </a:t>
            </a:r>
            <a:r>
              <a:rPr lang="pt-BR" sz="1600" dirty="0" smtClean="0">
                <a:cs typeface="Arial" pitchFamily="34" charset="0"/>
              </a:rPr>
              <a:t>consumo.</a:t>
            </a:r>
            <a:endParaRPr lang="pt-BR" sz="1600" dirty="0"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849885" y="3489528"/>
            <a:ext cx="33530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cs typeface="Arial" pitchFamily="34" charset="0"/>
              </a:rPr>
              <a:t>Contém </a:t>
            </a:r>
            <a:r>
              <a:rPr lang="pt-BR" b="1" dirty="0">
                <a:cs typeface="Arial" pitchFamily="34" charset="0"/>
              </a:rPr>
              <a:t>substâncias venenosas </a:t>
            </a:r>
            <a:r>
              <a:rPr lang="pt-BR" dirty="0">
                <a:cs typeface="Arial" pitchFamily="34" charset="0"/>
              </a:rPr>
              <a:t>ou </a:t>
            </a:r>
            <a:r>
              <a:rPr lang="pt-BR" dirty="0" smtClean="0">
                <a:cs typeface="Arial" pitchFamily="34" charset="0"/>
              </a:rPr>
              <a:t>organismos patogênicos (</a:t>
            </a:r>
            <a:r>
              <a:rPr lang="pt-BR" dirty="0"/>
              <a:t>bactérias, vermes, protozoários ou </a:t>
            </a:r>
            <a:r>
              <a:rPr lang="pt-BR" dirty="0" smtClean="0"/>
              <a:t>vírus) que </a:t>
            </a:r>
            <a:r>
              <a:rPr lang="pt-BR" b="1" dirty="0" smtClean="0"/>
              <a:t>causam doenças</a:t>
            </a:r>
            <a:r>
              <a:rPr lang="pt-BR" dirty="0" smtClean="0"/>
              <a:t>. </a:t>
            </a:r>
            <a:endParaRPr lang="pt-BR" dirty="0">
              <a:cs typeface="Arial" pitchFamily="34" charset="0"/>
            </a:endParaRPr>
          </a:p>
        </p:txBody>
      </p:sp>
      <p:sp>
        <p:nvSpPr>
          <p:cNvPr id="31" name="Seta em curva para a direita 9"/>
          <p:cNvSpPr/>
          <p:nvPr/>
        </p:nvSpPr>
        <p:spPr>
          <a:xfrm>
            <a:off x="99740" y="3121248"/>
            <a:ext cx="705947" cy="1224136"/>
          </a:xfrm>
          <a:prstGeom prst="curv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Seta em curva para a esquerda 10"/>
          <p:cNvSpPr/>
          <p:nvPr/>
        </p:nvSpPr>
        <p:spPr>
          <a:xfrm>
            <a:off x="8226980" y="3113619"/>
            <a:ext cx="792088" cy="1008112"/>
          </a:xfrm>
          <a:prstGeom prst="curved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4645" y="5229200"/>
            <a:ext cx="845783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RATTNER, H. (2009). Meio ambiente, saúde e desenvolvimento sustentável. Ciênc. saúde coletiva, v. 14, n. 06, p. 1965-1971, 2009.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539552" y="0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/>
              <a:t>INTRODUÇÃO</a:t>
            </a:r>
            <a:endParaRPr lang="pt-BR" sz="28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FC7B241-B771-475C-AAF2-9D6FEACDFAC5}"/>
              </a:ext>
            </a:extLst>
          </p:cNvPr>
          <p:cNvSpPr txBox="1"/>
          <p:nvPr/>
        </p:nvSpPr>
        <p:spPr>
          <a:xfrm>
            <a:off x="2291397" y="548680"/>
            <a:ext cx="472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Doenças de veiculação hídrica </a:t>
            </a:r>
            <a:endParaRPr lang="pt-BR" sz="2800" b="1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1504" y="1052736"/>
            <a:ext cx="8995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primeiros problemas relacionados à água foram às doenças provocadas pela </a:t>
            </a:r>
            <a:r>
              <a:rPr lang="pt-BR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água não </a:t>
            </a:r>
            <a:r>
              <a:rPr lang="pt-BR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tratada;</a:t>
            </a:r>
            <a:endParaRPr lang="pt-B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Ausência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saneamento básico principalmente em regiões tropicais,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Organismos patogênicos,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Reação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cadeia de causa e efeito de difícil solução.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-31504" y="4199673"/>
            <a:ext cx="626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Contexto escolar:</a:t>
            </a:r>
            <a:br>
              <a:rPr lang="pt-BR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pt-BR" sz="2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Compromete saúde dos alunos </a:t>
            </a:r>
            <a:r>
              <a:rPr lang="pt-BR" sz="2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 Baixo rendimento, Evasão escolar  </a:t>
            </a:r>
            <a:endParaRPr lang="pt-BR" sz="24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2" name="Picture 4" descr="Resultado de imagem para evasÃ£o esco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25457"/>
            <a:ext cx="2378379" cy="15745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097433915"/>
              </p:ext>
            </p:extLst>
          </p:nvPr>
        </p:nvGraphicFramePr>
        <p:xfrm>
          <a:off x="5054697" y="758182"/>
          <a:ext cx="4917903" cy="512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873057283"/>
              </p:ext>
            </p:extLst>
          </p:nvPr>
        </p:nvGraphicFramePr>
        <p:xfrm>
          <a:off x="107504" y="1523669"/>
          <a:ext cx="4080387" cy="444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410" name="Picture 2" descr="http://site.sabesp.com.br/uploads/image/saneamento/tratamento_agua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12469" y="2964846"/>
            <a:ext cx="1647363" cy="1400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7504" y="946192"/>
            <a:ext cx="2601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Qualidade da </a:t>
            </a:r>
            <a:r>
              <a:rPr lang="pt-BR" sz="2200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Água</a:t>
            </a:r>
            <a:endParaRPr lang="pt-BR" sz="220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600" y="4437112"/>
            <a:ext cx="24989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u="sng" dirty="0">
                <a:solidFill>
                  <a:srgbClr val="0070C0"/>
                </a:solidFill>
                <a:effectLst/>
              </a:rPr>
              <a:t>ESTAÇÕES DE </a:t>
            </a:r>
            <a:r>
              <a:rPr lang="pt-BR" sz="1100" b="1" u="sng" dirty="0" smtClean="0">
                <a:solidFill>
                  <a:srgbClr val="0070C0"/>
                </a:solidFill>
                <a:effectLst/>
              </a:rPr>
              <a:t>TRATAMENTO</a:t>
            </a:r>
            <a:br>
              <a:rPr lang="pt-BR" sz="1100" b="1" u="sng" dirty="0" smtClean="0">
                <a:solidFill>
                  <a:srgbClr val="0070C0"/>
                </a:solidFill>
                <a:effectLst/>
              </a:rPr>
            </a:br>
            <a:r>
              <a:rPr lang="pt-BR" sz="1100" b="1" u="sng" dirty="0" smtClean="0">
                <a:solidFill>
                  <a:srgbClr val="0070C0"/>
                </a:solidFill>
                <a:effectLst/>
              </a:rPr>
              <a:t> </a:t>
            </a:r>
            <a:r>
              <a:rPr lang="pt-BR" sz="1100" b="1" u="sng" dirty="0">
                <a:solidFill>
                  <a:srgbClr val="0070C0"/>
                </a:solidFill>
                <a:effectLst/>
              </a:rPr>
              <a:t>DE ÁGUA (</a:t>
            </a:r>
            <a:r>
              <a:rPr lang="pt-BR" sz="1100" b="1" u="sng" dirty="0" err="1">
                <a:solidFill>
                  <a:srgbClr val="0070C0"/>
                </a:solidFill>
                <a:effectLst/>
              </a:rPr>
              <a:t>ETAs</a:t>
            </a:r>
            <a:r>
              <a:rPr lang="pt-BR" sz="1100" b="1" u="sng" dirty="0">
                <a:solidFill>
                  <a:srgbClr val="0070C0"/>
                </a:solidFill>
                <a:effectLst/>
              </a:rPr>
              <a:t>)</a:t>
            </a:r>
            <a:br>
              <a:rPr lang="pt-BR" sz="1100" b="1" u="sng" dirty="0">
                <a:solidFill>
                  <a:srgbClr val="0070C0"/>
                </a:solidFill>
                <a:effectLst/>
              </a:rPr>
            </a:br>
            <a:endParaRPr lang="pt-BR" sz="1100" b="1" u="sng" dirty="0">
              <a:solidFill>
                <a:srgbClr val="0070C0"/>
              </a:solidFill>
              <a:effectLst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33240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INTRODUÇÃO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635896" y="692696"/>
            <a:ext cx="53285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/>
              <a:t>Aquela que atende aos padrões de </a:t>
            </a:r>
            <a:r>
              <a:rPr lang="pt-BR" sz="2000" b="1" dirty="0" smtClean="0"/>
              <a:t>potabilidade estabelecidos  </a:t>
            </a:r>
            <a:r>
              <a:rPr lang="pt-BR" sz="2000" b="1" dirty="0"/>
              <a:t>pelos órgãos responsáveis, não gerando riscos à saúde humana.</a:t>
            </a:r>
          </a:p>
        </p:txBody>
      </p:sp>
      <p:pic>
        <p:nvPicPr>
          <p:cNvPr id="21" name="Picture 4" descr="Resultado de imagem para poço artesian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39" y="2996952"/>
            <a:ext cx="1456637" cy="1501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6"/>
          <p:cNvSpPr/>
          <p:nvPr/>
        </p:nvSpPr>
        <p:spPr>
          <a:xfrm rot="16200000">
            <a:off x="2969948" y="890844"/>
            <a:ext cx="483345" cy="560518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811963" y="4634024"/>
            <a:ext cx="2498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u="sng" dirty="0">
                <a:solidFill>
                  <a:srgbClr val="0070C0"/>
                </a:solidFill>
                <a:effectLst/>
              </a:rPr>
              <a:t/>
            </a:r>
            <a:br>
              <a:rPr lang="pt-BR" sz="1100" b="1" u="sng" dirty="0">
                <a:solidFill>
                  <a:srgbClr val="0070C0"/>
                </a:solidFill>
                <a:effectLst/>
              </a:rPr>
            </a:br>
            <a:endParaRPr lang="pt-BR" sz="1100" b="1" u="sng" dirty="0">
              <a:solidFill>
                <a:srgbClr val="0070C0"/>
              </a:solidFill>
              <a:effectLst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978596" y="4590755"/>
            <a:ext cx="2498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u="sng" dirty="0" smtClean="0">
                <a:solidFill>
                  <a:srgbClr val="0070C0"/>
                </a:solidFill>
                <a:effectLst/>
              </a:rPr>
              <a:t>POÇO ARTESIANO </a:t>
            </a:r>
            <a:br>
              <a:rPr lang="pt-BR" sz="1100" b="1" u="sng" dirty="0" smtClean="0">
                <a:solidFill>
                  <a:srgbClr val="0070C0"/>
                </a:solidFill>
                <a:effectLst/>
              </a:rPr>
            </a:br>
            <a:endParaRPr lang="pt-BR" sz="1100" b="1" u="sng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04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7E9396E-F5C8-420F-B8FD-3414B2FF4C79}"/>
              </a:ext>
            </a:extLst>
          </p:cNvPr>
          <p:cNvSpPr txBox="1">
            <a:spLocks/>
          </p:cNvSpPr>
          <p:nvPr/>
        </p:nvSpPr>
        <p:spPr>
          <a:xfrm>
            <a:off x="395536" y="111770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INTRODUÇÃO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27F7BB-7DC9-4119-A5AE-8DF68430B9E5}"/>
              </a:ext>
            </a:extLst>
          </p:cNvPr>
          <p:cNvSpPr txBox="1"/>
          <p:nvPr/>
        </p:nvSpPr>
        <p:spPr>
          <a:xfrm>
            <a:off x="302637" y="653787"/>
            <a:ext cx="8429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Uma </a:t>
            </a:r>
            <a:r>
              <a:rPr lang="pt-BR" sz="2400" b="1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da formas de realizar uma abordagem </a:t>
            </a:r>
            <a:r>
              <a:rPr lang="pt-BR" sz="24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metodológica  sobre </a:t>
            </a:r>
          </a:p>
          <a:p>
            <a:pPr algn="ctr"/>
            <a:r>
              <a:rPr lang="pt-BR" sz="24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“As formas de tratamento de água” </a:t>
            </a:r>
            <a:r>
              <a:rPr lang="pt-BR" sz="2400" b="1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pt-BR" sz="2400" b="1" dirty="0" smtClean="0">
                <a:ln w="0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Atividades Lúdicas</a:t>
            </a:r>
            <a:endParaRPr lang="pt-BR" sz="2400" b="1" dirty="0">
              <a:ln w="0"/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E41A83C-9092-45DC-8DD2-16A894764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745683"/>
              </p:ext>
            </p:extLst>
          </p:nvPr>
        </p:nvGraphicFramePr>
        <p:xfrm>
          <a:off x="251521" y="1292161"/>
          <a:ext cx="8532040" cy="451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95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7E9396E-F5C8-420F-B8FD-3414B2FF4C79}"/>
              </a:ext>
            </a:extLst>
          </p:cNvPr>
          <p:cNvSpPr txBox="1">
            <a:spLocks/>
          </p:cNvSpPr>
          <p:nvPr/>
        </p:nvSpPr>
        <p:spPr>
          <a:xfrm>
            <a:off x="395536" y="111770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OBJETIVOS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93529861"/>
              </p:ext>
            </p:extLst>
          </p:nvPr>
        </p:nvGraphicFramePr>
        <p:xfrm>
          <a:off x="-1754360" y="735662"/>
          <a:ext cx="12375032" cy="470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2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A0AA3DC-35C8-4CA8-872C-60DFD84E38C8}"/>
              </a:ext>
            </a:extLst>
          </p:cNvPr>
          <p:cNvSpPr/>
          <p:nvPr/>
        </p:nvSpPr>
        <p:spPr>
          <a:xfrm>
            <a:off x="4499992" y="2139953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dirty="0"/>
              <a:t>  Planejar e formular estratégias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5FE093-E006-4951-8782-1C751D22B58A}"/>
              </a:ext>
            </a:extLst>
          </p:cNvPr>
          <p:cNvSpPr/>
          <p:nvPr/>
        </p:nvSpPr>
        <p:spPr>
          <a:xfrm>
            <a:off x="6023903" y="3142709"/>
            <a:ext cx="19324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dirty="0"/>
              <a:t>Analisar, coletar e definir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ACF3CD0-FD50-49B2-9D16-79466458030C}"/>
              </a:ext>
            </a:extLst>
          </p:cNvPr>
          <p:cNvSpPr/>
          <p:nvPr/>
        </p:nvSpPr>
        <p:spPr>
          <a:xfrm>
            <a:off x="5508105" y="4653136"/>
            <a:ext cx="223224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sz="1600" dirty="0"/>
              <a:t>Agir, desenvolver,   ampliar e compreender os problemas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0AED7FF-6CA3-48A8-92A6-2F165D77BF56}"/>
              </a:ext>
            </a:extLst>
          </p:cNvPr>
          <p:cNvSpPr/>
          <p:nvPr/>
        </p:nvSpPr>
        <p:spPr>
          <a:xfrm>
            <a:off x="963957" y="4725144"/>
            <a:ext cx="20958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dirty="0"/>
              <a:t>Monitorar e descrever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4D00C57-992F-4D77-A74F-355DBB046C6C}"/>
              </a:ext>
            </a:extLst>
          </p:cNvPr>
          <p:cNvSpPr/>
          <p:nvPr/>
        </p:nvSpPr>
        <p:spPr>
          <a:xfrm>
            <a:off x="467544" y="3206319"/>
            <a:ext cx="20611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dirty="0"/>
              <a:t>Avaliar e reavaliar as decisões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DEEA8F8A-F1DB-4E94-9A4E-DA8871606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361009"/>
              </p:ext>
            </p:extLst>
          </p:nvPr>
        </p:nvGraphicFramePr>
        <p:xfrm>
          <a:off x="-1908720" y="1970006"/>
          <a:ext cx="12241360" cy="365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635" y="0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7D77CDB-0883-42AB-A39E-789E58817B5D}"/>
              </a:ext>
            </a:extLst>
          </p:cNvPr>
          <p:cNvSpPr/>
          <p:nvPr/>
        </p:nvSpPr>
        <p:spPr>
          <a:xfrm>
            <a:off x="3386309" y="3551552"/>
            <a:ext cx="17455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/>
              <a:t>PESQUISA </a:t>
            </a:r>
            <a:br>
              <a:rPr lang="pt-BR" sz="2000" b="1" dirty="0"/>
            </a:br>
            <a:r>
              <a:rPr lang="pt-BR" sz="2000" b="1" dirty="0" smtClean="0"/>
              <a:t>AÇÃO-</a:t>
            </a:r>
            <a:br>
              <a:rPr lang="pt-BR" sz="2000" b="1" dirty="0" smtClean="0"/>
            </a:br>
            <a:r>
              <a:rPr lang="pt-BR" sz="2000" b="1" dirty="0" smtClean="0"/>
              <a:t>PARTICIPATIVA</a:t>
            </a:r>
            <a:endParaRPr lang="pt-BR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143000" y="762479"/>
            <a:ext cx="9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Englobar um assunto referente a </a:t>
            </a:r>
            <a:r>
              <a:rPr lang="pt-BR" sz="2000" b="1" dirty="0"/>
              <a:t>realidade vivida pelo </a:t>
            </a:r>
            <a:r>
              <a:rPr lang="pt-BR" sz="2000" b="1" dirty="0" smtClean="0"/>
              <a:t>participante </a:t>
            </a:r>
            <a:r>
              <a:rPr lang="pt-BR" sz="2000" dirty="0" smtClean="0"/>
              <a:t>(Alunos) </a:t>
            </a:r>
            <a:r>
              <a:rPr lang="pt-BR" sz="2000" dirty="0"/>
              <a:t>e a troca de informações </a:t>
            </a:r>
            <a:r>
              <a:rPr lang="pt-BR" sz="2000" dirty="0" smtClean="0"/>
              <a:t>entre: </a:t>
            </a:r>
          </a:p>
          <a:p>
            <a:pPr algn="ctr"/>
            <a:r>
              <a:rPr lang="pt-BR" sz="2000" dirty="0" smtClean="0"/>
              <a:t>o </a:t>
            </a:r>
            <a:r>
              <a:rPr lang="pt-BR" sz="2000" b="1" dirty="0">
                <a:solidFill>
                  <a:srgbClr val="FF0000"/>
                </a:solidFill>
              </a:rPr>
              <a:t>saber científico </a:t>
            </a:r>
            <a:r>
              <a:rPr lang="pt-BR" sz="2000" dirty="0" smtClean="0"/>
              <a:t>(Educadores Ambientais</a:t>
            </a:r>
            <a:r>
              <a:rPr lang="pt-BR" sz="2000" dirty="0"/>
              <a:t>) </a:t>
            </a:r>
            <a:r>
              <a:rPr lang="pt-BR" sz="2000" dirty="0" smtClean="0"/>
              <a:t>e  </a:t>
            </a:r>
            <a:r>
              <a:rPr lang="pt-BR" sz="2000" b="1" dirty="0">
                <a:solidFill>
                  <a:srgbClr val="FF0000"/>
                </a:solidFill>
              </a:rPr>
              <a:t>censo comum </a:t>
            </a:r>
            <a:r>
              <a:rPr lang="pt-BR" sz="2000" dirty="0"/>
              <a:t>(alunos).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56557" y="5502513"/>
            <a:ext cx="615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GIL, A. C. (2002). Como elaborar projetos de pesquisa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ed. São Paulo: Atlas.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0767"/>
            <a:ext cx="4036098" cy="3551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24942"/>
          </a:xfrm>
        </p:spPr>
        <p:txBody>
          <a:bodyPr>
            <a:normAutofit/>
          </a:bodyPr>
          <a:lstStyle/>
          <a:p>
            <a:r>
              <a:rPr lang="pt-BR" sz="2800" b="1" dirty="0"/>
              <a:t>MATERIAIS E MÉTODOS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AD59D6-8C94-48FE-97A7-45C874B926D8}"/>
              </a:ext>
            </a:extLst>
          </p:cNvPr>
          <p:cNvSpPr txBox="1"/>
          <p:nvPr/>
        </p:nvSpPr>
        <p:spPr>
          <a:xfrm>
            <a:off x="1043608" y="625550"/>
            <a:ext cx="766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Público Alvo: Escola do Campo - Uberlândia, Minas Gerais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02F773-CB19-4F71-934D-7C101150204A}"/>
              </a:ext>
            </a:extLst>
          </p:cNvPr>
          <p:cNvSpPr/>
          <p:nvPr/>
        </p:nvSpPr>
        <p:spPr>
          <a:xfrm>
            <a:off x="117848" y="1165826"/>
            <a:ext cx="891864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As comunidades rurais, muitas vezes, não possuem serviços e conhecimentos adequados sobre o tratamento dá água.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24130" y="1890767"/>
            <a:ext cx="2408110" cy="147127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Local: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Fazenda Cachoeirinha</a:t>
            </a:r>
          </a:p>
          <a:p>
            <a:pPr algn="ctr"/>
            <a:r>
              <a:rPr lang="pt-B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Turno: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manhã</a:t>
            </a:r>
          </a:p>
          <a:p>
            <a:pPr algn="ctr"/>
            <a:r>
              <a:rPr lang="pt-B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Série: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1º ao 9º ano</a:t>
            </a:r>
          </a:p>
          <a:p>
            <a:pPr algn="ctr"/>
            <a:r>
              <a:rPr lang="pt-BR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Ensino Fundamental</a:t>
            </a:r>
            <a:endParaRPr lang="pt-BR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3" y="3175084"/>
            <a:ext cx="1368151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latin typeface="Arial" pitchFamily="34" charset="0"/>
                <a:cs typeface="Arial" pitchFamily="34" charset="0"/>
              </a:rPr>
              <a:t>Escola do Campo</a:t>
            </a:r>
            <a:endParaRPr lang="pt-BR" sz="1050" b="1" dirty="0"/>
          </a:p>
        </p:txBody>
      </p:sp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4324130" y="3443343"/>
            <a:ext cx="2408110" cy="2001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4720595" y="5157192"/>
            <a:ext cx="172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Poço Artesiano </a:t>
            </a:r>
            <a:endParaRPr lang="pt-BR" b="1" dirty="0"/>
          </a:p>
        </p:txBody>
      </p:sp>
      <p:pic>
        <p:nvPicPr>
          <p:cNvPr id="12" name="Image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68" y="1890768"/>
            <a:ext cx="2123728" cy="355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6815762" y="514790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Reservatório Elevado 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1403648" y="5441968"/>
            <a:ext cx="7740352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SOUZA, J. S. de; BOGARIM, P. de C.; CÂNDIDO, V. A.; COELHO, G. </a:t>
            </a:r>
            <a:r>
              <a:rPr lang="pt-BR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ambiental em escola da zona rural como instrumento para o controle ambiental</a:t>
            </a:r>
            <a:r>
              <a:rPr lang="pt-BR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XLIII Congresso Brasileiro de Engenharia Agrícola, 2014. 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8254</TotalTime>
  <Words>3749</Words>
  <Application>Microsoft Office PowerPoint</Application>
  <PresentationFormat>Apresentação na tela (4:3)</PresentationFormat>
  <Paragraphs>349</Paragraphs>
  <Slides>29</Slides>
  <Notes>26</Notes>
  <HiddenSlides>1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Agency FB</vt:lpstr>
      <vt:lpstr>Arial</vt:lpstr>
      <vt:lpstr>Arial Black</vt:lpstr>
      <vt:lpstr>Arial Unicode MS</vt:lpstr>
      <vt:lpstr>바탕</vt:lpstr>
      <vt:lpstr>Calibri</vt:lpstr>
      <vt:lpstr>Georgia</vt:lpstr>
      <vt:lpstr>Monotype Corsiva</vt:lpstr>
      <vt:lpstr>Times New Roman</vt:lpstr>
      <vt:lpstr>Wingdings</vt:lpstr>
      <vt:lpstr>Tema do Office</vt:lpstr>
      <vt:lpstr>ATIVIDADES LÚDICAS NO ENSINO DAS FORMAS DO TRATAMENTO DE ÁGUA PARA ALUNOS DO ENSINO FUNDAMENTAL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MATERIAIS E MÉTODOS</vt:lpstr>
      <vt:lpstr>MATERIAIS E MÉTODOS</vt:lpstr>
      <vt:lpstr>MATERIAIS E MÉTODOS</vt:lpstr>
      <vt:lpstr>MATERIAIS E MÉTODOS</vt:lpstr>
      <vt:lpstr>MATERIAIS E MÉTODOS</vt:lpstr>
      <vt:lpstr>Apresentação do PowerPoint</vt:lpstr>
      <vt:lpstr>Apresentação do PowerPoint</vt:lpstr>
      <vt:lpstr>MATERIAIS E MÉTODOS</vt:lpstr>
      <vt:lpstr>MATERIAIS E MÉTODOS</vt:lpstr>
      <vt:lpstr>MATERIAIS E MÉTODOS</vt:lpstr>
      <vt:lpstr>Apresentação do PowerPoint</vt:lpstr>
      <vt:lpstr>Apresentação do PowerPoint</vt:lpstr>
      <vt:lpstr>Apresentação do PowerPoint</vt:lpstr>
      <vt:lpstr>Apresentação do PowerPoint</vt:lpstr>
      <vt:lpstr>RESULTADOS </vt:lpstr>
      <vt:lpstr>RESULTADOS </vt:lpstr>
      <vt:lpstr>RESULTADOS </vt:lpstr>
      <vt:lpstr>RESULTADOS </vt:lpstr>
      <vt:lpstr>CONCLUSÕES </vt:lpstr>
      <vt:lpstr>CONCLUSÕES </vt:lpstr>
      <vt:lpstr>AGRADECIMENTOS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Ingrid Pacheco</cp:lastModifiedBy>
  <cp:revision>161</cp:revision>
  <dcterms:created xsi:type="dcterms:W3CDTF">2018-05-02T19:43:05Z</dcterms:created>
  <dcterms:modified xsi:type="dcterms:W3CDTF">2018-05-28T12:20:45Z</dcterms:modified>
</cp:coreProperties>
</file>