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</p:sldMasterIdLst>
  <p:notesMasterIdLst>
    <p:notesMasterId r:id="rId5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310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1" r:id="rId54"/>
  </p:sldIdLst>
  <p:sldSz cx="9144000" cy="6858000" type="screen4x3"/>
  <p:notesSz cx="6796088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Lucida Sans Unicode" panose="020B0602030504020204" pitchFamily="34" charset="0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3296"/>
    <a:srgbClr val="FF6600"/>
    <a:srgbClr val="666699"/>
    <a:srgbClr val="97BAFF"/>
    <a:srgbClr val="85AEFF"/>
    <a:srgbClr val="B9D0FF"/>
    <a:srgbClr val="336699"/>
    <a:srgbClr val="D1E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9" autoAdjust="0"/>
    <p:restoredTop sz="94434" autoAdjust="0"/>
  </p:normalViewPr>
  <p:slideViewPr>
    <p:cSldViewPr>
      <p:cViewPr varScale="1">
        <p:scale>
          <a:sx n="69" d="100"/>
          <a:sy n="69" d="100"/>
        </p:scale>
        <p:origin x="-133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4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36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smtClean="0"/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pt-BR" altLang="pt-BR" smtClean="0"/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pt-BR" smtClean="0"/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AEAEA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pt-BR" smtClean="0"/>
          </a:p>
        </p:txBody>
      </p:sp>
      <p:sp>
        <p:nvSpPr>
          <p:cNvPr id="14342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195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06463" y="4716463"/>
            <a:ext cx="4981575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80004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r>
              <a:rPr lang="en-GB"/>
              <a:t>IM 131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432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80004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325F73E-6AC0-45F5-B1AF-FD921E6AA4B7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xmlns="" val="15943708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80004"/>
              </a:buClr>
            </a:pPr>
            <a:r>
              <a:rPr lang="en-GB" altLang="pt-BR" smtClean="0">
                <a:ea typeface="Lucida Sans Unicode" panose="020B0602030504020204" pitchFamily="34" charset="0"/>
                <a:cs typeface="Lucida Sans Unicode" panose="020B0602030504020204" pitchFamily="34" charset="0"/>
              </a:rPr>
              <a:t>IM 131</a:t>
            </a: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80004"/>
              </a:buClr>
            </a:pPr>
            <a:fld id="{D7D726D4-1E01-413F-9A86-17233F6024D2}" type="slidenum">
              <a:rPr lang="en-GB" altLang="pt-BR"/>
              <a:pPr>
                <a:spcBef>
                  <a:spcPct val="0"/>
                </a:spcBef>
                <a:buClr>
                  <a:srgbClr val="080004"/>
                </a:buClr>
              </a:pPr>
              <a:t>1</a:t>
            </a:fld>
            <a:endParaRPr lang="en-GB" altLang="pt-BR"/>
          </a:p>
        </p:txBody>
      </p:sp>
      <p:sp>
        <p:nvSpPr>
          <p:cNvPr id="16388" name="Text Box 1"/>
          <p:cNvSpPr txBox="1">
            <a:spLocks noChangeArrowheads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80004"/>
              </a:buClr>
            </a:pPr>
            <a:fld id="{70262FD6-5D27-42D7-A7B6-485751142185}" type="slidenum">
              <a:rPr lang="en-GB" altLang="pt-BR"/>
              <a:pPr algn="r" eaLnBrk="1" hangingPunct="1">
                <a:spcBef>
                  <a:spcPct val="0"/>
                </a:spcBef>
                <a:buClr>
                  <a:srgbClr val="080004"/>
                </a:buClr>
              </a:pPr>
              <a:t>1</a:t>
            </a:fld>
            <a:endParaRPr lang="en-GB" altLang="pt-BR"/>
          </a:p>
        </p:txBody>
      </p:sp>
      <p:sp>
        <p:nvSpPr>
          <p:cNvPr id="16389" name="Text Box 2"/>
          <p:cNvSpPr txBox="1">
            <a:spLocks noChangeArrowheads="1"/>
          </p:cNvSpPr>
          <p:nvPr/>
        </p:nvSpPr>
        <p:spPr bwMode="auto">
          <a:xfrm>
            <a:off x="920750" y="744538"/>
            <a:ext cx="4957763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EAEAEA"/>
              </a:buClr>
            </a:pPr>
            <a:endParaRPr lang="pt-BR" altLang="pt-BR" sz="2400">
              <a:solidFill>
                <a:schemeClr val="bg1"/>
              </a:solidFill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/>
          </p:nvPr>
        </p:nvSpPr>
        <p:spPr>
          <a:xfrm>
            <a:off x="906463" y="4716463"/>
            <a:ext cx="4983162" cy="4473575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31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6DED6-5AA6-4261-B7B2-8536A6696A2C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698560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B0550-E4EC-47FD-8A16-E8A2CABEF318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731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B0903-0FB5-4FE8-AE76-256B3395D8E0}" type="datetimeFigureOut">
              <a:rPr lang="en-US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C1DA12E-AC97-4D68-B271-AEA0164B364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1312479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rgbClr val="002060">
              <a:alpha val="39000"/>
            </a:srgb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0D12-8332-4796-A960-A72638A70BC5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5BC79-3537-4DCC-99F1-D64A6F199FD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628568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3292-867F-473D-88FA-FE3525F89CB5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0C9CF0-C359-4593-B15C-824CA2A160D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387227810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6F3C0-7DEB-4F39-ADDE-19AE70CFD785}" type="datetimeFigureOut">
              <a:rPr lang="en-US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48DFB0-A43B-4540-A07F-9E16A3435AC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18837461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 bwMode="ltGray"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rgbClr val="85AEFF"/>
              </a:gs>
              <a:gs pos="100000">
                <a:srgbClr val="666699"/>
              </a:gs>
            </a:gsLst>
            <a:path path="circle">
              <a:fillToRect l="50000" t="50000" r="50000" b="50000"/>
            </a:path>
          </a:gra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7F328-BC9C-4086-9EA4-B07DB3F26B3B}" type="datetimeFigureOut">
              <a:rPr lang="en-US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C81BCC-9483-4959-A513-ED3A54018EB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3681886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5816" y="155448"/>
            <a:ext cx="6048672" cy="1252728"/>
          </a:xfrm>
        </p:spPr>
        <p:txBody>
          <a:bodyPr/>
          <a:lstStyle>
            <a:extLst/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FEAD3-7719-4C6D-B750-F5718809BA3D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FDB9A3-1C6E-422A-8336-27416A2552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34624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6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106363"/>
            <a:ext cx="59626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5760" y="118872"/>
            <a:ext cx="605073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985760" y="1828800"/>
            <a:ext cx="60507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A16AA-6723-4DD8-8909-6287CD2DFEEB}" type="datetimeFigureOut">
              <a:rPr lang="en-US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DB5DD9C-D535-4BC3-9660-78DA7A6FEC9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2687469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66400" cy="1251062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13DA2-1EE4-4B42-B266-9D093145AC22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D0AFF0-9302-43F7-84E3-246C689F9D2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37695151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36210-A33A-439B-A767-F2EE6BED6D5A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A32D97-2305-45DF-9406-D62AE017AEB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323444946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C4621-6FC2-4A6C-87C6-F396D302DAFB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9A71C-95C5-4A17-AC2B-B077B682609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10674509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DCD7A-C528-4E6D-A58D-1D336B526324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71ABA2-F925-42FE-9ABC-6D467EA5EBB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259000571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4F2C3-9690-462C-AE2F-570964E7A83F}" type="datetimeFigureOut">
              <a:rPr lang="en-US"/>
              <a:pPr>
                <a:defRPr/>
              </a:pPr>
              <a:t>5/25/2015</a:t>
            </a:fld>
            <a:endParaRPr lang="en-US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ACE131-0FF8-4EBA-BB43-2EE0EC3F83C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16152776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206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986088" y="92075"/>
            <a:ext cx="6049962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102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extLst/>
          </a:lstStyle>
          <a:p>
            <a:pPr>
              <a:defRPr/>
            </a:pPr>
            <a:fld id="{6F1911BC-E7A3-4011-8E4D-D6C5EBF51454}" type="datetimeFigureOut">
              <a:rPr lang="en-US"/>
              <a:pPr>
                <a:defRPr/>
              </a:pPr>
              <a:t>5/25/2015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itchFamily="16" charset="0"/>
              <a:buNone/>
              <a:defRPr kumimoji="0" sz="1200">
                <a:solidFill>
                  <a:schemeClr val="tx1">
                    <a:tint val="95000"/>
                  </a:schemeClr>
                </a:solidFill>
                <a:latin typeface="Times New Roman" pitchFamily="16" charset="0"/>
                <a:ea typeface="+mn-ea"/>
                <a:cs typeface="Lucida Sans Unicode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anose="02020603050405020304" pitchFamily="18" charset="0"/>
              <a:buNone/>
              <a:defRPr sz="1200" smtClean="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7FD724E5-E1B7-46DE-9B07-E78E90F52A6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  <p:pic>
        <p:nvPicPr>
          <p:cNvPr id="1033" name="Imagem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106363"/>
            <a:ext cx="596265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4" r:id="rId1"/>
    <p:sldLayoutId id="2147484305" r:id="rId2"/>
    <p:sldLayoutId id="2147484306" r:id="rId3"/>
    <p:sldLayoutId id="2147484307" r:id="rId4"/>
    <p:sldLayoutId id="2147484308" r:id="rId5"/>
    <p:sldLayoutId id="2147484309" r:id="rId6"/>
    <p:sldLayoutId id="2147484310" r:id="rId7"/>
    <p:sldLayoutId id="2147484311" r:id="rId8"/>
    <p:sldLayoutId id="2147484312" r:id="rId9"/>
    <p:sldLayoutId id="2147484313" r:id="rId10"/>
    <p:sldLayoutId id="2147484314" r:id="rId11"/>
    <p:sldLayoutId id="2147484315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mailto:festi@terra.com.br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1812925" y="1344613"/>
            <a:ext cx="5175250" cy="4702175"/>
          </a:xfrm>
          <a:prstGeom prst="roundRect">
            <a:avLst>
              <a:gd name="adj" fmla="val 3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EAEAEA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240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Freeform 3"/>
          <p:cNvSpPr>
            <a:spLocks noChangeArrowheads="1"/>
          </p:cNvSpPr>
          <p:nvPr/>
        </p:nvSpPr>
        <p:spPr bwMode="auto">
          <a:xfrm>
            <a:off x="4456113" y="2501900"/>
            <a:ext cx="1587" cy="1588"/>
          </a:xfrm>
          <a:custGeom>
            <a:avLst/>
            <a:gdLst>
              <a:gd name="T0" fmla="*/ 0 w 1"/>
              <a:gd name="T1" fmla="*/ 0 h 1588"/>
              <a:gd name="T2" fmla="*/ 2147483646 w 1"/>
              <a:gd name="T3" fmla="*/ 0 h 1588"/>
              <a:gd name="T4" fmla="*/ 0 w 1"/>
              <a:gd name="T5" fmla="*/ 0 h 1588"/>
              <a:gd name="T6" fmla="*/ 0 60000 65536"/>
              <a:gd name="T7" fmla="*/ 0 60000 65536"/>
              <a:gd name="T8" fmla="*/ 0 60000 65536"/>
              <a:gd name="T9" fmla="*/ 0 w 1"/>
              <a:gd name="T10" fmla="*/ 0 h 1588"/>
              <a:gd name="T11" fmla="*/ 1 w 1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1588">
                <a:moveTo>
                  <a:pt x="0" y="0"/>
                </a:move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667B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5364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92488"/>
            <a:ext cx="14271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73463"/>
            <a:ext cx="53975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800" b="1" dirty="0"/>
              <a:t>Revisão bibliográfica</a:t>
            </a:r>
          </a:p>
          <a:p>
            <a:pPr>
              <a:lnSpc>
                <a:spcPct val="90000"/>
              </a:lnSpc>
            </a:pPr>
            <a:endParaRPr lang="pt-BR" altLang="pt-BR" sz="2800" b="1" dirty="0"/>
          </a:p>
          <a:p>
            <a:pPr>
              <a:lnSpc>
                <a:spcPct val="90000"/>
              </a:lnSpc>
            </a:pPr>
            <a:r>
              <a:rPr lang="pt-BR" altLang="pt-BR" sz="2800" b="1" dirty="0"/>
              <a:t>Infiltração</a:t>
            </a:r>
          </a:p>
          <a:p>
            <a:pPr>
              <a:lnSpc>
                <a:spcPct val="90000"/>
              </a:lnSpc>
            </a:pPr>
            <a:r>
              <a:rPr lang="pt-BR" altLang="pt-BR" sz="2800" dirty="0"/>
              <a:t>A infiltração é como a passagem de água da superfície para o interior do solo; portanto, é um processo que depende fundamentalmente da água disponível para infiltrar, da natureza do solo, do estado da superfície e das quantidades de água e ar, inicialmente presentes no interior do solo, Tucci (2001).</a:t>
            </a:r>
          </a:p>
        </p:txBody>
      </p:sp>
    </p:spTree>
    <p:extLst>
      <p:ext uri="{BB962C8B-B14F-4D97-AF65-F5344CB8AC3E}">
        <p14:creationId xmlns:p14="http://schemas.microsoft.com/office/powerpoint/2010/main" xmlns="" val="3411639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229600" cy="424837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000" b="1" dirty="0"/>
              <a:t>Revisão bibliográfica</a:t>
            </a: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90000"/>
              </a:lnSpc>
            </a:pPr>
            <a:r>
              <a:rPr lang="pt-BR" altLang="pt-BR" sz="2200" b="1" dirty="0"/>
              <a:t>Sobrecarga – (IADP)</a:t>
            </a:r>
          </a:p>
          <a:p>
            <a:pPr>
              <a:lnSpc>
                <a:spcPct val="90000"/>
              </a:lnSpc>
            </a:pPr>
            <a:r>
              <a:rPr lang="pt-BR" altLang="pt-BR" sz="2200" dirty="0"/>
              <a:t>Sobrecarga na rede de esgoto sanitário é toda aquela contribuição indevida que não foi prevista no dimensionamento do sistema de esgotamento sanitário. </a:t>
            </a:r>
          </a:p>
          <a:p>
            <a:pPr>
              <a:lnSpc>
                <a:spcPct val="90000"/>
              </a:lnSpc>
            </a:pPr>
            <a:endParaRPr lang="pt-BR" altLang="pt-BR" sz="2200" dirty="0"/>
          </a:p>
          <a:p>
            <a:pPr>
              <a:lnSpc>
                <a:spcPct val="90000"/>
              </a:lnSpc>
            </a:pPr>
            <a:r>
              <a:rPr lang="pt-BR" altLang="pt-BR" sz="2200" dirty="0"/>
              <a:t>Esta contribuição indevida pode ocorrer na ligação clandestina das águas de chuva e os excessos das águas de infiltração na rede de esgoto sanitário.</a:t>
            </a:r>
          </a:p>
          <a:p>
            <a:pPr>
              <a:lnSpc>
                <a:spcPct val="90000"/>
              </a:lnSpc>
            </a:pPr>
            <a:endParaRPr lang="pt-BR" altLang="pt-BR" sz="2200" dirty="0"/>
          </a:p>
          <a:p>
            <a:pPr>
              <a:lnSpc>
                <a:spcPct val="90000"/>
              </a:lnSpc>
            </a:pPr>
            <a:r>
              <a:rPr lang="pt-BR" altLang="pt-BR" sz="2200" dirty="0"/>
              <a:t>O pico da sobrecarga ocorrem na ocorrência de um evento de chuva significativo.</a:t>
            </a:r>
          </a:p>
        </p:txBody>
      </p:sp>
    </p:spTree>
    <p:extLst>
      <p:ext uri="{BB962C8B-B14F-4D97-AF65-F5344CB8AC3E}">
        <p14:creationId xmlns:p14="http://schemas.microsoft.com/office/powerpoint/2010/main" xmlns="" val="720823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8840"/>
            <a:ext cx="8229600" cy="4679850"/>
          </a:xfrm>
        </p:spPr>
        <p:txBody>
          <a:bodyPr/>
          <a:lstStyle/>
          <a:p>
            <a:r>
              <a:rPr lang="pt-BR" altLang="pt-BR" sz="2800" b="1" dirty="0"/>
              <a:t>Revisão bibliográfica</a:t>
            </a:r>
          </a:p>
          <a:p>
            <a:pPr lvl="4">
              <a:buFont typeface="Wingdings" panose="05000000000000000000" pitchFamily="2" charset="2"/>
              <a:buNone/>
            </a:pPr>
            <a:endParaRPr lang="pt-BR" altLang="pt-BR" sz="1800" b="1" dirty="0"/>
          </a:p>
          <a:p>
            <a:r>
              <a:rPr lang="pt-BR" altLang="pt-BR" sz="2800" b="1" dirty="0"/>
              <a:t>Sobrecarga:</a:t>
            </a:r>
          </a:p>
          <a:p>
            <a:pPr lvl="4">
              <a:buFont typeface="Wingdings" panose="05000000000000000000" pitchFamily="2" charset="2"/>
              <a:buNone/>
            </a:pPr>
            <a:endParaRPr lang="pt-BR" altLang="pt-BR" sz="1800" b="1" dirty="0"/>
          </a:p>
          <a:p>
            <a:r>
              <a:rPr lang="pt-BR" altLang="pt-BR" sz="2800" b="1" dirty="0"/>
              <a:t>Águas parasitárias – Azevedo Netto.</a:t>
            </a:r>
          </a:p>
          <a:p>
            <a:endParaRPr lang="pt-BR" altLang="pt-BR" sz="2800" b="1" dirty="0"/>
          </a:p>
          <a:p>
            <a:r>
              <a:rPr lang="pt-BR" altLang="pt-BR" sz="2800" b="1" dirty="0"/>
              <a:t>Contribuição pluvial parasitária – ABNT</a:t>
            </a:r>
          </a:p>
          <a:p>
            <a:endParaRPr lang="pt-BR" altLang="pt-BR" sz="2800" b="1" dirty="0"/>
          </a:p>
          <a:p>
            <a:r>
              <a:rPr lang="pt-BR" altLang="pt-BR" sz="2800" b="1" dirty="0"/>
              <a:t>Contribuições indevidas – Além Sobrinho e Fernandes</a:t>
            </a:r>
          </a:p>
          <a:p>
            <a:endParaRPr lang="pt-BR" altLang="pt-BR" sz="2800" b="1" dirty="0"/>
          </a:p>
        </p:txBody>
      </p:sp>
    </p:spTree>
    <p:extLst>
      <p:ext uri="{BB962C8B-B14F-4D97-AF65-F5344CB8AC3E}">
        <p14:creationId xmlns:p14="http://schemas.microsoft.com/office/powerpoint/2010/main" xmlns="" val="3823060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060848"/>
            <a:ext cx="7776864" cy="453583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000" b="1" dirty="0"/>
              <a:t>Revisão bibliográfica</a:t>
            </a:r>
          </a:p>
          <a:p>
            <a:pPr lvl="4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b="1" dirty="0"/>
          </a:p>
          <a:p>
            <a:pPr>
              <a:lnSpc>
                <a:spcPct val="80000"/>
              </a:lnSpc>
            </a:pPr>
            <a:r>
              <a:rPr lang="pt-BR" altLang="pt-BR" sz="2000" b="1" dirty="0"/>
              <a:t>Sobrecarga</a:t>
            </a:r>
          </a:p>
          <a:p>
            <a:pPr>
              <a:lnSpc>
                <a:spcPct val="80000"/>
              </a:lnSpc>
            </a:pPr>
            <a:r>
              <a:rPr lang="pt-BR" altLang="pt-BR" sz="2000" b="1" dirty="0" err="1"/>
              <a:t>Metcalf</a:t>
            </a:r>
            <a:r>
              <a:rPr lang="pt-BR" altLang="pt-BR" sz="2000" b="1" dirty="0"/>
              <a:t> &amp; </a:t>
            </a:r>
            <a:r>
              <a:rPr lang="pt-BR" altLang="pt-BR" sz="2000" b="1" dirty="0" err="1"/>
              <a:t>Eddy</a:t>
            </a:r>
            <a:r>
              <a:rPr lang="pt-BR" altLang="pt-BR" sz="2000" b="1" dirty="0"/>
              <a:t> (1991) definem como infiltração e influxo da seguinte forma:</a:t>
            </a: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 dirty="0"/>
              <a:t>		Infiltração</a:t>
            </a: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 dirty="0"/>
              <a:t>		Influxo estacionário</a:t>
            </a: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 dirty="0"/>
              <a:t>		Influxo direto</a:t>
            </a: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 dirty="0"/>
              <a:t>		Influxo total</a:t>
            </a: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 dirty="0"/>
              <a:t>		Influxo com atraso 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b="1" dirty="0"/>
              <a:t>		tempo</a:t>
            </a:r>
          </a:p>
          <a:p>
            <a:pPr>
              <a:lnSpc>
                <a:spcPct val="80000"/>
              </a:lnSpc>
            </a:pPr>
            <a:endParaRPr lang="pt-BR" altLang="pt-BR" sz="1800" b="1" dirty="0"/>
          </a:p>
        </p:txBody>
      </p:sp>
    </p:spTree>
    <p:extLst>
      <p:ext uri="{BB962C8B-B14F-4D97-AF65-F5344CB8AC3E}">
        <p14:creationId xmlns:p14="http://schemas.microsoft.com/office/powerpoint/2010/main" xmlns="" val="3712727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08963" cy="1150937"/>
          </a:xfrm>
        </p:spPr>
        <p:txBody>
          <a:bodyPr/>
          <a:lstStyle/>
          <a:p>
            <a:r>
              <a:rPr lang="pt-BR" altLang="pt-BR" sz="2800" b="1"/>
              <a:t>Revisão bibliográfica</a:t>
            </a:r>
          </a:p>
        </p:txBody>
      </p:sp>
      <p:pic>
        <p:nvPicPr>
          <p:cNvPr id="80902" name="Picture 6" descr="Figura 04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89317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336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09975" cy="460375"/>
          </a:xfrm>
        </p:spPr>
        <p:txBody>
          <a:bodyPr/>
          <a:lstStyle/>
          <a:p>
            <a:r>
              <a:rPr lang="pt-BR" altLang="pt-BR" sz="2400" b="1"/>
              <a:t>Revisão bibliográfica</a:t>
            </a:r>
          </a:p>
          <a:p>
            <a:endParaRPr lang="pt-BR" altLang="pt-BR" sz="2400" b="1"/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46" t="37389" r="16917" b="9666"/>
          <a:stretch>
            <a:fillRect/>
          </a:stretch>
        </p:blipFill>
        <p:spPr bwMode="auto">
          <a:xfrm>
            <a:off x="395288" y="2176463"/>
            <a:ext cx="8424862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671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4530725"/>
          </a:xfrm>
        </p:spPr>
        <p:txBody>
          <a:bodyPr/>
          <a:lstStyle/>
          <a:p>
            <a:r>
              <a:rPr lang="pt-BR" altLang="pt-BR" sz="2800" b="1" dirty="0"/>
              <a:t>Revisão bibliográfica</a:t>
            </a:r>
          </a:p>
          <a:p>
            <a:endParaRPr lang="pt-BR" altLang="pt-BR" sz="2800" b="1" dirty="0"/>
          </a:p>
          <a:p>
            <a:r>
              <a:rPr lang="pt-BR" altLang="pt-BR" sz="2400" dirty="0" err="1"/>
              <a:t>Gehling</a:t>
            </a:r>
            <a:r>
              <a:rPr lang="pt-BR" altLang="pt-BR" sz="2400" dirty="0"/>
              <a:t>, Benetti (2005), defendem que por motivos econômicos e onde já existe a instalação da rede de águas pluviais nas ruas, os efluentes de esgotos devem ser transportados na mesma rede das águas pluviais</a:t>
            </a:r>
            <a:r>
              <a:rPr lang="pt-BR" altLang="pt-BR" dirty="0"/>
              <a:t> </a:t>
            </a:r>
          </a:p>
        </p:txBody>
      </p:sp>
      <p:pic>
        <p:nvPicPr>
          <p:cNvPr id="14342" name="Picture 6" descr="Figura 2_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696046"/>
            <a:ext cx="3687763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77392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625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800" b="1" dirty="0"/>
              <a:t>Metodologia</a:t>
            </a:r>
          </a:p>
          <a:p>
            <a:pPr lvl="4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800" dirty="0"/>
          </a:p>
          <a:p>
            <a:pPr>
              <a:lnSpc>
                <a:spcPct val="90000"/>
              </a:lnSpc>
            </a:pPr>
            <a:r>
              <a:rPr lang="pt-BR" altLang="pt-BR" sz="2400" dirty="0"/>
              <a:t>definições:</a:t>
            </a:r>
          </a:p>
          <a:p>
            <a:pPr lvl="4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600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- </a:t>
            </a:r>
            <a:r>
              <a:rPr lang="pt-BR" altLang="pt-BR" sz="2000" b="1" dirty="0"/>
              <a:t>IADP</a:t>
            </a:r>
            <a:r>
              <a:rPr lang="pt-BR" altLang="pt-BR" sz="2000" dirty="0"/>
              <a:t> – Infiltração e afluxo derivada da precipitação entendida como sobrecarga na rede de esgoto sanitário.</a:t>
            </a:r>
          </a:p>
          <a:p>
            <a:pPr lvl="4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400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- </a:t>
            </a:r>
            <a:r>
              <a:rPr lang="pt-BR" altLang="pt-BR" sz="2000" b="1" dirty="0"/>
              <a:t>IAS</a:t>
            </a:r>
            <a:r>
              <a:rPr lang="pt-BR" altLang="pt-BR" sz="2000" dirty="0"/>
              <a:t> – Infiltração de água subterrânea.</a:t>
            </a:r>
          </a:p>
          <a:p>
            <a:pPr lvl="4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400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- </a:t>
            </a:r>
            <a:r>
              <a:rPr lang="pt-BR" altLang="pt-BR" sz="2000" b="1" dirty="0"/>
              <a:t>VAZÃO DE TEMPO SECO</a:t>
            </a:r>
            <a:r>
              <a:rPr lang="pt-BR" altLang="pt-BR" sz="2000" dirty="0"/>
              <a:t> – Escoamento de base formado pelo escoamento de esgoto + infiltração da água subterrânea.</a:t>
            </a:r>
          </a:p>
          <a:p>
            <a:pPr lvl="4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400" dirty="0"/>
          </a:p>
          <a:p>
            <a:pPr>
              <a:lnSpc>
                <a:spcPct val="90000"/>
              </a:lnSpc>
            </a:pPr>
            <a:r>
              <a:rPr lang="pt-BR" altLang="pt-BR" sz="2000" dirty="0"/>
              <a:t>- </a:t>
            </a:r>
            <a:r>
              <a:rPr lang="pt-BR" altLang="pt-BR" sz="2000" b="1" dirty="0"/>
              <a:t>VAZÃO TOTAL DE ESGOTO SANITÁRIO</a:t>
            </a:r>
            <a:r>
              <a:rPr lang="pt-BR" altLang="pt-BR" sz="2000" dirty="0"/>
              <a:t> – escoamento de base (IAS + esgoto) + IADP</a:t>
            </a:r>
            <a:r>
              <a:rPr lang="pt-BR" altLang="pt-B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60999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636912"/>
            <a:ext cx="8229600" cy="37424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800" dirty="0"/>
              <a:t>Local da pesquisa:</a:t>
            </a:r>
          </a:p>
          <a:p>
            <a:pPr>
              <a:lnSpc>
                <a:spcPct val="90000"/>
              </a:lnSpc>
            </a:pPr>
            <a:endParaRPr lang="pt-BR" altLang="pt-BR" sz="2800" dirty="0"/>
          </a:p>
          <a:p>
            <a:pPr>
              <a:lnSpc>
                <a:spcPct val="90000"/>
              </a:lnSpc>
            </a:pPr>
            <a:r>
              <a:rPr lang="pt-BR" altLang="pt-BR" sz="2800" dirty="0"/>
              <a:t>Município de Borborema/SP.</a:t>
            </a:r>
          </a:p>
          <a:p>
            <a:pPr>
              <a:lnSpc>
                <a:spcPct val="90000"/>
              </a:lnSpc>
            </a:pPr>
            <a:r>
              <a:rPr lang="pt-BR" altLang="pt-BR" sz="2800" dirty="0"/>
              <a:t>População urbana: 11.607 </a:t>
            </a:r>
            <a:r>
              <a:rPr lang="pt-BR" altLang="pt-BR" sz="2800" dirty="0" err="1" smtClean="0"/>
              <a:t>hab</a:t>
            </a:r>
            <a:r>
              <a:rPr lang="pt-BR" altLang="pt-BR" sz="2800" dirty="0" smtClean="0"/>
              <a:t> – (2005).</a:t>
            </a:r>
            <a:endParaRPr lang="pt-BR" altLang="pt-BR" sz="2800" dirty="0"/>
          </a:p>
          <a:p>
            <a:pPr>
              <a:lnSpc>
                <a:spcPct val="90000"/>
              </a:lnSpc>
            </a:pPr>
            <a:r>
              <a:rPr lang="pt-BR" altLang="pt-BR" sz="2800" dirty="0"/>
              <a:t>100% da população atendida com rede de água potável e coleta de esgoto sanitário.</a:t>
            </a:r>
          </a:p>
          <a:p>
            <a:pPr>
              <a:lnSpc>
                <a:spcPct val="90000"/>
              </a:lnSpc>
            </a:pPr>
            <a:r>
              <a:rPr lang="pt-BR" altLang="pt-BR" sz="2800" dirty="0"/>
              <a:t>Área urbanizada: 3,5 km</a:t>
            </a:r>
            <a:r>
              <a:rPr lang="pt-BR" altLang="pt-BR" sz="2800" baseline="30000" dirty="0"/>
              <a:t>2</a:t>
            </a:r>
            <a:r>
              <a:rPr lang="pt-BR" altLang="pt-BR" sz="2800" dirty="0"/>
              <a:t>.</a:t>
            </a:r>
          </a:p>
          <a:p>
            <a:pPr>
              <a:lnSpc>
                <a:spcPct val="90000"/>
              </a:lnSpc>
            </a:pPr>
            <a:r>
              <a:rPr lang="pt-BR" altLang="pt-BR" sz="2800" dirty="0"/>
              <a:t>Rede de esgoto: 56,05 km.</a:t>
            </a:r>
          </a:p>
          <a:p>
            <a:pPr>
              <a:lnSpc>
                <a:spcPct val="90000"/>
              </a:lnSpc>
            </a:pPr>
            <a:r>
              <a:rPr lang="pt-BR" altLang="pt-BR" sz="2800" dirty="0"/>
              <a:t>Coletor tronco: 2,70 km.</a:t>
            </a:r>
          </a:p>
        </p:txBody>
      </p:sp>
    </p:spTree>
    <p:extLst>
      <p:ext uri="{BB962C8B-B14F-4D97-AF65-F5344CB8AC3E}">
        <p14:creationId xmlns:p14="http://schemas.microsoft.com/office/powerpoint/2010/main" xmlns="" val="2366809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 </a:t>
            </a:r>
          </a:p>
        </p:txBody>
      </p:sp>
      <p:pic>
        <p:nvPicPr>
          <p:cNvPr id="7174" name="Picture 6" descr="Mapa Borbore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229600" cy="52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27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420888"/>
            <a:ext cx="8229600" cy="4030439"/>
          </a:xfrm>
        </p:spPr>
        <p:txBody>
          <a:bodyPr/>
          <a:lstStyle/>
          <a:p>
            <a:pPr algn="ctr"/>
            <a:endParaRPr lang="pt-BR" altLang="pt-BR" sz="2800" b="1" dirty="0"/>
          </a:p>
          <a:p>
            <a:pPr algn="ctr"/>
            <a:r>
              <a:rPr lang="pt-BR" altLang="pt-BR" sz="2800" b="1" dirty="0"/>
              <a:t>AVALIAÇÃO DA INFILTRAÇÃO E AFLUXO DERIVADA DA PRECIPITAÇÃO NA REDE DE ESGOTO SANITÁRIO EM MUNICÍPIO DE PEQUENO PORTE</a:t>
            </a:r>
          </a:p>
          <a:p>
            <a:pPr algn="ctr"/>
            <a:endParaRPr lang="pt-BR" altLang="pt-BR" sz="2800" b="1" dirty="0"/>
          </a:p>
          <a:p>
            <a:pPr algn="ctr"/>
            <a:endParaRPr lang="pt-BR" altLang="pt-BR" sz="2800" b="1" dirty="0"/>
          </a:p>
          <a:p>
            <a:pPr algn="ctr"/>
            <a:r>
              <a:rPr lang="pt-BR" altLang="pt-BR" sz="2000" b="1" dirty="0" smtClean="0"/>
              <a:t>Eng</a:t>
            </a:r>
            <a:r>
              <a:rPr lang="pt-BR" altLang="pt-BR" sz="2000" b="1" dirty="0"/>
              <a:t>. Agrim. Aparecido Vanderlei Festi</a:t>
            </a:r>
          </a:p>
          <a:p>
            <a:pPr algn="ctr"/>
            <a:r>
              <a:rPr lang="pt-BR" altLang="pt-BR" sz="2000" b="1" dirty="0" smtClean="0"/>
              <a:t>Prof</a:t>
            </a:r>
            <a:r>
              <a:rPr lang="pt-BR" altLang="pt-BR" sz="2000" b="1" dirty="0"/>
              <a:t>. Dr. </a:t>
            </a:r>
            <a:r>
              <a:rPr lang="pt-BR" altLang="pt-BR" sz="2000" b="1" dirty="0" smtClean="0"/>
              <a:t>Eng. Ademir </a:t>
            </a:r>
            <a:r>
              <a:rPr lang="pt-BR" altLang="pt-BR" sz="2000" b="1" dirty="0" err="1"/>
              <a:t>Paceli</a:t>
            </a:r>
            <a:r>
              <a:rPr lang="pt-BR" altLang="pt-BR" sz="2000" b="1" dirty="0"/>
              <a:t> </a:t>
            </a:r>
            <a:r>
              <a:rPr lang="pt-BR" altLang="pt-BR" sz="2000" b="1" dirty="0" err="1"/>
              <a:t>Barbassa</a:t>
            </a:r>
            <a:endParaRPr lang="pt-BR" alt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22782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763" cy="1758950"/>
          </a:xfrm>
        </p:spPr>
        <p:txBody>
          <a:bodyPr/>
          <a:lstStyle/>
          <a:p>
            <a:r>
              <a:rPr lang="pt-BR" altLang="pt-BR" sz="2800"/>
              <a:t>Metodologia</a:t>
            </a:r>
          </a:p>
          <a:p>
            <a:pPr lvl="4">
              <a:buFont typeface="Wingdings" panose="05000000000000000000" pitchFamily="2" charset="2"/>
              <a:buNone/>
            </a:pPr>
            <a:endParaRPr lang="pt-BR" altLang="pt-BR" sz="1800"/>
          </a:p>
          <a:p>
            <a:r>
              <a:rPr lang="pt-BR" altLang="pt-BR" sz="2400"/>
              <a:t>Coleta de dados de chuva:</a:t>
            </a:r>
          </a:p>
          <a:p>
            <a:r>
              <a:rPr lang="pt-BR" altLang="pt-BR" sz="2400"/>
              <a:t>Instalação de pluviógrafo eletrônico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4955894"/>
              </p:ext>
            </p:extLst>
          </p:nvPr>
        </p:nvGraphicFramePr>
        <p:xfrm>
          <a:off x="5364088" y="3356992"/>
          <a:ext cx="3293811" cy="3048893"/>
        </p:xfrm>
        <a:graphic>
          <a:graphicData uri="http://schemas.openxmlformats.org/presentationml/2006/ole">
            <p:oleObj spid="_x0000_s34825" name="Figura" r:id="rId3" imgW="1737360" imgH="1310640" progId="Word.Picture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25217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467100" cy="533400"/>
          </a:xfrm>
        </p:spPr>
        <p:txBody>
          <a:bodyPr/>
          <a:lstStyle/>
          <a:p>
            <a:r>
              <a:rPr lang="pt-BR" altLang="pt-BR" sz="2800"/>
              <a:t>Metodologia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2300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81928" name="Picture 8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5104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35525" cy="3055938"/>
          </a:xfrm>
        </p:spPr>
        <p:txBody>
          <a:bodyPr/>
          <a:lstStyle/>
          <a:p>
            <a:r>
              <a:rPr lang="pt-BR" altLang="pt-BR" sz="2800"/>
              <a:t>Metodologia</a:t>
            </a:r>
          </a:p>
          <a:p>
            <a:r>
              <a:rPr lang="pt-BR" altLang="pt-BR" sz="2200"/>
              <a:t>Coleta de dados de esgoto sanitário:</a:t>
            </a:r>
          </a:p>
          <a:p>
            <a:pPr lvl="4">
              <a:buFont typeface="Wingdings" panose="05000000000000000000" pitchFamily="2" charset="2"/>
              <a:buNone/>
            </a:pPr>
            <a:endParaRPr lang="pt-BR" altLang="pt-BR" sz="2200"/>
          </a:p>
          <a:p>
            <a:pPr lvl="1"/>
            <a:r>
              <a:rPr lang="pt-BR" altLang="pt-BR" sz="2400"/>
              <a:t>Sensor de nível</a:t>
            </a:r>
          </a:p>
          <a:p>
            <a:pPr lvl="1"/>
            <a:r>
              <a:rPr lang="pt-BR" altLang="pt-BR" sz="2400"/>
              <a:t>Conversor</a:t>
            </a:r>
          </a:p>
          <a:p>
            <a:pPr lvl="1"/>
            <a:r>
              <a:rPr lang="pt-BR" altLang="pt-BR" sz="2400"/>
              <a:t>Coletor de dados</a:t>
            </a:r>
          </a:p>
        </p:txBody>
      </p:sp>
      <p:pic>
        <p:nvPicPr>
          <p:cNvPr id="17414" name="Picture 6" descr="PHTO0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250" y="1474788"/>
            <a:ext cx="25193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PHTO000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81525"/>
            <a:ext cx="2184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vazao_canal_aber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84638"/>
            <a:ext cx="287972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3903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4762500" cy="3703638"/>
          </a:xfrm>
        </p:spPr>
        <p:txBody>
          <a:bodyPr/>
          <a:lstStyle/>
          <a:p>
            <a:r>
              <a:rPr lang="pt-BR" altLang="pt-BR" sz="2800"/>
              <a:t>Metodologia</a:t>
            </a:r>
          </a:p>
          <a:p>
            <a:r>
              <a:rPr lang="pt-BR" altLang="pt-BR" sz="2400"/>
              <a:t>Aferição da calha Parshall</a:t>
            </a:r>
          </a:p>
          <a:p>
            <a:endParaRPr lang="pt-BR" altLang="pt-BR" sz="2400"/>
          </a:p>
          <a:p>
            <a:r>
              <a:rPr lang="pt-BR" altLang="pt-BR" sz="2400"/>
              <a:t>Através do monitoramento do tempo de funcionamento da bomba x volume do poço da EEE</a:t>
            </a:r>
            <a:r>
              <a:rPr lang="pt-BR" altLang="pt-BR" sz="2800"/>
              <a:t>.</a:t>
            </a:r>
          </a:p>
        </p:txBody>
      </p:sp>
      <p:pic>
        <p:nvPicPr>
          <p:cNvPr id="18438" name="Picture 6" descr="S4010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44675"/>
            <a:ext cx="255746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971550" y="4868863"/>
          <a:ext cx="2724150" cy="522287"/>
        </p:xfrm>
        <a:graphic>
          <a:graphicData uri="http://schemas.openxmlformats.org/presentationml/2006/ole">
            <p:oleObj spid="_x0000_s35849" name="Equation" r:id="rId4" imgW="1193800" imgH="228600" progId="Equation.3">
              <p:embed/>
            </p:oleObj>
          </a:graphicData>
        </a:graphic>
      </p:graphicFrame>
      <p:pic>
        <p:nvPicPr>
          <p:cNvPr id="18441" name="Picture 9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92600"/>
            <a:ext cx="4643437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250825" y="5805488"/>
            <a:ext cx="41052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pt-BR" altLang="pt-BR" sz="2000"/>
              <a:t>Ocorre extravazão na altura superior a 1,52m</a:t>
            </a:r>
          </a:p>
        </p:txBody>
      </p:sp>
    </p:spTree>
    <p:extLst>
      <p:ext uri="{BB962C8B-B14F-4D97-AF65-F5344CB8AC3E}">
        <p14:creationId xmlns:p14="http://schemas.microsoft.com/office/powerpoint/2010/main" xmlns="" val="2143957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780928"/>
            <a:ext cx="8229600" cy="3238351"/>
          </a:xfrm>
        </p:spPr>
        <p:txBody>
          <a:bodyPr/>
          <a:lstStyle/>
          <a:p>
            <a:r>
              <a:rPr lang="pt-BR" altLang="pt-BR" sz="2800" dirty="0"/>
              <a:t>Metodologia</a:t>
            </a:r>
          </a:p>
          <a:p>
            <a:endParaRPr lang="pt-BR" altLang="pt-BR" sz="2800" dirty="0"/>
          </a:p>
          <a:p>
            <a:r>
              <a:rPr lang="pt-BR" altLang="pt-BR" sz="2800" dirty="0"/>
              <a:t>Estimativa volumétrica do IADP</a:t>
            </a:r>
          </a:p>
          <a:p>
            <a:r>
              <a:rPr lang="pt-BR" altLang="pt-BR" sz="2800" dirty="0"/>
              <a:t>Estimativa da vazão de projeto</a:t>
            </a:r>
          </a:p>
          <a:p>
            <a:r>
              <a:rPr lang="pt-BR" altLang="pt-BR" sz="2800" dirty="0"/>
              <a:t>Identificação do período de tempo seco</a:t>
            </a:r>
          </a:p>
          <a:p>
            <a:r>
              <a:rPr lang="pt-BR" altLang="pt-BR" sz="2800" dirty="0"/>
              <a:t>Estimativa da vazão de tempo seco</a:t>
            </a:r>
          </a:p>
        </p:txBody>
      </p:sp>
    </p:spTree>
    <p:extLst>
      <p:ext uri="{BB962C8B-B14F-4D97-AF65-F5344CB8AC3E}">
        <p14:creationId xmlns:p14="http://schemas.microsoft.com/office/powerpoint/2010/main" xmlns="" val="1589558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14488"/>
          </a:xfrm>
        </p:spPr>
        <p:txBody>
          <a:bodyPr/>
          <a:lstStyle/>
          <a:p>
            <a:r>
              <a:rPr lang="pt-BR" altLang="pt-BR" sz="2800"/>
              <a:t>Metodologia</a:t>
            </a:r>
          </a:p>
          <a:p>
            <a:endParaRPr lang="pt-BR" altLang="pt-BR" sz="1400"/>
          </a:p>
          <a:p>
            <a:r>
              <a:rPr lang="pt-BR" altLang="pt-BR" sz="2200"/>
              <a:t>Determinação da taxa de infiltração (Metcalf &amp; Eddy).</a:t>
            </a:r>
          </a:p>
          <a:p>
            <a:endParaRPr lang="pt-BR" altLang="pt-BR" sz="2200"/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0" t="32361" r="11250" b="8417"/>
          <a:stretch>
            <a:fillRect/>
          </a:stretch>
        </p:blipFill>
        <p:spPr bwMode="auto">
          <a:xfrm>
            <a:off x="250825" y="2906713"/>
            <a:ext cx="61214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6588125" y="4365625"/>
          <a:ext cx="2339975" cy="890588"/>
        </p:xfrm>
        <a:graphic>
          <a:graphicData uri="http://schemas.openxmlformats.org/presentationml/2006/ole">
            <p:oleObj spid="_x0000_s36873" name="Equation" r:id="rId4" imgW="1079032" imgH="40622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16335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229600" cy="4130675"/>
          </a:xfrm>
        </p:spPr>
        <p:txBody>
          <a:bodyPr/>
          <a:lstStyle/>
          <a:p>
            <a:r>
              <a:rPr lang="pt-BR" altLang="pt-BR" sz="2800" dirty="0"/>
              <a:t>Metodologia</a:t>
            </a:r>
          </a:p>
          <a:p>
            <a:endParaRPr lang="pt-BR" altLang="pt-BR" sz="2800" dirty="0"/>
          </a:p>
          <a:p>
            <a:r>
              <a:rPr lang="pt-BR" altLang="pt-BR" sz="2800" dirty="0"/>
              <a:t>Relação IADP x altura precipitada</a:t>
            </a:r>
          </a:p>
          <a:p>
            <a:endParaRPr lang="pt-BR" altLang="pt-BR" sz="2800" dirty="0"/>
          </a:p>
          <a:p>
            <a:r>
              <a:rPr lang="pt-BR" altLang="pt-BR" sz="2800" dirty="0"/>
              <a:t>TUC – </a:t>
            </a:r>
            <a:r>
              <a:rPr lang="pt-BR" altLang="pt-BR" sz="2800" dirty="0">
                <a:solidFill>
                  <a:srgbClr val="FF3300"/>
                </a:solidFill>
              </a:rPr>
              <a:t>T</a:t>
            </a:r>
            <a:r>
              <a:rPr lang="pt-BR" altLang="pt-BR" sz="2800" dirty="0"/>
              <a:t>axa </a:t>
            </a:r>
            <a:r>
              <a:rPr lang="pt-BR" altLang="pt-BR" sz="2800" dirty="0">
                <a:solidFill>
                  <a:srgbClr val="FF3300"/>
                </a:solidFill>
              </a:rPr>
              <a:t>U</a:t>
            </a:r>
            <a:r>
              <a:rPr lang="pt-BR" altLang="pt-BR" sz="2800" dirty="0"/>
              <a:t>nitária </a:t>
            </a:r>
            <a:r>
              <a:rPr lang="pt-BR" altLang="pt-BR" sz="2800" dirty="0">
                <a:solidFill>
                  <a:srgbClr val="FF3300"/>
                </a:solidFill>
              </a:rPr>
              <a:t>C</a:t>
            </a:r>
            <a:r>
              <a:rPr lang="pt-BR" altLang="pt-BR" sz="2800" dirty="0"/>
              <a:t>onstante</a:t>
            </a:r>
          </a:p>
          <a:p>
            <a:endParaRPr lang="pt-BR" altLang="pt-BR" sz="2800" dirty="0"/>
          </a:p>
          <a:p>
            <a:endParaRPr lang="pt-BR" altLang="pt-BR" sz="2800" dirty="0"/>
          </a:p>
          <a:p>
            <a:endParaRPr lang="pt-BR" altLang="pt-BR" sz="2800" dirty="0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12616149"/>
              </p:ext>
            </p:extLst>
          </p:nvPr>
        </p:nvGraphicFramePr>
        <p:xfrm>
          <a:off x="2699792" y="5010994"/>
          <a:ext cx="2376488" cy="1252537"/>
        </p:xfrm>
        <a:graphic>
          <a:graphicData uri="http://schemas.openxmlformats.org/presentationml/2006/ole">
            <p:oleObj spid="_x0000_s37897" name="Equation" r:id="rId3" imgW="8255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5497707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492896"/>
            <a:ext cx="8229600" cy="3886423"/>
          </a:xfrm>
        </p:spPr>
        <p:txBody>
          <a:bodyPr/>
          <a:lstStyle/>
          <a:p>
            <a:r>
              <a:rPr lang="pt-BR" altLang="pt-BR" sz="2800" dirty="0"/>
              <a:t>Análises dos resultados e discussão</a:t>
            </a:r>
          </a:p>
          <a:p>
            <a:endParaRPr lang="pt-BR" altLang="pt-BR" sz="2800" dirty="0"/>
          </a:p>
          <a:p>
            <a:r>
              <a:rPr lang="pt-BR" altLang="pt-BR" sz="2800" dirty="0"/>
              <a:t>Vazão de projeto:</a:t>
            </a:r>
          </a:p>
          <a:p>
            <a:endParaRPr lang="pt-BR" altLang="pt-BR" sz="2800" dirty="0"/>
          </a:p>
          <a:p>
            <a:r>
              <a:rPr lang="pt-BR" altLang="pt-BR" sz="2800" dirty="0"/>
              <a:t>Conhecendo-se a população, a extensão total da rede, obteve-se a vazão de pico:</a:t>
            </a:r>
          </a:p>
          <a:p>
            <a:endParaRPr lang="pt-BR" altLang="pt-BR" sz="2800" dirty="0"/>
          </a:p>
          <a:p>
            <a:pPr algn="ctr"/>
            <a:r>
              <a:rPr lang="pt-BR" altLang="pt-BR" sz="2800" dirty="0"/>
              <a:t>Q </a:t>
            </a:r>
            <a:r>
              <a:rPr lang="pt-BR" altLang="pt-BR" sz="2800" baseline="-25000" dirty="0"/>
              <a:t>total</a:t>
            </a:r>
            <a:r>
              <a:rPr lang="pt-BR" altLang="pt-BR" sz="2800" dirty="0"/>
              <a:t> = 68,64 litros/</a:t>
            </a:r>
            <a:r>
              <a:rPr lang="pt-BR" altLang="pt-BR" sz="2800" dirty="0" err="1"/>
              <a:t>seg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61754488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800"/>
              <a:t>Análises dos resultados e discussão</a:t>
            </a:r>
          </a:p>
          <a:p>
            <a:r>
              <a:rPr lang="pt-BR" altLang="pt-BR" sz="2800"/>
              <a:t>Precipitação diária:</a:t>
            </a:r>
          </a:p>
          <a:p>
            <a:endParaRPr lang="pt-BR" altLang="pt-BR" sz="2800"/>
          </a:p>
          <a:p>
            <a:endParaRPr lang="pt-BR" altLang="pt-BR" sz="2800"/>
          </a:p>
        </p:txBody>
      </p:sp>
      <p:pic>
        <p:nvPicPr>
          <p:cNvPr id="38918" name="Picture 6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08275"/>
            <a:ext cx="82804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6486415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800"/>
              <a:t>Análises dos resultados e discussão</a:t>
            </a:r>
          </a:p>
          <a:p>
            <a:endParaRPr lang="pt-BR" altLang="pt-BR" sz="2800"/>
          </a:p>
          <a:p>
            <a:endParaRPr lang="pt-BR" altLang="pt-BR" sz="2800"/>
          </a:p>
          <a:p>
            <a:endParaRPr lang="pt-BR" altLang="pt-BR" sz="2800"/>
          </a:p>
        </p:txBody>
      </p:sp>
      <p:pic>
        <p:nvPicPr>
          <p:cNvPr id="39942" name="Picture 6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727233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32445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48880"/>
            <a:ext cx="8229600" cy="3958431"/>
          </a:xfrm>
        </p:spPr>
        <p:txBody>
          <a:bodyPr/>
          <a:lstStyle/>
          <a:p>
            <a:r>
              <a:rPr lang="pt-BR" altLang="pt-BR" dirty="0"/>
              <a:t>Esgoto:</a:t>
            </a:r>
          </a:p>
          <a:p>
            <a:pPr lvl="1"/>
            <a:r>
              <a:rPr lang="pt-BR" altLang="pt-BR" dirty="0"/>
              <a:t>Águas servidas (residências, comércio, serviços, etc.)</a:t>
            </a:r>
          </a:p>
          <a:p>
            <a:pPr lvl="1"/>
            <a:endParaRPr lang="pt-BR" altLang="pt-BR" dirty="0"/>
          </a:p>
          <a:p>
            <a:pPr lvl="1"/>
            <a:r>
              <a:rPr lang="pt-BR" altLang="pt-BR" dirty="0"/>
              <a:t>Água subterrânea (infiltração lenta)</a:t>
            </a:r>
          </a:p>
          <a:p>
            <a:pPr lvl="1"/>
            <a:endParaRPr lang="pt-BR" altLang="pt-BR" dirty="0"/>
          </a:p>
          <a:p>
            <a:pPr lvl="1"/>
            <a:r>
              <a:rPr lang="pt-BR" altLang="pt-BR" dirty="0"/>
              <a:t>Águas de chuva - Afluxo</a:t>
            </a:r>
          </a:p>
          <a:p>
            <a:pPr lvl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xmlns="" val="2012309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70025"/>
          </a:xfrm>
        </p:spPr>
        <p:txBody>
          <a:bodyPr/>
          <a:lstStyle/>
          <a:p>
            <a:r>
              <a:rPr lang="pt-BR" altLang="pt-BR" sz="2800" dirty="0"/>
              <a:t>Análises dos resultados e discussão</a:t>
            </a:r>
          </a:p>
          <a:p>
            <a:r>
              <a:rPr lang="pt-BR" altLang="pt-BR" sz="2800" dirty="0"/>
              <a:t>Classificação dos eventos de chuva e escolha do período de tempo seco:</a:t>
            </a:r>
          </a:p>
          <a:p>
            <a:endParaRPr lang="pt-BR" altLang="pt-BR" sz="2800" dirty="0"/>
          </a:p>
          <a:p>
            <a:endParaRPr lang="pt-BR" altLang="pt-BR" sz="2800" dirty="0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7" t="34889" r="13145" b="17250"/>
          <a:stretch>
            <a:fillRect/>
          </a:stretch>
        </p:blipFill>
        <p:spPr bwMode="auto">
          <a:xfrm>
            <a:off x="539750" y="3003550"/>
            <a:ext cx="7848600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063624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470025"/>
          </a:xfrm>
        </p:spPr>
        <p:txBody>
          <a:bodyPr/>
          <a:lstStyle/>
          <a:p>
            <a:r>
              <a:rPr lang="pt-BR" altLang="pt-BR" sz="2800"/>
              <a:t>Análises dos resultados e discussão</a:t>
            </a:r>
          </a:p>
          <a:p>
            <a:endParaRPr lang="pt-BR" altLang="pt-BR" sz="2800"/>
          </a:p>
          <a:p>
            <a:endParaRPr lang="pt-BR" altLang="pt-BR" sz="2800"/>
          </a:p>
          <a:p>
            <a:endParaRPr lang="pt-BR" altLang="pt-BR" sz="2800"/>
          </a:p>
        </p:txBody>
      </p:sp>
      <p:pic>
        <p:nvPicPr>
          <p:cNvPr id="43015" name="Picture 7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924175"/>
            <a:ext cx="781208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2771775" y="2205038"/>
          <a:ext cx="3095625" cy="576262"/>
        </p:xfrm>
        <a:graphic>
          <a:graphicData uri="http://schemas.openxmlformats.org/presentationml/2006/ole">
            <p:oleObj spid="_x0000_s38921" name="Equation" r:id="rId4" imgW="2095500" imgH="3937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9288216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2756" y="1988840"/>
            <a:ext cx="82184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914400"/>
            <a:r>
              <a:rPr lang="pt-BR" altLang="pt-BR" sz="2800" b="1" dirty="0" smtClean="0"/>
              <a:t>Análises dos resultados e discussão</a:t>
            </a:r>
          </a:p>
          <a:p>
            <a:pPr defTabSz="914400"/>
            <a:endParaRPr lang="pt-BR" altLang="pt-BR" sz="2400" dirty="0" smtClean="0"/>
          </a:p>
          <a:p>
            <a:pPr defTabSz="914400"/>
            <a:r>
              <a:rPr lang="pt-BR" altLang="pt-BR" sz="2800" dirty="0" smtClean="0"/>
              <a:t>Estimativa volumétrica do IADP</a:t>
            </a:r>
          </a:p>
          <a:p>
            <a:pPr defTabSz="914400"/>
            <a:endParaRPr lang="pt-BR" altLang="pt-BR" sz="2400" dirty="0" smtClean="0"/>
          </a:p>
          <a:p>
            <a:pPr defTabSz="914400"/>
            <a:endParaRPr lang="pt-BR" altLang="pt-BR" sz="2400" dirty="0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627313" y="3646488"/>
          <a:ext cx="3457575" cy="582612"/>
        </p:xfrm>
        <a:graphic>
          <a:graphicData uri="http://schemas.openxmlformats.org/presentationml/2006/ole">
            <p:oleObj spid="_x0000_s45064" name="Equation" r:id="rId3" imgW="1358900" imgH="228600" progId="Equation.3">
              <p:embed/>
            </p:oleObj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2771775" y="5016500"/>
          <a:ext cx="3384550" cy="900113"/>
        </p:xfrm>
        <a:graphic>
          <a:graphicData uri="http://schemas.openxmlformats.org/presentationml/2006/ole">
            <p:oleObj spid="_x0000_s45065" name="Equation" r:id="rId4" imgW="16256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7038559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8813" cy="53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/>
              <a:t> </a:t>
            </a:r>
          </a:p>
        </p:txBody>
      </p:sp>
      <p:pic>
        <p:nvPicPr>
          <p:cNvPr id="19462" name="Picture 6"/>
          <p:cNvPicPr preferRelativeResize="0">
            <a:picLocks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5900"/>
            <a:ext cx="8424862" cy="52562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6056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8813" cy="53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/>
              <a:t> </a:t>
            </a:r>
          </a:p>
        </p:txBody>
      </p:sp>
      <p:pic>
        <p:nvPicPr>
          <p:cNvPr id="49159" name="Picture 7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7704138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0136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/>
              <a:t> 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46" t="28583" r="16916" b="10945"/>
          <a:stretch>
            <a:fillRect/>
          </a:stretch>
        </p:blipFill>
        <p:spPr bwMode="auto">
          <a:xfrm>
            <a:off x="1116013" y="1441450"/>
            <a:ext cx="69850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5209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996952"/>
            <a:ext cx="8229600" cy="3022327"/>
          </a:xfrm>
        </p:spPr>
        <p:txBody>
          <a:bodyPr/>
          <a:lstStyle/>
          <a:p>
            <a:r>
              <a:rPr lang="pt-BR" altLang="pt-BR" sz="2800" b="1" dirty="0"/>
              <a:t>Análises dos resultados e discussão</a:t>
            </a:r>
          </a:p>
          <a:p>
            <a:endParaRPr lang="pt-BR" altLang="pt-BR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b="1" dirty="0"/>
              <a:t>	Vazão de infiltração segundo </a:t>
            </a:r>
            <a:r>
              <a:rPr lang="pt-BR" altLang="pt-BR" sz="2400" b="1" dirty="0" err="1"/>
              <a:t>Metcalf</a:t>
            </a:r>
            <a:r>
              <a:rPr lang="pt-BR" altLang="pt-BR" sz="2400" b="1" dirty="0"/>
              <a:t> &amp; </a:t>
            </a:r>
            <a:r>
              <a:rPr lang="pt-BR" altLang="pt-BR" sz="2400" b="1" dirty="0" err="1"/>
              <a:t>Eddy</a:t>
            </a:r>
            <a:r>
              <a:rPr lang="pt-BR" altLang="pt-BR" sz="2400" b="1" dirty="0"/>
              <a:t> (1991)</a:t>
            </a:r>
          </a:p>
          <a:p>
            <a:endParaRPr lang="pt-BR" altLang="pt-BR" sz="2400" b="1" dirty="0"/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b="1" dirty="0"/>
              <a:t>	- Período de tempo seco,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b="1" dirty="0"/>
              <a:t>	- Identificação do dia de maior e menor vazão,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b="1" dirty="0"/>
              <a:t>	- Identificação do dia úmido,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866588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09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800" b="1"/>
              <a:t>Análises dos resultados e discussão</a:t>
            </a:r>
          </a:p>
          <a:p>
            <a:pPr>
              <a:lnSpc>
                <a:spcPct val="80000"/>
              </a:lnSpc>
            </a:pPr>
            <a:endParaRPr lang="pt-BR" altLang="pt-BR" sz="900" b="1"/>
          </a:p>
          <a:p>
            <a:pPr>
              <a:lnSpc>
                <a:spcPct val="80000"/>
              </a:lnSpc>
            </a:pPr>
            <a:r>
              <a:rPr lang="pt-BR" altLang="pt-BR" sz="1800" b="1"/>
              <a:t>Vazão de infiltração segundo Metcalf &amp; Eddy (1991)</a:t>
            </a:r>
          </a:p>
          <a:p>
            <a:pPr>
              <a:lnSpc>
                <a:spcPct val="80000"/>
              </a:lnSpc>
            </a:pPr>
            <a:endParaRPr lang="pt-BR" altLang="pt-BR" sz="18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600"/>
              <a:t> </a:t>
            </a:r>
          </a:p>
        </p:txBody>
      </p:sp>
      <p:pic>
        <p:nvPicPr>
          <p:cNvPr id="50182" name="Picture 6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47164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73463"/>
            <a:ext cx="43561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0374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09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1800" b="1"/>
              <a:t>Análises dos resultados e discussão</a:t>
            </a:r>
          </a:p>
          <a:p>
            <a:pPr>
              <a:lnSpc>
                <a:spcPct val="80000"/>
              </a:lnSpc>
            </a:pPr>
            <a:endParaRPr lang="pt-BR" altLang="pt-BR" sz="900" b="1"/>
          </a:p>
          <a:p>
            <a:pPr>
              <a:lnSpc>
                <a:spcPct val="80000"/>
              </a:lnSpc>
            </a:pPr>
            <a:r>
              <a:rPr lang="pt-BR" altLang="pt-BR" sz="1800" b="1"/>
              <a:t>Vazão de infiltração segundo Metcalf &amp; Eddy (1991)</a:t>
            </a:r>
          </a:p>
          <a:p>
            <a:pPr>
              <a:lnSpc>
                <a:spcPct val="80000"/>
              </a:lnSpc>
            </a:pPr>
            <a:endParaRPr lang="pt-BR" altLang="pt-BR" sz="18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600"/>
              <a:t> </a:t>
            </a:r>
          </a:p>
        </p:txBody>
      </p:sp>
      <p:pic>
        <p:nvPicPr>
          <p:cNvPr id="51208" name="Picture 8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500563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0800"/>
            <a:ext cx="45720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4932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888"/>
            <a:ext cx="8229600" cy="38450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800" b="1" dirty="0"/>
              <a:t>Análises dos resultados e discussão</a:t>
            </a:r>
          </a:p>
          <a:p>
            <a:pPr>
              <a:lnSpc>
                <a:spcPct val="80000"/>
              </a:lnSpc>
            </a:pPr>
            <a:endParaRPr lang="pt-BR" altLang="pt-BR" sz="2800" b="1" dirty="0"/>
          </a:p>
          <a:p>
            <a:pPr>
              <a:lnSpc>
                <a:spcPct val="80000"/>
              </a:lnSpc>
            </a:pPr>
            <a:r>
              <a:rPr lang="pt-BR" altLang="pt-BR" sz="2000" b="1" dirty="0"/>
              <a:t>Vazão de infiltração segundo </a:t>
            </a:r>
            <a:r>
              <a:rPr lang="pt-BR" altLang="pt-BR" sz="2000" b="1" dirty="0" err="1"/>
              <a:t>Metcalf</a:t>
            </a:r>
            <a:r>
              <a:rPr lang="pt-BR" altLang="pt-BR" sz="2000" b="1" dirty="0"/>
              <a:t> &amp; </a:t>
            </a:r>
            <a:r>
              <a:rPr lang="pt-BR" altLang="pt-BR" sz="2000" b="1" dirty="0" err="1"/>
              <a:t>Eddy</a:t>
            </a:r>
            <a:r>
              <a:rPr lang="pt-BR" altLang="pt-BR" sz="2000" b="1" dirty="0"/>
              <a:t> (1991)</a:t>
            </a: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</a:pPr>
            <a:r>
              <a:rPr lang="pt-BR" altLang="pt-BR" sz="2000" b="1" dirty="0"/>
              <a:t>Vazão média do dia de tempo seco = 29,83 litros/seg.</a:t>
            </a: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</a:pPr>
            <a:r>
              <a:rPr lang="pt-BR" altLang="pt-BR" sz="2000" b="1" dirty="0"/>
              <a:t>Vazão média do dia úmido = 60,26 litros/seg.</a:t>
            </a: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</a:pPr>
            <a:r>
              <a:rPr lang="pt-BR" altLang="pt-BR" sz="2000" b="1" dirty="0"/>
              <a:t>Extensão da rede = 58,75 km.</a:t>
            </a: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</a:pPr>
            <a:r>
              <a:rPr lang="pt-BR" altLang="pt-BR" sz="2800" b="1" dirty="0"/>
              <a:t>		    </a:t>
            </a:r>
            <a:r>
              <a:rPr lang="pt-BR" altLang="pt-BR" sz="2000" b="1" dirty="0"/>
              <a:t>60,26 – 29,83</a:t>
            </a:r>
          </a:p>
          <a:p>
            <a:pPr>
              <a:lnSpc>
                <a:spcPct val="80000"/>
              </a:lnSpc>
            </a:pPr>
            <a:r>
              <a:rPr lang="pt-BR" altLang="pt-BR" sz="2000" b="1" dirty="0"/>
              <a:t>Infiltração = --------------------- =  </a:t>
            </a:r>
            <a:r>
              <a:rPr lang="pt-BR" altLang="pt-BR" sz="2000" b="1" dirty="0">
                <a:solidFill>
                  <a:srgbClr val="FF3300"/>
                </a:solidFill>
              </a:rPr>
              <a:t>0,518 l/s x km</a:t>
            </a:r>
          </a:p>
          <a:p>
            <a:pPr>
              <a:lnSpc>
                <a:spcPct val="80000"/>
              </a:lnSpc>
            </a:pPr>
            <a:r>
              <a:rPr lang="pt-BR" altLang="pt-BR" sz="2000" b="1" dirty="0"/>
              <a:t>			58,75</a:t>
            </a:r>
          </a:p>
          <a:p>
            <a:pPr>
              <a:lnSpc>
                <a:spcPct val="80000"/>
              </a:lnSpc>
            </a:pPr>
            <a:endParaRPr lang="pt-BR" altLang="pt-BR" sz="2000" b="1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000" dirty="0"/>
              <a:t> </a:t>
            </a: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52232" name="Object 8"/>
          <p:cNvGraphicFramePr>
            <a:graphicFrameLocks noChangeAspect="1"/>
          </p:cNvGraphicFramePr>
          <p:nvPr/>
        </p:nvGraphicFramePr>
        <p:xfrm>
          <a:off x="6588125" y="4437063"/>
          <a:ext cx="2087563" cy="793750"/>
        </p:xfrm>
        <a:graphic>
          <a:graphicData uri="http://schemas.openxmlformats.org/presentationml/2006/ole">
            <p:oleObj spid="_x0000_s40969" name="Equation" r:id="rId3" imgW="1079032" imgH="40622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36036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708920"/>
            <a:ext cx="8229600" cy="3382367"/>
          </a:xfrm>
        </p:spPr>
        <p:txBody>
          <a:bodyPr/>
          <a:lstStyle/>
          <a:p>
            <a:r>
              <a:rPr lang="pt-BR" altLang="pt-BR" b="1" dirty="0"/>
              <a:t>Objetivo:</a:t>
            </a:r>
          </a:p>
          <a:p>
            <a:endParaRPr lang="pt-BR" altLang="pt-BR" b="1" dirty="0"/>
          </a:p>
          <a:p>
            <a:pPr lvl="1"/>
            <a:r>
              <a:rPr lang="pt-BR" altLang="pt-BR" dirty="0"/>
              <a:t> Avaliação da sobrecarga na rede de esgotos sanitários de uma cidade de pequeno porte, devido à infiltração e ao afluxo direto derivada da precipitação na rede de esgoto sanitário.</a:t>
            </a:r>
          </a:p>
          <a:p>
            <a:pPr lvl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xmlns="" val="783623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71726"/>
            <a:ext cx="8229600" cy="3849688"/>
          </a:xfrm>
        </p:spPr>
        <p:txBody>
          <a:bodyPr/>
          <a:lstStyle/>
          <a:p>
            <a:r>
              <a:rPr lang="pt-BR" altLang="pt-BR" sz="2800" b="1" dirty="0"/>
              <a:t>Análises dos resultados e discussão</a:t>
            </a:r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800" b="1" dirty="0"/>
              <a:t>	</a:t>
            </a:r>
            <a:r>
              <a:rPr lang="pt-BR" altLang="pt-BR" sz="2400" b="1" dirty="0"/>
              <a:t>Método da TUC – Taxa Unitária Constante</a:t>
            </a:r>
          </a:p>
          <a:p>
            <a:pPr>
              <a:buFont typeface="Wingdings" panose="05000000000000000000" pitchFamily="2" charset="2"/>
              <a:buNone/>
            </a:pPr>
            <a:endParaRPr lang="pt-BR" altLang="pt-BR" sz="1400" b="1" dirty="0"/>
          </a:p>
          <a:p>
            <a:pPr>
              <a:buFont typeface="Wingdings" panose="05000000000000000000" pitchFamily="2" charset="2"/>
              <a:buNone/>
            </a:pPr>
            <a:r>
              <a:rPr lang="pt-BR" altLang="pt-BR" sz="2200" dirty="0"/>
              <a:t>	A </a:t>
            </a:r>
            <a:r>
              <a:rPr lang="pt-BR" altLang="pt-BR" sz="2200" u="sng" dirty="0"/>
              <a:t>TUC</a:t>
            </a:r>
            <a:r>
              <a:rPr lang="pt-BR" altLang="pt-BR" sz="2200" dirty="0"/>
              <a:t> é obtida dividindo-se os volumes de IADP de um dado evento pela características da bacia. Ela pode ser calculada e expressas em volume de IADP por unidade de área de bacia, ou por unidade de bacia com determinado uso do solo, por população ou ainda por extensão de tubulação</a:t>
            </a:r>
            <a:r>
              <a:rPr lang="pt-BR" altLang="pt-BR" b="1" dirty="0"/>
              <a:t>		</a:t>
            </a:r>
            <a:r>
              <a:rPr lang="pt-BR" altLang="pt-BR" dirty="0"/>
              <a:t> </a:t>
            </a:r>
            <a:endParaRPr lang="pt-BR" altLang="pt-BR" sz="2800" b="1" dirty="0"/>
          </a:p>
          <a:p>
            <a:endParaRPr lang="pt-BR" altLang="pt-BR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282950" y="5387975"/>
          <a:ext cx="2297113" cy="1209675"/>
        </p:xfrm>
        <a:graphic>
          <a:graphicData uri="http://schemas.openxmlformats.org/presentationml/2006/ole">
            <p:oleObj spid="_x0000_s41993" name="Equation" r:id="rId3" imgW="825500" imgH="4318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99186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r>
              <a:rPr lang="pt-BR" altLang="pt-BR" sz="2800" b="1"/>
              <a:t>Análises dos resultados e discussão</a:t>
            </a:r>
          </a:p>
          <a:p>
            <a:endParaRPr lang="pt-BR" altLang="pt-BR" sz="2800" b="1"/>
          </a:p>
          <a:p>
            <a:endParaRPr lang="pt-BR" altLang="pt-BR" sz="2800" b="1"/>
          </a:p>
          <a:p>
            <a:endParaRPr lang="pt-BR" altLang="pt-BR"/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2555875" y="2420938"/>
          <a:ext cx="3671888" cy="479425"/>
        </p:xfrm>
        <a:graphic>
          <a:graphicData uri="http://schemas.openxmlformats.org/presentationml/2006/ole">
            <p:oleObj spid="_x0000_s43038" name="Equation" r:id="rId3" imgW="1752600" imgH="228600" progId="Equation.3">
              <p:embed/>
            </p:oleObj>
          </a:graphicData>
        </a:graphic>
      </p:graphicFrame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2484438" y="3106738"/>
          <a:ext cx="3743325" cy="500062"/>
        </p:xfrm>
        <a:graphic>
          <a:graphicData uri="http://schemas.openxmlformats.org/presentationml/2006/ole">
            <p:oleObj spid="_x0000_s43039" name="Equation" r:id="rId4" imgW="1714500" imgH="228600" progId="Equation.3">
              <p:embed/>
            </p:oleObj>
          </a:graphicData>
        </a:graphic>
      </p:graphicFrame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2555875" y="3825875"/>
          <a:ext cx="3744913" cy="539750"/>
        </p:xfrm>
        <a:graphic>
          <a:graphicData uri="http://schemas.openxmlformats.org/presentationml/2006/ole">
            <p:oleObj spid="_x0000_s43040" name="Equation" r:id="rId5" imgW="1587500" imgH="228600" progId="Equation.3">
              <p:embed/>
            </p:oleObj>
          </a:graphicData>
        </a:graphic>
      </p:graphicFrame>
      <p:graphicFrame>
        <p:nvGraphicFramePr>
          <p:cNvPr id="53264" name="Object 16"/>
          <p:cNvGraphicFramePr>
            <a:graphicFrameLocks noChangeAspect="1"/>
          </p:cNvGraphicFramePr>
          <p:nvPr/>
        </p:nvGraphicFramePr>
        <p:xfrm>
          <a:off x="2430463" y="4508500"/>
          <a:ext cx="4086225" cy="569913"/>
        </p:xfrm>
        <a:graphic>
          <a:graphicData uri="http://schemas.openxmlformats.org/presentationml/2006/ole">
            <p:oleObj spid="_x0000_s43041" name="Equation" r:id="rId6" imgW="1638300" imgH="228600" progId="Equation.3">
              <p:embed/>
            </p:oleObj>
          </a:graphicData>
        </a:graphic>
      </p:graphicFrame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914400" y="5300663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r>
              <a:rPr lang="pt-BR" altLang="pt-BR" sz="2000"/>
              <a:t>Embora estas TUC’s sejam numericamente diferentes elas apresentam o mesmo comportamento, pois a diferença está nas constantes usadas no denominador.</a:t>
            </a:r>
            <a:endParaRPr lang="pt-BR" altLang="pt-BR" sz="2800" b="1"/>
          </a:p>
          <a:p>
            <a:endParaRPr lang="pt-BR" altLang="pt-BR" sz="2800" b="1"/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187516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800" b="1"/>
              <a:t>Análises dos resultados e discussão</a:t>
            </a:r>
          </a:p>
          <a:p>
            <a:endParaRPr lang="pt-BR" altLang="pt-BR" sz="2800" b="1"/>
          </a:p>
          <a:p>
            <a:endParaRPr lang="pt-BR" altLang="pt-BR"/>
          </a:p>
        </p:txBody>
      </p:sp>
      <p:pic>
        <p:nvPicPr>
          <p:cNvPr id="54278" name="Picture 6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205038"/>
            <a:ext cx="8893175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9170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76275"/>
          </a:xfrm>
        </p:spPr>
        <p:txBody>
          <a:bodyPr/>
          <a:lstStyle/>
          <a:p>
            <a:r>
              <a:rPr lang="pt-BR" altLang="pt-BR" sz="2800" b="1"/>
              <a:t>Análises dos resultados e discussão</a:t>
            </a:r>
          </a:p>
          <a:p>
            <a:endParaRPr lang="pt-BR" altLang="pt-BR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pic>
        <p:nvPicPr>
          <p:cNvPr id="55304" name="Picture 8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068638"/>
            <a:ext cx="6048375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55305" name="Object 9"/>
          <p:cNvGraphicFramePr>
            <a:graphicFrameLocks noChangeAspect="1"/>
          </p:cNvGraphicFramePr>
          <p:nvPr/>
        </p:nvGraphicFramePr>
        <p:xfrm>
          <a:off x="3779838" y="2284413"/>
          <a:ext cx="2881312" cy="452437"/>
        </p:xfrm>
        <a:graphic>
          <a:graphicData uri="http://schemas.openxmlformats.org/presentationml/2006/ole">
            <p:oleObj spid="_x0000_s44048" name="Equation" r:id="rId4" imgW="1460500" imgH="228600" progId="Equation.3">
              <p:embed/>
            </p:oleObj>
          </a:graphicData>
        </a:graphic>
      </p:graphicFrame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55307" name="Object 11"/>
          <p:cNvGraphicFramePr>
            <a:graphicFrameLocks noChangeAspect="1"/>
          </p:cNvGraphicFramePr>
          <p:nvPr/>
        </p:nvGraphicFramePr>
        <p:xfrm>
          <a:off x="1908175" y="2205038"/>
          <a:ext cx="1079500" cy="746125"/>
        </p:xfrm>
        <a:graphic>
          <a:graphicData uri="http://schemas.openxmlformats.org/presentationml/2006/ole">
            <p:oleObj spid="_x0000_s44049" name="Equation" r:id="rId5" imgW="647419" imgH="444307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43328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b="1"/>
              <a:t>Análises dos resultados e discussão</a:t>
            </a:r>
          </a:p>
          <a:p>
            <a:pPr>
              <a:lnSpc>
                <a:spcPct val="80000"/>
              </a:lnSpc>
            </a:pPr>
            <a:endParaRPr lang="pt-BR" altLang="pt-BR" sz="1800" b="1"/>
          </a:p>
          <a:p>
            <a:pPr>
              <a:lnSpc>
                <a:spcPct val="90000"/>
              </a:lnSpc>
            </a:pPr>
            <a:r>
              <a:rPr lang="pt-BR" altLang="pt-BR" sz="2200"/>
              <a:t>Este método baseado no método racional e C</a:t>
            </a:r>
            <a:r>
              <a:rPr lang="pt-BR" altLang="pt-BR" sz="2200" baseline="-25000"/>
              <a:t>IADP</a:t>
            </a:r>
            <a:r>
              <a:rPr lang="pt-BR" altLang="pt-BR" sz="2200"/>
              <a:t> seria análogo ao coeficiente de escoamento superficial daquele método. Expressa a relação, denominada de C</a:t>
            </a:r>
            <a:r>
              <a:rPr lang="pt-BR" altLang="pt-BR" sz="2200" baseline="-25000"/>
              <a:t>IADP</a:t>
            </a:r>
            <a:r>
              <a:rPr lang="pt-BR" altLang="pt-BR" sz="2200"/>
              <a:t>, entre o volume de IADP (V</a:t>
            </a:r>
            <a:r>
              <a:rPr lang="pt-BR" altLang="pt-BR" sz="2200" baseline="-25000"/>
              <a:t>IADP</a:t>
            </a:r>
            <a:r>
              <a:rPr lang="pt-BR" altLang="pt-BR" sz="2200"/>
              <a:t>) e o volume da precipitação (V</a:t>
            </a:r>
            <a:r>
              <a:rPr lang="pt-BR" altLang="pt-BR" sz="2200" baseline="-25000"/>
              <a:t>chuva</a:t>
            </a:r>
            <a:r>
              <a:rPr lang="pt-BR" altLang="pt-BR" sz="2200"/>
              <a:t>)</a:t>
            </a:r>
          </a:p>
          <a:p>
            <a:pPr>
              <a:lnSpc>
                <a:spcPct val="90000"/>
              </a:lnSpc>
            </a:pPr>
            <a:endParaRPr lang="pt-BR" altLang="pt-BR" sz="2200"/>
          </a:p>
          <a:p>
            <a:pPr>
              <a:lnSpc>
                <a:spcPct val="90000"/>
              </a:lnSpc>
            </a:pPr>
            <a:r>
              <a:rPr lang="pt-BR" altLang="pt-BR" sz="2200"/>
              <a:t>Observa-se que para altura precipitada acima de 9 mm o C</a:t>
            </a:r>
            <a:r>
              <a:rPr lang="pt-BR" altLang="pt-BR" sz="2200" baseline="-14000"/>
              <a:t>IADP</a:t>
            </a:r>
            <a:r>
              <a:rPr lang="pt-BR" altLang="pt-BR" sz="2200"/>
              <a:t> tende a se manter na média de 0,09999999, esta tendência de estabilização do índice deve-se ao limite de capacidade de condução dos efluentes de esgoto somado a IADP na tubulação de esgoto.</a:t>
            </a:r>
            <a:endParaRPr lang="pt-BR" altLang="pt-BR" sz="2000"/>
          </a:p>
        </p:txBody>
      </p:sp>
    </p:spTree>
    <p:extLst>
      <p:ext uri="{BB962C8B-B14F-4D97-AF65-F5344CB8AC3E}">
        <p14:creationId xmlns:p14="http://schemas.microsoft.com/office/powerpoint/2010/main" xmlns="" val="376130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800" b="1"/>
              <a:t>Recomendações</a:t>
            </a:r>
          </a:p>
          <a:p>
            <a:pPr>
              <a:lnSpc>
                <a:spcPct val="80000"/>
              </a:lnSpc>
            </a:pPr>
            <a:endParaRPr lang="pt-BR" altLang="pt-BR" sz="2800" b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pt-BR" altLang="pt-BR" sz="2400"/>
              <a:t>	A prática das ligações clandestinas das águas pluviais captadas nos telhados e nos quintais das residências tem sua origem em duas premissas básicas:</a:t>
            </a:r>
          </a:p>
          <a:p>
            <a:pPr>
              <a:lnSpc>
                <a:spcPct val="80000"/>
              </a:lnSpc>
            </a:pPr>
            <a:endParaRPr lang="pt-BR" altLang="pt-BR" sz="2400"/>
          </a:p>
          <a:p>
            <a:pPr>
              <a:lnSpc>
                <a:spcPct val="80000"/>
              </a:lnSpc>
            </a:pPr>
            <a:r>
              <a:rPr lang="pt-BR" altLang="pt-BR" sz="2400"/>
              <a:t>- Falta de informações ou conhecimento por parte da população;</a:t>
            </a:r>
          </a:p>
          <a:p>
            <a:pPr>
              <a:lnSpc>
                <a:spcPct val="80000"/>
              </a:lnSpc>
            </a:pPr>
            <a:endParaRPr lang="pt-BR" altLang="pt-BR" sz="2400"/>
          </a:p>
          <a:p>
            <a:pPr>
              <a:lnSpc>
                <a:spcPct val="80000"/>
              </a:lnSpc>
            </a:pPr>
            <a:r>
              <a:rPr lang="pt-BR" altLang="pt-BR" sz="2400"/>
              <a:t>- Lotes localizados em cotas inferiores aos ramais domiciliares de esgoto ou até mesmo da própria rede coletora.</a:t>
            </a:r>
            <a:endParaRPr lang="pt-BR" altLang="pt-BR" sz="2000" b="1"/>
          </a:p>
          <a:p>
            <a:pPr>
              <a:lnSpc>
                <a:spcPct val="80000"/>
              </a:lnSpc>
            </a:pPr>
            <a:endParaRPr lang="pt-BR" altLang="pt-BR" sz="2800"/>
          </a:p>
        </p:txBody>
      </p:sp>
    </p:spTree>
    <p:extLst>
      <p:ext uri="{BB962C8B-B14F-4D97-AF65-F5344CB8AC3E}">
        <p14:creationId xmlns:p14="http://schemas.microsoft.com/office/powerpoint/2010/main" xmlns="" val="400531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708920"/>
            <a:ext cx="8229600" cy="3526383"/>
          </a:xfrm>
        </p:spPr>
        <p:txBody>
          <a:bodyPr/>
          <a:lstStyle/>
          <a:p>
            <a:r>
              <a:rPr lang="pt-BR" altLang="pt-BR" sz="2400" b="1" dirty="0"/>
              <a:t>Recomendações</a:t>
            </a:r>
          </a:p>
          <a:p>
            <a:endParaRPr lang="pt-BR" altLang="pt-BR" sz="2000" b="1" dirty="0"/>
          </a:p>
          <a:p>
            <a:r>
              <a:rPr lang="pt-BR" altLang="pt-BR" sz="2000" b="1" dirty="0"/>
              <a:t>Gestão dos sistemas de água, </a:t>
            </a:r>
            <a:r>
              <a:rPr lang="pt-BR" altLang="pt-BR" sz="2000" b="1" dirty="0" smtClean="0"/>
              <a:t>esgoto, </a:t>
            </a:r>
            <a:r>
              <a:rPr lang="pt-BR" altLang="pt-BR" sz="2000" b="1" dirty="0"/>
              <a:t>drenagem pela mesma empresa gestora.</a:t>
            </a:r>
          </a:p>
          <a:p>
            <a:endParaRPr lang="pt-BR" altLang="pt-BR" sz="2000" b="1" dirty="0"/>
          </a:p>
          <a:p>
            <a:r>
              <a:rPr lang="pt-BR" altLang="pt-BR" sz="2000" b="1" dirty="0"/>
              <a:t>Cadastro técnico das redes de infraestrutura.</a:t>
            </a:r>
          </a:p>
          <a:p>
            <a:endParaRPr lang="pt-BR" altLang="pt-BR" sz="2000" b="1" dirty="0"/>
          </a:p>
          <a:p>
            <a:r>
              <a:rPr lang="pt-BR" altLang="pt-BR" sz="2000" b="1" dirty="0"/>
              <a:t>Projetos novos – adotar o sistema unitário</a:t>
            </a:r>
          </a:p>
          <a:p>
            <a:endParaRPr lang="pt-BR" altLang="pt-BR" sz="2000" b="1" dirty="0"/>
          </a:p>
          <a:p>
            <a:r>
              <a:rPr lang="pt-BR" altLang="pt-BR" sz="2000" b="1" dirty="0"/>
              <a:t>Instalação de VR nos lotes das regiões baixas das cidades.</a:t>
            </a:r>
          </a:p>
          <a:p>
            <a:endParaRPr lang="pt-BR" altLang="pt-BR" sz="2000" b="1" dirty="0"/>
          </a:p>
          <a:p>
            <a:endParaRPr lang="pt-BR" altLang="pt-BR" sz="2000" b="1" dirty="0"/>
          </a:p>
          <a:p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909181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b="1"/>
              <a:t>Recomendações</a:t>
            </a:r>
          </a:p>
          <a:p>
            <a:pPr>
              <a:lnSpc>
                <a:spcPct val="80000"/>
              </a:lnSpc>
            </a:pPr>
            <a:endParaRPr lang="pt-BR" altLang="pt-BR" sz="2000" b="1"/>
          </a:p>
          <a:p>
            <a:pPr>
              <a:lnSpc>
                <a:spcPct val="80000"/>
              </a:lnSpc>
            </a:pPr>
            <a:r>
              <a:rPr lang="pt-BR" altLang="pt-BR" sz="2000" b="1"/>
              <a:t>Planejamento integrado dos sistema de saneamento.</a:t>
            </a:r>
          </a:p>
          <a:p>
            <a:pPr>
              <a:lnSpc>
                <a:spcPct val="80000"/>
              </a:lnSpc>
            </a:pPr>
            <a:endParaRPr lang="pt-BR" altLang="pt-BR" sz="2000" b="1"/>
          </a:p>
          <a:p>
            <a:pPr>
              <a:lnSpc>
                <a:spcPct val="80000"/>
              </a:lnSpc>
            </a:pPr>
            <a:r>
              <a:rPr lang="pt-BR" altLang="pt-BR" sz="2000" b="1"/>
              <a:t>Adoção de tarifas e cobrança em separado do consumo de água e de coleta de esgoto.</a:t>
            </a:r>
          </a:p>
          <a:p>
            <a:pPr>
              <a:lnSpc>
                <a:spcPct val="80000"/>
              </a:lnSpc>
            </a:pPr>
            <a:endParaRPr lang="pt-BR" altLang="pt-BR" sz="2000" b="1"/>
          </a:p>
          <a:p>
            <a:pPr>
              <a:lnSpc>
                <a:spcPct val="80000"/>
              </a:lnSpc>
            </a:pPr>
            <a:r>
              <a:rPr lang="pt-BR" altLang="pt-BR" sz="2000" b="1"/>
              <a:t>Apoio e orientação aos usuários do sistema de esgoto.</a:t>
            </a:r>
          </a:p>
          <a:p>
            <a:pPr>
              <a:lnSpc>
                <a:spcPct val="80000"/>
              </a:lnSpc>
            </a:pPr>
            <a:endParaRPr lang="pt-BR" altLang="pt-BR" sz="2000" b="1"/>
          </a:p>
          <a:p>
            <a:pPr>
              <a:lnSpc>
                <a:spcPct val="80000"/>
              </a:lnSpc>
            </a:pPr>
            <a:r>
              <a:rPr lang="pt-BR" altLang="pt-BR" sz="2000" b="1"/>
              <a:t>Pesquisa “in loco” para identificação das ligações clandestinas das águas de chuva na rede de esgoto.</a:t>
            </a:r>
          </a:p>
          <a:p>
            <a:pPr>
              <a:lnSpc>
                <a:spcPct val="80000"/>
              </a:lnSpc>
            </a:pPr>
            <a:endParaRPr lang="pt-BR" altLang="pt-BR" sz="2000" b="1"/>
          </a:p>
          <a:p>
            <a:pPr>
              <a:lnSpc>
                <a:spcPct val="80000"/>
              </a:lnSpc>
            </a:pPr>
            <a:r>
              <a:rPr lang="pt-BR" altLang="pt-BR" sz="2000" b="1"/>
              <a:t>As soluções devem adaptar-se às circunstancias locais. </a:t>
            </a:r>
          </a:p>
          <a:p>
            <a:pPr>
              <a:lnSpc>
                <a:spcPct val="80000"/>
              </a:lnSpc>
            </a:pPr>
            <a:endParaRPr lang="pt-BR" altLang="pt-BR" sz="2800"/>
          </a:p>
        </p:txBody>
      </p:sp>
    </p:spTree>
    <p:extLst>
      <p:ext uri="{BB962C8B-B14F-4D97-AF65-F5344CB8AC3E}">
        <p14:creationId xmlns:p14="http://schemas.microsoft.com/office/powerpoint/2010/main" xmlns="" val="1091393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800" b="1"/>
              <a:t>Conclusão</a:t>
            </a:r>
          </a:p>
          <a:p>
            <a:endParaRPr lang="pt-BR" altLang="pt-BR" sz="2400" b="1"/>
          </a:p>
          <a:p>
            <a:endParaRPr lang="pt-BR" altLang="pt-BR" sz="2400" b="1"/>
          </a:p>
          <a:p>
            <a:r>
              <a:rPr lang="pt-BR" altLang="pt-BR" sz="2800" b="1"/>
              <a:t>Os valores taxa da sobrecarga ou IADP que geralmente são adotados em projetos podem ser muito diferentes dos valores que realmente ocorrem no sistema de esgotamento sanitário.</a:t>
            </a:r>
          </a:p>
          <a:p>
            <a:endParaRPr lang="pt-BR" altLang="pt-BR" sz="2400" b="1"/>
          </a:p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030302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b="1" dirty="0"/>
              <a:t>Conclusão</a:t>
            </a:r>
          </a:p>
          <a:p>
            <a:pPr>
              <a:lnSpc>
                <a:spcPct val="80000"/>
              </a:lnSpc>
            </a:pPr>
            <a:endParaRPr lang="pt-BR" altLang="pt-BR" sz="1800" b="1" dirty="0"/>
          </a:p>
          <a:p>
            <a:pPr>
              <a:lnSpc>
                <a:spcPct val="90000"/>
              </a:lnSpc>
            </a:pPr>
            <a:r>
              <a:rPr lang="pt-BR" altLang="pt-BR" sz="2400" b="1" dirty="0"/>
              <a:t>A variação volumétrica da </a:t>
            </a:r>
            <a:r>
              <a:rPr lang="pt-BR" altLang="pt-BR" sz="2400" b="1" dirty="0" err="1"/>
              <a:t>IADP</a:t>
            </a:r>
            <a:r>
              <a:rPr lang="pt-BR" altLang="pt-BR" sz="2400" b="1" dirty="0"/>
              <a:t> no sistema de esgoto sanitário varia de </a:t>
            </a:r>
            <a:r>
              <a:rPr lang="pt-BR" altLang="pt-BR" sz="2400" b="1" dirty="0">
                <a:solidFill>
                  <a:srgbClr val="FF3300"/>
                </a:solidFill>
              </a:rPr>
              <a:t>1,425%</a:t>
            </a:r>
            <a:r>
              <a:rPr lang="pt-BR" altLang="pt-BR" sz="2400" b="1" dirty="0"/>
              <a:t> </a:t>
            </a:r>
            <a:r>
              <a:rPr lang="pt-BR" altLang="pt-BR" sz="2400" b="1"/>
              <a:t>a </a:t>
            </a:r>
            <a:r>
              <a:rPr lang="pt-BR" altLang="pt-BR" sz="2400" b="1" smtClean="0">
                <a:solidFill>
                  <a:srgbClr val="FF3300"/>
                </a:solidFill>
              </a:rPr>
              <a:t>231,5%</a:t>
            </a:r>
            <a:r>
              <a:rPr lang="pt-BR" altLang="pt-BR" sz="2400" b="1" smtClean="0"/>
              <a:t> </a:t>
            </a:r>
            <a:r>
              <a:rPr lang="pt-BR" altLang="pt-BR" sz="2400" b="1" dirty="0"/>
              <a:t>obtendo-se uma média no período pesquisado de </a:t>
            </a:r>
            <a:r>
              <a:rPr lang="pt-BR" altLang="pt-BR" sz="2400" b="1" dirty="0">
                <a:solidFill>
                  <a:srgbClr val="FF3300"/>
                </a:solidFill>
              </a:rPr>
              <a:t>33,63%.</a:t>
            </a:r>
            <a:r>
              <a:rPr lang="pt-BR" altLang="pt-BR" sz="2400" b="1" dirty="0"/>
              <a:t> </a:t>
            </a:r>
          </a:p>
          <a:p>
            <a:pPr>
              <a:lnSpc>
                <a:spcPct val="90000"/>
              </a:lnSpc>
            </a:pPr>
            <a:endParaRPr lang="pt-BR" altLang="pt-BR" sz="2400" b="1" dirty="0"/>
          </a:p>
          <a:p>
            <a:pPr>
              <a:lnSpc>
                <a:spcPct val="90000"/>
              </a:lnSpc>
            </a:pPr>
            <a:r>
              <a:rPr lang="pt-BR" altLang="pt-BR" sz="2400" b="1" dirty="0"/>
              <a:t>Foi observada também a variação da taxa de contribuição da </a:t>
            </a:r>
            <a:r>
              <a:rPr lang="pt-BR" altLang="pt-BR" sz="2400" b="1" dirty="0" err="1"/>
              <a:t>IADP</a:t>
            </a:r>
            <a:r>
              <a:rPr lang="pt-BR" altLang="pt-BR" sz="2400" b="1" dirty="0"/>
              <a:t> nos coletores de esgotos de </a:t>
            </a:r>
            <a:r>
              <a:rPr lang="pt-BR" altLang="pt-BR" sz="2400" b="1" dirty="0">
                <a:solidFill>
                  <a:srgbClr val="FF3300"/>
                </a:solidFill>
              </a:rPr>
              <a:t>0,08</a:t>
            </a:r>
            <a:r>
              <a:rPr lang="pt-BR" altLang="pt-BR" sz="2400" b="1" dirty="0"/>
              <a:t> litros/</a:t>
            </a:r>
            <a:r>
              <a:rPr lang="pt-BR" altLang="pt-BR" sz="2400" b="1" dirty="0" err="1"/>
              <a:t>seg</a:t>
            </a:r>
            <a:r>
              <a:rPr lang="pt-BR" altLang="pt-BR" sz="2400" b="1" dirty="0"/>
              <a:t> x km a </a:t>
            </a:r>
            <a:r>
              <a:rPr lang="pt-BR" altLang="pt-BR" sz="2400" b="1" dirty="0">
                <a:solidFill>
                  <a:srgbClr val="FF3300"/>
                </a:solidFill>
              </a:rPr>
              <a:t>12,15</a:t>
            </a:r>
            <a:r>
              <a:rPr lang="pt-BR" altLang="pt-BR" sz="2400" b="1" dirty="0"/>
              <a:t> litros/</a:t>
            </a:r>
            <a:r>
              <a:rPr lang="pt-BR" altLang="pt-BR" sz="2400" b="1" dirty="0" err="1"/>
              <a:t>seg</a:t>
            </a:r>
            <a:r>
              <a:rPr lang="pt-BR" altLang="pt-BR" sz="2400" b="1" dirty="0"/>
              <a:t> x km e a média desta variação no período pesquisado é de </a:t>
            </a:r>
            <a:r>
              <a:rPr lang="pt-BR" altLang="pt-BR" sz="2400" b="1" dirty="0">
                <a:solidFill>
                  <a:srgbClr val="FF3300"/>
                </a:solidFill>
              </a:rPr>
              <a:t>2,30</a:t>
            </a:r>
            <a:r>
              <a:rPr lang="pt-BR" altLang="pt-BR" sz="2400" b="1" dirty="0"/>
              <a:t> litros/</a:t>
            </a:r>
            <a:r>
              <a:rPr lang="pt-BR" altLang="pt-BR" sz="2400" b="1" dirty="0" err="1"/>
              <a:t>seg</a:t>
            </a:r>
            <a:r>
              <a:rPr lang="pt-BR" altLang="pt-BR" sz="2400" b="1" dirty="0"/>
              <a:t> x km.</a:t>
            </a:r>
          </a:p>
          <a:p>
            <a:pPr>
              <a:lnSpc>
                <a:spcPct val="80000"/>
              </a:lnSpc>
            </a:pPr>
            <a:endParaRPr lang="pt-BR" altLang="pt-BR" sz="1800" b="1" dirty="0"/>
          </a:p>
          <a:p>
            <a:pPr>
              <a:lnSpc>
                <a:spcPct val="80000"/>
              </a:lnSpc>
            </a:pPr>
            <a:endParaRPr lang="pt-BR" alt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375055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492896"/>
            <a:ext cx="8229600" cy="403043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b="1" dirty="0"/>
              <a:t>A sobrecarga da rede de esgoto pode ocorrer nas seguintes situações:</a:t>
            </a:r>
          </a:p>
          <a:p>
            <a:pPr>
              <a:lnSpc>
                <a:spcPct val="90000"/>
              </a:lnSpc>
            </a:pPr>
            <a:endParaRPr lang="pt-BR" altLang="pt-BR" sz="2400" dirty="0"/>
          </a:p>
          <a:p>
            <a:pPr>
              <a:lnSpc>
                <a:spcPct val="90000"/>
              </a:lnSpc>
            </a:pPr>
            <a:r>
              <a:rPr lang="pt-BR" altLang="pt-BR" sz="2400" dirty="0"/>
              <a:t>Infiltração excessiva das águas freáticas;</a:t>
            </a:r>
          </a:p>
          <a:p>
            <a:pPr>
              <a:lnSpc>
                <a:spcPct val="90000"/>
              </a:lnSpc>
            </a:pPr>
            <a:endParaRPr lang="pt-BR" altLang="pt-BR" sz="2400" dirty="0"/>
          </a:p>
          <a:p>
            <a:pPr>
              <a:lnSpc>
                <a:spcPct val="90000"/>
              </a:lnSpc>
            </a:pPr>
            <a:r>
              <a:rPr lang="pt-BR" altLang="pt-BR" sz="2400" dirty="0"/>
              <a:t>Enchente ocorrida nos córregos e nos rios existente ao longo das redes coletoras;</a:t>
            </a:r>
          </a:p>
          <a:p>
            <a:pPr>
              <a:lnSpc>
                <a:spcPct val="90000"/>
              </a:lnSpc>
            </a:pPr>
            <a:endParaRPr lang="pt-BR" altLang="pt-BR" sz="2400" dirty="0"/>
          </a:p>
          <a:p>
            <a:pPr>
              <a:lnSpc>
                <a:spcPct val="90000"/>
              </a:lnSpc>
            </a:pPr>
            <a:r>
              <a:rPr lang="pt-BR" altLang="pt-BR" sz="2400" dirty="0"/>
              <a:t>Descargas de águas estranhas e não previstas, que podem ser as águas de limpeza de piscinas, águas industriais, lavagem de carros em postos de gasolina, </a:t>
            </a:r>
            <a:r>
              <a:rPr lang="pt-BR" altLang="pt-BR" sz="2400" dirty="0" err="1"/>
              <a:t>etc</a:t>
            </a:r>
            <a:r>
              <a:rPr lang="pt-BR" altLang="pt-BR" sz="24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106457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b="1"/>
              <a:t>Conclusão</a:t>
            </a:r>
          </a:p>
          <a:p>
            <a:pPr>
              <a:lnSpc>
                <a:spcPct val="80000"/>
              </a:lnSpc>
            </a:pPr>
            <a:endParaRPr lang="pt-BR" altLang="pt-BR" sz="1000" b="1"/>
          </a:p>
          <a:p>
            <a:pPr>
              <a:lnSpc>
                <a:spcPct val="90000"/>
              </a:lnSpc>
            </a:pPr>
            <a:r>
              <a:rPr lang="pt-BR" altLang="pt-BR" sz="2000" b="1"/>
              <a:t>Definida e identificada a TUC – para diversas variáveis relacionadas com a altura diária total de precipitação. </a:t>
            </a:r>
          </a:p>
          <a:p>
            <a:pPr>
              <a:lnSpc>
                <a:spcPct val="80000"/>
              </a:lnSpc>
            </a:pPr>
            <a:endParaRPr lang="pt-BR" altLang="pt-BR" sz="2000" b="1"/>
          </a:p>
          <a:p>
            <a:pPr>
              <a:lnSpc>
                <a:spcPct val="90000"/>
              </a:lnSpc>
            </a:pPr>
            <a:r>
              <a:rPr lang="pt-BR" altLang="pt-BR" sz="2000" b="1"/>
              <a:t>A TUC foi definida com as variáveis: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000" b="1"/>
              <a:t>	- área urbanizada contribuinte no sistema de esgoto sanitário (V</a:t>
            </a:r>
            <a:r>
              <a:rPr lang="pt-BR" altLang="pt-BR" sz="2000" b="1" baseline="-25000"/>
              <a:t>IADP</a:t>
            </a:r>
            <a:r>
              <a:rPr lang="pt-BR" altLang="pt-BR" sz="2000" b="1"/>
              <a:t>/área);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000" b="1"/>
              <a:t>	- população contribuinte no sistema de esgoto sanitário (VIADP/população);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000" b="1"/>
              <a:t>	- rede de coleta de esgoto mais coletor tronco (VIADP/rede);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2000" b="1"/>
              <a:t>	- coletor tronco do sistema de esgotamento sanitário (VIADP/coletores).</a:t>
            </a:r>
            <a:endParaRPr lang="pt-BR" altLang="pt-BR" sz="1600" b="1"/>
          </a:p>
          <a:p>
            <a:pPr>
              <a:lnSpc>
                <a:spcPct val="80000"/>
              </a:lnSpc>
            </a:pPr>
            <a:endParaRPr lang="pt-BR" altLang="pt-BR" sz="1600" b="1"/>
          </a:p>
          <a:p>
            <a:pPr>
              <a:lnSpc>
                <a:spcPct val="80000"/>
              </a:lnSpc>
            </a:pPr>
            <a:endParaRPr lang="pt-BR" altLang="pt-BR" sz="2000"/>
          </a:p>
        </p:txBody>
      </p:sp>
    </p:spTree>
    <p:extLst>
      <p:ext uri="{BB962C8B-B14F-4D97-AF65-F5344CB8AC3E}">
        <p14:creationId xmlns:p14="http://schemas.microsoft.com/office/powerpoint/2010/main" xmlns="" val="3152389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b="1"/>
              <a:t>Conclusão</a:t>
            </a:r>
          </a:p>
          <a:p>
            <a:pPr>
              <a:lnSpc>
                <a:spcPct val="90000"/>
              </a:lnSpc>
            </a:pPr>
            <a:endParaRPr lang="pt-BR" altLang="pt-BR" sz="1200" b="1"/>
          </a:p>
          <a:p>
            <a:pPr>
              <a:lnSpc>
                <a:spcPct val="90000"/>
              </a:lnSpc>
            </a:pPr>
            <a:r>
              <a:rPr lang="pt-BR" altLang="pt-BR" sz="2400" b="1"/>
              <a:t>Sugere-se a realização de outros estudos em regiões e porte de cidade diferente da aqui adotada com o objetivo de melhorar os resultados obtidos neste trabalho. </a:t>
            </a:r>
          </a:p>
          <a:p>
            <a:pPr>
              <a:lnSpc>
                <a:spcPct val="90000"/>
              </a:lnSpc>
            </a:pPr>
            <a:endParaRPr lang="pt-BR" altLang="pt-BR" sz="1200" b="1"/>
          </a:p>
          <a:p>
            <a:pPr>
              <a:lnSpc>
                <a:spcPct val="90000"/>
              </a:lnSpc>
            </a:pPr>
            <a:r>
              <a:rPr lang="pt-BR" altLang="pt-BR" sz="2400" b="1"/>
              <a:t>Na falta de parâmetros locais, a aplicação dos resultados deste trabalho em outras localidades recomenda-se que sejam observadas as limitações destes resultados.</a:t>
            </a:r>
            <a:endParaRPr lang="pt-BR" altLang="pt-BR" sz="1800" b="1"/>
          </a:p>
          <a:p>
            <a:pPr>
              <a:lnSpc>
                <a:spcPct val="90000"/>
              </a:lnSpc>
            </a:pPr>
            <a:endParaRPr lang="pt-BR" altLang="pt-BR" sz="1800" b="1"/>
          </a:p>
          <a:p>
            <a:pPr>
              <a:lnSpc>
                <a:spcPct val="90000"/>
              </a:lnSpc>
            </a:pPr>
            <a:endParaRPr lang="pt-BR" altLang="pt-BR" sz="2400"/>
          </a:p>
        </p:txBody>
      </p:sp>
    </p:spTree>
    <p:extLst>
      <p:ext uri="{BB962C8B-B14F-4D97-AF65-F5344CB8AC3E}">
        <p14:creationId xmlns:p14="http://schemas.microsoft.com/office/powerpoint/2010/main" xmlns="" val="249188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altLang="pt-BR" sz="2800" b="1" dirty="0" smtClean="0"/>
              <a:t>Agradecimentos:</a:t>
            </a:r>
          </a:p>
          <a:p>
            <a:pPr algn="ctr"/>
            <a:endParaRPr lang="en-US" altLang="pt-BR" sz="2800" b="1" dirty="0"/>
          </a:p>
          <a:p>
            <a:pPr algn="ctr"/>
            <a:endParaRPr lang="en-US" altLang="pt-BR" sz="2800" b="1" dirty="0" smtClean="0"/>
          </a:p>
          <a:p>
            <a:pPr algn="ctr"/>
            <a:endParaRPr lang="en-US" altLang="pt-BR" sz="2800" b="1" dirty="0"/>
          </a:p>
          <a:p>
            <a:pPr algn="ctr"/>
            <a:endParaRPr lang="en-US" altLang="pt-BR" sz="2800" b="1" dirty="0" smtClean="0"/>
          </a:p>
          <a:p>
            <a:pPr algn="ctr"/>
            <a:r>
              <a:rPr lang="en-US" altLang="pt-BR" sz="2800" b="1" dirty="0" err="1" smtClean="0"/>
              <a:t>Prefeitura</a:t>
            </a:r>
            <a:r>
              <a:rPr lang="en-US" altLang="pt-BR" sz="2800" b="1" dirty="0" smtClean="0"/>
              <a:t> Municipal de </a:t>
            </a:r>
            <a:r>
              <a:rPr lang="en-US" altLang="pt-BR" sz="2800" b="1" dirty="0" err="1" smtClean="0"/>
              <a:t>Borborema</a:t>
            </a:r>
            <a:r>
              <a:rPr lang="en-US" altLang="pt-BR" sz="2800" b="1" dirty="0" smtClean="0"/>
              <a:t>/SP</a:t>
            </a:r>
          </a:p>
          <a:p>
            <a:pPr algn="ctr"/>
            <a:endParaRPr lang="pt-BR" altLang="pt-BR" sz="2800" b="1" dirty="0" smtClean="0"/>
          </a:p>
          <a:p>
            <a:pPr algn="ctr"/>
            <a:r>
              <a:rPr lang="pt-BR" altLang="pt-BR" sz="2800" b="1" dirty="0" smtClean="0"/>
              <a:t>festi@terra.com.br</a:t>
            </a:r>
            <a:endParaRPr lang="pt-BR" altLang="pt-BR" sz="2800" b="1" dirty="0"/>
          </a:p>
          <a:p>
            <a:endParaRPr lang="pt-BR" altLang="pt-BR" sz="2800" b="1" dirty="0"/>
          </a:p>
          <a:p>
            <a:endParaRPr lang="pt-BR" altLang="pt-BR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147993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151632" cy="116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5644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altLang="pt-BR" sz="2800" b="1" dirty="0"/>
          </a:p>
          <a:p>
            <a:pPr algn="ctr"/>
            <a:endParaRPr lang="en-US" altLang="pt-BR" sz="2800" b="1" dirty="0" smtClean="0"/>
          </a:p>
          <a:p>
            <a:pPr algn="ctr"/>
            <a:endParaRPr lang="en-US" altLang="pt-BR" sz="2800" b="1" dirty="0"/>
          </a:p>
          <a:p>
            <a:pPr algn="ctr"/>
            <a:endParaRPr lang="en-US" altLang="pt-BR" sz="2800" b="1" dirty="0" smtClean="0"/>
          </a:p>
          <a:p>
            <a:pPr algn="ctr"/>
            <a:r>
              <a:rPr lang="en-US" altLang="pt-BR" sz="2800" b="1" dirty="0" err="1" smtClean="0"/>
              <a:t>Muito</a:t>
            </a:r>
            <a:r>
              <a:rPr lang="en-US" altLang="pt-BR" sz="2800" b="1" dirty="0" smtClean="0"/>
              <a:t> Obrigado</a:t>
            </a:r>
          </a:p>
          <a:p>
            <a:pPr algn="ctr"/>
            <a:endParaRPr lang="pt-BR" altLang="pt-BR" sz="2800" b="1" dirty="0" smtClean="0"/>
          </a:p>
          <a:p>
            <a:pPr algn="ctr"/>
            <a:r>
              <a:rPr lang="pt-BR" altLang="pt-BR" sz="2800" b="1" dirty="0" smtClean="0">
                <a:hlinkClick r:id="rId2"/>
              </a:rPr>
              <a:t>festi@terra.com.br</a:t>
            </a:r>
            <a:endParaRPr lang="pt-BR" altLang="pt-BR" sz="2800" b="1" dirty="0" smtClean="0"/>
          </a:p>
          <a:p>
            <a:pPr algn="ctr"/>
            <a:endParaRPr lang="en-US" altLang="pt-BR" sz="2800" b="1" dirty="0"/>
          </a:p>
          <a:p>
            <a:pPr algn="ctr"/>
            <a:r>
              <a:rPr lang="en-US" altLang="pt-BR" sz="2800" b="1" dirty="0" err="1" smtClean="0"/>
              <a:t>Vamos</a:t>
            </a:r>
            <a:r>
              <a:rPr lang="en-US" altLang="pt-BR" sz="2800" b="1" dirty="0" smtClean="0"/>
              <a:t> </a:t>
            </a:r>
            <a:r>
              <a:rPr lang="en-US" altLang="pt-BR" sz="2800" b="1" dirty="0" err="1" smtClean="0"/>
              <a:t>ao</a:t>
            </a:r>
            <a:r>
              <a:rPr lang="en-US" altLang="pt-BR" sz="2800" b="1" dirty="0" smtClean="0"/>
              <a:t> debate!</a:t>
            </a:r>
            <a:endParaRPr lang="pt-BR" altLang="pt-BR" sz="2800" b="1" dirty="0"/>
          </a:p>
          <a:p>
            <a:endParaRPr lang="pt-BR" altLang="pt-BR" sz="2800" b="1" dirty="0"/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xmlns="" val="1556937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996952"/>
            <a:ext cx="8229600" cy="33123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b="1" dirty="0"/>
              <a:t>A sobrecarga da rede de esgoto pode ocorrer nas seguintes situações:</a:t>
            </a:r>
          </a:p>
          <a:p>
            <a:pPr>
              <a:lnSpc>
                <a:spcPct val="90000"/>
              </a:lnSpc>
            </a:pPr>
            <a:endParaRPr lang="pt-BR" altLang="pt-BR" sz="2400" b="1" dirty="0"/>
          </a:p>
          <a:p>
            <a:pPr>
              <a:lnSpc>
                <a:spcPct val="90000"/>
              </a:lnSpc>
            </a:pPr>
            <a:r>
              <a:rPr lang="pt-BR" altLang="pt-BR" sz="2400" dirty="0"/>
              <a:t>Entrada direta de águas de chuva nos poços de visita ou nas trincas das redes coletoras;</a:t>
            </a:r>
          </a:p>
          <a:p>
            <a:pPr>
              <a:lnSpc>
                <a:spcPct val="90000"/>
              </a:lnSpc>
            </a:pPr>
            <a:endParaRPr lang="pt-BR" altLang="pt-BR" sz="2400" dirty="0"/>
          </a:p>
          <a:p>
            <a:pPr>
              <a:lnSpc>
                <a:spcPct val="90000"/>
              </a:lnSpc>
            </a:pPr>
            <a:r>
              <a:rPr lang="pt-BR" altLang="pt-BR" sz="2400" dirty="0"/>
              <a:t>Descargas das águas de chuvas captada nos telhados e nos quintais, </a:t>
            </a:r>
            <a:r>
              <a:rPr lang="pt-BR" altLang="pt-BR" sz="2400" dirty="0" err="1"/>
              <a:t>etc</a:t>
            </a:r>
            <a:r>
              <a:rPr lang="pt-BR" altLang="pt-BR" sz="2400" dirty="0"/>
              <a:t>, diretamente na rede domiciliar de esgoto</a:t>
            </a:r>
          </a:p>
        </p:txBody>
      </p:sp>
    </p:spTree>
    <p:extLst>
      <p:ext uri="{BB962C8B-B14F-4D97-AF65-F5344CB8AC3E}">
        <p14:creationId xmlns:p14="http://schemas.microsoft.com/office/powerpoint/2010/main" xmlns="" val="1586614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8229600" cy="417445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400" b="1" dirty="0"/>
              <a:t>Revisão bibliográfica</a:t>
            </a:r>
          </a:p>
          <a:p>
            <a:pPr lvl="4">
              <a:lnSpc>
                <a:spcPct val="80000"/>
              </a:lnSpc>
              <a:buFont typeface="Wingdings" panose="05000000000000000000" pitchFamily="2" charset="2"/>
              <a:buNone/>
            </a:pPr>
            <a:endParaRPr lang="pt-BR" altLang="pt-BR" sz="1600" b="1" dirty="0"/>
          </a:p>
          <a:p>
            <a:pPr>
              <a:lnSpc>
                <a:spcPct val="90000"/>
              </a:lnSpc>
            </a:pPr>
            <a:r>
              <a:rPr lang="pt-BR" altLang="pt-BR" sz="2000" b="1" dirty="0"/>
              <a:t>Sistema unitário: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/>
              <a:t>Efluente de esgoto e água de chuva conduzidos na mesma rede.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pt-BR" altLang="pt-BR" sz="2000" dirty="0"/>
          </a:p>
          <a:p>
            <a:pPr>
              <a:lnSpc>
                <a:spcPct val="90000"/>
              </a:lnSpc>
            </a:pPr>
            <a:r>
              <a:rPr lang="pt-BR" altLang="pt-BR" sz="2000" b="1" dirty="0"/>
              <a:t>Sistema separador parcial: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/>
              <a:t>Condução do efluente de esgoto sanitário em redes próprias, porém admitindo-se o lançamento de parte das águas pluviais na mesma rede coletora de esgoto.</a:t>
            </a:r>
          </a:p>
          <a:p>
            <a:pPr>
              <a:lnSpc>
                <a:spcPct val="90000"/>
              </a:lnSpc>
            </a:pPr>
            <a:endParaRPr lang="pt-BR" altLang="pt-BR" sz="2000" dirty="0"/>
          </a:p>
          <a:p>
            <a:pPr>
              <a:lnSpc>
                <a:spcPct val="90000"/>
              </a:lnSpc>
            </a:pPr>
            <a:r>
              <a:rPr lang="pt-BR" altLang="pt-BR" sz="2000" b="1" dirty="0"/>
              <a:t>Sistema separador absoluto: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/>
              <a:t>Água de chuva conduzida em tubulação separada da rede de esgoto – recomendado pela ABNT.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pt-BR" altLang="pt-BR" sz="2000" dirty="0"/>
          </a:p>
        </p:txBody>
      </p:sp>
    </p:spTree>
    <p:extLst>
      <p:ext uri="{BB962C8B-B14F-4D97-AF65-F5344CB8AC3E}">
        <p14:creationId xmlns:p14="http://schemas.microsoft.com/office/powerpoint/2010/main" xmlns="" val="2105277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574675"/>
          </a:xfrm>
        </p:spPr>
        <p:txBody>
          <a:bodyPr/>
          <a:lstStyle/>
          <a:p>
            <a:r>
              <a:rPr lang="pt-BR" altLang="pt-BR" sz="2800" b="1"/>
              <a:t>Revisão bibliográfica</a:t>
            </a:r>
            <a:endParaRPr lang="pt-BR" altLang="pt-BR" sz="2800"/>
          </a:p>
        </p:txBody>
      </p:sp>
      <p:pic>
        <p:nvPicPr>
          <p:cNvPr id="29702" name="Picture 6" descr="Figura 2_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76475"/>
            <a:ext cx="374491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Ligação IADP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05038"/>
            <a:ext cx="42164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68313" y="6075363"/>
            <a:ext cx="3024187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2000"/>
              <a:t>Sistema separador absoluto</a:t>
            </a:r>
            <a:r>
              <a:rPr lang="pt-BR" altLang="pt-BR" sz="2400"/>
              <a:t> 	</a:t>
            </a:r>
            <a:r>
              <a:rPr lang="pt-BR" altLang="pt-BR" sz="1400"/>
              <a:t>		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500563" y="5741988"/>
            <a:ext cx="4175125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2000"/>
              <a:t>Lançamento de águas de chuva na rede de	esgoto sanitário (Fonte: autor).</a:t>
            </a:r>
          </a:p>
        </p:txBody>
      </p:sp>
    </p:spTree>
    <p:extLst>
      <p:ext uri="{BB962C8B-B14F-4D97-AF65-F5344CB8AC3E}">
        <p14:creationId xmlns:p14="http://schemas.microsoft.com/office/powerpoint/2010/main" xmlns="" val="2026662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42282"/>
            <a:ext cx="8229600" cy="4525962"/>
          </a:xfrm>
        </p:spPr>
        <p:txBody>
          <a:bodyPr/>
          <a:lstStyle/>
          <a:p>
            <a:r>
              <a:rPr lang="pt-BR" altLang="pt-BR" sz="2800" b="1" dirty="0"/>
              <a:t>Revisão bibliográfica</a:t>
            </a:r>
          </a:p>
          <a:p>
            <a:endParaRPr lang="pt-BR" altLang="pt-BR" sz="2800" b="1" dirty="0"/>
          </a:p>
          <a:p>
            <a:r>
              <a:rPr lang="pt-BR" altLang="pt-BR" sz="2800" b="1" dirty="0"/>
              <a:t>Parâmetros de projeto:</a:t>
            </a:r>
          </a:p>
          <a:p>
            <a:endParaRPr lang="pt-BR" altLang="pt-BR" sz="2800" b="1" dirty="0"/>
          </a:p>
          <a:p>
            <a:r>
              <a:rPr lang="pt-BR" altLang="pt-BR" dirty="0"/>
              <a:t>Vazão de contribuição de esgoto:</a:t>
            </a:r>
          </a:p>
          <a:p>
            <a:endParaRPr lang="pt-BR" altLang="pt-BR" dirty="0"/>
          </a:p>
          <a:p>
            <a:endParaRPr lang="pt-BR" altLang="pt-BR" dirty="0"/>
          </a:p>
          <a:p>
            <a:r>
              <a:rPr lang="pt-BR" altLang="pt-BR" dirty="0"/>
              <a:t>Vazão de infiltração:</a:t>
            </a:r>
          </a:p>
          <a:p>
            <a:endParaRPr lang="pt-BR" altLang="pt-BR" dirty="0"/>
          </a:p>
          <a:p>
            <a:endParaRPr lang="pt-BR" altLang="pt-BR" sz="2400" dirty="0"/>
          </a:p>
          <a:p>
            <a:endParaRPr lang="pt-BR" altLang="pt-BR" sz="2400" dirty="0"/>
          </a:p>
          <a:p>
            <a:endParaRPr lang="pt-BR" altLang="pt-BR" sz="2400" dirty="0"/>
          </a:p>
          <a:p>
            <a:pPr lvl="1">
              <a:buFontTx/>
              <a:buNone/>
            </a:pPr>
            <a:endParaRPr lang="pt-BR" altLang="pt-BR" sz="2000" dirty="0"/>
          </a:p>
          <a:p>
            <a:pPr lvl="1">
              <a:buFontTx/>
              <a:buNone/>
            </a:pPr>
            <a:endParaRPr lang="pt-BR" altLang="pt-BR" sz="2000" dirty="0"/>
          </a:p>
          <a:p>
            <a:pPr lvl="1">
              <a:buFontTx/>
              <a:buNone/>
            </a:pPr>
            <a:endParaRPr lang="pt-BR" altLang="pt-BR" sz="2000" dirty="0"/>
          </a:p>
          <a:p>
            <a:pPr lvl="1">
              <a:buFontTx/>
              <a:buNone/>
            </a:pPr>
            <a:endParaRPr lang="pt-BR" altLang="pt-BR" sz="1400" dirty="0"/>
          </a:p>
          <a:p>
            <a:pPr lvl="1">
              <a:buFontTx/>
              <a:buNone/>
            </a:pPr>
            <a:endParaRPr lang="pt-BR" altLang="pt-BR" sz="1400" dirty="0"/>
          </a:p>
          <a:p>
            <a:pPr lvl="1">
              <a:buFontTx/>
              <a:buNone/>
            </a:pPr>
            <a:endParaRPr lang="pt-BR" altLang="pt-BR" sz="1400" dirty="0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0728" name="Object 8"/>
          <p:cNvGraphicFramePr>
            <a:graphicFrameLocks noChangeAspect="1"/>
          </p:cNvGraphicFramePr>
          <p:nvPr/>
        </p:nvGraphicFramePr>
        <p:xfrm>
          <a:off x="2051050" y="4005263"/>
          <a:ext cx="3600450" cy="976312"/>
        </p:xfrm>
        <a:graphic>
          <a:graphicData uri="http://schemas.openxmlformats.org/presentationml/2006/ole">
            <p:oleObj spid="_x0000_s33810" name="Equation" r:id="rId3" imgW="1435100" imgH="393700" progId="Equation.3">
              <p:embed/>
            </p:oleObj>
          </a:graphicData>
        </a:graphic>
      </p:graphicFrame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aphicFrame>
        <p:nvGraphicFramePr>
          <p:cNvPr id="30732" name="Object 12"/>
          <p:cNvGraphicFramePr>
            <a:graphicFrameLocks noChangeAspect="1"/>
          </p:cNvGraphicFramePr>
          <p:nvPr/>
        </p:nvGraphicFramePr>
        <p:xfrm>
          <a:off x="2555875" y="5661025"/>
          <a:ext cx="2016125" cy="939800"/>
        </p:xfrm>
        <a:graphic>
          <a:graphicData uri="http://schemas.openxmlformats.org/presentationml/2006/ole">
            <p:oleObj spid="_x0000_s33811" name="Equation" r:id="rId4" imgW="837836" imgH="39352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24639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ux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1322</Words>
  <Application>Microsoft Office PowerPoint</Application>
  <PresentationFormat>Apresentação na tela (4:3)</PresentationFormat>
  <Paragraphs>289</Paragraphs>
  <Slides>53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53</vt:i4>
      </vt:variant>
    </vt:vector>
  </HeadingPairs>
  <TitlesOfParts>
    <vt:vector size="56" baseType="lpstr">
      <vt:lpstr>Módulo</vt:lpstr>
      <vt:lpstr>Equation</vt:lpstr>
      <vt:lpstr>Figura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Palestra Sistema Confea/Creas - CRP</dc:title>
  <dc:creator>Suelene Pereira de Lima</dc:creator>
  <dc:description>Originalmente criado por Jorge Nei Brito</dc:description>
  <cp:lastModifiedBy>pcss</cp:lastModifiedBy>
  <cp:revision>197</cp:revision>
  <dcterms:modified xsi:type="dcterms:W3CDTF">2015-05-25T15:09:24Z</dcterms:modified>
</cp:coreProperties>
</file>