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89" r:id="rId6"/>
    <p:sldId id="266" r:id="rId7"/>
    <p:sldId id="270" r:id="rId8"/>
    <p:sldId id="267" r:id="rId9"/>
    <p:sldId id="268" r:id="rId10"/>
    <p:sldId id="264" r:id="rId11"/>
    <p:sldId id="280" r:id="rId12"/>
    <p:sldId id="271" r:id="rId13"/>
    <p:sldId id="278" r:id="rId14"/>
    <p:sldId id="283" r:id="rId15"/>
    <p:sldId id="272" r:id="rId16"/>
    <p:sldId id="288" r:id="rId17"/>
    <p:sldId id="275" r:id="rId18"/>
    <p:sldId id="262" r:id="rId19"/>
    <p:sldId id="285" r:id="rId20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xa" initials="Caixa" lastIdx="2" clrIdx="0">
    <p:extLst>
      <p:ext uri="{19B8F6BF-5375-455C-9EA6-DF929625EA0E}">
        <p15:presenceInfo xmlns:p15="http://schemas.microsoft.com/office/powerpoint/2012/main" userId="Caix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F87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9964" autoAdjust="0"/>
  </p:normalViewPr>
  <p:slideViewPr>
    <p:cSldViewPr>
      <p:cViewPr varScale="1">
        <p:scale>
          <a:sx n="72" d="100"/>
          <a:sy n="72" d="100"/>
        </p:scale>
        <p:origin x="1434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34051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72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44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8145463" cy="4711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9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49937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8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145463" cy="471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93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1333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3995738" cy="471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5338" y="1412875"/>
            <a:ext cx="3997325" cy="471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2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94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4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42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4873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1105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4429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5888"/>
            <a:ext cx="1485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 userDrawn="1"/>
        </p:nvGrpSpPr>
        <p:grpSpPr>
          <a:xfrm>
            <a:off x="217562" y="6093296"/>
            <a:ext cx="8865864" cy="744305"/>
            <a:chOff x="217562" y="6093296"/>
            <a:chExt cx="8865864" cy="744305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645" y="6195718"/>
              <a:ext cx="1554781" cy="641883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532" y="6093296"/>
              <a:ext cx="941373" cy="70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2" y="6216014"/>
              <a:ext cx="1394200" cy="601290"/>
            </a:xfrm>
            <a:prstGeom prst="rect">
              <a:avLst/>
            </a:prstGeom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733" y="6388094"/>
              <a:ext cx="1174084" cy="25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Unicode MS" pitchFamily="34" charset="-128"/>
          <a:ea typeface="ＭＳ Ｐゴシック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pf.org.b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683568" y="191683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Frente Nacional de Prefeitos e Consórcios Públicos: Atuação Institucional e Filiação</a:t>
            </a:r>
            <a:endParaRPr lang="pt-BR" altLang="pt-BR" sz="45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198884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a pesquisa </a:t>
            </a:r>
            <a:r>
              <a:rPr 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IBGE 2015, observou-se um aumento no percentual de municípios brasileiros que possuem consórcio público com pelo menos um dos parceiros, passando de 59,2% (3 295) em 2011 para 66,3% (3 691). </a:t>
            </a:r>
            <a:endPara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com o banco de dados do Observatório dos Consórcios Públicos e do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Federalismo (OCPF) existem hoje cerca de 700 consórcios públicos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formalizados e ativos no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126876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SITUAÇÃO DOS MUNICÍPIOS EM RELAÇÃO AOS </a:t>
            </a:r>
            <a:r>
              <a:rPr lang="pt-BR" b="1" dirty="0" smtClean="0">
                <a:solidFill>
                  <a:schemeClr val="tx2"/>
                </a:solidFill>
              </a:rPr>
              <a:t>CONSÓRCIOS </a:t>
            </a:r>
            <a:r>
              <a:rPr lang="pt-BR" b="1" dirty="0" smtClean="0">
                <a:solidFill>
                  <a:schemeClr val="tx2"/>
                </a:solidFill>
              </a:rPr>
              <a:t>PÚBLICOS NO BRASIL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632" y="1029927"/>
            <a:ext cx="5904656" cy="508918"/>
          </a:xfrm>
        </p:spPr>
        <p:txBody>
          <a:bodyPr/>
          <a:lstStyle/>
          <a:p>
            <a:r>
              <a:rPr lang="pt-BR" sz="1600" dirty="0" smtClean="0"/>
              <a:t>Divisão administrativa x população</a:t>
            </a:r>
            <a:endParaRPr lang="pt-BR" sz="1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5600608" cy="4447542"/>
          </a:xfrm>
          <a:prstGeom prst="rect">
            <a:avLst/>
          </a:prstGeom>
        </p:spPr>
      </p:pic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17585"/>
              </p:ext>
            </p:extLst>
          </p:nvPr>
        </p:nvGraphicFramePr>
        <p:xfrm>
          <a:off x="5217351" y="2168970"/>
          <a:ext cx="346672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99"/>
                <a:gridCol w="529291"/>
                <a:gridCol w="639878"/>
                <a:gridCol w="648072"/>
                <a:gridCol w="792088"/>
              </a:tblGrid>
              <a:tr h="4242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municípios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População 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População </a:t>
                      </a:r>
                    </a:p>
                  </a:txBody>
                  <a:tcPr marL="9525" marR="9525" marT="9525" marB="0" anchor="ctr"/>
                </a:tc>
              </a:tr>
              <a:tr h="260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17.504.446</a:t>
                      </a:r>
                    </a:p>
                  </a:txBody>
                  <a:tcPr marL="9525" marR="9525" marT="9525" marB="0" anchor="b"/>
                </a:tc>
              </a:tr>
              <a:tr h="3229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Nordeste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56.560.081</a:t>
                      </a:r>
                    </a:p>
                  </a:txBody>
                  <a:tcPr marL="9525" marR="9525" marT="9525" marB="0" anchor="b"/>
                </a:tc>
              </a:tr>
              <a:tr h="3229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Sudeste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85.745.520</a:t>
                      </a:r>
                    </a:p>
                  </a:txBody>
                  <a:tcPr marL="9525" marR="9525" marT="9525" marB="0" anchor="b"/>
                </a:tc>
              </a:tr>
              <a:tr h="260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Sul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29.230.180</a:t>
                      </a:r>
                    </a:p>
                  </a:txBody>
                  <a:tcPr marL="9525" marR="9525" marT="9525" marB="0" anchor="b"/>
                </a:tc>
              </a:tr>
              <a:tr h="390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Centro-Oeste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15.442.232</a:t>
                      </a:r>
                    </a:p>
                  </a:txBody>
                  <a:tcPr marL="9525" marR="9525" marT="9525" marB="0" anchor="b"/>
                </a:tc>
              </a:tr>
              <a:tr h="3229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204.482.459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48064" y="1736921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Tabela das Regiões do Brasil por área ocupada, número de municípios, porcentagem e número absoluto de população </a:t>
            </a: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4"/>
            <a:ext cx="7200800" cy="4951728"/>
          </a:xfrm>
        </p:spPr>
      </p:pic>
    </p:spTree>
    <p:extLst>
      <p:ext uri="{BB962C8B-B14F-4D97-AF65-F5344CB8AC3E}">
        <p14:creationId xmlns:p14="http://schemas.microsoft.com/office/powerpoint/2010/main" val="34805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48020"/>
              </p:ext>
            </p:extLst>
          </p:nvPr>
        </p:nvGraphicFramePr>
        <p:xfrm>
          <a:off x="457202" y="1196753"/>
          <a:ext cx="8147245" cy="48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542"/>
                <a:gridCol w="2193356"/>
                <a:gridCol w="1629449"/>
                <a:gridCol w="1629449"/>
                <a:gridCol w="1629449"/>
              </a:tblGrid>
              <a:tr h="5264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do Percentual de municípios com consórcios públicos, segundo as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Grandes Regiões e as classes de tamanho da população dos municípios - 2011/2015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53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(%)</a:t>
                      </a:r>
                    </a:p>
                  </a:txBody>
                  <a:tcPr marL="9525" marR="9525" marT="9525" marB="0" anchor="ctr"/>
                </a:tc>
              </a:tr>
              <a:tr h="28653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Regiões Brasil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    -     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Nordeste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Sudeste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Sul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Centro-Oeste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/>
                </a:tc>
              </a:tr>
              <a:tr h="2865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Classes de tamanho da pop.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5.000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5.001 a 10.000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10.001 a 20.000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20.001 a 50.000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50.001 a 100.000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100.001 a 500.000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ctr"/>
                </a:tc>
              </a:tr>
              <a:tr h="28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500.000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-17,0</a:t>
                      </a:r>
                    </a:p>
                  </a:txBody>
                  <a:tcPr marL="9525" marR="9525" marT="9525" marB="0" anchor="ctr"/>
                </a:tc>
              </a:tr>
              <a:tr h="2865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IBGE/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2015                Elaboração: Observatório dos Consórcios Públicos e do Federalismo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9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1" y="1412777"/>
            <a:ext cx="6621224" cy="4392488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 bwMode="auto">
          <a:xfrm rot="5400000">
            <a:off x="5976156" y="2240868"/>
            <a:ext cx="216024" cy="4320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20072" y="339299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tx2"/>
                </a:solidFill>
              </a:rPr>
              <a:t>As áreas temáticas com maior número de consórcios são as que dispõe de instrumentos legais específicos.</a:t>
            </a:r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2051720" y="1988840"/>
            <a:ext cx="2235759" cy="140415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1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8145463" cy="4752429"/>
          </a:xfrm>
        </p:spPr>
        <p:txBody>
          <a:bodyPr/>
          <a:lstStyle/>
          <a:p>
            <a:pPr algn="ctr"/>
            <a:r>
              <a:rPr lang="pt-BR" sz="1400" b="1" i="1" dirty="0" smtClean="0">
                <a:solidFill>
                  <a:schemeClr val="tx2"/>
                </a:solidFill>
              </a:rPr>
              <a:t>LEITURA DAS INFORMAÇÕES DISPOSTAS NO GRÁFICO:</a:t>
            </a:r>
          </a:p>
          <a:p>
            <a:r>
              <a:rPr lang="pt-BR" sz="1400" dirty="0" smtClean="0">
                <a:solidFill>
                  <a:schemeClr val="tx2"/>
                </a:solidFill>
              </a:rPr>
              <a:t>-      </a:t>
            </a:r>
            <a:r>
              <a:rPr lang="pt-BR" sz="1400" dirty="0" smtClean="0">
                <a:solidFill>
                  <a:schemeClr val="tx2"/>
                </a:solidFill>
              </a:rPr>
              <a:t>Houve </a:t>
            </a:r>
            <a:r>
              <a:rPr lang="pt-BR" sz="1400" dirty="0" smtClean="0">
                <a:solidFill>
                  <a:schemeClr val="tx2"/>
                </a:solidFill>
              </a:rPr>
              <a:t>um </a:t>
            </a:r>
            <a:r>
              <a:rPr lang="pt-BR" sz="1400" u="sng" dirty="0" smtClean="0">
                <a:solidFill>
                  <a:schemeClr val="tx2"/>
                </a:solidFill>
              </a:rPr>
              <a:t>aumento</a:t>
            </a:r>
            <a:r>
              <a:rPr lang="pt-BR" sz="1400" dirty="0" smtClean="0">
                <a:solidFill>
                  <a:schemeClr val="tx2"/>
                </a:solidFill>
              </a:rPr>
              <a:t> percentual de 7,1% dos municípios que </a:t>
            </a:r>
            <a:r>
              <a:rPr lang="pt-BR" sz="1400" dirty="0" smtClean="0">
                <a:solidFill>
                  <a:schemeClr val="tx2"/>
                </a:solidFill>
              </a:rPr>
              <a:t>são membros de consórcios públicos, </a:t>
            </a:r>
            <a:r>
              <a:rPr lang="pt-BR" sz="1400" dirty="0"/>
              <a:t>p</a:t>
            </a:r>
            <a:r>
              <a:rPr lang="pt-BR" sz="1400" dirty="0" smtClean="0"/>
              <a:t>assando </a:t>
            </a:r>
            <a:r>
              <a:rPr lang="pt-BR" sz="1400" dirty="0"/>
              <a:t>de 59,2% </a:t>
            </a:r>
            <a:r>
              <a:rPr lang="pt-BR" sz="1400" dirty="0" smtClean="0"/>
              <a:t>(o equivalente a 3.295 municípios) em 2011 </a:t>
            </a:r>
            <a:r>
              <a:rPr lang="pt-BR" sz="1400" dirty="0"/>
              <a:t>para 66,3% </a:t>
            </a:r>
            <a:r>
              <a:rPr lang="pt-BR" sz="1400" dirty="0" smtClean="0"/>
              <a:t>(</a:t>
            </a:r>
            <a:r>
              <a:rPr lang="pt-BR" sz="1400" dirty="0"/>
              <a:t>o equivalente a </a:t>
            </a:r>
            <a:r>
              <a:rPr lang="pt-BR" sz="1400" dirty="0" smtClean="0"/>
              <a:t>3. 691 municípios)</a:t>
            </a:r>
            <a:endParaRPr lang="pt-BR" sz="1400" dirty="0" smtClean="0">
              <a:solidFill>
                <a:schemeClr val="tx2"/>
              </a:solidFill>
            </a:endParaRPr>
          </a:p>
          <a:p>
            <a:pPr marL="0" indent="0"/>
            <a:r>
              <a:rPr lang="pt-BR" sz="1400" dirty="0" smtClean="0">
                <a:solidFill>
                  <a:schemeClr val="tx2"/>
                </a:solidFill>
              </a:rPr>
              <a:t>       Em 2015 :</a:t>
            </a: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chemeClr val="tx2"/>
                </a:solidFill>
              </a:rPr>
              <a:t>os Municípios com até 50 mil habitantes </a:t>
            </a:r>
            <a:r>
              <a:rPr lang="pt-BR" sz="1400" u="sng" dirty="0" smtClean="0">
                <a:solidFill>
                  <a:schemeClr val="tx2"/>
                </a:solidFill>
              </a:rPr>
              <a:t>aumentaram</a:t>
            </a:r>
            <a:r>
              <a:rPr lang="pt-BR" sz="1400" dirty="0" smtClean="0">
                <a:solidFill>
                  <a:schemeClr val="tx2"/>
                </a:solidFill>
              </a:rPr>
              <a:t> o percentual de consórcios públicos se comparado a 2011. </a:t>
            </a: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chemeClr val="tx2"/>
                </a:solidFill>
              </a:rPr>
              <a:t>os municípios com mais de 50 mil habitantes tiveram uma </a:t>
            </a:r>
            <a:r>
              <a:rPr lang="pt-BR" sz="1400" u="sng" dirty="0" smtClean="0">
                <a:solidFill>
                  <a:schemeClr val="tx2"/>
                </a:solidFill>
              </a:rPr>
              <a:t>diminuição</a:t>
            </a:r>
            <a:r>
              <a:rPr lang="pt-BR" sz="1400" dirty="0" smtClean="0">
                <a:solidFill>
                  <a:schemeClr val="tx2"/>
                </a:solidFill>
              </a:rPr>
              <a:t> no percentual de  consórcios públicos se comparado a 2011;</a:t>
            </a:r>
          </a:p>
          <a:p>
            <a:pPr lvl="1">
              <a:buFontTx/>
              <a:buChar char="-"/>
            </a:pPr>
            <a:r>
              <a:rPr lang="pt-BR" sz="1400" dirty="0">
                <a:solidFill>
                  <a:schemeClr val="tx2"/>
                </a:solidFill>
              </a:rPr>
              <a:t>a</a:t>
            </a:r>
            <a:r>
              <a:rPr lang="pt-BR" sz="1400" dirty="0" smtClean="0">
                <a:solidFill>
                  <a:schemeClr val="tx2"/>
                </a:solidFill>
              </a:rPr>
              <a:t> maior </a:t>
            </a:r>
            <a:r>
              <a:rPr lang="pt-BR" sz="1400" u="sng" dirty="0" smtClean="0">
                <a:solidFill>
                  <a:schemeClr val="tx2"/>
                </a:solidFill>
              </a:rPr>
              <a:t>diminuição</a:t>
            </a:r>
            <a:r>
              <a:rPr lang="pt-BR" sz="1400" dirty="0" smtClean="0">
                <a:solidFill>
                  <a:schemeClr val="tx2"/>
                </a:solidFill>
              </a:rPr>
              <a:t> percentual correu com os municípios com mais de 500 mil habitantes dos quais, 65,8% em 2011 tinham consórcios e o percentual em 2015 cai para 48,8%.</a:t>
            </a: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2"/>
                </a:solidFill>
              </a:rPr>
              <a:t>Com exceção da região norte do país, as demais regiões </a:t>
            </a:r>
            <a:r>
              <a:rPr lang="pt-BR" sz="1400" u="sng" dirty="0" smtClean="0">
                <a:solidFill>
                  <a:schemeClr val="tx2"/>
                </a:solidFill>
              </a:rPr>
              <a:t>aumentaram</a:t>
            </a:r>
            <a:r>
              <a:rPr lang="pt-BR" sz="1400" dirty="0" smtClean="0">
                <a:solidFill>
                  <a:schemeClr val="tx2"/>
                </a:solidFill>
              </a:rPr>
              <a:t> o percentual de consórcios. </a:t>
            </a: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2"/>
                </a:solidFill>
              </a:rPr>
              <a:t>Destaca-se a região Centro </a:t>
            </a:r>
            <a:r>
              <a:rPr lang="pt-BR" sz="1400" dirty="0">
                <a:solidFill>
                  <a:schemeClr val="tx2"/>
                </a:solidFill>
              </a:rPr>
              <a:t>O</a:t>
            </a:r>
            <a:r>
              <a:rPr lang="pt-BR" sz="1400" dirty="0" smtClean="0">
                <a:solidFill>
                  <a:schemeClr val="tx2"/>
                </a:solidFill>
              </a:rPr>
              <a:t>este (cujo percentual </a:t>
            </a:r>
            <a:r>
              <a:rPr lang="pt-BR" sz="1400" u="sng" dirty="0" smtClean="0">
                <a:solidFill>
                  <a:schemeClr val="tx2"/>
                </a:solidFill>
              </a:rPr>
              <a:t>aumenta</a:t>
            </a:r>
            <a:r>
              <a:rPr lang="pt-BR" sz="1400" dirty="0" smtClean="0">
                <a:solidFill>
                  <a:schemeClr val="tx2"/>
                </a:solidFill>
              </a:rPr>
              <a:t> em 34,9% ) e a região </a:t>
            </a:r>
            <a:r>
              <a:rPr lang="pt-BR" sz="1400" dirty="0">
                <a:solidFill>
                  <a:schemeClr val="tx2"/>
                </a:solidFill>
              </a:rPr>
              <a:t>N</a:t>
            </a:r>
            <a:r>
              <a:rPr lang="pt-BR" sz="1400" dirty="0" smtClean="0">
                <a:solidFill>
                  <a:schemeClr val="tx2"/>
                </a:solidFill>
              </a:rPr>
              <a:t>ordeste (cujo </a:t>
            </a:r>
            <a:r>
              <a:rPr lang="pt-BR" sz="1400" u="sng" dirty="0" smtClean="0">
                <a:solidFill>
                  <a:schemeClr val="tx2"/>
                </a:solidFill>
              </a:rPr>
              <a:t>aumento</a:t>
            </a:r>
            <a:r>
              <a:rPr lang="pt-BR" sz="1400" dirty="0" smtClean="0">
                <a:solidFill>
                  <a:schemeClr val="tx2"/>
                </a:solidFill>
              </a:rPr>
              <a:t> foi de12,1% em relação a 2011). </a:t>
            </a: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2"/>
                </a:solidFill>
              </a:rPr>
              <a:t> Na região Sul e na Sudeste houve um </a:t>
            </a:r>
            <a:r>
              <a:rPr lang="pt-BR" sz="1400" u="sng" dirty="0" smtClean="0">
                <a:solidFill>
                  <a:schemeClr val="tx2"/>
                </a:solidFill>
              </a:rPr>
              <a:t>aumento um pouco mais tímido </a:t>
            </a:r>
            <a:r>
              <a:rPr lang="pt-BR" sz="1400" dirty="0" smtClean="0">
                <a:solidFill>
                  <a:schemeClr val="tx2"/>
                </a:solidFill>
              </a:rPr>
              <a:t>de 1% e 0,7% respectivamente</a:t>
            </a:r>
          </a:p>
          <a:p>
            <a:pPr marL="0" indent="0"/>
            <a:endParaRPr lang="pt-BR" sz="1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pt-BR" sz="1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pt-B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17638"/>
            <a:ext cx="6924651" cy="41044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95936" y="2132856"/>
            <a:ext cx="3528392" cy="954107"/>
          </a:xfrm>
          <a:prstGeom prst="rect">
            <a:avLst/>
          </a:prstGeom>
          <a:solidFill>
            <a:srgbClr val="009999">
              <a:alpha val="25882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Além das questões relativa à metodologia da MUNIC/IBGE, os dados demostram um maior aumento e fortalecimento nas parcerias município-município.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6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b="1" i="1" dirty="0" smtClean="0"/>
              <a:t>Perspectivas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Maior </a:t>
            </a:r>
            <a:r>
              <a:rPr lang="pt-BR" sz="1600" b="1" i="1" dirty="0" smtClean="0"/>
              <a:t>conhecimento do universo dos consórcios públicos a partir da maior precisão dos dados do IBGE MUNIC 2015;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Consórcios melhor estruturados a partir :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1.de um pacto politico solido;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2. de uma capacidade de gestão desenvolvida, com planejamento de </a:t>
            </a:r>
            <a:r>
              <a:rPr lang="pt-BR" sz="1600" b="1" i="1" dirty="0" smtClean="0"/>
              <a:t>curto e longo prazo, </a:t>
            </a:r>
            <a:r>
              <a:rPr lang="pt-BR" sz="1600" b="1" i="1" dirty="0" smtClean="0"/>
              <a:t>recursos humanos capacitados, informações de qualidade/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3. com recursos financeiros contínuos e suficientes;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4. da indução das leis nacionais; i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5. da </a:t>
            </a:r>
            <a:r>
              <a:rPr lang="pt-BR" sz="1600" b="1" i="1" dirty="0" smtClean="0"/>
              <a:t>adoção de politicas de fomento por parte dos Estados; </a:t>
            </a:r>
            <a:endParaRPr lang="pt-BR" sz="1600" b="1" i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Fortalecimento </a:t>
            </a:r>
            <a:r>
              <a:rPr lang="pt-BR" sz="1600" b="1" i="1" dirty="0" smtClean="0"/>
              <a:t>da atuação coletiva dos consórcios </a:t>
            </a:r>
            <a:r>
              <a:rPr lang="pt-BR" sz="1600" b="1" i="1" dirty="0" smtClean="0"/>
              <a:t>públicos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VP de Consórcios Públicos da FNP</a:t>
            </a:r>
            <a:endParaRPr lang="pt-B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388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628800"/>
            <a:ext cx="8640960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Filiação de Consórcios Públicos à FNP</a:t>
            </a:r>
          </a:p>
          <a:p>
            <a:pPr marL="360000" lvl="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partir de abril de 2015 a FNP passou a admitir os consórcios públicos ao seu quadro de filiados</a:t>
            </a:r>
          </a:p>
          <a:p>
            <a:pPr marL="360000" lvl="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Consórcios Públicos filiados terão apoio e suporte exclusivo do OCPF e sua equipe</a:t>
            </a: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Nas instâncias decisórias da FNP o Consórcio Público filiado será representado por seu Presidente, sendo facultada a participação nas demais atividades de todos os Prefeitos dos Municípios consorciados</a:t>
            </a: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se associar o prefeito ou prefeita presidente do Consórcio Público deverá assinar o termo de filiação e obter a homologação do conselho de prefeitos e prefeitas</a:t>
            </a: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Contribuição anual fixa de R$ 6 mil reais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03648" y="997858"/>
            <a:ext cx="6480720" cy="63094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Frente Nacional de Prefeitos</a:t>
            </a:r>
            <a:endParaRPr lang="pt-BR" altLang="pt-BR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92287"/>
          </a:xfrm>
        </p:spPr>
        <p:txBody>
          <a:bodyPr/>
          <a:lstStyle/>
          <a:p>
            <a:pPr algn="r"/>
            <a:r>
              <a:rPr lang="pt-BR" sz="2000" dirty="0" smtClean="0"/>
              <a:t>Obrigado pela atenção.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Francisco Brito</a:t>
            </a:r>
            <a:br>
              <a:rPr lang="pt-BR" sz="2000" b="1" dirty="0" smtClean="0"/>
            </a:br>
            <a:r>
              <a:rPr lang="pt-BR" sz="2000" dirty="0" smtClean="0"/>
              <a:t>Prefeito de Embu das Artes – SP</a:t>
            </a:r>
            <a:br>
              <a:rPr lang="pt-BR" sz="2000" dirty="0" smtClean="0"/>
            </a:br>
            <a:r>
              <a:rPr lang="pt-BR" sz="2000" dirty="0" smtClean="0"/>
              <a:t>Diretor do Observatório dos Consórcios Públicos e do Federalismo - OCPF</a:t>
            </a:r>
            <a:br>
              <a:rPr lang="pt-BR" sz="2000" dirty="0" smtClean="0"/>
            </a:br>
            <a:r>
              <a:rPr lang="pt-BR" sz="2000" dirty="0" smtClean="0"/>
              <a:t>Vice-Presidente de Consórcios Públicos</a:t>
            </a:r>
            <a:br>
              <a:rPr lang="pt-BR" sz="2000" dirty="0" smtClean="0"/>
            </a:br>
            <a:r>
              <a:rPr lang="pt-BR" sz="2000" dirty="0" smtClean="0"/>
              <a:t>Frente Nacional de Prefeitos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Visite</a:t>
            </a:r>
            <a:r>
              <a:rPr lang="pt-BR" sz="1600" b="1" dirty="0" smtClean="0">
                <a:solidFill>
                  <a:schemeClr val="accent2"/>
                </a:solidFill>
              </a:rPr>
              <a:t> www.ocpf.org.br</a:t>
            </a:r>
          </a:p>
          <a:p>
            <a:r>
              <a:rPr lang="pt-BR" sz="1600" b="1" dirty="0" smtClean="0">
                <a:solidFill>
                  <a:schemeClr val="tx1"/>
                </a:solidFill>
              </a:rPr>
              <a:t>Observatório dos Consórcios Públicos e do Federalismo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Rua do Arouche, no. 23, 3ª. Sobreloja – República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CEP 01219-001 – São Paulo – SP – Fone 11.2137.8104</a:t>
            </a:r>
          </a:p>
          <a:p>
            <a:r>
              <a:rPr lang="pt-BR" sz="1600" b="1" u="sng" dirty="0" smtClean="0">
                <a:solidFill>
                  <a:schemeClr val="accent2"/>
                </a:solidFill>
              </a:rPr>
              <a:t>contato@ocpf.org.br</a:t>
            </a:r>
            <a:endParaRPr lang="pt-BR" sz="16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3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403648" y="1052736"/>
            <a:ext cx="6480720" cy="63094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Frente Nacional de Prefeitos</a:t>
            </a:r>
            <a:endParaRPr lang="pt-BR" altLang="pt-BR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772816"/>
            <a:ext cx="8496944" cy="261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Entidade municipalista</a:t>
            </a:r>
          </a:p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Suprapartidária </a:t>
            </a:r>
          </a:p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Instituída em 1989 </a:t>
            </a:r>
          </a:p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Reúne as 26 capitais e mais de 280 municípios brasileiros. </a:t>
            </a:r>
          </a:p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Única entidade representante dos municípios brasileiros dirigida exclusivamente por prefeitos e prefeitas em exercício de mandatos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4293096"/>
            <a:ext cx="8424936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Missão institucional </a:t>
            </a: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Zelar pelo princípio constitucional da autonomia municipal, visando garantir a participação plena dos municípios no pacto federativo. Para tanto, a FNP adota no âmbito dos poderes executivo, legislativo e judiciário, medidas coletivas em sua defesa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556792"/>
            <a:ext cx="8424936" cy="289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FNP e Consórcios Públicos  </a:t>
            </a:r>
          </a:p>
          <a:p>
            <a:pPr marL="360000" lvl="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Apoio à aprovação da Lei 11.107/2005 (Lei dos Consórcios Públicos), </a:t>
            </a:r>
          </a:p>
          <a:p>
            <a:pPr marL="360000" lvl="0" indent="-36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Marco legal que garante segurança jurídica aos municípios organizados sob desse arranjo federativo permitindo entre outras vantagens:</a:t>
            </a:r>
          </a:p>
          <a:p>
            <a:pPr marL="1102950" lvl="1" indent="-360000" algn="just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possibilidade de receber repasses do Orçamento Geral da União (OGU); </a:t>
            </a:r>
          </a:p>
          <a:p>
            <a:pPr marL="1102950" lvl="1" indent="-360000" algn="just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vantagens licitatórias, com limites de valores ampliados; </a:t>
            </a:r>
          </a:p>
          <a:p>
            <a:pPr marL="1102950" lvl="1" indent="-360000" algn="just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imunidades tributárias e </a:t>
            </a:r>
          </a:p>
          <a:p>
            <a:pPr marL="1102950" lvl="1" indent="-360000" algn="just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possibilidade concreta de aperfeiçoar a gestão pública de maneira integrada e regionalizada.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4350390"/>
            <a:ext cx="8640960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Vice-Presidência de Consórcios Públicos</a:t>
            </a:r>
          </a:p>
          <a:p>
            <a:pPr marL="360000" lvl="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FNP instituiu em 2011 a Vice-presidência de Consórcios Públicos em sua estrutura de governança para acompanhar, debater, defender e promover a atuação dos municípios no pacto federativo por meio dos Consórcios Públicos.</a:t>
            </a: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03648" y="955513"/>
            <a:ext cx="6480720" cy="63094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Frente Nacional de Prefeitos</a:t>
            </a:r>
            <a:endParaRPr lang="pt-BR" altLang="pt-BR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765453"/>
            <a:ext cx="8784976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Observatório dos Consórcios Públicos e do Federalismo - OCPF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Parceria com a Caixa Econômica Federal e com o Programa das Nações Unidas para o Desenvolvimento (PNUD)  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Missão estratégica: acompanhar, analisar, refletir e disseminar o conhecimento sobre a agenda e os desafios do </a:t>
            </a:r>
            <a:r>
              <a:rPr lang="pt-BR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consorciamento</a:t>
            </a: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público no Brasil. 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Sede e estrutura física em São Paulo (SP)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Portal do OCPF na internet (</a:t>
            </a:r>
            <a:r>
              <a:rPr lang="pt-BR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www.ocpf.org.br</a:t>
            </a: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Capacitação, 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Simpósios e colóquios nacionais e internacionais, 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Publicações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Agenda dos Consórcios no Congresso Nacional </a:t>
            </a:r>
          </a:p>
          <a:p>
            <a:pPr marL="180000" indent="-180000"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Governo Federal </a:t>
            </a: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03648" y="1052736"/>
            <a:ext cx="6480720" cy="63094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Frente Nacional de Prefeitos</a:t>
            </a:r>
            <a:endParaRPr lang="pt-BR" altLang="pt-BR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1638414"/>
            <a:ext cx="8208912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solidFill>
                  <a:srgbClr val="FFCAA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Vitórias </a:t>
            </a:r>
            <a:r>
              <a:rPr lang="pt-BR" sz="2200" b="1" smtClean="0">
                <a:solidFill>
                  <a:srgbClr val="FFCAA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 conquistas do </a:t>
            </a:r>
            <a:r>
              <a:rPr lang="pt-BR" sz="2200" b="1" dirty="0" smtClean="0">
                <a:solidFill>
                  <a:srgbClr val="FFCAA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OCPF</a:t>
            </a:r>
          </a:p>
          <a:p>
            <a:pPr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Fortalecimento dos mecanismos estaduais de incentivo aos consórcios públicos por meio da Apreciação dos consórcios públicos nos </a:t>
            </a:r>
            <a:r>
              <a:rPr lang="pt-BR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PPA’s</a:t>
            </a: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estaduais</a:t>
            </a:r>
          </a:p>
          <a:p>
            <a:pPr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endParaRPr lang="pt-B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dos instrumentos de análise e diagnóstico sobre a participação dos municípios em consórcios públicos com o aprimoramento </a:t>
            </a:r>
            <a:r>
              <a:rPr lang="pt-BR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metodológico da pesquisa </a:t>
            </a:r>
            <a:r>
              <a:rPr lang="pt-BR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munic</a:t>
            </a:r>
            <a:r>
              <a:rPr lang="pt-BR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(IBGE)</a:t>
            </a:r>
          </a:p>
          <a:p>
            <a:pPr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endParaRPr lang="pt-B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Fortalecimento da agenda dos consórcios públicos na agenda municipalista, congresso nacional, colegiados de políticas públicas </a:t>
            </a:r>
            <a:r>
              <a:rPr lang="pt-BR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nacionais com </a:t>
            </a: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construção da </a:t>
            </a:r>
            <a:r>
              <a:rPr lang="pt-BR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Rede Nacional de Secretários-Executivos e gestores de consórcios públicos </a:t>
            </a:r>
          </a:p>
          <a:p>
            <a:pPr algn="just" eaLnBrk="1" hangingPunct="1"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</a:pPr>
            <a:endParaRPr lang="pt-B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just" eaLnBrk="1" hangingPunct="1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3648" y="1018183"/>
            <a:ext cx="6768752" cy="584775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FNP e os Consórcios Públicos</a:t>
            </a:r>
          </a:p>
        </p:txBody>
      </p:sp>
    </p:spTree>
    <p:extLst>
      <p:ext uri="{BB962C8B-B14F-4D97-AF65-F5344CB8AC3E}">
        <p14:creationId xmlns:p14="http://schemas.microsoft.com/office/powerpoint/2010/main" val="40851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145463" cy="3343647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r>
              <a:rPr lang="pt-BR" sz="4400" b="1" i="1" dirty="0" smtClean="0"/>
              <a:t>“</a:t>
            </a:r>
            <a:r>
              <a:rPr lang="pt-BR" sz="4400" b="1" i="1" dirty="0"/>
              <a:t>Panorama dos consórcios públicos no Brasil: avanços e perspectivas”</a:t>
            </a:r>
          </a:p>
        </p:txBody>
      </p:sp>
    </p:spTree>
    <p:extLst>
      <p:ext uri="{BB962C8B-B14F-4D97-AF65-F5344CB8AC3E}">
        <p14:creationId xmlns:p14="http://schemas.microsoft.com/office/powerpoint/2010/main" val="20128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145463" cy="4711700"/>
          </a:xfrm>
        </p:spPr>
        <p:txBody>
          <a:bodyPr/>
          <a:lstStyle/>
          <a:p>
            <a:pPr lvl="1" algn="ctr"/>
            <a:r>
              <a:rPr lang="pt-BR" sz="2000" b="1" dirty="0" smtClean="0"/>
              <a:t>Avanços Políticos e Normativos:</a:t>
            </a:r>
          </a:p>
          <a:p>
            <a:pPr lvl="2" algn="just"/>
            <a:endParaRPr lang="pt-BR" sz="2000" b="1" dirty="0" smtClean="0"/>
          </a:p>
          <a:p>
            <a:pPr marL="914400" lvl="2" indent="0" algn="just"/>
            <a:r>
              <a:rPr lang="pt-BR" sz="1600" b="1" i="1" u="sng" dirty="0" smtClean="0"/>
              <a:t>Político</a:t>
            </a:r>
            <a:r>
              <a:rPr lang="pt-BR" sz="1600" b="1" u="sng" dirty="0" smtClean="0"/>
              <a:t> </a:t>
            </a:r>
          </a:p>
          <a:p>
            <a:pPr marL="914400" lvl="2" indent="0" algn="just"/>
            <a:endParaRPr lang="pt-BR" sz="1400" b="1" dirty="0" smtClean="0"/>
          </a:p>
          <a:p>
            <a:pPr marL="914400" lvl="2" indent="0" algn="just"/>
            <a:r>
              <a:rPr lang="pt-BR" sz="1400" b="1" dirty="0" smtClean="0"/>
              <a:t>Novo modelo de gestão </a:t>
            </a:r>
            <a:r>
              <a:rPr lang="pt-BR" sz="1400" b="1" dirty="0" err="1"/>
              <a:t>interfederativa</a:t>
            </a:r>
            <a:r>
              <a:rPr lang="pt-BR" sz="1400" b="1" dirty="0"/>
              <a:t> </a:t>
            </a:r>
            <a:r>
              <a:rPr lang="pt-BR" sz="1400" b="1" dirty="0" smtClean="0"/>
              <a:t>possibilita: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pt-BR" sz="1200" dirty="0" smtClean="0"/>
              <a:t> </a:t>
            </a:r>
            <a:r>
              <a:rPr lang="pt-BR" sz="1200" dirty="0"/>
              <a:t>Cooperação entre os entes ;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pt-BR" sz="1200" dirty="0"/>
              <a:t> </a:t>
            </a:r>
            <a:r>
              <a:rPr lang="pt-BR" sz="1200" dirty="0" smtClean="0"/>
              <a:t>Aumento da capacidade financeira dos municípios;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pt-BR" sz="1200" dirty="0"/>
              <a:t> </a:t>
            </a:r>
            <a:r>
              <a:rPr lang="pt-BR" sz="1200" dirty="0" smtClean="0"/>
              <a:t>Racionalização dos recursos;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pt-BR" sz="1200" dirty="0"/>
              <a:t> </a:t>
            </a:r>
            <a:r>
              <a:rPr lang="pt-BR" sz="1200" dirty="0" smtClean="0"/>
              <a:t>Planejamento territorial </a:t>
            </a:r>
          </a:p>
          <a:p>
            <a:pPr lvl="2" algn="just"/>
            <a:endParaRPr lang="pt-BR" sz="1200" dirty="0" smtClean="0"/>
          </a:p>
          <a:p>
            <a:pPr lvl="2" algn="just"/>
            <a:r>
              <a:rPr lang="pt-BR" sz="1600" b="1" i="1" u="sng" dirty="0" smtClean="0"/>
              <a:t>Normativos</a:t>
            </a:r>
          </a:p>
          <a:p>
            <a:pPr lvl="2" algn="just"/>
            <a:endParaRPr lang="pt-BR" sz="1400" b="1" i="1" dirty="0"/>
          </a:p>
          <a:p>
            <a:pPr lvl="2" algn="just"/>
            <a:r>
              <a:rPr lang="pt-BR" sz="1400" b="1" dirty="0" smtClean="0"/>
              <a:t>Mudanças normativas: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t-BR" sz="1200" dirty="0" smtClean="0"/>
              <a:t>Leis nacionais sobre politicas setoriais;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t-BR" sz="1200" dirty="0" smtClean="0"/>
              <a:t>Leis estaduais de fomento</a:t>
            </a:r>
          </a:p>
          <a:p>
            <a:pPr marL="1257300" lvl="3" indent="0"/>
            <a:endParaRPr lang="pt-BR" sz="1600" dirty="0" smtClean="0"/>
          </a:p>
          <a:p>
            <a:pPr marL="457200" indent="-457200">
              <a:buFontTx/>
              <a:buChar char="-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88024" y="364502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/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*Melhoria na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prestação dos serviços </a:t>
            </a: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públicos*</a:t>
            </a:r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z="1400" b="1" i="1" dirty="0" smtClean="0"/>
          </a:p>
          <a:p>
            <a:pPr algn="ctr"/>
            <a:r>
              <a:rPr lang="pt-BR" sz="1400" b="1" i="1" dirty="0" smtClean="0"/>
              <a:t>INSTRUMENTOS LEGAIS QUE  REGULAM E INCENTIVAM CONSÓRCIOS PÚBLICOS</a:t>
            </a:r>
          </a:p>
          <a:p>
            <a:pPr marL="0" lvl="0" indent="0"/>
            <a:endParaRPr lang="pt-BR" sz="1400" i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1400" i="1" dirty="0" smtClean="0"/>
              <a:t>LEI 11.107/2005 - DISPÕE SOBRE NORMAS GARAIS DE </a:t>
            </a:r>
            <a:r>
              <a:rPr lang="pt-BR" sz="1400" b="1" i="1" dirty="0" smtClean="0"/>
              <a:t>CONTRATAÇÃO DOS CONSÓRCIOS PÚBLICOS</a:t>
            </a:r>
            <a:r>
              <a:rPr lang="pt-BR" sz="1400" i="1" dirty="0" smtClean="0"/>
              <a:t> </a:t>
            </a:r>
            <a:r>
              <a:rPr lang="pt-BR" sz="1400" i="1" dirty="0"/>
              <a:t>E DÁ OUTRAS PROVIDÊNCIAS </a:t>
            </a:r>
            <a:endParaRPr lang="pt-BR" sz="1400" i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1400" i="1" dirty="0" smtClean="0"/>
              <a:t>DECRETO 6.017/2007 – REGULAMENTA A LEI 11.107/2005</a:t>
            </a:r>
          </a:p>
          <a:p>
            <a:endParaRPr lang="pt-BR" sz="1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1400" i="1" dirty="0"/>
              <a:t>LEI 11.445/2007 - ESTABELECE DIRETRIZES NACIONAIS PARA O </a:t>
            </a:r>
            <a:r>
              <a:rPr lang="pt-BR" sz="1400" b="1" i="1" dirty="0"/>
              <a:t>SANEAMENTO BÁSICO</a:t>
            </a:r>
            <a:r>
              <a:rPr lang="pt-BR" sz="1400" i="1" dirty="0"/>
              <a:t>; ART.3º., INCISO II; E ART. 13; </a:t>
            </a:r>
            <a:endParaRPr lang="pt-BR" sz="1400" dirty="0"/>
          </a:p>
          <a:p>
            <a:pPr>
              <a:buFont typeface="Arial" panose="020B0604020202020204" pitchFamily="34" charset="0"/>
              <a:buChar char="•"/>
            </a:pPr>
            <a:endParaRPr lang="pt-BR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1400" i="1" dirty="0"/>
              <a:t>LEI 12.305/2010 - INSTITUI A POLÍTICA NACIONAL DE </a:t>
            </a:r>
            <a:r>
              <a:rPr lang="pt-BR" sz="1400" b="1" i="1" dirty="0"/>
              <a:t>RESÍDUOS SÓLIDOS; </a:t>
            </a:r>
            <a:r>
              <a:rPr lang="pt-BR" sz="1400" i="1" dirty="0"/>
              <a:t>ALTERA A LEI N</a:t>
            </a:r>
            <a:r>
              <a:rPr lang="pt-BR" sz="1400" i="1" baseline="30000" dirty="0"/>
              <a:t>O</a:t>
            </a:r>
            <a:r>
              <a:rPr lang="pt-BR" sz="1400" i="1" dirty="0"/>
              <a:t> 9.605, DE 12 DE FEVEREIRO DE 1998; E DÁ OUTRAS PROVIDÊNCIAS, ART. 8º., INCISO XIX;</a:t>
            </a:r>
            <a:endParaRPr lang="pt-BR" sz="1400" dirty="0"/>
          </a:p>
          <a:p>
            <a:pPr marL="0" indent="0"/>
            <a:r>
              <a:rPr lang="pt-BR" sz="1400" i="1" dirty="0"/>
              <a:t> </a:t>
            </a:r>
            <a:endParaRPr lang="pt-BR" sz="1400" dirty="0"/>
          </a:p>
          <a:p>
            <a:endParaRPr lang="pt-BR" sz="14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pt-BR" sz="1400" i="1" dirty="0"/>
          </a:p>
          <a:p>
            <a:pPr lvl="0">
              <a:buFont typeface="Arial" panose="020B0604020202020204" pitchFamily="34" charset="0"/>
              <a:buChar char="•"/>
            </a:pPr>
            <a:endParaRPr lang="pt-BR" sz="1400" i="1" dirty="0"/>
          </a:p>
          <a:p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180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145463" cy="4063726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pt-BR" sz="1400" i="1" dirty="0"/>
              <a:t>LEI 12.587/2012 - INSTITUI AS DIRETRIZES DA POLÍTICA NACIONAL DE </a:t>
            </a:r>
            <a:r>
              <a:rPr lang="pt-BR" sz="1400" b="1" i="1" dirty="0"/>
              <a:t>MOBILIDADE URBANA</a:t>
            </a:r>
            <a:r>
              <a:rPr lang="pt-BR" sz="1400" i="1" dirty="0"/>
              <a:t>, ART. 8º., INCISO VIII</a:t>
            </a:r>
            <a:r>
              <a:rPr lang="pt-BR" sz="1400" i="1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pt-BR" sz="1400" i="1" dirty="0"/>
          </a:p>
          <a:p>
            <a:pPr algn="just">
              <a:buFont typeface="Arial" pitchFamily="34" charset="0"/>
              <a:buChar char="•"/>
            </a:pPr>
            <a:r>
              <a:rPr lang="pt-BR" sz="1400" i="1" dirty="0" smtClean="0"/>
              <a:t> LEI COMPLEMENTAR 141/2012 - REGULAMENTA O § 3O DO ART. 198 DA CONSTITUIÇÃO FEDERAL PARA DISPOR SOBRE OS VALORES MÍNIMOS A SEREM APLICADOS ANUALMENTE PELA UNIÃO, ESTADOS, DISTRITO FEDERAL E MUNICÍPIOS EM </a:t>
            </a:r>
            <a:r>
              <a:rPr lang="pt-BR" sz="1400" b="1" i="1" dirty="0" smtClean="0"/>
              <a:t>AÇÕES E SERVIÇOS PÚBLICOS DE SAÚDE</a:t>
            </a:r>
            <a:r>
              <a:rPr lang="pt-BR" sz="1400" i="1" dirty="0" smtClean="0"/>
              <a:t>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PROVIDÊNCIAS;</a:t>
            </a:r>
          </a:p>
          <a:p>
            <a:pPr algn="just">
              <a:buFont typeface="Arial" pitchFamily="34" charset="0"/>
              <a:buChar char="•"/>
            </a:pPr>
            <a:endParaRPr lang="pt-BR" sz="1400" i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1400" i="1" dirty="0" smtClean="0">
                <a:solidFill>
                  <a:schemeClr val="tx1"/>
                </a:solidFill>
              </a:rPr>
              <a:t>LEI 13.005, DE 25 DE JUNHO DE 2014 – APROVA O </a:t>
            </a:r>
            <a:r>
              <a:rPr lang="pt-BR" sz="1400" b="1" i="1" dirty="0" smtClean="0">
                <a:solidFill>
                  <a:schemeClr val="tx1"/>
                </a:solidFill>
              </a:rPr>
              <a:t>PLANO NACIONAL DE EDUCAÇÃO </a:t>
            </a:r>
            <a:r>
              <a:rPr lang="pt-BR" sz="1400" i="1" dirty="0" smtClean="0">
                <a:solidFill>
                  <a:schemeClr val="tx1"/>
                </a:solidFill>
              </a:rPr>
              <a:t>- PNE E DÁ OUTRAS PROVIDÊNCIAS – ART. 7º., §§ 2º., 5º. E 6º; </a:t>
            </a:r>
          </a:p>
          <a:p>
            <a:endParaRPr lang="pt-BR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31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  <a:ea typeface="ＭＳ Ｐゴシック" pitchFamily="34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esign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esign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Design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Design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1449</Words>
  <Application>Microsoft Office PowerPoint</Application>
  <PresentationFormat>Apresentação na tela (4:3)</PresentationFormat>
  <Paragraphs>208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 Unicode MS</vt:lpstr>
      <vt:lpstr>ＭＳ Ｐゴシック</vt:lpstr>
      <vt:lpstr>Arial</vt:lpstr>
      <vt:lpstr>Calibri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Divisão administrativa x população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pela atenção.  Francisco Brito Prefeito de Embu das Artes – SP Diretor do Observatório dos Consórcios Públicos e do Federalismo - OCPF Vice-Presidente de Consórcios Públicos Frente Nacional de Prefeitos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CAIXA</dc:creator>
  <cp:lastModifiedBy>Caixa</cp:lastModifiedBy>
  <cp:revision>381</cp:revision>
  <cp:lastPrinted>1601-01-01T00:00:00Z</cp:lastPrinted>
  <dcterms:created xsi:type="dcterms:W3CDTF">2011-12-08T12:09:36Z</dcterms:created>
  <dcterms:modified xsi:type="dcterms:W3CDTF">2016-05-13T20:28:20Z</dcterms:modified>
</cp:coreProperties>
</file>