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29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custShowLst>
    <p:custShow name="Apresentação personalizada 1" id="0">
      <p:sldLst>
        <p:sld r:id="rId3"/>
      </p:sldLst>
    </p:custShow>
    <p:custShow name="Apresentação personalizada 2" id="1">
      <p:sldLst>
        <p:sld r:id="rId2"/>
        <p:sld r:id="rId3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7088D0-CFA5-4A09-8FA6-E858B3D89495}">
          <p14:sldIdLst>
            <p14:sldId id="256"/>
            <p14:sldId id="257"/>
            <p14:sldId id="290"/>
            <p14:sldId id="292"/>
            <p14:sldId id="293"/>
            <p14:sldId id="294"/>
            <p14:sldId id="295"/>
            <p14:sldId id="296"/>
            <p14:sldId id="298"/>
            <p14:sldId id="299"/>
            <p14:sldId id="297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780" autoAdjust="0"/>
  </p:normalViewPr>
  <p:slideViewPr>
    <p:cSldViewPr snapToGrid="0">
      <p:cViewPr varScale="1">
        <p:scale>
          <a:sx n="68" d="100"/>
          <a:sy n="68" d="100"/>
        </p:scale>
        <p:origin x="90" y="90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6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8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0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7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5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7A79-F857-49B7-93A1-75401B16FE6C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5BFD-5CA7-439B-A7B4-96ADFF00F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93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13" y="1122363"/>
            <a:ext cx="9523574" cy="18568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2285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sz="4800" b="1" dirty="0"/>
              <a:t>SIMULAÇÃO HIDRÁULICA APLICADA AO CONTROLE DE</a:t>
            </a:r>
          </a:p>
          <a:p>
            <a:r>
              <a:rPr lang="pt-BR" sz="4800" b="1" dirty="0"/>
              <a:t>RESERVATÓRIOS</a:t>
            </a:r>
            <a:endParaRPr lang="pt-BR" sz="5100" dirty="0" smtClean="0"/>
          </a:p>
          <a:p>
            <a:endParaRPr lang="pt-BR" sz="5100" dirty="0" smtClean="0"/>
          </a:p>
          <a:p>
            <a:r>
              <a:rPr lang="pt-BR" sz="5100" dirty="0" smtClean="0"/>
              <a:t> </a:t>
            </a:r>
            <a:r>
              <a:rPr lang="pt-BR" sz="5100" dirty="0" err="1" smtClean="0"/>
              <a:t>Éverson</a:t>
            </a:r>
            <a:r>
              <a:rPr lang="pt-BR" sz="5100" dirty="0" smtClean="0"/>
              <a:t> Gardel de </a:t>
            </a:r>
            <a:r>
              <a:rPr lang="pt-BR" sz="5100" dirty="0" smtClean="0"/>
              <a:t>Melo</a:t>
            </a:r>
          </a:p>
          <a:p>
            <a:r>
              <a:rPr lang="pt-BR" sz="5100" dirty="0" smtClean="0"/>
              <a:t>João Carlos Prestes</a:t>
            </a:r>
            <a:endParaRPr lang="pt-BR" sz="5100" dirty="0" smtClean="0"/>
          </a:p>
          <a:p>
            <a:endParaRPr lang="pt-BR" sz="5100" dirty="0" smtClean="0"/>
          </a:p>
          <a:p>
            <a:endParaRPr lang="pt-BR" sz="51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2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/>
              <a:t>Construção do Modelo De Simulação </a:t>
            </a:r>
            <a:r>
              <a:rPr lang="pt-BR" sz="4800" b="1" dirty="0" smtClean="0"/>
              <a:t>Hidráulica/componentes não-físicos</a:t>
            </a:r>
          </a:p>
          <a:p>
            <a:pPr marL="0" indent="0" algn="ctr">
              <a:buNone/>
            </a:pP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87" y="3148687"/>
            <a:ext cx="5589225" cy="37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89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/>
          </a:p>
          <a:p>
            <a:pPr marL="0" indent="0">
              <a:buNone/>
            </a:pPr>
            <a:r>
              <a:rPr lang="pt-BR" sz="4800" dirty="0" smtClean="0"/>
              <a:t>EXECUÇÃO DAS SIMULAÇÕES</a:t>
            </a:r>
          </a:p>
          <a:p>
            <a:r>
              <a:rPr lang="pt-BR" sz="4800" dirty="0" smtClean="0"/>
              <a:t>Etapa de  ajustes configurações de parâmetros </a:t>
            </a:r>
          </a:p>
          <a:p>
            <a:r>
              <a:rPr lang="pt-BR" sz="4800" dirty="0"/>
              <a:t>E</a:t>
            </a:r>
            <a:r>
              <a:rPr lang="pt-BR" sz="4800" dirty="0" smtClean="0"/>
              <a:t>xecução </a:t>
            </a:r>
            <a:r>
              <a:rPr lang="pt-BR" sz="4800" dirty="0"/>
              <a:t>de quatro cenários</a:t>
            </a:r>
            <a:endParaRPr lang="pt-BR" sz="4800" dirty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34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800" b="1" dirty="0" smtClean="0"/>
              <a:t>RESULTADOS E DISCUSSÃO</a:t>
            </a:r>
          </a:p>
          <a:p>
            <a:pPr marL="0" indent="0" algn="ctr">
              <a:buNone/>
            </a:pPr>
            <a:r>
              <a:rPr lang="pt-BR" sz="4800" dirty="0"/>
              <a:t>Disponibilidade do Abastecimento de </a:t>
            </a:r>
            <a:r>
              <a:rPr lang="pt-BR" sz="4800" dirty="0" smtClean="0"/>
              <a:t>Água</a:t>
            </a:r>
          </a:p>
          <a:p>
            <a:pPr marL="0" indent="0" algn="ctr">
              <a:buNone/>
            </a:pPr>
            <a:r>
              <a:rPr lang="pt-BR" sz="4800" dirty="0"/>
              <a:t>Determinação da Pressão mínima de </a:t>
            </a:r>
            <a:r>
              <a:rPr lang="pt-BR" sz="4800" dirty="0" smtClean="0"/>
              <a:t>entrada</a:t>
            </a:r>
          </a:p>
          <a:p>
            <a:pPr marL="0" indent="0" algn="ctr">
              <a:buNone/>
            </a:pPr>
            <a:r>
              <a:rPr lang="pt-BR" sz="4800" dirty="0"/>
              <a:t>Operação da Válvula Controladora de Nível</a:t>
            </a:r>
            <a:endParaRPr lang="pt-BR" sz="4800" dirty="0" smtClean="0"/>
          </a:p>
          <a:p>
            <a:pPr marL="0" indent="0" algn="ctr">
              <a:buNone/>
            </a:pPr>
            <a:r>
              <a:rPr lang="pt-BR" sz="4800" dirty="0" smtClean="0"/>
              <a:t>Determinação </a:t>
            </a:r>
            <a:r>
              <a:rPr lang="pt-BR" sz="4800" dirty="0"/>
              <a:t>da Solução Ótima de Operação</a:t>
            </a:r>
            <a:endParaRPr lang="pt-BR" sz="4800" dirty="0" smtClean="0"/>
          </a:p>
          <a:p>
            <a:pPr marL="0" indent="0">
              <a:buNone/>
            </a:pPr>
            <a:endParaRPr lang="pt-BR" sz="48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8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Disponibilidade </a:t>
            </a:r>
            <a:r>
              <a:rPr lang="pt-BR" sz="4800" dirty="0"/>
              <a:t>do Abastecimento de Água</a:t>
            </a:r>
          </a:p>
          <a:p>
            <a:pPr marL="0" indent="0" algn="ctr">
              <a:buNone/>
            </a:pPr>
            <a:endParaRPr lang="pt-BR" sz="4800" b="1" dirty="0" smtClean="0"/>
          </a:p>
          <a:p>
            <a:pPr marL="0" indent="0">
              <a:buNone/>
            </a:pPr>
            <a:endParaRPr lang="pt-BR" sz="48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31" y="3231858"/>
            <a:ext cx="7231779" cy="33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6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Determinação </a:t>
            </a:r>
            <a:r>
              <a:rPr lang="pt-BR" sz="4800" dirty="0"/>
              <a:t>da Pressão mínima de </a:t>
            </a:r>
            <a:r>
              <a:rPr lang="pt-BR" sz="4800" dirty="0" smtClean="0"/>
              <a:t>entrada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endParaRPr lang="pt-BR" sz="4800" dirty="0"/>
          </a:p>
          <a:p>
            <a:pPr marL="0" indent="0">
              <a:buNone/>
            </a:pP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1026" name="Gráfico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33" y="3355387"/>
            <a:ext cx="5772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56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Operação da Válvula Controladora de Nível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endParaRPr lang="pt-BR" sz="4800" dirty="0"/>
          </a:p>
          <a:p>
            <a:pPr marL="0" indent="0">
              <a:buNone/>
            </a:pP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3143250"/>
            <a:ext cx="7186613" cy="35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8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Determinação da Solução Ótima de </a:t>
            </a:r>
            <a:r>
              <a:rPr lang="pt-BR" sz="4800" dirty="0" smtClean="0"/>
              <a:t>Operação</a:t>
            </a:r>
          </a:p>
          <a:p>
            <a:r>
              <a:rPr lang="pt-BR" sz="4800" dirty="0" smtClean="0"/>
              <a:t> </a:t>
            </a:r>
            <a:r>
              <a:rPr lang="pt-BR" sz="4800" dirty="0"/>
              <a:t>cenários 3 e 4 com pressão de entrada de </a:t>
            </a:r>
            <a:r>
              <a:rPr lang="pt-BR" sz="4800" dirty="0" smtClean="0"/>
              <a:t>8mca</a:t>
            </a:r>
            <a:r>
              <a:rPr lang="pt-BR" sz="4800" dirty="0"/>
              <a:t>;</a:t>
            </a:r>
            <a:endParaRPr lang="pt-BR" sz="4800" dirty="0" smtClean="0"/>
          </a:p>
          <a:p>
            <a:r>
              <a:rPr lang="pt-BR" sz="4800" dirty="0" smtClean="0"/>
              <a:t>pressão </a:t>
            </a:r>
            <a:r>
              <a:rPr lang="pt-BR" sz="4800" dirty="0"/>
              <a:t>de entrada 75% </a:t>
            </a:r>
            <a:r>
              <a:rPr lang="pt-BR" sz="4800" dirty="0" smtClean="0"/>
              <a:t>menor;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9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 smtClean="0"/>
              <a:t>CONCLUSÃO</a:t>
            </a:r>
          </a:p>
          <a:p>
            <a:r>
              <a:rPr lang="pt-BR" sz="4800" dirty="0"/>
              <a:t>As simulações constituíram uma forma econômica de se desenvolver a solução ótima para </a:t>
            </a:r>
            <a:r>
              <a:rPr lang="pt-BR" sz="4800" dirty="0" smtClean="0"/>
              <a:t>o subsistema </a:t>
            </a:r>
            <a:r>
              <a:rPr lang="pt-BR" sz="4800" dirty="0"/>
              <a:t>de </a:t>
            </a:r>
            <a:r>
              <a:rPr lang="pt-BR" sz="4800" dirty="0" smtClean="0"/>
              <a:t>abastecimento;</a:t>
            </a:r>
            <a:endParaRPr lang="pt-BR" sz="4800" dirty="0"/>
          </a:p>
          <a:p>
            <a:r>
              <a:rPr lang="pt-BR" sz="4800" dirty="0"/>
              <a:t>C</a:t>
            </a:r>
            <a:r>
              <a:rPr lang="pt-BR" sz="4800" dirty="0" smtClean="0"/>
              <a:t>ada </a:t>
            </a:r>
            <a:r>
              <a:rPr lang="pt-BR" sz="4800" dirty="0"/>
              <a:t>etapa do abastecimento interliga-se </a:t>
            </a:r>
            <a:r>
              <a:rPr lang="pt-BR" sz="4800" dirty="0" smtClean="0"/>
              <a:t>;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4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4800" b="1" dirty="0" smtClean="0"/>
              <a:t>CONCLUSÃO</a:t>
            </a:r>
          </a:p>
          <a:p>
            <a:pPr algn="ctr"/>
            <a:r>
              <a:rPr lang="pt-BR" sz="4800" dirty="0"/>
              <a:t>Utilizar software de simulação hidráulica vai ao encontro da necessidade dos Serviços Públicos </a:t>
            </a:r>
            <a:r>
              <a:rPr lang="pt-BR" sz="4800" dirty="0" smtClean="0"/>
              <a:t>de Abastecimento </a:t>
            </a:r>
            <a:r>
              <a:rPr lang="pt-BR" sz="4800" dirty="0"/>
              <a:t>de Água de inovar </a:t>
            </a:r>
            <a:r>
              <a:rPr lang="pt-BR" sz="4800" dirty="0" smtClean="0"/>
              <a:t>sua tecnologia </a:t>
            </a:r>
            <a:r>
              <a:rPr lang="pt-BR" sz="4800" dirty="0"/>
              <a:t>e seus </a:t>
            </a:r>
            <a:r>
              <a:rPr lang="pt-BR" sz="4800" dirty="0" smtClean="0"/>
              <a:t>métodos  operacionais, sempre </a:t>
            </a:r>
            <a:r>
              <a:rPr lang="pt-BR" sz="4800" dirty="0"/>
              <a:t>sob </a:t>
            </a:r>
            <a:r>
              <a:rPr lang="pt-BR" sz="4800" dirty="0" smtClean="0"/>
              <a:t>a ótica </a:t>
            </a:r>
            <a:r>
              <a:rPr lang="pt-BR" sz="4800" dirty="0"/>
              <a:t>da </a:t>
            </a:r>
            <a:r>
              <a:rPr lang="pt-BR" sz="4800" dirty="0" err="1"/>
              <a:t>eficientização</a:t>
            </a:r>
            <a:r>
              <a:rPr lang="pt-BR" sz="4800" dirty="0"/>
              <a:t>, da melhoria contínua, ou seja, do acréscimo de qualidade em todas as</a:t>
            </a:r>
          </a:p>
          <a:p>
            <a:pPr marL="0" indent="0" algn="ctr">
              <a:buNone/>
            </a:pPr>
            <a:r>
              <a:rPr lang="pt-BR" sz="4800" dirty="0"/>
              <a:t>suas etapas.</a:t>
            </a:r>
            <a:endParaRPr lang="pt-BR" sz="48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2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4800" b="1" dirty="0" smtClean="0"/>
              <a:t>REFERÊNCIAS</a:t>
            </a:r>
          </a:p>
          <a:p>
            <a:r>
              <a:rPr lang="pt-BR" sz="4800" dirty="0"/>
              <a:t>ASSOCIAÇÃO BRASILEIRA DE NORMAS TÉCNICAS (ABNT). NBR 12218:1994: Projeto de rede</a:t>
            </a:r>
          </a:p>
          <a:p>
            <a:r>
              <a:rPr lang="pt-BR" sz="4800" dirty="0"/>
              <a:t>de distribuição de água para abastecimento público - Procedimento. Rio de Janeiro, 1994. 4p.</a:t>
            </a:r>
          </a:p>
          <a:p>
            <a:r>
              <a:rPr lang="pt-BR" sz="4800" dirty="0"/>
              <a:t>AZEVEDO NETTO, J. M. et al. Manual de hidráulica. São Paulo: Edgard </a:t>
            </a:r>
            <a:r>
              <a:rPr lang="pt-BR" sz="4800" dirty="0" err="1"/>
              <a:t>Blücher</a:t>
            </a:r>
            <a:r>
              <a:rPr lang="pt-BR" sz="4800" dirty="0"/>
              <a:t>, 1998. 669 p.</a:t>
            </a:r>
          </a:p>
          <a:p>
            <a:r>
              <a:rPr lang="pt-BR" sz="4800" dirty="0"/>
              <a:t>ROSSMANN, Lewis A. </a:t>
            </a:r>
            <a:r>
              <a:rPr lang="pt-BR" sz="4800" dirty="0" err="1"/>
              <a:t>Storm</a:t>
            </a:r>
            <a:r>
              <a:rPr lang="pt-BR" sz="4800" dirty="0"/>
              <a:t> </a:t>
            </a:r>
            <a:r>
              <a:rPr lang="pt-BR" sz="4800" dirty="0" err="1"/>
              <a:t>Water</a:t>
            </a:r>
            <a:r>
              <a:rPr lang="pt-BR" sz="4800" dirty="0"/>
              <a:t> Management </a:t>
            </a:r>
            <a:r>
              <a:rPr lang="pt-BR" sz="4800" dirty="0" err="1"/>
              <a:t>Model</a:t>
            </a:r>
            <a:r>
              <a:rPr lang="pt-BR" sz="4800" dirty="0"/>
              <a:t>: </a:t>
            </a:r>
            <a:r>
              <a:rPr lang="pt-BR" sz="4800" dirty="0" err="1"/>
              <a:t>User’s</a:t>
            </a:r>
            <a:r>
              <a:rPr lang="pt-BR" sz="4800" dirty="0"/>
              <a:t> Manual </a:t>
            </a:r>
            <a:r>
              <a:rPr lang="pt-BR" sz="4800" dirty="0" err="1"/>
              <a:t>Version</a:t>
            </a:r>
            <a:r>
              <a:rPr lang="pt-BR" sz="4800" dirty="0"/>
              <a:t> 5.0</a:t>
            </a:r>
            <a:r>
              <a:rPr lang="pt-BR" sz="4800" dirty="0" smtClean="0"/>
              <a:t>. </a:t>
            </a:r>
            <a:r>
              <a:rPr lang="en-US" sz="4800" dirty="0" smtClean="0"/>
              <a:t>CINCINNATI</a:t>
            </a:r>
            <a:r>
              <a:rPr lang="en-US" sz="4800" dirty="0"/>
              <a:t>, OH: Water Supply and Water Resources Division, National Risk </a:t>
            </a:r>
            <a:r>
              <a:rPr lang="en-US" sz="4800" dirty="0" smtClean="0"/>
              <a:t>Management </a:t>
            </a:r>
            <a:r>
              <a:rPr lang="pt-BR" sz="4800" dirty="0" err="1" smtClean="0"/>
              <a:t>Research</a:t>
            </a:r>
            <a:r>
              <a:rPr lang="pt-BR" sz="4800" dirty="0" smtClean="0"/>
              <a:t> </a:t>
            </a:r>
            <a:r>
              <a:rPr lang="pt-BR" sz="4800" dirty="0" err="1" smtClean="0"/>
              <a:t>Laboratory</a:t>
            </a:r>
            <a:r>
              <a:rPr lang="pt-BR" sz="4800" dirty="0"/>
              <a:t>, 2008. Disponível em: &lt;http://nepis.epa.gov/Adobe/PDF/P10011XQ.pdf&gt;.</a:t>
            </a:r>
          </a:p>
          <a:p>
            <a:endParaRPr lang="pt-BR" sz="48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44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800" dirty="0" smtClean="0"/>
              <a:t>JUSTIFICATIVA</a:t>
            </a:r>
          </a:p>
          <a:p>
            <a:pPr marL="0" indent="0" algn="ctr">
              <a:buNone/>
            </a:pPr>
            <a:r>
              <a:rPr lang="pt-BR" sz="4800" dirty="0" err="1" smtClean="0"/>
              <a:t>Eficientização</a:t>
            </a:r>
            <a:r>
              <a:rPr lang="pt-BR" sz="4800" dirty="0" smtClean="0"/>
              <a:t> dos Serviços</a:t>
            </a:r>
          </a:p>
          <a:p>
            <a:pPr marL="0" indent="0" algn="ctr">
              <a:buNone/>
            </a:pPr>
            <a:r>
              <a:rPr lang="pt-BR" sz="4800" dirty="0" smtClean="0"/>
              <a:t>Inovação Tecnológica</a:t>
            </a:r>
          </a:p>
          <a:p>
            <a:pPr marL="0" indent="0" algn="ctr">
              <a:buNone/>
            </a:pPr>
            <a:r>
              <a:rPr lang="pt-BR" sz="4800" dirty="0" smtClean="0"/>
              <a:t>Melhoria Contínua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>
              <a:buNone/>
            </a:pP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350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8" y="1793873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 smtClean="0"/>
              <a:t>MUITO OBRIGADO!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7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800" dirty="0" smtClean="0"/>
              <a:t>OBJETIVOS</a:t>
            </a:r>
          </a:p>
          <a:p>
            <a:r>
              <a:rPr lang="pt-BR" sz="4800" dirty="0"/>
              <a:t>A</a:t>
            </a:r>
            <a:r>
              <a:rPr lang="pt-BR" sz="4800" dirty="0" smtClean="0"/>
              <a:t>valiar </a:t>
            </a:r>
            <a:r>
              <a:rPr lang="pt-BR" sz="4800" dirty="0"/>
              <a:t>e identificar </a:t>
            </a:r>
            <a:r>
              <a:rPr lang="pt-BR" sz="4800" dirty="0" smtClean="0"/>
              <a:t> causas da dificuldade operacional  da válvula controladora de nível  no subsistema Parque Lago São Borja, </a:t>
            </a:r>
            <a:r>
              <a:rPr lang="pt-BR" sz="4800" dirty="0"/>
              <a:t>utilizando o software EPANET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marL="0" indent="0">
              <a:buNone/>
            </a:pP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9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OBJETIVOS</a:t>
            </a:r>
          </a:p>
          <a:p>
            <a:r>
              <a:rPr lang="pt-BR" sz="4800" dirty="0" smtClean="0"/>
              <a:t>Obter </a:t>
            </a:r>
            <a:r>
              <a:rPr lang="pt-BR" sz="4800" dirty="0"/>
              <a:t>solução ótima para </a:t>
            </a:r>
            <a:r>
              <a:rPr lang="pt-BR" sz="4800" dirty="0" smtClean="0"/>
              <a:t>o subsistema analisado</a:t>
            </a: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34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800" dirty="0" smtClean="0"/>
              <a:t>MATERIAL E MÉTODOS</a:t>
            </a:r>
          </a:p>
          <a:p>
            <a:pPr marL="0" indent="0" algn="ctr">
              <a:buNone/>
            </a:pPr>
            <a:r>
              <a:rPr lang="pt-BR" sz="4800" dirty="0" smtClean="0"/>
              <a:t>Descrição </a:t>
            </a:r>
            <a:r>
              <a:rPr lang="pt-BR" sz="4800" dirty="0"/>
              <a:t>do </a:t>
            </a:r>
            <a:r>
              <a:rPr lang="pt-BR" sz="4800" dirty="0" smtClean="0"/>
              <a:t>subsistema</a:t>
            </a:r>
          </a:p>
          <a:p>
            <a:pPr marL="0" indent="0" algn="ctr">
              <a:buNone/>
            </a:pPr>
            <a:r>
              <a:rPr lang="pt-BR" sz="4800" dirty="0"/>
              <a:t>C</a:t>
            </a:r>
            <a:r>
              <a:rPr lang="pt-BR" sz="4800" dirty="0" smtClean="0"/>
              <a:t>oleta </a:t>
            </a:r>
            <a:r>
              <a:rPr lang="pt-BR" sz="4800" dirty="0"/>
              <a:t>de dados </a:t>
            </a:r>
            <a:r>
              <a:rPr lang="pt-BR" sz="4800" dirty="0" smtClean="0"/>
              <a:t>operacionais</a:t>
            </a:r>
          </a:p>
          <a:p>
            <a:pPr marL="0" indent="0" algn="ctr">
              <a:buNone/>
            </a:pPr>
            <a:r>
              <a:rPr lang="pt-BR" sz="4800" dirty="0" smtClean="0"/>
              <a:t>Construção </a:t>
            </a:r>
            <a:r>
              <a:rPr lang="pt-BR" sz="4800" dirty="0"/>
              <a:t>da modelagem </a:t>
            </a:r>
            <a:r>
              <a:rPr lang="pt-BR" sz="4800" dirty="0" smtClean="0"/>
              <a:t>hidráulica</a:t>
            </a:r>
          </a:p>
          <a:p>
            <a:pPr marL="0" indent="0" algn="ctr">
              <a:buNone/>
            </a:pPr>
            <a:r>
              <a:rPr lang="pt-BR" sz="4800" dirty="0" smtClean="0"/>
              <a:t>Execução das simulações</a:t>
            </a:r>
            <a:endParaRPr lang="pt-BR" sz="4800" dirty="0" smtClean="0"/>
          </a:p>
          <a:p>
            <a:pPr marL="0" indent="0">
              <a:buNone/>
            </a:pP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Descrição do subsistema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>
              <a:buNone/>
            </a:pP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135" y="2467799"/>
            <a:ext cx="3365729" cy="43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3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COLETA DE DADOS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>
              <a:buNone/>
            </a:pP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59" y="2727724"/>
            <a:ext cx="7672481" cy="32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5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/>
              <a:t>Construção do Modelo De Simulação </a:t>
            </a:r>
            <a:r>
              <a:rPr lang="pt-BR" sz="4800" b="1" dirty="0" smtClean="0"/>
              <a:t>Hidráulica/componentes físicos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>
              <a:buNone/>
            </a:pPr>
            <a:endParaRPr lang="pt-BR" sz="4800" dirty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4800" dirty="0" smtClean="0"/>
              <a:t> 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14" y="3393295"/>
            <a:ext cx="5646284" cy="27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99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                       </a:t>
            </a:r>
            <a:r>
              <a:rPr lang="pt-BR" b="1" dirty="0" smtClean="0"/>
              <a:t>SIMULAÇÃO </a:t>
            </a:r>
            <a:r>
              <a:rPr lang="pt-BR" b="1" dirty="0"/>
              <a:t>HIDRÁULICA </a:t>
            </a:r>
            <a:r>
              <a:rPr lang="pt-BR" b="1" dirty="0" smtClean="0"/>
              <a:t>APLICADA</a:t>
            </a:r>
            <a:br>
              <a:rPr lang="pt-BR" b="1" dirty="0" smtClean="0"/>
            </a:br>
            <a:r>
              <a:rPr lang="pt-BR" b="1" dirty="0" smtClean="0"/>
              <a:t> A   			AO </a:t>
            </a:r>
            <a:r>
              <a:rPr lang="pt-BR" b="1" dirty="0"/>
              <a:t>CONTROLE </a:t>
            </a:r>
            <a:r>
              <a:rPr lang="pt-BR" b="1" dirty="0" smtClean="0"/>
              <a:t>DE RESERVATÓRIOS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8636"/>
            <a:ext cx="10515600" cy="505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/>
              <a:t>Construção do Modelo De Simulação </a:t>
            </a:r>
            <a:r>
              <a:rPr lang="pt-BR" sz="4800" b="1" dirty="0" smtClean="0"/>
              <a:t>Hidráulica/componentes não-físicos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" t="164" r="59397" b="2862"/>
          <a:stretch/>
        </p:blipFill>
        <p:spPr>
          <a:xfrm>
            <a:off x="838200" y="237122"/>
            <a:ext cx="3128889" cy="15615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07" y="3113484"/>
            <a:ext cx="4861859" cy="37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443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  <vt:variant>
        <vt:lpstr>Apresentações personalizadas</vt:lpstr>
      </vt:variant>
      <vt:variant>
        <vt:i4>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                           SIMULAÇÃO HIDRÁULICA APLICADA  A      AO CONTROLE DE RESERVATÓRIOS </vt:lpstr>
      <vt:lpstr>Apresentação personalizada 1</vt:lpstr>
      <vt:lpstr>Apresentação personalizada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Gardel</cp:lastModifiedBy>
  <cp:revision>83</cp:revision>
  <dcterms:created xsi:type="dcterms:W3CDTF">2015-06-22T11:02:38Z</dcterms:created>
  <dcterms:modified xsi:type="dcterms:W3CDTF">2016-05-16T00:24:38Z</dcterms:modified>
</cp:coreProperties>
</file>