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7" r:id="rId4"/>
    <p:sldId id="259" r:id="rId5"/>
    <p:sldId id="261" r:id="rId6"/>
    <p:sldId id="264" r:id="rId7"/>
    <p:sldId id="266" r:id="rId8"/>
    <p:sldId id="267" r:id="rId9"/>
    <p:sldId id="268" r:id="rId10"/>
    <p:sldId id="269" r:id="rId11"/>
    <p:sldId id="271" r:id="rId12"/>
    <p:sldId id="274" r:id="rId13"/>
    <p:sldId id="284" r:id="rId14"/>
    <p:sldId id="282" r:id="rId15"/>
    <p:sldId id="289" r:id="rId16"/>
    <p:sldId id="283" r:id="rId17"/>
    <p:sldId id="285" r:id="rId18"/>
    <p:sldId id="287" r:id="rId19"/>
    <p:sldId id="286" r:id="rId20"/>
    <p:sldId id="293" r:id="rId21"/>
    <p:sldId id="291" r:id="rId22"/>
    <p:sldId id="292" r:id="rId23"/>
    <p:sldId id="298" r:id="rId24"/>
    <p:sldId id="299" r:id="rId25"/>
    <p:sldId id="276" r:id="rId26"/>
    <p:sldId id="279" r:id="rId27"/>
    <p:sldId id="281" r:id="rId28"/>
    <p:sldId id="297" r:id="rId29"/>
    <p:sldId id="280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502D-7C62-4C0C-B0A4-45247774E3DA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9E4D3-7B50-432B-9636-4704C266DE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47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4F6B-45CA-4463-A546-EB24B31B3795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422F4-342D-4D67-BCCE-B45E812F13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2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  <a:latin typeface="Calibri" panose="020F050202020403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E9BE00E-935F-4729-8E26-F202E2D62CBE}" type="datetimeFigureOut">
              <a:rPr lang="pt-BR" smtClean="0"/>
              <a:pPr/>
              <a:t>26/05/2015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105AF08-A293-4392-9600-2A25E80EEA9C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7" name="Imagem 151" descr="Logo Assembleia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46" y="30694"/>
            <a:ext cx="253877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089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6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45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6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2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53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19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1" y="1549401"/>
            <a:ext cx="10018713" cy="42418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5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345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0201"/>
            <a:ext cx="10018713" cy="4191000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3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51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1625599"/>
            <a:ext cx="4895055" cy="41656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625600"/>
            <a:ext cx="4895056" cy="4165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61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15536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2235200"/>
            <a:ext cx="4895056" cy="355599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15621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2235200"/>
            <a:ext cx="4895056" cy="355599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5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3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1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86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E00E-935F-4729-8E26-F202E2D62CB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AF08-A293-4392-9600-2A25E80EE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82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0E9BE00E-935F-4729-8E26-F202E2D62CBE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C105AF08-A293-4392-9600-2A25E80EEA9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81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3180" y="1380068"/>
            <a:ext cx="8919843" cy="2616199"/>
          </a:xfrm>
        </p:spPr>
        <p:txBody>
          <a:bodyPr>
            <a:noAutofit/>
          </a:bodyPr>
          <a:lstStyle/>
          <a:p>
            <a:r>
              <a:rPr lang="pt-BR" sz="2500" b="1" dirty="0" smtClean="0"/>
              <a:t>ESTUDO </a:t>
            </a:r>
            <a:r>
              <a:rPr lang="pt-BR" sz="2500" b="1" dirty="0"/>
              <a:t>DE REDUÇÃO DE PERDAS NO SISTEMA DE DISTRIBUIÇÃO DE ÁGUA DO MUNICÍPIO DE PEDERNEIRAS/SP ATRAVÉS DE FERRAMENTA DE </a:t>
            </a:r>
            <a:r>
              <a:rPr lang="pt-BR" sz="2500" b="1" dirty="0" smtClean="0"/>
              <a:t>MODELAGEM</a:t>
            </a:r>
            <a:endParaRPr lang="pt-BR" sz="2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ESTUDO DE CASO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778240" y="5966135"/>
            <a:ext cx="272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Mariana Machado Bastos</a:t>
            </a:r>
          </a:p>
          <a:p>
            <a:pPr algn="r"/>
            <a:r>
              <a:rPr lang="pt-BR" dirty="0" smtClean="0"/>
              <a:t>Engenheira Ambiental</a:t>
            </a:r>
          </a:p>
        </p:txBody>
      </p:sp>
    </p:spTree>
    <p:extLst>
      <p:ext uri="{BB962C8B-B14F-4D97-AF65-F5344CB8AC3E}">
        <p14:creationId xmlns:p14="http://schemas.microsoft.com/office/powerpoint/2010/main" val="22376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pt-BR" dirty="0" smtClean="0"/>
              <a:t>SOFTWARE WATERCAD V8i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dirty="0" smtClean="0"/>
              <a:t>CONSTRUÇÃO DO MODELO HIDRÁULICO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t="23983" r="27638" b="7801"/>
          <a:stretch/>
        </p:blipFill>
        <p:spPr>
          <a:xfrm>
            <a:off x="1907364" y="2086261"/>
            <a:ext cx="9172603" cy="4627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1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1" y="2235200"/>
            <a:ext cx="4958236" cy="3541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Macromedição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Micromedição</a:t>
            </a:r>
            <a:endParaRPr lang="pt-BR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CALIBRAÇÃO DO MODELO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18552">
            <a:off x="6577725" y="2489330"/>
            <a:ext cx="5228059" cy="330288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107" y="5408414"/>
            <a:ext cx="1310648" cy="1073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01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4" t="2782" r="2482" b="3584"/>
          <a:stretch/>
        </p:blipFill>
        <p:spPr>
          <a:xfrm>
            <a:off x="6396966" y="4271333"/>
            <a:ext cx="5760000" cy="258666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3" t="3346" r="3007" b="4638"/>
          <a:stretch/>
        </p:blipFill>
        <p:spPr>
          <a:xfrm>
            <a:off x="1230130" y="1341647"/>
            <a:ext cx="5760000" cy="28332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4311" y="5469993"/>
            <a:ext cx="1872209" cy="531060"/>
          </a:xfrm>
          <a:prstGeom prst="rect">
            <a:avLst/>
          </a:prstGeom>
        </p:spPr>
      </p:pic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1484311" y="221916"/>
            <a:ext cx="10018713" cy="1270000"/>
          </a:xfrm>
        </p:spPr>
        <p:txBody>
          <a:bodyPr/>
          <a:lstStyle/>
          <a:p>
            <a:r>
              <a:rPr lang="pt-BR" dirty="0" smtClean="0"/>
              <a:t>CALIBRAÇÃO DO MODELO</a:t>
            </a:r>
            <a:endParaRPr lang="pt-BR" dirty="0"/>
          </a:p>
        </p:txBody>
      </p:sp>
      <p:sp>
        <p:nvSpPr>
          <p:cNvPr id="12" name="Chave direita 11"/>
          <p:cNvSpPr/>
          <p:nvPr/>
        </p:nvSpPr>
        <p:spPr>
          <a:xfrm>
            <a:off x="3337506" y="5469993"/>
            <a:ext cx="238562" cy="531060"/>
          </a:xfrm>
          <a:prstGeom prst="rightBrace">
            <a:avLst>
              <a:gd name="adj1" fmla="val 21941"/>
              <a:gd name="adj2" fmla="val 50000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paço Reservado para Texto 4"/>
          <p:cNvSpPr txBox="1">
            <a:spLocks/>
          </p:cNvSpPr>
          <p:nvPr/>
        </p:nvSpPr>
        <p:spPr>
          <a:xfrm>
            <a:off x="3429196" y="5469993"/>
            <a:ext cx="2140853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</a:rPr>
              <a:t>MODELO REPRESENTATIVO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8721" y="2666999"/>
            <a:ext cx="10314306" cy="2110382"/>
          </a:xfrm>
        </p:spPr>
        <p:txBody>
          <a:bodyPr/>
          <a:lstStyle/>
          <a:p>
            <a:r>
              <a:rPr lang="pt-BR" dirty="0" smtClean="0"/>
              <a:t>SISTEMA DE ABASTECIMENTO PÚBLICO DE ÁGUA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Panorama Geral e Conceitos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258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42248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853" y="1338520"/>
            <a:ext cx="17430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696" y="-232012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7448" t="20898" r="27939" b="6763"/>
          <a:stretch/>
        </p:blipFill>
        <p:spPr>
          <a:xfrm>
            <a:off x="6428101" y="195421"/>
            <a:ext cx="5515073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r="23038" b="3400"/>
          <a:stretch/>
        </p:blipFill>
        <p:spPr>
          <a:xfrm>
            <a:off x="159661" y="195421"/>
            <a:ext cx="4840697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4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PROJEÇÕES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609600" y="6199593"/>
            <a:ext cx="2412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</a:rPr>
              <a:t>Vazões médias projetadas</a:t>
            </a:r>
            <a:endParaRPr lang="pt-BR" sz="1400" b="1" dirty="0">
              <a:latin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" t="10513" r="911" b="1323"/>
          <a:stretch/>
        </p:blipFill>
        <p:spPr>
          <a:xfrm>
            <a:off x="2356834" y="1764407"/>
            <a:ext cx="8770514" cy="4121241"/>
          </a:xfrm>
          <a:prstGeom prst="rect">
            <a:avLst/>
          </a:prstGeom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3156608" y="3102577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104,9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993744" y="3161273"/>
            <a:ext cx="1519262" cy="48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B050"/>
                </a:solidFill>
                <a:latin typeface="Calibri" panose="020F0502020204030204" pitchFamily="34" charset="0"/>
              </a:rPr>
              <a:t>24,2 %</a:t>
            </a:r>
            <a:endParaRPr lang="pt-BR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5906354" y="3077101"/>
            <a:ext cx="1519262" cy="1791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735186" y="2653846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130,3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93881" y="4296351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51,3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703456" y="4683592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28,1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06354" y="4976179"/>
            <a:ext cx="1519262" cy="487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Calibri" panose="020F0502020204030204" pitchFamily="34" charset="0"/>
              </a:rPr>
              <a:t>-45,2 %</a:t>
            </a:r>
            <a:endParaRPr lang="pt-B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5803836" y="4913337"/>
            <a:ext cx="1621780" cy="105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162584" y="2174272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156,2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722305" y="1958023"/>
            <a:ext cx="854585" cy="4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158,4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77652" y="2412423"/>
            <a:ext cx="151926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</a:rPr>
              <a:t>,4 %</a:t>
            </a:r>
            <a:endParaRPr lang="pt-BR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5803836" y="2423205"/>
            <a:ext cx="1505688" cy="841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3874642" y="2317469"/>
            <a:ext cx="0" cy="9494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8875045" y="2261210"/>
            <a:ext cx="0" cy="53102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8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PRESSÕES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00" y="2191612"/>
            <a:ext cx="3649967" cy="4258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80" y="2191612"/>
            <a:ext cx="3674864" cy="4258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051092" y="2201435"/>
            <a:ext cx="1908213" cy="44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600" b="1" dirty="0" smtClean="0">
                <a:latin typeface="Calibri" panose="020F0502020204030204" pitchFamily="34" charset="0"/>
              </a:rPr>
              <a:t>2014: 13 PM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8249998" y="2191612"/>
            <a:ext cx="2214246" cy="440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1600" b="1" dirty="0" smtClean="0">
                <a:latin typeface="Calibri" panose="020F0502020204030204" pitchFamily="34" charset="0"/>
              </a:rPr>
              <a:t>2045: 13 PM</a:t>
            </a:r>
            <a:endParaRPr lang="pt-BR" sz="1600" b="1" dirty="0">
              <a:latin typeface="Calibri" panose="020F050202020403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082263" y="6449907"/>
            <a:ext cx="1987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SISTEMA ATUAL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365826" y="6449907"/>
            <a:ext cx="252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SISTEMA PROPOSTO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17657"/>
              </p:ext>
            </p:extLst>
          </p:nvPr>
        </p:nvGraphicFramePr>
        <p:xfrm>
          <a:off x="8249998" y="221916"/>
          <a:ext cx="3505200" cy="164946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06694"/>
                <a:gridCol w="2798506"/>
              </a:tblGrid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14,42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 Km  de rede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</a:rPr>
                        <a:t>2500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 m</a:t>
                      </a:r>
                      <a:r>
                        <a:rPr lang="pt-BR" sz="1400" u="none" strike="noStrike" baseline="30000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  de </a:t>
                      </a: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reservação (3 reservatórios)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  Estações </a:t>
                      </a: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elevatórias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  Válvulas </a:t>
                      </a:r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</a:rPr>
                        <a:t>Redutoras de Pressão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31200"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Macromedidores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RETORNO DE INVESTIMENTO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09334" y="231803"/>
            <a:ext cx="10018713" cy="1270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1108" r="357" b="762"/>
          <a:stretch/>
        </p:blipFill>
        <p:spPr bwMode="auto">
          <a:xfrm>
            <a:off x="2294021" y="2181725"/>
            <a:ext cx="9127958" cy="458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45717" y="4321857"/>
            <a:ext cx="854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2024</a:t>
            </a:r>
            <a:endParaRPr lang="pt-BR" sz="1400" dirty="0"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18691" y="3481298"/>
            <a:ext cx="854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Calibri" panose="020F0502020204030204" pitchFamily="34" charset="0"/>
              </a:rPr>
              <a:t>2032</a:t>
            </a:r>
            <a:endParaRPr lang="pt-BR" sz="1400" dirty="0">
              <a:latin typeface="Calibri" panose="020F0502020204030204" pitchFamily="34" charset="0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5473010" y="4681150"/>
            <a:ext cx="0" cy="419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956205" y="3776196"/>
            <a:ext cx="0" cy="419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7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484310" y="1859510"/>
            <a:ext cx="10018713" cy="419100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Modelagem hidráulica </a:t>
            </a:r>
            <a:r>
              <a:rPr lang="pt-BR" dirty="0"/>
              <a:t>– ferramenta </a:t>
            </a:r>
            <a:r>
              <a:rPr lang="pt-BR" dirty="0" smtClean="0"/>
              <a:t>eficiente de </a:t>
            </a:r>
            <a:r>
              <a:rPr lang="pt-BR" b="1" dirty="0" smtClean="0"/>
              <a:t>planejamento</a:t>
            </a:r>
          </a:p>
          <a:p>
            <a:endParaRPr lang="pt-BR" dirty="0"/>
          </a:p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pt-BR" dirty="0" smtClean="0"/>
              <a:t>Redução de perdas de água; 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pt-BR" dirty="0" smtClean="0"/>
              <a:t>Redução </a:t>
            </a:r>
            <a:r>
              <a:rPr lang="pt-BR" dirty="0"/>
              <a:t>de custos com energia </a:t>
            </a:r>
            <a:r>
              <a:rPr lang="pt-BR" dirty="0" smtClean="0"/>
              <a:t>elétrica;</a:t>
            </a:r>
            <a:endParaRPr lang="pt-BR" dirty="0"/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pt-BR" dirty="0"/>
              <a:t>Aumento do volume de água faturado, com consequente aumento da receita;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pt-BR" dirty="0"/>
              <a:t>Alívio da necessidade de investimentos para ampliação do sistema de abastecimento;</a:t>
            </a:r>
          </a:p>
          <a:p>
            <a:pPr lvl="0">
              <a:buSzPct val="100000"/>
              <a:buFont typeface="Wingdings" panose="05000000000000000000" pitchFamily="2" charset="2"/>
              <a:buChar char="Ø"/>
            </a:pPr>
            <a:r>
              <a:rPr lang="pt-BR" dirty="0" smtClean="0"/>
              <a:t>Maior controle </a:t>
            </a:r>
            <a:r>
              <a:rPr lang="pt-BR" dirty="0"/>
              <a:t>sobre o sistema de </a:t>
            </a:r>
            <a:r>
              <a:rPr lang="pt-BR" dirty="0" smtClean="0"/>
              <a:t>distribuição.</a:t>
            </a:r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1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MARIANA MACHADO BASTOS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Engenheira Ambiental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mariana.mbastos@gmail.com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479725"/>
              </p:ext>
            </p:extLst>
          </p:nvPr>
        </p:nvGraphicFramePr>
        <p:xfrm>
          <a:off x="1828803" y="1451584"/>
          <a:ext cx="9903461" cy="4884997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1298812"/>
                <a:gridCol w="1656253"/>
                <a:gridCol w="1915487"/>
                <a:gridCol w="3328215"/>
                <a:gridCol w="1704694"/>
              </a:tblGrid>
              <a:tr h="507097">
                <a:tc rowSpan="10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ÁGUA QUE ENTRA NO SISTEMA </a:t>
                      </a:r>
                    </a:p>
                    <a:p>
                      <a:pPr algn="ctr"/>
                      <a:endParaRPr lang="pt-BR" sz="1300" dirty="0" smtClean="0"/>
                    </a:p>
                    <a:p>
                      <a:pPr algn="ctr"/>
                      <a:r>
                        <a:rPr lang="pt-BR" sz="1300" dirty="0" smtClean="0"/>
                        <a:t>(inclui água importada)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CONSUMO</a:t>
                      </a:r>
                      <a:r>
                        <a:rPr lang="pt-BR" sz="1800" baseline="0" dirty="0" smtClean="0"/>
                        <a:t> AUTORIZADO</a:t>
                      </a:r>
                      <a:endParaRPr lang="pt-BR" sz="1800" b="1" dirty="0"/>
                    </a:p>
                  </a:txBody>
                  <a:tcPr marL="101419" marR="101419" marT="50710" marB="507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CONSUMO AUTORIZADO FATURADO</a:t>
                      </a:r>
                      <a:endParaRPr lang="pt-BR" sz="1600" b="0" dirty="0"/>
                    </a:p>
                  </a:txBody>
                  <a:tcPr marL="101419" marR="101419" marT="50710" marB="50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aseline="0" dirty="0" smtClean="0"/>
                        <a:t>MEDIDO</a:t>
                      </a:r>
                    </a:p>
                    <a:p>
                      <a:pPr algn="ctr"/>
                      <a:r>
                        <a:rPr lang="pt-BR" sz="1300" baseline="0" dirty="0" smtClean="0"/>
                        <a:t>(inclui água exportada)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ÁGUA</a:t>
                      </a:r>
                      <a:r>
                        <a:rPr lang="pt-BR" sz="1800" baseline="0" dirty="0" smtClean="0"/>
                        <a:t> FATURADA</a:t>
                      </a:r>
                      <a:endParaRPr lang="pt-BR" sz="1800" b="0" dirty="0"/>
                    </a:p>
                  </a:txBody>
                  <a:tcPr marL="101419" marR="101419" marT="50710" marB="50710" anchor="ctr"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NÃO-MEDIDO</a:t>
                      </a:r>
                    </a:p>
                    <a:p>
                      <a:pPr algn="ctr"/>
                      <a:r>
                        <a:rPr lang="pt-BR" sz="1300" dirty="0" smtClean="0"/>
                        <a:t>(estimado)</a:t>
                      </a:r>
                      <a:endParaRPr lang="pt-BR" sz="1300" b="0" dirty="0"/>
                    </a:p>
                  </a:txBody>
                  <a:tcPr marL="101419" marR="101419" marT="50710" marB="50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CONSUMO AUTORIZADO NÃO-FATURADO</a:t>
                      </a:r>
                      <a:endParaRPr lang="pt-BR" sz="1600" b="0" dirty="0"/>
                    </a:p>
                  </a:txBody>
                  <a:tcPr marL="101419" marR="101419" marT="50710" marB="50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aseline="0" dirty="0" smtClean="0"/>
                        <a:t>MEDIDO</a:t>
                      </a:r>
                    </a:p>
                    <a:p>
                      <a:pPr algn="ctr"/>
                      <a:r>
                        <a:rPr lang="pt-BR" sz="1300" baseline="0" dirty="0" smtClean="0"/>
                        <a:t>(usos próprios, caminhão-pipa)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ÁGUA NÃO-FATURADA</a:t>
                      </a:r>
                      <a:endParaRPr lang="pt-BR" sz="1800" b="0" dirty="0"/>
                    </a:p>
                  </a:txBody>
                  <a:tcPr marL="101419" marR="101419" marT="50710" marB="50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NÃO-MEDIDO</a:t>
                      </a:r>
                    </a:p>
                    <a:p>
                      <a:pPr algn="ctr"/>
                      <a:r>
                        <a:rPr lang="pt-BR" sz="1300" dirty="0" smtClean="0"/>
                        <a:t>(combate a incêndios,</a:t>
                      </a:r>
                      <a:r>
                        <a:rPr lang="pt-BR" sz="1300" baseline="0" dirty="0" smtClean="0"/>
                        <a:t> favelas</a:t>
                      </a:r>
                      <a:r>
                        <a:rPr lang="pt-BR" sz="1300" dirty="0" smtClean="0"/>
                        <a:t>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PERDAS DE ÁGUA</a:t>
                      </a:r>
                      <a:endParaRPr lang="pt-BR" sz="1800" b="1" dirty="0"/>
                    </a:p>
                  </a:txBody>
                  <a:tcPr marL="101419" marR="101419" marT="50710" marB="50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PERDAS APARENTES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300" dirty="0" smtClean="0"/>
                        <a:t>(comercial)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USO NÃO-AUTORIZADO</a:t>
                      </a:r>
                    </a:p>
                    <a:p>
                      <a:pPr algn="ctr"/>
                      <a:r>
                        <a:rPr lang="pt-BR" sz="1300" dirty="0" smtClean="0"/>
                        <a:t>(fraudes</a:t>
                      </a:r>
                      <a:r>
                        <a:rPr lang="pt-BR" sz="1300" baseline="0" dirty="0" smtClean="0"/>
                        <a:t> e falhas de cadastro</a:t>
                      </a:r>
                      <a:r>
                        <a:rPr lang="pt-BR" sz="1300" dirty="0" smtClean="0"/>
                        <a:t>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ERROS DE MEDIÇÃO</a:t>
                      </a:r>
                    </a:p>
                    <a:p>
                      <a:pPr algn="ctr"/>
                      <a:r>
                        <a:rPr lang="pt-BR" sz="1300" dirty="0" smtClean="0"/>
                        <a:t>(macro e micro)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PERDAS REAIS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300" dirty="0" smtClean="0"/>
                        <a:t>(vazamentos e extravasamentos)</a:t>
                      </a:r>
                      <a:endParaRPr lang="pt-BR" sz="1300" b="0" dirty="0"/>
                    </a:p>
                  </a:txBody>
                  <a:tcPr marL="101419" marR="101419" marT="50710" marB="5071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EM</a:t>
                      </a:r>
                      <a:r>
                        <a:rPr lang="pt-BR" sz="1300" baseline="0" dirty="0" smtClean="0"/>
                        <a:t> TUBULAÇÕES DE ÁGUA BRUTA E TRATAMENTO</a:t>
                      </a:r>
                      <a:endParaRPr lang="pt-BR" sz="1300" b="0" baseline="0" dirty="0" smtClean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EM ADUTORAS OU REDES DE DISTRIBUIÇÃO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304258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EM RESERVATÓRIOS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  <a:tr h="507097">
                <a:tc vMerge="1">
                  <a:txBody>
                    <a:bodyPr/>
                    <a:lstStyle/>
                    <a:p>
                      <a:endParaRPr lang="pt-BR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EM RAMAIS</a:t>
                      </a:r>
                    </a:p>
                    <a:p>
                      <a:pPr algn="ctr"/>
                      <a:r>
                        <a:rPr lang="pt-BR" sz="1300" baseline="0" dirty="0" smtClean="0"/>
                        <a:t>(a montante do ponto de medição)</a:t>
                      </a:r>
                      <a:endParaRPr lang="pt-BR" sz="1300" b="0" dirty="0"/>
                    </a:p>
                  </a:txBody>
                  <a:tcPr marL="101419" marR="101419" marT="50710" marB="50710" anchor="ctr"/>
                </a:tc>
                <a:tc vMerge="1">
                  <a:txBody>
                    <a:bodyPr/>
                    <a:lstStyle/>
                    <a:p>
                      <a:endParaRPr lang="pt-BR" sz="1200" b="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5096261" y="5245412"/>
            <a:ext cx="13045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8013520" y="6401843"/>
            <a:ext cx="3855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latin typeface="arial" panose="020B0604020202020204" pitchFamily="34" charset="0"/>
              </a:rPr>
              <a:t>FONTE: </a:t>
            </a:r>
            <a:r>
              <a:rPr lang="pt-BR" sz="1400" i="1" dirty="0" err="1" smtClean="0">
                <a:latin typeface="arial" panose="020B0604020202020204" pitchFamily="34" charset="0"/>
              </a:rPr>
              <a:t>International</a:t>
            </a:r>
            <a:r>
              <a:rPr lang="pt-BR" sz="1400" i="1" dirty="0" smtClean="0">
                <a:latin typeface="arial" panose="020B0604020202020204" pitchFamily="34" charset="0"/>
              </a:rPr>
              <a:t> </a:t>
            </a:r>
            <a:r>
              <a:rPr lang="pt-BR" sz="1400" i="1" dirty="0" err="1">
                <a:latin typeface="arial" panose="020B0604020202020204" pitchFamily="34" charset="0"/>
              </a:rPr>
              <a:t>Water</a:t>
            </a:r>
            <a:r>
              <a:rPr lang="pt-BR" sz="1400" i="1" dirty="0">
                <a:latin typeface="arial" panose="020B0604020202020204" pitchFamily="34" charset="0"/>
              </a:rPr>
              <a:t> </a:t>
            </a:r>
            <a:r>
              <a:rPr lang="pt-BR" sz="1400" i="1" dirty="0" err="1" smtClean="0">
                <a:latin typeface="arial" panose="020B0604020202020204" pitchFamily="34" charset="0"/>
              </a:rPr>
              <a:t>Association</a:t>
            </a:r>
            <a:r>
              <a:rPr lang="pt-BR" sz="1400" i="1" dirty="0" smtClean="0">
                <a:latin typeface="arial" panose="020B0604020202020204" pitchFamily="34" charset="0"/>
              </a:rPr>
              <a:t> - IWA</a:t>
            </a:r>
            <a:endParaRPr lang="pt-BR" sz="1400" i="1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BALANÇO HÍDRICO</a:t>
            </a:r>
          </a:p>
        </p:txBody>
      </p:sp>
    </p:spTree>
    <p:extLst>
      <p:ext uri="{BB962C8B-B14F-4D97-AF65-F5344CB8AC3E}">
        <p14:creationId xmlns:p14="http://schemas.microsoft.com/office/powerpoint/2010/main" val="28379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pt-BR" dirty="0" smtClean="0"/>
              <a:t>A </a:t>
            </a:r>
            <a:r>
              <a:rPr lang="pt-BR" dirty="0"/>
              <a:t>média brasileira de perdas de água é </a:t>
            </a:r>
            <a:r>
              <a:rPr lang="pt-BR" dirty="0" smtClean="0"/>
              <a:t>de, aproximadamente, </a:t>
            </a:r>
            <a:r>
              <a:rPr lang="pt-BR" dirty="0"/>
              <a:t>40</a:t>
            </a:r>
            <a:r>
              <a:rPr lang="pt-BR" dirty="0" smtClean="0"/>
              <a:t>%.</a:t>
            </a:r>
            <a:endParaRPr lang="pt-BR" dirty="0"/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endParaRPr lang="pt-BR" dirty="0" smtClean="0"/>
          </a:p>
          <a:p>
            <a:pPr marL="0" lvl="0" indent="0" algn="just">
              <a:buNone/>
            </a:pPr>
            <a:endParaRPr lang="pt-BR" dirty="0"/>
          </a:p>
          <a:p>
            <a:pPr lvl="0" algn="just"/>
            <a:r>
              <a:rPr lang="pt-BR" dirty="0"/>
              <a:t>Conforme as metas estabelecidas no Plano Nacional de Saneamento Básico (PLANSAB), o índice de perdas deve cair para 31% em </a:t>
            </a:r>
            <a:r>
              <a:rPr lang="pt-BR" dirty="0" smtClean="0"/>
              <a:t>2033.</a:t>
            </a:r>
          </a:p>
          <a:p>
            <a:pPr marL="0" lvl="0" indent="0" algn="just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GERAIS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799457" y="2912686"/>
            <a:ext cx="6703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latin typeface="arial" panose="020B0604020202020204" pitchFamily="34" charset="0"/>
              </a:rPr>
              <a:t>FONTE: </a:t>
            </a:r>
            <a:r>
              <a:rPr lang="pt-BR" sz="1400" i="1" dirty="0">
                <a:latin typeface="arial" panose="020B0604020202020204" pitchFamily="34" charset="0"/>
              </a:rPr>
              <a:t>Associação Brasileira de Engenharia Sanitária e </a:t>
            </a:r>
            <a:r>
              <a:rPr lang="pt-BR" sz="1400" i="1" dirty="0" smtClean="0">
                <a:latin typeface="arial" panose="020B0604020202020204" pitchFamily="34" charset="0"/>
              </a:rPr>
              <a:t>Ambiental (ABES), 2013</a:t>
            </a:r>
            <a:endParaRPr lang="pt-BR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72179" y="1553632"/>
            <a:ext cx="9730844" cy="609963"/>
          </a:xfrm>
        </p:spPr>
        <p:txBody>
          <a:bodyPr/>
          <a:lstStyle/>
          <a:p>
            <a:r>
              <a:rPr lang="pt-BR" dirty="0" smtClean="0"/>
              <a:t>Relação entre vazão de vazamento e pressão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484311" y="2235200"/>
                <a:ext cx="4439971" cy="43821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B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dirty="0" smtClean="0">
                    <a:ea typeface="Cambria Math" panose="02040503050406030204" pitchFamily="18" charset="0"/>
                  </a:rPr>
                  <a:t>Onde: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 smtClean="0">
                    <a:ea typeface="Cambria Math" panose="02040503050406030204" pitchFamily="18" charset="0"/>
                  </a:rPr>
                  <a:t> vazão inicial à pressão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pt-BR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vazão </a:t>
                </a:r>
                <a:r>
                  <a:rPr lang="pt-BR" dirty="0" smtClean="0">
                    <a:ea typeface="Cambria Math" panose="02040503050406030204" pitchFamily="18" charset="0"/>
                  </a:rPr>
                  <a:t>final </a:t>
                </a:r>
                <a:r>
                  <a:rPr lang="pt-BR" dirty="0">
                    <a:ea typeface="Cambria Math" panose="02040503050406030204" pitchFamily="18" charset="0"/>
                  </a:rPr>
                  <a:t>à pressão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dirty="0">
                    <a:ea typeface="Cambria Math" panose="02040503050406030204" pitchFamily="18" charset="0"/>
                  </a:rPr>
                  <a:t> </a:t>
                </a:r>
                <a:r>
                  <a:rPr lang="pt-BR" dirty="0" smtClean="0">
                    <a:ea typeface="Cambria Math" panose="02040503050406030204" pitchFamily="18" charset="0"/>
                  </a:rPr>
                  <a:t>expoente que depende do tipo de material do tubo</a:t>
                </a:r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484311" y="2235200"/>
                <a:ext cx="4439971" cy="4382168"/>
              </a:xfrm>
              <a:blipFill rotWithShape="0"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Imagem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19" y="2735385"/>
            <a:ext cx="5349977" cy="2840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906903" y="5839981"/>
            <a:ext cx="4100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>
                <a:latin typeface="arial" panose="020B0604020202020204" pitchFamily="34" charset="0"/>
              </a:rPr>
              <a:t>FONTE: adaptado de </a:t>
            </a:r>
            <a:r>
              <a:rPr lang="pt-BR" sz="1400" i="1" dirty="0" err="1">
                <a:latin typeface="arial" panose="020B0604020202020204" pitchFamily="34" charset="0"/>
              </a:rPr>
              <a:t>WLRandA</a:t>
            </a:r>
            <a:r>
              <a:rPr lang="pt-BR" sz="1400" i="1" dirty="0">
                <a:latin typeface="arial" panose="020B0604020202020204" pitchFamily="34" charset="0"/>
              </a:rPr>
              <a:t> </a:t>
            </a:r>
            <a:r>
              <a:rPr lang="pt-BR" sz="1400" i="1" dirty="0" err="1">
                <a:latin typeface="arial" panose="020B0604020202020204" pitchFamily="34" charset="0"/>
              </a:rPr>
              <a:t>Ltd</a:t>
            </a:r>
            <a:r>
              <a:rPr lang="pt-BR" sz="1400" i="1" dirty="0">
                <a:latin typeface="arial" panose="020B0604020202020204" pitchFamily="34" charset="0"/>
              </a:rPr>
              <a:t> &amp; ILMSS </a:t>
            </a:r>
            <a:r>
              <a:rPr lang="pt-BR" sz="1400" i="1" dirty="0" err="1">
                <a:latin typeface="arial" panose="020B0604020202020204" pitchFamily="34" charset="0"/>
              </a:rPr>
              <a:t>Ltd</a:t>
            </a:r>
            <a:endParaRPr lang="pt-BR" sz="1400" i="1" dirty="0">
              <a:latin typeface="arial" panose="020B0604020202020204" pitchFamily="34" charset="0"/>
            </a:endParaRPr>
          </a:p>
        </p:txBody>
      </p:sp>
      <p:sp>
        <p:nvSpPr>
          <p:cNvPr id="10" name="Título 2"/>
          <p:cNvSpPr>
            <a:spLocks noGrp="1"/>
          </p:cNvSpPr>
          <p:nvPr>
            <p:ph type="title"/>
          </p:nvPr>
        </p:nvSpPr>
        <p:spPr>
          <a:xfrm>
            <a:off x="1484311" y="101601"/>
            <a:ext cx="10018713" cy="1270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CONCEITO FAVAD – FIXED AND VARIABLE AREA DISCHARGE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0213167" y="952004"/>
            <a:ext cx="1612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>
                <a:latin typeface="arial" panose="020B0604020202020204" pitchFamily="34" charset="0"/>
              </a:rPr>
              <a:t>(John May, 1994) </a:t>
            </a:r>
            <a:endParaRPr lang="pt-BR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NBR </a:t>
            </a:r>
            <a:r>
              <a:rPr lang="pt-BR" dirty="0" smtClean="0"/>
              <a:t>12.211/1992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Estudos de concepção de sistemas públicos de abastecimento de água</a:t>
            </a:r>
            <a:endParaRPr lang="pt-BR" sz="2000" b="1" dirty="0"/>
          </a:p>
          <a:p>
            <a:endParaRPr lang="pt-BR" sz="2000" dirty="0" smtClean="0"/>
          </a:p>
          <a:p>
            <a:r>
              <a:rPr lang="pt-BR" sz="2000" dirty="0" smtClean="0"/>
              <a:t>População de projeto</a:t>
            </a:r>
          </a:p>
          <a:p>
            <a:r>
              <a:rPr lang="pt-BR" sz="2000" dirty="0" smtClean="0"/>
              <a:t>Demanda de água</a:t>
            </a:r>
          </a:p>
          <a:p>
            <a:r>
              <a:rPr lang="pt-BR" sz="2000" dirty="0" smtClean="0"/>
              <a:t>Aproveitamento do sistema existente</a:t>
            </a:r>
          </a:p>
          <a:p>
            <a:endParaRPr lang="pt-BR" sz="2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NBR </a:t>
            </a:r>
            <a:r>
              <a:rPr lang="pt-BR" dirty="0" smtClean="0"/>
              <a:t>12.218/1994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4"/>
          </p:nvPr>
        </p:nvSpPr>
        <p:spPr>
          <a:xfrm>
            <a:off x="6607967" y="2235200"/>
            <a:ext cx="4895056" cy="4622800"/>
          </a:xfrm>
        </p:spPr>
        <p:txBody>
          <a:bodyPr>
            <a:noAutofit/>
          </a:bodyPr>
          <a:lstStyle/>
          <a:p>
            <a:r>
              <a:rPr lang="pt-BR" sz="2000" b="1" dirty="0"/>
              <a:t>Projeto de rede de distribuição de água para abastecimento público</a:t>
            </a:r>
          </a:p>
          <a:p>
            <a:endParaRPr lang="pt-BR" sz="2000" dirty="0"/>
          </a:p>
          <a:p>
            <a:r>
              <a:rPr lang="pt-BR" sz="2000" dirty="0"/>
              <a:t>Pressão: entre 10 e 50 </a:t>
            </a:r>
            <a:r>
              <a:rPr lang="pt-BR" sz="2000" dirty="0" err="1"/>
              <a:t>mca</a:t>
            </a:r>
            <a:endParaRPr lang="pt-BR" sz="2000" dirty="0"/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pt-BR" sz="2000" dirty="0" smtClean="0"/>
              <a:t> Zonas </a:t>
            </a:r>
            <a:r>
              <a:rPr lang="pt-BR" sz="2000" dirty="0"/>
              <a:t>de pressão</a:t>
            </a:r>
          </a:p>
          <a:p>
            <a:r>
              <a:rPr lang="pt-BR" sz="2000" dirty="0" smtClean="0"/>
              <a:t>Dimensionamento </a:t>
            </a:r>
            <a:r>
              <a:rPr lang="pt-BR" sz="2000" dirty="0"/>
              <a:t>de condutos:</a:t>
            </a:r>
          </a:p>
          <a:p>
            <a:pPr lvl="1">
              <a:buSzPct val="100000"/>
              <a:buFont typeface="Wingdings" panose="05000000000000000000" pitchFamily="2" charset="2"/>
              <a:buChar char="Ø"/>
            </a:pPr>
            <a:r>
              <a:rPr lang="pt-BR" sz="2000" dirty="0"/>
              <a:t> </a:t>
            </a:r>
            <a:r>
              <a:rPr lang="pt-BR" sz="2000" dirty="0" smtClean="0"/>
              <a:t>Velocidade</a:t>
            </a:r>
            <a:r>
              <a:rPr lang="pt-BR" sz="2000" dirty="0"/>
              <a:t>: entre 0,6 m/s e 3,5 m/s (Q </a:t>
            </a:r>
            <a:r>
              <a:rPr lang="pt-BR" sz="2000" dirty="0" err="1"/>
              <a:t>máx</a:t>
            </a:r>
            <a:r>
              <a:rPr lang="pt-BR" sz="2000" dirty="0"/>
              <a:t> dia)</a:t>
            </a:r>
          </a:p>
          <a:p>
            <a:r>
              <a:rPr lang="pt-BR" sz="2000" dirty="0" smtClean="0"/>
              <a:t>Setores </a:t>
            </a:r>
            <a:r>
              <a:rPr lang="pt-BR" sz="2000" dirty="0"/>
              <a:t>de </a:t>
            </a:r>
            <a:r>
              <a:rPr lang="pt-BR" sz="2000" dirty="0" smtClean="0"/>
              <a:t>medição</a:t>
            </a:r>
            <a:endParaRPr lang="pt-BR" sz="20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PARÂMETROS DE PROJETO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20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 smtClean="0"/>
              <a:t>Pederneiras/SP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42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1484310" y="1600200"/>
            <a:ext cx="10018713" cy="4535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altLang="pt-BR" b="1" dirty="0" smtClean="0"/>
              <a:t>PEDERNEIRAS/SP</a:t>
            </a:r>
          </a:p>
          <a:p>
            <a:endParaRPr lang="pt-BR" altLang="pt-BR" dirty="0" smtClean="0"/>
          </a:p>
          <a:p>
            <a:r>
              <a:rPr lang="pt-BR" altLang="pt-BR" dirty="0" smtClean="0"/>
              <a:t>População urbana: 40.350 </a:t>
            </a:r>
            <a:r>
              <a:rPr lang="pt-BR" altLang="pt-BR" dirty="0" err="1" smtClean="0"/>
              <a:t>hab</a:t>
            </a:r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Área urbana: aprox. 12 Km</a:t>
            </a:r>
            <a:r>
              <a:rPr lang="pt-BR" altLang="pt-BR" baseline="30000" dirty="0"/>
              <a:t>2</a:t>
            </a:r>
          </a:p>
          <a:p>
            <a:endParaRPr lang="pt-BR" altLang="pt-BR" dirty="0"/>
          </a:p>
          <a:p>
            <a:r>
              <a:rPr lang="pt-BR" altLang="pt-BR" dirty="0"/>
              <a:t>Extensão </a:t>
            </a:r>
            <a:r>
              <a:rPr lang="pt-BR" altLang="pt-BR" dirty="0" smtClean="0"/>
              <a:t>da rede: </a:t>
            </a:r>
            <a:r>
              <a:rPr lang="pt-BR" altLang="pt-BR" dirty="0"/>
              <a:t>220 </a:t>
            </a:r>
            <a:r>
              <a:rPr lang="pt-BR" altLang="pt-BR" dirty="0" smtClean="0"/>
              <a:t>km</a:t>
            </a:r>
            <a:endParaRPr lang="pt-BR" altLang="pt-BR" dirty="0"/>
          </a:p>
          <a:p>
            <a:endParaRPr lang="pt-BR" altLang="pt-BR" dirty="0"/>
          </a:p>
          <a:p>
            <a:r>
              <a:rPr lang="pt-BR" altLang="pt-BR" dirty="0" smtClean="0"/>
              <a:t>8 Centros </a:t>
            </a:r>
            <a:r>
              <a:rPr lang="pt-BR" altLang="pt-BR" dirty="0"/>
              <a:t>de </a:t>
            </a:r>
            <a:r>
              <a:rPr lang="pt-BR" altLang="pt-BR" dirty="0" err="1" smtClean="0"/>
              <a:t>Reservação</a:t>
            </a:r>
            <a:endParaRPr lang="pt-BR" altLang="pt-BR" dirty="0"/>
          </a:p>
        </p:txBody>
      </p:sp>
      <p:sp>
        <p:nvSpPr>
          <p:cNvPr id="9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CARACTERIZAÇÃO DO MUNICÍPIO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9" y="2213811"/>
            <a:ext cx="4972235" cy="4030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1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CONSTRUÇÃO DO MODELO HIDRÁULICO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1340" y="1275347"/>
            <a:ext cx="6478122" cy="2752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1734" t="20916" r="35997" b="12907"/>
          <a:stretch/>
        </p:blipFill>
        <p:spPr>
          <a:xfrm>
            <a:off x="6951592" y="2602998"/>
            <a:ext cx="2264596" cy="2478505"/>
          </a:xfrm>
          <a:prstGeom prst="rect">
            <a:avLst/>
          </a:prstGeom>
        </p:spPr>
      </p:pic>
      <p:sp>
        <p:nvSpPr>
          <p:cNvPr id="7" name="Seta dobrada 6"/>
          <p:cNvSpPr/>
          <p:nvPr/>
        </p:nvSpPr>
        <p:spPr>
          <a:xfrm rot="10800000" flipH="1">
            <a:off x="6430179" y="3842250"/>
            <a:ext cx="986589" cy="8326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505730" y="3954622"/>
            <a:ext cx="4847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PLANTAS CADASTRAIS DA REDE DE ÁGUA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45904" t="20601" r="22645" b="13600"/>
          <a:stretch/>
        </p:blipFill>
        <p:spPr>
          <a:xfrm>
            <a:off x="9432758" y="2602997"/>
            <a:ext cx="2213811" cy="247850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496044" y="1895111"/>
            <a:ext cx="2087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 smtClean="0"/>
              <a:t>LEVANTAMENTO</a:t>
            </a:r>
          </a:p>
          <a:p>
            <a:pPr algn="ctr"/>
            <a:r>
              <a:rPr lang="pt-BR" sz="2000" dirty="0" smtClean="0"/>
              <a:t>TOPOGRÁFICO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2075" t="31165" r="14231" b="14145"/>
          <a:stretch/>
        </p:blipFill>
        <p:spPr>
          <a:xfrm>
            <a:off x="1124334" y="4865517"/>
            <a:ext cx="4938264" cy="1869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tângulo 11"/>
          <p:cNvSpPr/>
          <p:nvPr/>
        </p:nvSpPr>
        <p:spPr>
          <a:xfrm>
            <a:off x="6110725" y="6356012"/>
            <a:ext cx="5907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/>
              <a:t>DADOS OPERACIONAIS E COMERCIAIS DO SISTEMA</a:t>
            </a:r>
          </a:p>
        </p:txBody>
      </p:sp>
    </p:spTree>
    <p:extLst>
      <p:ext uri="{BB962C8B-B14F-4D97-AF65-F5344CB8AC3E}">
        <p14:creationId xmlns:p14="http://schemas.microsoft.com/office/powerpoint/2010/main" val="268563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ra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TM03457496[[fn=Paralaxe]]</Template>
  <TotalTime>1357</TotalTime>
  <Words>495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Corbel</vt:lpstr>
      <vt:lpstr>Wingdings</vt:lpstr>
      <vt:lpstr>Paralaxe</vt:lpstr>
      <vt:lpstr>ESTUDO DE REDUÇÃO DE PERDAS NO SISTEMA DE DISTRIBUIÇÃO DE ÁGUA DO MUNICÍPIO DE PEDERNEIRAS/SP ATRAVÉS DE FERRAMENTA DE MODELAGEM</vt:lpstr>
      <vt:lpstr>SISTEMA DE ABASTECIMENTO PÚBLICO DE ÁGUA</vt:lpstr>
      <vt:lpstr>BALANÇO HÍDRICO</vt:lpstr>
      <vt:lpstr>DADOS GERAIS</vt:lpstr>
      <vt:lpstr>CONCEITO FAVAD – FIXED AND VARIABLE AREA DISCHARGE</vt:lpstr>
      <vt:lpstr>PARÂMETROS DE PROJETO</vt:lpstr>
      <vt:lpstr>ESTUDO DE CASO</vt:lpstr>
      <vt:lpstr>CARACTERIZAÇÃO DO MUNICÍPIO</vt:lpstr>
      <vt:lpstr>CONSTRUÇÃO DO MODELO HIDRÁULICO</vt:lpstr>
      <vt:lpstr>CONSTRUÇÃO DO MODELO HIDRÁULICO</vt:lpstr>
      <vt:lpstr>CALIBRAÇÃO DO MODELO</vt:lpstr>
      <vt:lpstr>CALIBRAÇÃO DO MODELO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PROJEÇÕES</vt:lpstr>
      <vt:lpstr>RESULTADOS</vt:lpstr>
      <vt:lpstr>RESULTADOS</vt:lpstr>
      <vt:lpstr>CONCLUSÕES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Bastos</dc:creator>
  <cp:lastModifiedBy>Mariana Bastos</cp:lastModifiedBy>
  <cp:revision>43</cp:revision>
  <dcterms:created xsi:type="dcterms:W3CDTF">2015-05-18T11:47:21Z</dcterms:created>
  <dcterms:modified xsi:type="dcterms:W3CDTF">2015-05-27T10:40:47Z</dcterms:modified>
</cp:coreProperties>
</file>