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1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3597-7469-449D-8CFB-4DE36140ADCE}" type="datetimeFigureOut">
              <a:rPr lang="pt-BR" smtClean="0"/>
              <a:t>27/05/2015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847A4-4765-46A2-96D9-55D313ADA3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9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847A4-4765-46A2-96D9-55D313ADA36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50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5/27/2015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631371" y="1426028"/>
            <a:ext cx="8131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INFLUÊNCIA DA TECNOLOGIA</a:t>
            </a:r>
          </a:p>
          <a:p>
            <a:pPr algn="ctr"/>
            <a:endParaRPr lang="pt-BR" sz="2000" b="1" dirty="0" smtClean="0"/>
          </a:p>
          <a:p>
            <a:pPr algn="ctr"/>
            <a:r>
              <a:rPr lang="pt-BR" sz="4000" b="1" dirty="0" smtClean="0"/>
              <a:t> DA INFORMAÇÃO</a:t>
            </a:r>
          </a:p>
          <a:p>
            <a:pPr algn="ctr"/>
            <a:endParaRPr lang="pt-BR" sz="2000" b="1" dirty="0" smtClean="0"/>
          </a:p>
          <a:p>
            <a:pPr algn="ctr"/>
            <a:r>
              <a:rPr lang="pt-BR" sz="4000" b="1" dirty="0" smtClean="0"/>
              <a:t>NA GESTÃO DA ÁGUA E</a:t>
            </a:r>
          </a:p>
          <a:p>
            <a:pPr algn="ctr"/>
            <a:endParaRPr lang="pt-BR" sz="2000" b="1" dirty="0" smtClean="0"/>
          </a:p>
          <a:p>
            <a:pPr algn="ctr"/>
            <a:r>
              <a:rPr lang="pt-BR" sz="4000" b="1" dirty="0" smtClean="0"/>
              <a:t> ESGOTO</a:t>
            </a:r>
            <a:endParaRPr lang="pt-BR" sz="4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76920" y="5323114"/>
            <a:ext cx="3809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AUTOR: Mailson Mota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05542" y="1524000"/>
            <a:ext cx="75329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“Seu trabalho vai preencher uma grande parte de sua vida, e a única maneira de ficar realmente satisfeito é fazer o que você acredita ser um ótimo trabalho”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(Steve Jobs)</a:t>
            </a:r>
          </a:p>
        </p:txBody>
      </p:sp>
    </p:spTree>
    <p:extLst>
      <p:ext uri="{BB962C8B-B14F-4D97-AF65-F5344CB8AC3E}">
        <p14:creationId xmlns:p14="http://schemas.microsoft.com/office/powerpoint/2010/main" val="1802680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05542" y="1524000"/>
            <a:ext cx="753291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“A Tecnologia da Informação tem sido considerada como um dos componentes </a:t>
            </a:r>
            <a:r>
              <a:rPr lang="pt-BR" sz="2600" b="1" u="sng" dirty="0" smtClean="0"/>
              <a:t>mais</a:t>
            </a:r>
            <a:r>
              <a:rPr lang="pt-BR" sz="2400" b="1" u="sng" dirty="0" smtClean="0"/>
              <a:t> </a:t>
            </a:r>
            <a:r>
              <a:rPr lang="pt-BR" sz="2600" b="1" u="sng" dirty="0" smtClean="0"/>
              <a:t>importantes</a:t>
            </a:r>
            <a:r>
              <a:rPr lang="pt-BR" sz="2400" dirty="0" smtClean="0"/>
              <a:t> dos </a:t>
            </a:r>
            <a:r>
              <a:rPr lang="pt-BR" sz="2600" b="1" u="sng" dirty="0" smtClean="0"/>
              <a:t>setores públicos e privados</a:t>
            </a:r>
            <a:r>
              <a:rPr lang="pt-BR" sz="2400" dirty="0" smtClean="0"/>
              <a:t>, sendo assim as organizações brasileiras têm utilizado ampla e intensamente esta tecnologia tanto em </a:t>
            </a:r>
            <a:r>
              <a:rPr lang="pt-BR" sz="2600" b="1" u="sng" dirty="0" smtClean="0"/>
              <a:t>nível estratégico como operacional</a:t>
            </a:r>
            <a:r>
              <a:rPr lang="pt-BR" sz="2400" dirty="0" smtClean="0"/>
              <a:t>”</a:t>
            </a: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9075" y="5247409"/>
            <a:ext cx="7753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(FGV </a:t>
            </a:r>
            <a:r>
              <a:rPr lang="pt-BR" dirty="0"/>
              <a:t>EAESP GV Pesquisa: Benefício do uso de tecnologia da informação no desempenho empresarial relatório </a:t>
            </a:r>
            <a:r>
              <a:rPr lang="pt-BR" dirty="0" smtClean="0"/>
              <a:t>07/2005).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393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63288" y="1524000"/>
            <a:ext cx="88768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IMPLANTAÇÃO DO PROJETO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CRIAÇÃO DO SETOR DE TECNOLOGIA NA INSTITUIÇÃO</a:t>
            </a:r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ELABORAÇÃO DO CATÁLOGO DE SERVIÇOS</a:t>
            </a:r>
          </a:p>
          <a:p>
            <a:pPr algn="just"/>
            <a:r>
              <a:rPr lang="pt-BR" dirty="0" smtClean="0"/>
              <a:t>    </a:t>
            </a:r>
          </a:p>
          <a:p>
            <a:endParaRPr lang="pt-BR" dirty="0" smtClean="0"/>
          </a:p>
          <a:p>
            <a:r>
              <a:rPr lang="pt-BR" dirty="0" smtClean="0"/>
              <a:t>3.  ADEQUAR SOFTWARE LIVRE À INSTITUIÇÃO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   3.1 UTILIZAÇÃO DO GLPI - </a:t>
            </a:r>
            <a:r>
              <a:rPr lang="fr-FR" dirty="0"/>
              <a:t>Gestion Libre De Parc </a:t>
            </a:r>
            <a:r>
              <a:rPr lang="fr-FR" dirty="0" smtClean="0"/>
              <a:t>Informatique</a:t>
            </a:r>
          </a:p>
          <a:p>
            <a:pPr algn="just"/>
            <a:r>
              <a:rPr lang="fr-FR" dirty="0" smtClean="0"/>
              <a:t>    3.2 </a:t>
            </a:r>
            <a:r>
              <a:rPr lang="fr-FR" dirty="0" smtClean="0"/>
              <a:t>FUNÇÃO</a:t>
            </a:r>
            <a:r>
              <a:rPr lang="fr-FR" dirty="0" smtClean="0"/>
              <a:t> </a:t>
            </a:r>
            <a:r>
              <a:rPr lang="fr-FR" dirty="0" smtClean="0"/>
              <a:t>DO PROGRAMA</a:t>
            </a:r>
            <a:endParaRPr lang="fr-F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63287" y="1524000"/>
            <a:ext cx="88040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OBJETIVO DO PROJETO</a:t>
            </a:r>
          </a:p>
          <a:p>
            <a:pPr algn="ctr">
              <a:lnSpc>
                <a:spcPct val="150000"/>
              </a:lnSpc>
            </a:pPr>
            <a:endParaRPr lang="pt-BR" sz="2400" b="1" dirty="0" smtClean="0"/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Identificar </a:t>
            </a:r>
            <a:r>
              <a:rPr lang="pt-BR" sz="2400" dirty="0"/>
              <a:t>os benefícios efetivos da utilização </a:t>
            </a:r>
            <a:r>
              <a:rPr lang="pt-BR" sz="2400" dirty="0" smtClean="0"/>
              <a:t>da Tecnologia da </a:t>
            </a:r>
            <a:r>
              <a:rPr lang="pt-BR" sz="2400" dirty="0"/>
              <a:t>Informação </a:t>
            </a:r>
            <a:r>
              <a:rPr lang="pt-BR" sz="2400" dirty="0" smtClean="0"/>
              <a:t>aplicando </a:t>
            </a:r>
            <a:r>
              <a:rPr lang="pt-BR" sz="2400" dirty="0"/>
              <a:t>as melhores </a:t>
            </a:r>
            <a:r>
              <a:rPr lang="pt-BR" sz="2400" dirty="0" smtClean="0"/>
              <a:t>práticas </a:t>
            </a:r>
            <a:r>
              <a:rPr lang="pt-BR" sz="2400" dirty="0"/>
              <a:t>de TI, por meio da identificação </a:t>
            </a:r>
            <a:r>
              <a:rPr lang="pt-BR" sz="2400" dirty="0" smtClean="0"/>
              <a:t>dos vínculos </a:t>
            </a:r>
            <a:r>
              <a:rPr lang="pt-BR" sz="2400" dirty="0"/>
              <a:t>dos benefícios oferecidos pelos projetos </a:t>
            </a:r>
            <a:r>
              <a:rPr lang="pt-BR" sz="2400" dirty="0" smtClean="0"/>
              <a:t>e infraestrutura </a:t>
            </a:r>
            <a:r>
              <a:rPr lang="pt-BR" sz="2400" dirty="0"/>
              <a:t>desta tecnologia com </a:t>
            </a:r>
            <a:r>
              <a:rPr lang="pt-BR" sz="2400" dirty="0" smtClean="0"/>
              <a:t>o desempenho </a:t>
            </a:r>
            <a:r>
              <a:rPr lang="pt-BR" sz="2400" dirty="0"/>
              <a:t>na Gestão da Água e </a:t>
            </a:r>
            <a:r>
              <a:rPr lang="pt-BR" sz="2400" dirty="0" smtClean="0"/>
              <a:t>Esgoto</a:t>
            </a:r>
            <a:r>
              <a:rPr lang="pt-BR" sz="2400" dirty="0"/>
              <a:t>.</a:t>
            </a: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886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05542" y="1524000"/>
            <a:ext cx="75329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EXECUÇÃO DO PROJETO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just"/>
            <a:r>
              <a:rPr lang="pt-BR" dirty="0" smtClean="0"/>
              <a:t>1. IDENTIFICAÇÃO DE QUAIS SETORES A TI DEVERIA AGIR DE MANEIRA A MELHORAR A GESTÃO DA ÁGUA E ESGOTO</a:t>
            </a:r>
            <a:endParaRPr lang="pt-BR" dirty="0"/>
          </a:p>
          <a:p>
            <a:pPr marL="342900" indent="-342900">
              <a:buAutoNum type="arabicPeriod"/>
            </a:pPr>
            <a:endParaRPr lang="pt-BR" dirty="0" smtClean="0"/>
          </a:p>
          <a:p>
            <a:r>
              <a:rPr lang="pt-BR" dirty="0" smtClean="0"/>
              <a:t>2. UTILIZAÇÃO DO SGA LIVRE – SISTEMA DE GERENCIAMENTO DO ATENDIMENTO</a:t>
            </a:r>
          </a:p>
          <a:p>
            <a:pPr marL="342900" indent="-342900">
              <a:buAutoNum type="arabicPeriod"/>
            </a:pPr>
            <a:endParaRPr lang="pt-BR" dirty="0" smtClean="0"/>
          </a:p>
          <a:p>
            <a:r>
              <a:rPr lang="pt-BR" dirty="0" smtClean="0"/>
              <a:t>3. IDENTIFICAÇÃO DOS PRINCIPAIS TIPOS DE SOLICITAÇÕES</a:t>
            </a:r>
          </a:p>
          <a:p>
            <a:endParaRPr lang="pt-BR" dirty="0"/>
          </a:p>
          <a:p>
            <a:r>
              <a:rPr lang="pt-BR" dirty="0" smtClean="0"/>
              <a:t>4. PADRONIZAÇÃO DOS SERVIÇOS</a:t>
            </a:r>
          </a:p>
          <a:p>
            <a:endParaRPr lang="pt-BR" dirty="0"/>
          </a:p>
          <a:p>
            <a:r>
              <a:rPr lang="pt-BR" dirty="0" smtClean="0"/>
              <a:t>5. DISTRIBUIÇÃO DOS SERVIÇOS</a:t>
            </a: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05542" y="1524000"/>
            <a:ext cx="75329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UTILIZAÇÃO DE TECNOLOGIAS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marL="342900" indent="-342900" algn="just">
              <a:buAutoNum type="arabicPeriod"/>
            </a:pPr>
            <a:r>
              <a:rPr lang="pt-BR" dirty="0" smtClean="0"/>
              <a:t>DESENVOLVIMENTO DO SITE INSTITUCIONAL</a:t>
            </a:r>
          </a:p>
          <a:p>
            <a:endParaRPr lang="pt-BR" dirty="0" smtClean="0"/>
          </a:p>
          <a:p>
            <a:pPr marL="342900" indent="-342900">
              <a:buAutoNum type="arabicPeriod"/>
            </a:pPr>
            <a:endParaRPr lang="pt-BR" dirty="0" smtClean="0"/>
          </a:p>
          <a:p>
            <a:r>
              <a:rPr lang="pt-BR" dirty="0" smtClean="0"/>
              <a:t>2. AGÊNCIA VIRTUAL</a:t>
            </a:r>
          </a:p>
          <a:p>
            <a:endParaRPr lang="pt-BR" dirty="0" smtClean="0"/>
          </a:p>
          <a:p>
            <a:pPr marL="342900" indent="-342900">
              <a:buAutoNum type="arabicPeriod"/>
            </a:pPr>
            <a:endParaRPr lang="pt-BR" dirty="0" smtClean="0"/>
          </a:p>
          <a:p>
            <a:r>
              <a:rPr lang="pt-BR" dirty="0" smtClean="0"/>
              <a:t>3. ATENDIMENTO ONLINE(CHAT)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9910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05542" y="1524000"/>
            <a:ext cx="75329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RESULTADOS</a:t>
            </a:r>
          </a:p>
          <a:p>
            <a:pPr algn="ctr"/>
            <a:endParaRPr lang="pt-BR" sz="2200" b="1" dirty="0" smtClean="0"/>
          </a:p>
          <a:p>
            <a:r>
              <a:rPr lang="pt-BR" sz="1400" dirty="0" smtClean="0"/>
              <a:t>Quantidade de solicitações de vazamento de hidrômetro, março – maio de 2014.</a:t>
            </a:r>
            <a:endParaRPr lang="pt-BR" sz="1400" b="1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588517"/>
              </p:ext>
            </p:extLst>
          </p:nvPr>
        </p:nvGraphicFramePr>
        <p:xfrm>
          <a:off x="613063" y="2587336"/>
          <a:ext cx="8366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Gráfico" r:id="rId5" imgW="6591244" imgH="2114640" progId="MSGraph.Chart.8">
                  <p:embed/>
                </p:oleObj>
              </mc:Choice>
              <mc:Fallback>
                <p:oleObj name="Gráfico" r:id="rId5" imgW="6591244" imgH="2114640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63" y="2587336"/>
                        <a:ext cx="8366400" cy="274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052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805542" y="1524000"/>
            <a:ext cx="75329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RESULTADOS</a:t>
            </a:r>
          </a:p>
          <a:p>
            <a:pPr algn="ctr"/>
            <a:endParaRPr lang="pt-BR" sz="2200" b="1" dirty="0" smtClean="0"/>
          </a:p>
          <a:p>
            <a:r>
              <a:rPr lang="pt-BR" sz="1400" dirty="0"/>
              <a:t>Quantidade de solicitações de vazamento de hidrômetro, junho – agosto de 2014</a:t>
            </a:r>
            <a:endParaRPr lang="pt-BR" sz="1400" b="1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394913"/>
              </p:ext>
            </p:extLst>
          </p:nvPr>
        </p:nvGraphicFramePr>
        <p:xfrm>
          <a:off x="665016" y="2570441"/>
          <a:ext cx="8237769" cy="2600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Gráfico" r:id="rId5" imgW="6486432" imgH="2047950" progId="MSGraph.Chart.8">
                  <p:embed/>
                </p:oleObj>
              </mc:Choice>
              <mc:Fallback>
                <p:oleObj name="Gráfico" r:id="rId5" imgW="6486432" imgH="204795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16" y="2570441"/>
                        <a:ext cx="8237769" cy="2600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316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LOGO_SAAE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7" y="0"/>
            <a:ext cx="2558142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0286" y="0"/>
            <a:ext cx="2503714" cy="11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90946" y="1007423"/>
            <a:ext cx="87595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CONCLUSÃO</a:t>
            </a:r>
          </a:p>
          <a:p>
            <a:pPr algn="ctr">
              <a:lnSpc>
                <a:spcPct val="150000"/>
              </a:lnSpc>
            </a:pPr>
            <a:endParaRPr lang="pt-BR" sz="2400" b="1" dirty="0" smtClean="0"/>
          </a:p>
          <a:p>
            <a:pPr algn="just"/>
            <a:r>
              <a:rPr lang="pt-BR" sz="2400" dirty="0" smtClean="0"/>
              <a:t>	Apresentamos </a:t>
            </a:r>
            <a:r>
              <a:rPr lang="pt-BR" sz="2400" dirty="0"/>
              <a:t>a grande influência da utilização da Tecnologia da Informação na Gestão da Água e Esgoto onde foram apresentadas a elaboração e implantação do setor de TI em uma autarquia, que por sua vez elaborou e aprimorou técnicas para identificar e sanar problemas nas áreas de gestão administrativa e operacional. Com isso </a:t>
            </a:r>
            <a:r>
              <a:rPr lang="pt-BR" sz="2400" dirty="0" smtClean="0"/>
              <a:t>adquirimos </a:t>
            </a:r>
            <a:r>
              <a:rPr lang="pt-BR" sz="2400" dirty="0"/>
              <a:t>grandes resultados no relacionamento com os clientes, que por sua vez reconheceram a agilidade do trabalho desenvolvido pela </a:t>
            </a:r>
            <a:r>
              <a:rPr lang="pt-BR" sz="2400" dirty="0" smtClean="0"/>
              <a:t>autarquia</a:t>
            </a:r>
            <a:r>
              <a:rPr lang="pt-BR" sz="2400" dirty="0"/>
              <a:t>.</a:t>
            </a: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095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252</Words>
  <Application>Microsoft Office PowerPoint</Application>
  <PresentationFormat>Apresentação na tela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Concourse</vt:lpstr>
      <vt:lpstr>Gráfico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Tereza</dc:creator>
  <cp:lastModifiedBy>Mailson Mota</cp:lastModifiedBy>
  <cp:revision>37</cp:revision>
  <dcterms:created xsi:type="dcterms:W3CDTF">2014-09-16T21:33:07Z</dcterms:created>
  <dcterms:modified xsi:type="dcterms:W3CDTF">2015-05-27T12:00:02Z</dcterms:modified>
</cp:coreProperties>
</file>