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81" r:id="rId4"/>
    <p:sldId id="282" r:id="rId5"/>
    <p:sldId id="289" r:id="rId6"/>
    <p:sldId id="291" r:id="rId7"/>
    <p:sldId id="283" r:id="rId8"/>
    <p:sldId id="258" r:id="rId9"/>
    <p:sldId id="259" r:id="rId10"/>
    <p:sldId id="260" r:id="rId11"/>
    <p:sldId id="265" r:id="rId12"/>
    <p:sldId id="261" r:id="rId13"/>
    <p:sldId id="284" r:id="rId14"/>
    <p:sldId id="264" r:id="rId15"/>
    <p:sldId id="262" r:id="rId16"/>
    <p:sldId id="288" r:id="rId17"/>
    <p:sldId id="267" r:id="rId18"/>
    <p:sldId id="285" r:id="rId19"/>
    <p:sldId id="268" r:id="rId20"/>
    <p:sldId id="266" r:id="rId21"/>
    <p:sldId id="287" r:id="rId22"/>
    <p:sldId id="277" r:id="rId23"/>
    <p:sldId id="271" r:id="rId24"/>
    <p:sldId id="272" r:id="rId25"/>
    <p:sldId id="278" r:id="rId26"/>
    <p:sldId id="280" r:id="rId27"/>
    <p:sldId id="286" r:id="rId28"/>
    <p:sldId id="290" r:id="rId2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Estilo Mé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890088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070191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60851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744555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9705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522504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1031376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326688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917421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CBDB7FA-A2EA-421C-A1CF-69530ADD8864}" type="datetimeFigureOut">
              <a:rPr lang="pt-BR" smtClean="0"/>
              <a:t>26/05/2015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995263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7CBDB7FA-A2EA-421C-A1CF-69530ADD8864}" type="datetimeFigureOut">
              <a:rPr lang="pt-BR" smtClean="0"/>
              <a:t>26/05/2015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135931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7CBDB7FA-A2EA-421C-A1CF-69530ADD8864}" type="datetimeFigureOut">
              <a:rPr lang="pt-BR" smtClean="0"/>
              <a:t>26/05/2015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19505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7CBDB7FA-A2EA-421C-A1CF-69530ADD8864}" type="datetimeFigureOut">
              <a:rPr lang="pt-BR" smtClean="0"/>
              <a:t>26/05/2015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250594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DB7FA-A2EA-421C-A1CF-69530ADD8864}" type="datetimeFigureOut">
              <a:rPr lang="pt-BR" smtClean="0"/>
              <a:t>26/05/2015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313192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7CBDB7FA-A2EA-421C-A1CF-69530ADD8864}" type="datetimeFigureOut">
              <a:rPr lang="pt-BR" smtClean="0"/>
              <a:t>26/05/2015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316126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7CBDB7FA-A2EA-421C-A1CF-69530ADD8864}" type="datetimeFigureOut">
              <a:rPr lang="pt-BR" smtClean="0"/>
              <a:t>26/05/2015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C21244-67B5-4CE6-A1FE-800DCC8A1B82}" type="slidenum">
              <a:rPr lang="pt-BR" smtClean="0"/>
              <a:t>‹nº›</a:t>
            </a:fld>
            <a:endParaRPr lang="pt-BR"/>
          </a:p>
        </p:txBody>
      </p:sp>
    </p:spTree>
    <p:extLst>
      <p:ext uri="{BB962C8B-B14F-4D97-AF65-F5344CB8AC3E}">
        <p14:creationId xmlns:p14="http://schemas.microsoft.com/office/powerpoint/2010/main" val="90505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BDB7FA-A2EA-421C-A1CF-69530ADD8864}" type="datetimeFigureOut">
              <a:rPr lang="pt-BR" smtClean="0"/>
              <a:t>26/05/2015</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C21244-67B5-4CE6-A1FE-800DCC8A1B82}" type="slidenum">
              <a:rPr lang="pt-BR" smtClean="0"/>
              <a:t>‹nº›</a:t>
            </a:fld>
            <a:endParaRPr lang="pt-BR"/>
          </a:p>
        </p:txBody>
      </p:sp>
    </p:spTree>
    <p:extLst>
      <p:ext uri="{BB962C8B-B14F-4D97-AF65-F5344CB8AC3E}">
        <p14:creationId xmlns:p14="http://schemas.microsoft.com/office/powerpoint/2010/main" val="597110818"/>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mailto:marlene.sorte@bol.com.br" TargetMode="External"/><Relationship Id="rId3" Type="http://schemas.openxmlformats.org/officeDocument/2006/relationships/image" Target="../media/image1.jpeg"/><Relationship Id="rId7" Type="http://schemas.openxmlformats.org/officeDocument/2006/relationships/hyperlink" Target="mailto:geraldobotelho@gmail.com"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mailto:liviaduca@gmail.com" TargetMode="External"/><Relationship Id="rId11" Type="http://schemas.openxmlformats.org/officeDocument/2006/relationships/hyperlink" Target="mailto:joycejm@ig.com.br" TargetMode="External"/><Relationship Id="rId5" Type="http://schemas.openxmlformats.org/officeDocument/2006/relationships/hyperlink" Target="mailto:pm.riodoantonio@hotmail.com" TargetMode="External"/><Relationship Id="rId10" Type="http://schemas.openxmlformats.org/officeDocument/2006/relationships/hyperlink" Target="mailto:joao.maciel@funasa.gov.br" TargetMode="External"/><Relationship Id="rId4" Type="http://schemas.openxmlformats.org/officeDocument/2006/relationships/hyperlink" Target="mailto:bruno.assis@funasa.gov.br" TargetMode="External"/><Relationship Id="rId9" Type="http://schemas.openxmlformats.org/officeDocument/2006/relationships/hyperlink" Target="mailto:jacilene.costa@funasa.gov.br"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geraldo@saneandoengenharia.com.br" TargetMode="External"/><Relationship Id="rId2" Type="http://schemas.openxmlformats.org/officeDocument/2006/relationships/hyperlink" Target="mailto:geraldo@saneandoengenharia.com"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33995" y="3954901"/>
            <a:ext cx="8699378" cy="873569"/>
          </a:xfrm>
        </p:spPr>
        <p:txBody>
          <a:bodyPr/>
          <a:lstStyle/>
          <a:p>
            <a:pPr algn="ctr"/>
            <a:r>
              <a:rPr lang="pt-BR" sz="3000" b="1" dirty="0" smtClean="0"/>
              <a:t/>
            </a:r>
            <a:br>
              <a:rPr lang="pt-BR" sz="3000" b="1" dirty="0" smtClean="0"/>
            </a:br>
            <a:r>
              <a:rPr lang="pt-BR" sz="3000" b="1" dirty="0" smtClean="0"/>
              <a:t>Planejamento </a:t>
            </a:r>
            <a:r>
              <a:rPr lang="pt-BR" sz="3000" b="1" dirty="0"/>
              <a:t>e Gestão: </a:t>
            </a:r>
            <a:r>
              <a:rPr lang="pt-BR" sz="3000" b="1" dirty="0" smtClean="0"/>
              <a:t>Implantação </a:t>
            </a:r>
            <a:r>
              <a:rPr lang="pt-BR" sz="3000" b="1" dirty="0"/>
              <a:t>dos Planos Municipais de </a:t>
            </a:r>
            <a:r>
              <a:rPr lang="pt-BR" sz="3000" b="1" dirty="0" smtClean="0"/>
              <a:t>Saneamento</a:t>
            </a:r>
            <a:r>
              <a:rPr lang="pt-BR" sz="3000" b="1" dirty="0"/>
              <a:t> </a:t>
            </a:r>
          </a:p>
        </p:txBody>
      </p:sp>
      <p:sp>
        <p:nvSpPr>
          <p:cNvPr id="3" name="Subtítulo 2"/>
          <p:cNvSpPr>
            <a:spLocks noGrp="1"/>
          </p:cNvSpPr>
          <p:nvPr>
            <p:ph type="subTitle" idx="1"/>
          </p:nvPr>
        </p:nvSpPr>
        <p:spPr>
          <a:xfrm>
            <a:off x="2962378" y="5259591"/>
            <a:ext cx="7766936" cy="665883"/>
          </a:xfrm>
        </p:spPr>
        <p:txBody>
          <a:bodyPr>
            <a:noAutofit/>
          </a:bodyPr>
          <a:lstStyle/>
          <a:p>
            <a:pPr algn="ctr">
              <a:spcBef>
                <a:spcPts val="0"/>
              </a:spcBef>
            </a:pPr>
            <a:r>
              <a:rPr lang="pt-BR" sz="2000" b="1" dirty="0" smtClean="0"/>
              <a:t>Eng.º Geraldo Leite Botelho</a:t>
            </a:r>
            <a:r>
              <a:rPr lang="pt-BR" sz="2000" dirty="0" smtClean="0"/>
              <a:t>, </a:t>
            </a:r>
            <a:r>
              <a:rPr lang="pt-BR" sz="2000" dirty="0" err="1" smtClean="0"/>
              <a:t>Msc</a:t>
            </a:r>
            <a:endParaRPr lang="pt-BR" sz="2000" dirty="0" smtClean="0"/>
          </a:p>
          <a:p>
            <a:pPr algn="ctr">
              <a:spcBef>
                <a:spcPts val="0"/>
              </a:spcBef>
            </a:pPr>
            <a:r>
              <a:rPr lang="pt-BR" sz="2000" dirty="0" smtClean="0"/>
              <a:t>Saneando Projetos de Engenharia e Consultoria</a:t>
            </a:r>
            <a:endParaRPr lang="pt-BR" sz="2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0147" y="205587"/>
            <a:ext cx="7207876" cy="2484415"/>
          </a:xfrm>
          <a:prstGeom prst="rect">
            <a:avLst/>
          </a:prstGeom>
        </p:spPr>
      </p:pic>
      <p:sp>
        <p:nvSpPr>
          <p:cNvPr id="5" name="Título 1"/>
          <p:cNvSpPr txBox="1">
            <a:spLocks/>
          </p:cNvSpPr>
          <p:nvPr/>
        </p:nvSpPr>
        <p:spPr>
          <a:xfrm>
            <a:off x="3892242" y="3174640"/>
            <a:ext cx="2743687" cy="593525"/>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t-BR" sz="2500" b="1" dirty="0" smtClean="0"/>
              <a:t>Seminário 4</a:t>
            </a:r>
            <a:endParaRPr lang="pt-BR" sz="2500" dirty="0"/>
          </a:p>
        </p:txBody>
      </p:sp>
      <p:sp>
        <p:nvSpPr>
          <p:cNvPr id="6" name="Subtítulo 2"/>
          <p:cNvSpPr txBox="1">
            <a:spLocks/>
          </p:cNvSpPr>
          <p:nvPr/>
        </p:nvSpPr>
        <p:spPr>
          <a:xfrm>
            <a:off x="1620830" y="6334259"/>
            <a:ext cx="7766936" cy="665883"/>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pt-BR" dirty="0" smtClean="0"/>
              <a:t>Poços de Caldas/MG, 26 de maio de 2015</a:t>
            </a:r>
            <a:endParaRPr lang="pt-BR" dirty="0"/>
          </a:p>
        </p:txBody>
      </p:sp>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spTree>
    <p:extLst>
      <p:ext uri="{BB962C8B-B14F-4D97-AF65-F5344CB8AC3E}">
        <p14:creationId xmlns:p14="http://schemas.microsoft.com/office/powerpoint/2010/main" val="564263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23046"/>
            <a:ext cx="8596668" cy="1320800"/>
          </a:xfrm>
        </p:spPr>
        <p:txBody>
          <a:bodyPr/>
          <a:lstStyle/>
          <a:p>
            <a:r>
              <a:rPr lang="pt-BR" dirty="0" smtClean="0"/>
              <a:t>FUNDAÇÃO NACIONAL DE SAÚDE</a:t>
            </a:r>
            <a:endParaRPr lang="pt-BR" dirty="0"/>
          </a:p>
        </p:txBody>
      </p:sp>
      <p:sp>
        <p:nvSpPr>
          <p:cNvPr id="3" name="Espaço Reservado para Conteúdo 2"/>
          <p:cNvSpPr>
            <a:spLocks noGrp="1"/>
          </p:cNvSpPr>
          <p:nvPr>
            <p:ph idx="1"/>
          </p:nvPr>
        </p:nvSpPr>
        <p:spPr>
          <a:xfrm>
            <a:off x="677334" y="1144380"/>
            <a:ext cx="8968942" cy="5320815"/>
          </a:xfrm>
        </p:spPr>
        <p:txBody>
          <a:bodyPr>
            <a:normAutofit/>
          </a:bodyPr>
          <a:lstStyle/>
          <a:p>
            <a:r>
              <a:rPr lang="pt-BR" sz="2200" dirty="0"/>
              <a:t>Termo de </a:t>
            </a:r>
            <a:r>
              <a:rPr lang="pt-BR" sz="2200" dirty="0" smtClean="0"/>
              <a:t>referência: completo e bem detalhado, com 11 produtos.</a:t>
            </a:r>
          </a:p>
          <a:p>
            <a:endParaRPr lang="pt-BR" sz="2200" dirty="0"/>
          </a:p>
          <a:p>
            <a:endParaRPr lang="pt-BR" sz="2200" dirty="0" smtClean="0"/>
          </a:p>
          <a:p>
            <a:endParaRPr lang="pt-BR" dirty="0"/>
          </a:p>
          <a:p>
            <a:endParaRPr lang="pt-BR" dirty="0" smtClean="0"/>
          </a:p>
          <a:p>
            <a:endParaRPr lang="pt-BR" dirty="0"/>
          </a:p>
          <a:p>
            <a:endParaRPr lang="pt-BR" dirty="0" smtClean="0"/>
          </a:p>
          <a:p>
            <a:endParaRPr lang="pt-BR" dirty="0"/>
          </a:p>
          <a:p>
            <a:endParaRPr lang="pt-BR" dirty="0" smtClean="0"/>
          </a:p>
          <a:p>
            <a:endParaRPr lang="pt-BR" dirty="0" smtClean="0"/>
          </a:p>
          <a:p>
            <a:endParaRPr lang="pt-BR" dirty="0"/>
          </a:p>
          <a:p>
            <a:endParaRPr lang="pt-BR" dirty="0" smtClean="0"/>
          </a:p>
          <a:p>
            <a:endParaRPr lang="pt-BR" dirty="0"/>
          </a:p>
          <a:p>
            <a:endParaRPr lang="pt-BR" dirty="0"/>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10" name="Tabela 9"/>
          <p:cNvGraphicFramePr>
            <a:graphicFrameLocks noGrp="1"/>
          </p:cNvGraphicFramePr>
          <p:nvPr>
            <p:extLst>
              <p:ext uri="{D42A27DB-BD31-4B8C-83A1-F6EECF244321}">
                <p14:modId xmlns:p14="http://schemas.microsoft.com/office/powerpoint/2010/main" val="260550612"/>
              </p:ext>
            </p:extLst>
          </p:nvPr>
        </p:nvGraphicFramePr>
        <p:xfrm>
          <a:off x="1252472" y="2369993"/>
          <a:ext cx="6833810" cy="3599997"/>
        </p:xfrm>
        <a:graphic>
          <a:graphicData uri="http://schemas.openxmlformats.org/drawingml/2006/table">
            <a:tbl>
              <a:tblPr>
                <a:tableStyleId>{793D81CF-94F2-401A-BA57-92F5A7B2D0C5}</a:tableStyleId>
              </a:tblPr>
              <a:tblGrid>
                <a:gridCol w="6833810"/>
              </a:tblGrid>
              <a:tr h="327801">
                <a:tc>
                  <a:txBody>
                    <a:bodyPr/>
                    <a:lstStyle/>
                    <a:p>
                      <a:pPr>
                        <a:lnSpc>
                          <a:spcPct val="107000"/>
                        </a:lnSpc>
                        <a:spcAft>
                          <a:spcPts val="0"/>
                        </a:spcAft>
                      </a:pPr>
                      <a:r>
                        <a:rPr lang="pt-BR" sz="1800" dirty="0">
                          <a:effectLst/>
                        </a:rPr>
                        <a:t>A. </a:t>
                      </a:r>
                      <a:r>
                        <a:rPr lang="pt-BR" sz="1800" dirty="0" smtClean="0">
                          <a:effectLst/>
                        </a:rPr>
                        <a:t>Decreto</a:t>
                      </a:r>
                      <a:r>
                        <a:rPr lang="pt-BR" sz="1800" baseline="0" dirty="0" smtClean="0">
                          <a:effectLst/>
                        </a:rPr>
                        <a:t> </a:t>
                      </a:r>
                      <a:r>
                        <a:rPr lang="pt-BR" sz="1800" dirty="0" smtClean="0">
                          <a:effectLst/>
                        </a:rPr>
                        <a:t>com </a:t>
                      </a:r>
                      <a:r>
                        <a:rPr lang="pt-BR" sz="1800" dirty="0">
                          <a:effectLst/>
                        </a:rPr>
                        <a:t>definição dos membros dos comitês;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B. Plano de mobilização social;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a:effectLst/>
                        </a:rPr>
                        <a:t>C. Relatório do diagnóstico técnico-participativo; </a:t>
                      </a:r>
                      <a:endParaRPr lang="pt-BR" sz="18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a:effectLst/>
                        </a:rPr>
                        <a:t>D. Relatório da prospectiva e planejamento estratégico; </a:t>
                      </a:r>
                      <a:endParaRPr lang="pt-BR" sz="18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E. Relatório dos programas, projetos e ações;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F. Plano de execução;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G. Minuta de projeto de Lei do </a:t>
                      </a:r>
                      <a:r>
                        <a:rPr lang="pt-BR" sz="1800" dirty="0" smtClean="0">
                          <a:effectLst/>
                        </a:rPr>
                        <a:t>PMSB;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1987">
                <a:tc>
                  <a:txBody>
                    <a:bodyPr/>
                    <a:lstStyle/>
                    <a:p>
                      <a:pPr>
                        <a:lnSpc>
                          <a:spcPct val="107000"/>
                        </a:lnSpc>
                        <a:spcAft>
                          <a:spcPts val="0"/>
                        </a:spcAft>
                      </a:pPr>
                      <a:r>
                        <a:rPr lang="pt-BR" sz="1800" dirty="0">
                          <a:effectLst/>
                        </a:rPr>
                        <a:t>H. Relatório sobre os indicadores de desempenho do </a:t>
                      </a:r>
                      <a:r>
                        <a:rPr lang="pt-BR" sz="1800" dirty="0" smtClean="0">
                          <a:effectLst/>
                        </a:rPr>
                        <a:t>PMSB;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I. Sistema de informações para auxílio à tomada de decisão;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J. Relatório mensal simplificado do andamento das </a:t>
                      </a:r>
                      <a:r>
                        <a:rPr lang="pt-BR" sz="1800" dirty="0" smtClean="0">
                          <a:effectLst/>
                        </a:rPr>
                        <a:t>atividades; </a:t>
                      </a:r>
                      <a:r>
                        <a:rPr lang="pt-BR" sz="1800" dirty="0">
                          <a:effectLst/>
                        </a:rPr>
                        <a:t>e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27801">
                <a:tc>
                  <a:txBody>
                    <a:bodyPr/>
                    <a:lstStyle/>
                    <a:p>
                      <a:pPr>
                        <a:lnSpc>
                          <a:spcPct val="107000"/>
                        </a:lnSpc>
                        <a:spcAft>
                          <a:spcPts val="0"/>
                        </a:spcAft>
                      </a:pPr>
                      <a:r>
                        <a:rPr lang="pt-BR" sz="1800" dirty="0">
                          <a:effectLst/>
                        </a:rPr>
                        <a:t>K. Relatório final do Plano Municipal de Saneamento Básico. </a:t>
                      </a:r>
                      <a:endParaRPr lang="pt-B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890865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5818" y="197475"/>
            <a:ext cx="8596668" cy="1320800"/>
          </a:xfrm>
        </p:spPr>
        <p:txBody>
          <a:bodyPr/>
          <a:lstStyle/>
          <a:p>
            <a:r>
              <a:rPr lang="pt-BR" dirty="0" smtClean="0"/>
              <a:t>Ministério das Cidades/Caixa Econômica Federal (Juazeiro)</a:t>
            </a:r>
            <a:endParaRPr lang="pt-BR" dirty="0"/>
          </a:p>
        </p:txBody>
      </p:sp>
      <p:sp>
        <p:nvSpPr>
          <p:cNvPr id="3" name="Espaço Reservado para Conteúdo 2"/>
          <p:cNvSpPr>
            <a:spLocks noGrp="1"/>
          </p:cNvSpPr>
          <p:nvPr>
            <p:ph idx="1"/>
          </p:nvPr>
        </p:nvSpPr>
        <p:spPr>
          <a:xfrm>
            <a:off x="677332" y="1687132"/>
            <a:ext cx="9818949" cy="4984123"/>
          </a:xfrm>
        </p:spPr>
        <p:txBody>
          <a:bodyPr>
            <a:normAutofit/>
          </a:bodyPr>
          <a:lstStyle/>
          <a:p>
            <a:r>
              <a:rPr lang="pt-BR" dirty="0"/>
              <a:t>Termo de referência : completo e bem detalhado, com </a:t>
            </a:r>
            <a:r>
              <a:rPr lang="pt-BR" dirty="0" smtClean="0"/>
              <a:t>6 produtos</a:t>
            </a:r>
          </a:p>
          <a:p>
            <a:endParaRPr lang="pt-BR" dirty="0"/>
          </a:p>
          <a:p>
            <a:endParaRPr lang="pt-BR" dirty="0" smtClean="0"/>
          </a:p>
          <a:p>
            <a:endParaRPr lang="pt-BR" dirty="0"/>
          </a:p>
          <a:p>
            <a:endParaRPr lang="pt-BR" dirty="0" smtClean="0"/>
          </a:p>
          <a:p>
            <a:endParaRPr lang="pt-BR" dirty="0"/>
          </a:p>
          <a:p>
            <a:endParaRPr lang="pt-BR" dirty="0" smtClean="0"/>
          </a:p>
          <a:p>
            <a:endParaRPr lang="pt-BR" dirty="0"/>
          </a:p>
          <a:p>
            <a:endParaRPr lang="pt-BR" dirty="0" smtClean="0"/>
          </a:p>
          <a:p>
            <a:endParaRPr lang="pt-BR" dirty="0"/>
          </a:p>
          <a:p>
            <a:endParaRPr lang="pt-BR" dirty="0" smtClean="0"/>
          </a:p>
          <a:p>
            <a:pPr marL="0" indent="0">
              <a:buNone/>
            </a:pPr>
            <a:endParaRPr lang="pt-BR" dirty="0" smtClean="0"/>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5" name="Tabela 4"/>
          <p:cNvGraphicFramePr>
            <a:graphicFrameLocks noGrp="1"/>
          </p:cNvGraphicFramePr>
          <p:nvPr>
            <p:extLst>
              <p:ext uri="{D42A27DB-BD31-4B8C-83A1-F6EECF244321}">
                <p14:modId xmlns:p14="http://schemas.microsoft.com/office/powerpoint/2010/main" val="330727798"/>
              </p:ext>
            </p:extLst>
          </p:nvPr>
        </p:nvGraphicFramePr>
        <p:xfrm>
          <a:off x="643941" y="2224983"/>
          <a:ext cx="8922282" cy="3655302"/>
        </p:xfrm>
        <a:graphic>
          <a:graphicData uri="http://schemas.openxmlformats.org/drawingml/2006/table">
            <a:tbl>
              <a:tblPr firstRow="1" bandRow="1">
                <a:tableStyleId>{5940675A-B579-460E-94D1-54222C63F5DA}</a:tableStyleId>
              </a:tblPr>
              <a:tblGrid>
                <a:gridCol w="8922282"/>
              </a:tblGrid>
              <a:tr h="540000">
                <a:tc>
                  <a:txBody>
                    <a:bodyPr/>
                    <a:lstStyle/>
                    <a:p>
                      <a:pPr marL="0" algn="l" defTabSz="457200" rtl="0" eaLnBrk="1" latinLnBrk="0" hangingPunct="1">
                        <a:lnSpc>
                          <a:spcPct val="107000"/>
                        </a:lnSpc>
                        <a:spcAft>
                          <a:spcPts val="0"/>
                        </a:spcAft>
                      </a:pPr>
                      <a:r>
                        <a:rPr lang="pt-BR" sz="1800" kern="1200" dirty="0" smtClean="0">
                          <a:effectLst/>
                        </a:rPr>
                        <a:t>PRODUTO 1 – Plano de Mobilização Social </a:t>
                      </a:r>
                      <a:endParaRPr lang="pt-BR" sz="1800" kern="1200" dirty="0" smtClean="0">
                        <a:solidFill>
                          <a:schemeClr val="dk1"/>
                        </a:solidFill>
                        <a:effectLst/>
                        <a:latin typeface="+mn-lt"/>
                        <a:ea typeface="+mn-ea"/>
                        <a:cs typeface="+mn-cs"/>
                      </a:endParaRPr>
                    </a:p>
                  </a:txBody>
                  <a:tcPr/>
                </a:tc>
              </a:tr>
              <a:tr h="540000">
                <a:tc>
                  <a:txBody>
                    <a:bodyPr/>
                    <a:lstStyle/>
                    <a:p>
                      <a:pPr marL="0" algn="l" defTabSz="457200" rtl="0" eaLnBrk="1" latinLnBrk="0" hangingPunct="1">
                        <a:lnSpc>
                          <a:spcPct val="107000"/>
                        </a:lnSpc>
                        <a:spcAft>
                          <a:spcPts val="0"/>
                        </a:spcAft>
                      </a:pPr>
                      <a:r>
                        <a:rPr lang="pt-BR" sz="1800" kern="1200" dirty="0" smtClean="0">
                          <a:effectLst/>
                        </a:rPr>
                        <a:t>PRODUTO 2 – Diagnóstico da situação da prestação dos serviços de saneamento básico</a:t>
                      </a:r>
                      <a:endParaRPr lang="pt-BR" sz="1800" kern="1200" dirty="0">
                        <a:solidFill>
                          <a:schemeClr val="dk1"/>
                        </a:solidFill>
                        <a:effectLst/>
                        <a:latin typeface="+mn-lt"/>
                        <a:ea typeface="+mn-ea"/>
                        <a:cs typeface="+mn-cs"/>
                      </a:endParaRPr>
                    </a:p>
                  </a:txBody>
                  <a:tcPr/>
                </a:tc>
              </a:tr>
              <a:tr h="540000">
                <a:tc>
                  <a:txBody>
                    <a:bodyPr/>
                    <a:lstStyle/>
                    <a:p>
                      <a:pPr marL="0" algn="l" defTabSz="457200" rtl="0" eaLnBrk="1" latinLnBrk="0" hangingPunct="1">
                        <a:lnSpc>
                          <a:spcPct val="107000"/>
                        </a:lnSpc>
                        <a:spcAft>
                          <a:spcPts val="0"/>
                        </a:spcAft>
                      </a:pPr>
                      <a:r>
                        <a:rPr lang="pt-BR" sz="1800" kern="1200" dirty="0" smtClean="0">
                          <a:effectLst/>
                        </a:rPr>
                        <a:t>PRODUTO 3 – Prognósticos e alternativas para universalização dos serviços de saneamento básico  </a:t>
                      </a:r>
                      <a:endParaRPr lang="pt-BR" sz="1800" kern="1200" dirty="0" smtClean="0">
                        <a:solidFill>
                          <a:schemeClr val="dk1"/>
                        </a:solidFill>
                        <a:effectLst/>
                        <a:latin typeface="+mn-lt"/>
                        <a:ea typeface="+mn-ea"/>
                        <a:cs typeface="+mn-cs"/>
                      </a:endParaRPr>
                    </a:p>
                  </a:txBody>
                  <a:tcPr/>
                </a:tc>
              </a:tr>
              <a:tr h="540000">
                <a:tc>
                  <a:txBody>
                    <a:bodyPr/>
                    <a:lstStyle/>
                    <a:p>
                      <a:pPr marL="0" algn="l" defTabSz="457200" rtl="0" eaLnBrk="1" latinLnBrk="0" hangingPunct="1">
                        <a:lnSpc>
                          <a:spcPct val="107000"/>
                        </a:lnSpc>
                        <a:spcAft>
                          <a:spcPts val="0"/>
                        </a:spcAft>
                      </a:pPr>
                      <a:r>
                        <a:rPr lang="pt-BR" sz="1800" kern="1200" dirty="0" smtClean="0">
                          <a:effectLst/>
                        </a:rPr>
                        <a:t>PRODUTO 4 – Concepção dos programas, projetos e ações  </a:t>
                      </a:r>
                      <a:endParaRPr lang="pt-BR" sz="1800" kern="1200" dirty="0" smtClean="0">
                        <a:solidFill>
                          <a:schemeClr val="dk1"/>
                        </a:solidFill>
                        <a:effectLst/>
                        <a:latin typeface="+mn-lt"/>
                        <a:ea typeface="+mn-ea"/>
                        <a:cs typeface="+mn-cs"/>
                      </a:endParaRPr>
                    </a:p>
                  </a:txBody>
                  <a:tcPr/>
                </a:tc>
              </a:tr>
              <a:tr h="540000">
                <a:tc>
                  <a:txBody>
                    <a:bodyPr/>
                    <a:lstStyle/>
                    <a:p>
                      <a:pPr marL="0" algn="l" defTabSz="457200" rtl="0" eaLnBrk="1" latinLnBrk="0" hangingPunct="1">
                        <a:lnSpc>
                          <a:spcPct val="107000"/>
                        </a:lnSpc>
                        <a:spcAft>
                          <a:spcPts val="0"/>
                        </a:spcAft>
                      </a:pPr>
                      <a:r>
                        <a:rPr lang="pt-BR" sz="1800" kern="1200" dirty="0" smtClean="0">
                          <a:effectLst/>
                        </a:rPr>
                        <a:t>PRODUTO 5 – Mecanismos e procedimentos de controle social e de monitoramento e avaliação sistemática da eficiência, eficácia e efetividade das ações</a:t>
                      </a:r>
                      <a:endParaRPr lang="pt-BR" sz="1800" kern="1200" dirty="0" smtClean="0">
                        <a:solidFill>
                          <a:schemeClr val="dk1"/>
                        </a:solidFill>
                        <a:effectLst/>
                        <a:latin typeface="+mn-lt"/>
                        <a:ea typeface="+mn-ea"/>
                        <a:cs typeface="+mn-cs"/>
                      </a:endParaRPr>
                    </a:p>
                  </a:txBody>
                  <a:tcPr/>
                </a:tc>
              </a:tr>
              <a:tr h="540000">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pt-BR" sz="1800" kern="1200" dirty="0" smtClean="0">
                          <a:effectLst/>
                        </a:rPr>
                        <a:t>PRODUTO 6 – Relatório do Plano Municipal de Saneamento Básico. </a:t>
                      </a:r>
                      <a:endParaRPr lang="pt-BR" sz="1800" kern="1200" dirty="0" smtClean="0">
                        <a:solidFill>
                          <a:schemeClr val="dk1"/>
                        </a:solidFill>
                        <a:effectLst/>
                        <a:latin typeface="+mn-lt"/>
                        <a:ea typeface="+mn-ea"/>
                        <a:cs typeface="+mn-cs"/>
                      </a:endParaRPr>
                    </a:p>
                  </a:txBody>
                  <a:tcPr/>
                </a:tc>
              </a:tr>
            </a:tbl>
          </a:graphicData>
        </a:graphic>
      </p:graphicFrame>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304919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06356"/>
            <a:ext cx="8596668" cy="1320800"/>
          </a:xfrm>
        </p:spPr>
        <p:txBody>
          <a:bodyPr/>
          <a:lstStyle/>
          <a:p>
            <a:r>
              <a:rPr lang="pt-BR" dirty="0" smtClean="0"/>
              <a:t>Prefeitura Municipal de Camaçari</a:t>
            </a:r>
            <a:endParaRPr lang="pt-BR" dirty="0"/>
          </a:p>
        </p:txBody>
      </p:sp>
      <p:sp>
        <p:nvSpPr>
          <p:cNvPr id="3" name="Espaço Reservado para Conteúdo 2"/>
          <p:cNvSpPr>
            <a:spLocks noGrp="1"/>
          </p:cNvSpPr>
          <p:nvPr>
            <p:ph idx="1"/>
          </p:nvPr>
        </p:nvSpPr>
        <p:spPr>
          <a:xfrm>
            <a:off x="445322" y="859817"/>
            <a:ext cx="8596668" cy="664498"/>
          </a:xfrm>
        </p:spPr>
        <p:txBody>
          <a:bodyPr/>
          <a:lstStyle/>
          <a:p>
            <a:r>
              <a:rPr lang="pt-BR" dirty="0" smtClean="0"/>
              <a:t>Termo de referência: Pouco detalhado, com grandes tópicos, 16 produtos.</a:t>
            </a:r>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5" name="Tabela 4"/>
          <p:cNvGraphicFramePr>
            <a:graphicFrameLocks noGrp="1"/>
          </p:cNvGraphicFramePr>
          <p:nvPr>
            <p:extLst>
              <p:ext uri="{D42A27DB-BD31-4B8C-83A1-F6EECF244321}">
                <p14:modId xmlns:p14="http://schemas.microsoft.com/office/powerpoint/2010/main" val="2199211444"/>
              </p:ext>
            </p:extLst>
          </p:nvPr>
        </p:nvGraphicFramePr>
        <p:xfrm>
          <a:off x="485185" y="1457517"/>
          <a:ext cx="8967907" cy="5257800"/>
        </p:xfrm>
        <a:graphic>
          <a:graphicData uri="http://schemas.openxmlformats.org/drawingml/2006/table">
            <a:tbl>
              <a:tblPr firstRow="1" bandRow="1">
                <a:tableStyleId>{5940675A-B579-460E-94D1-54222C63F5DA}</a:tableStyleId>
              </a:tblPr>
              <a:tblGrid>
                <a:gridCol w="8967907"/>
              </a:tblGrid>
              <a:tr h="288000">
                <a:tc>
                  <a:txBody>
                    <a:bodyPr/>
                    <a:lstStyle/>
                    <a:p>
                      <a:pPr>
                        <a:lnSpc>
                          <a:spcPct val="100000"/>
                        </a:lnSpc>
                        <a:spcAft>
                          <a:spcPts val="0"/>
                        </a:spcAft>
                      </a:pPr>
                      <a:r>
                        <a:rPr lang="pt-BR" sz="1700" dirty="0" smtClean="0">
                          <a:effectLst/>
                        </a:rPr>
                        <a:t>Produto 1 - Plano de Trabalho e Plano de Mobilização Social;</a:t>
                      </a:r>
                    </a:p>
                  </a:txBody>
                  <a:tcPr>
                    <a:solidFill>
                      <a:schemeClr val="accent2">
                        <a:lumMod val="20000"/>
                        <a:lumOff val="80000"/>
                      </a:schemeClr>
                    </a:solidFill>
                  </a:tcPr>
                </a:tc>
              </a:tr>
              <a:tr h="288000">
                <a:tc>
                  <a:txBody>
                    <a:bodyPr/>
                    <a:lstStyle/>
                    <a:p>
                      <a:pPr>
                        <a:lnSpc>
                          <a:spcPct val="100000"/>
                        </a:lnSpc>
                        <a:spcAft>
                          <a:spcPts val="0"/>
                        </a:spcAft>
                      </a:pPr>
                      <a:r>
                        <a:rPr lang="pt-BR" sz="1700" dirty="0" smtClean="0">
                          <a:effectLst/>
                        </a:rPr>
                        <a:t>Produto 2 - Caracterização física socioeconômica do Município;</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3 - Oficina de Capacitação do Comitê Executivo;</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4 - Diagnóstico dos Serviços de Abastecimento de Água;</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5 - Diagnóstico dos Serviços de Esgoto;</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6 - Diagnóstico dos Serviços de Drenagem e Manejo de Águas Pluviais Urbanas;</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7 - Diagnóstico dos Serviços de Limpeza Urbana e Manejo dos Resíduos Sólidos;</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8 - Estudos de Cenários;</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9 - Hierarquização das Intervenções;</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11 – Realização de 02 (duas) audiências públicas para o PGIRS;</a:t>
                      </a:r>
                    </a:p>
                  </a:txBody>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12 – Versão revisada e complementada do PGIRS</a:t>
                      </a:r>
                    </a:p>
                  </a:txBody>
                  <a:tcPr>
                    <a:solidFill>
                      <a:schemeClr val="accent2">
                        <a:lumMod val="20000"/>
                        <a:lumOff val="80000"/>
                      </a:schemeClr>
                    </a:solidFill>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13 - PMSB: Programas, Projetos e Ações</a:t>
                      </a:r>
                    </a:p>
                  </a:txBody>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14 – Realização de 02 (duas) audiências públicas para o PMSB;</a:t>
                      </a:r>
                    </a:p>
                  </a:txBody>
                  <a:tcPr/>
                </a:tc>
              </a:tr>
              <a:tr h="288000">
                <a:tc>
                  <a:txBody>
                    <a:bodyPr/>
                    <a:lstStyle/>
                    <a:p>
                      <a:pPr>
                        <a:lnSpc>
                          <a:spcPct val="100000"/>
                        </a:lnSpc>
                        <a:spcAft>
                          <a:spcPts val="0"/>
                        </a:spcAft>
                      </a:pPr>
                      <a:r>
                        <a:rPr lang="pt-BR" sz="1700" dirty="0" smtClean="0">
                          <a:effectLst/>
                        </a:rPr>
                        <a:t>Produto 15 - Versão revisada e complementada do PMSB</a:t>
                      </a:r>
                    </a:p>
                  </a:txBody>
                  <a:tcPr/>
                </a:tc>
              </a:tr>
              <a:tr h="288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700" dirty="0" smtClean="0">
                          <a:effectLst/>
                        </a:rPr>
                        <a:t>Produto 16 - Relatório síntese do PMSB (proposta de lei enviada à Câmara).</a:t>
                      </a:r>
                      <a:endParaRPr lang="pt-BR" sz="17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2">
                        <a:lumMod val="20000"/>
                        <a:lumOff val="80000"/>
                      </a:schemeClr>
                    </a:solidFill>
                  </a:tcPr>
                </a:tc>
              </a:tr>
            </a:tbl>
          </a:graphicData>
        </a:graphic>
      </p:graphicFrame>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2776767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61403"/>
            <a:ext cx="8596668" cy="665408"/>
          </a:xfrm>
        </p:spPr>
        <p:txBody>
          <a:bodyPr>
            <a:normAutofit/>
          </a:bodyPr>
          <a:lstStyle/>
          <a:p>
            <a:r>
              <a:rPr lang="pt-BR" dirty="0" smtClean="0"/>
              <a:t>DIFICULDADES ENCONTRADAS:</a:t>
            </a:r>
            <a:endParaRPr lang="pt-BR" dirty="0"/>
          </a:p>
        </p:txBody>
      </p:sp>
      <p:sp>
        <p:nvSpPr>
          <p:cNvPr id="3" name="Espaço Reservado para Conteúdo 2"/>
          <p:cNvSpPr>
            <a:spLocks noGrp="1"/>
          </p:cNvSpPr>
          <p:nvPr>
            <p:ph idx="1"/>
          </p:nvPr>
        </p:nvSpPr>
        <p:spPr>
          <a:xfrm>
            <a:off x="780364" y="2910626"/>
            <a:ext cx="9458339" cy="1094704"/>
          </a:xfrm>
        </p:spPr>
        <p:txBody>
          <a:bodyPr>
            <a:noAutofit/>
          </a:bodyPr>
          <a:lstStyle/>
          <a:p>
            <a:pPr marL="0" indent="0">
              <a:buNone/>
            </a:pPr>
            <a:r>
              <a:rPr lang="pt-BR" sz="3200" dirty="0" smtClean="0"/>
              <a:t>A </a:t>
            </a:r>
            <a:r>
              <a:rPr lang="pt-BR" sz="3200" b="1" dirty="0" smtClean="0"/>
              <a:t>subjetividade</a:t>
            </a:r>
            <a:r>
              <a:rPr lang="pt-BR" sz="3200" dirty="0" smtClean="0"/>
              <a:t> dos conteúdos de cada produto</a:t>
            </a:r>
          </a:p>
          <a:p>
            <a:endParaRPr lang="pt-BR" sz="2800" dirty="0" smtClean="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188282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15957"/>
            <a:ext cx="8596668" cy="665408"/>
          </a:xfrm>
        </p:spPr>
        <p:txBody>
          <a:bodyPr>
            <a:normAutofit/>
          </a:bodyPr>
          <a:lstStyle/>
          <a:p>
            <a:r>
              <a:rPr lang="pt-BR" dirty="0" smtClean="0"/>
              <a:t>O PAPEL DAS INSTITUIÇÕES DE FOMENTO:</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7" name="Espaço Reservado para Conteúdo 2"/>
          <p:cNvSpPr>
            <a:spLocks noGrp="1"/>
          </p:cNvSpPr>
          <p:nvPr>
            <p:ph idx="1"/>
          </p:nvPr>
        </p:nvSpPr>
        <p:spPr>
          <a:xfrm>
            <a:off x="1721735" y="2916146"/>
            <a:ext cx="5438917" cy="2163651"/>
          </a:xfrm>
        </p:spPr>
        <p:txBody>
          <a:bodyPr>
            <a:normAutofit/>
          </a:bodyPr>
          <a:lstStyle/>
          <a:p>
            <a:r>
              <a:rPr lang="pt-BR" sz="2800" dirty="0" smtClean="0"/>
              <a:t>A FUNASA</a:t>
            </a:r>
            <a:endParaRPr lang="pt-BR" sz="2400" dirty="0" smtClean="0"/>
          </a:p>
          <a:p>
            <a:pPr lvl="1"/>
            <a:endParaRPr lang="pt-BR" sz="2000" dirty="0"/>
          </a:p>
        </p:txBody>
      </p:sp>
    </p:spTree>
    <p:extLst>
      <p:ext uri="{BB962C8B-B14F-4D97-AF65-F5344CB8AC3E}">
        <p14:creationId xmlns:p14="http://schemas.microsoft.com/office/powerpoint/2010/main" val="49045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65408"/>
          </a:xfrm>
        </p:spPr>
        <p:txBody>
          <a:bodyPr>
            <a:normAutofit/>
          </a:bodyPr>
          <a:lstStyle/>
          <a:p>
            <a:r>
              <a:rPr lang="pt-BR" dirty="0" smtClean="0"/>
              <a:t>A FUNASA:</a:t>
            </a:r>
            <a:endParaRPr lang="pt-BR" dirty="0"/>
          </a:p>
        </p:txBody>
      </p:sp>
      <p:sp>
        <p:nvSpPr>
          <p:cNvPr id="3" name="Espaço Reservado para Conteúdo 2"/>
          <p:cNvSpPr>
            <a:spLocks noGrp="1"/>
          </p:cNvSpPr>
          <p:nvPr>
            <p:ph idx="1"/>
          </p:nvPr>
        </p:nvSpPr>
        <p:spPr>
          <a:xfrm>
            <a:off x="677334" y="1687135"/>
            <a:ext cx="8596668" cy="2820472"/>
          </a:xfrm>
        </p:spPr>
        <p:txBody>
          <a:bodyPr/>
          <a:lstStyle/>
          <a:p>
            <a:pPr algn="just"/>
            <a:r>
              <a:rPr lang="pt-BR" sz="2000" dirty="0"/>
              <a:t>O Núcleo </a:t>
            </a:r>
            <a:r>
              <a:rPr lang="pt-BR" sz="2000" dirty="0" err="1"/>
              <a:t>Intersetorial</a:t>
            </a:r>
            <a:r>
              <a:rPr lang="pt-BR" sz="2000" dirty="0"/>
              <a:t> de Cooperação Técnica – </a:t>
            </a:r>
            <a:r>
              <a:rPr lang="pt-BR" sz="2000" b="1" dirty="0"/>
              <a:t>NICT da Funasa </a:t>
            </a:r>
            <a:r>
              <a:rPr lang="pt-BR" sz="2000" dirty="0"/>
              <a:t>terá representação assegurada no Comitê de Coordenação, devendo ser considerado no ato público do poder executivo (decreto ou portaria, por exemplo) de criação deste comitê. As atribuições do representante do NICT nas </a:t>
            </a:r>
            <a:r>
              <a:rPr lang="pt-BR" sz="2000" dirty="0" smtClean="0"/>
              <a:t>reuniões </a:t>
            </a:r>
            <a:r>
              <a:rPr lang="pt-BR" sz="2000" dirty="0"/>
              <a:t>do Comitê de Coordenação serão restritas </a:t>
            </a:r>
            <a:r>
              <a:rPr lang="pt-BR" sz="2000" b="1" dirty="0"/>
              <a:t>ao acompanhamento em caráter </a:t>
            </a:r>
            <a:r>
              <a:rPr lang="pt-BR" sz="2000" b="1" dirty="0" err="1"/>
              <a:t>orientativo</a:t>
            </a:r>
            <a:r>
              <a:rPr lang="pt-BR" sz="2000" b="1" dirty="0"/>
              <a:t>, não estando apto a votos de aprovação ou </a:t>
            </a:r>
            <a:r>
              <a:rPr lang="pt-BR" sz="2000" b="1" dirty="0" smtClean="0"/>
              <a:t>desaprovação </a:t>
            </a:r>
            <a:r>
              <a:rPr lang="pt-BR" sz="2000" dirty="0" smtClean="0"/>
              <a:t>(TR FUNASA, pag. 14 e 15, 2012). </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6" name="CaixaDeTexto 5"/>
          <p:cNvSpPr txBox="1"/>
          <p:nvPr/>
        </p:nvSpPr>
        <p:spPr>
          <a:xfrm>
            <a:off x="2665928" y="5164428"/>
            <a:ext cx="3412901" cy="584775"/>
          </a:xfrm>
          <a:prstGeom prst="rect">
            <a:avLst/>
          </a:prstGeom>
          <a:noFill/>
        </p:spPr>
        <p:txBody>
          <a:bodyPr wrap="square" rtlCol="0">
            <a:spAutoFit/>
          </a:bodyPr>
          <a:lstStyle/>
          <a:p>
            <a:r>
              <a:rPr lang="pt-BR" sz="3200" b="1" dirty="0" smtClean="0">
                <a:solidFill>
                  <a:srgbClr val="FF0000"/>
                </a:solidFill>
              </a:rPr>
              <a:t>CONTRADIÇÕES !</a:t>
            </a:r>
            <a:endParaRPr lang="pt-BR" sz="3200" b="1" dirty="0">
              <a:solidFill>
                <a:srgbClr val="FF0000"/>
              </a:solidFill>
            </a:endParaRPr>
          </a:p>
        </p:txBody>
      </p:sp>
    </p:spTree>
    <p:extLst>
      <p:ext uri="{BB962C8B-B14F-4D97-AF65-F5344CB8AC3E}">
        <p14:creationId xmlns:p14="http://schemas.microsoft.com/office/powerpoint/2010/main" val="311372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15957"/>
            <a:ext cx="8596668" cy="665408"/>
          </a:xfrm>
        </p:spPr>
        <p:txBody>
          <a:bodyPr>
            <a:normAutofit/>
          </a:bodyPr>
          <a:lstStyle/>
          <a:p>
            <a:r>
              <a:rPr lang="pt-BR" dirty="0" smtClean="0"/>
              <a:t>O PAPEL DAS INSTITUIÇÕES DE FOMENTO:</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7" name="Espaço Reservado para Conteúdo 2"/>
          <p:cNvSpPr>
            <a:spLocks noGrp="1"/>
          </p:cNvSpPr>
          <p:nvPr>
            <p:ph idx="1"/>
          </p:nvPr>
        </p:nvSpPr>
        <p:spPr>
          <a:xfrm>
            <a:off x="1679532" y="2664937"/>
            <a:ext cx="5635668" cy="2118077"/>
          </a:xfrm>
        </p:spPr>
        <p:txBody>
          <a:bodyPr>
            <a:normAutofit/>
          </a:bodyPr>
          <a:lstStyle/>
          <a:p>
            <a:r>
              <a:rPr lang="pt-BR" sz="2800" dirty="0" smtClean="0"/>
              <a:t>MINISTÉRIO DAS CIDADES </a:t>
            </a:r>
          </a:p>
          <a:p>
            <a:endParaRPr lang="pt-BR" sz="2800" dirty="0" smtClean="0"/>
          </a:p>
          <a:p>
            <a:r>
              <a:rPr lang="pt-BR" sz="2800" dirty="0" smtClean="0"/>
              <a:t>A CAIXA ECONÔMICA FEDERAL</a:t>
            </a:r>
            <a:endParaRPr lang="pt-BR" sz="2400" dirty="0" smtClean="0"/>
          </a:p>
        </p:txBody>
      </p:sp>
    </p:spTree>
    <p:extLst>
      <p:ext uri="{BB962C8B-B14F-4D97-AF65-F5344CB8AC3E}">
        <p14:creationId xmlns:p14="http://schemas.microsoft.com/office/powerpoint/2010/main" val="61053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734614"/>
            <a:ext cx="8596668" cy="1320800"/>
          </a:xfrm>
        </p:spPr>
        <p:txBody>
          <a:bodyPr/>
          <a:lstStyle/>
          <a:p>
            <a:r>
              <a:rPr lang="pt-BR" dirty="0" smtClean="0"/>
              <a:t>OS PRAZOS PARA ELABORAÇÃO DOS PMSB</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8" name="Image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528265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13384"/>
            <a:ext cx="8596668" cy="1320800"/>
          </a:xfrm>
        </p:spPr>
        <p:txBody>
          <a:bodyPr/>
          <a:lstStyle/>
          <a:p>
            <a:r>
              <a:rPr lang="pt-BR" dirty="0" smtClean="0"/>
              <a:t>FUNDAÇÃO NACIONAL DE SAÚDE</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pSp>
        <p:nvGrpSpPr>
          <p:cNvPr id="7" name="Grupo 6"/>
          <p:cNvGrpSpPr/>
          <p:nvPr/>
        </p:nvGrpSpPr>
        <p:grpSpPr>
          <a:xfrm>
            <a:off x="282220" y="1270000"/>
            <a:ext cx="8260889" cy="5257887"/>
            <a:chOff x="323349" y="1208226"/>
            <a:chExt cx="10267211" cy="5257887"/>
          </a:xfrm>
        </p:grpSpPr>
        <p:pic>
          <p:nvPicPr>
            <p:cNvPr id="5" name="Imagem 4"/>
            <p:cNvPicPr>
              <a:picLocks noChangeAspect="1"/>
            </p:cNvPicPr>
            <p:nvPr/>
          </p:nvPicPr>
          <p:blipFill>
            <a:blip r:embed="rId3"/>
            <a:stretch>
              <a:fillRect/>
            </a:stretch>
          </p:blipFill>
          <p:spPr>
            <a:xfrm>
              <a:off x="323349" y="1208226"/>
              <a:ext cx="10039916" cy="5257887"/>
            </a:xfrm>
            <a:prstGeom prst="rect">
              <a:avLst/>
            </a:prstGeom>
          </p:spPr>
        </p:pic>
        <p:sp>
          <p:nvSpPr>
            <p:cNvPr id="6" name="CaixaDeTexto 5"/>
            <p:cNvSpPr txBox="1"/>
            <p:nvPr/>
          </p:nvSpPr>
          <p:spPr>
            <a:xfrm>
              <a:off x="459650" y="1345473"/>
              <a:ext cx="10130910" cy="353943"/>
            </a:xfrm>
            <a:prstGeom prst="rect">
              <a:avLst/>
            </a:prstGeom>
            <a:solidFill>
              <a:schemeClr val="bg1"/>
            </a:solidFill>
          </p:spPr>
          <p:txBody>
            <a:bodyPr wrap="square" rtlCol="0">
              <a:spAutoFit/>
            </a:bodyPr>
            <a:lstStyle/>
            <a:p>
              <a:r>
                <a:rPr lang="pt-BR" sz="1700" dirty="0" smtClean="0"/>
                <a:t>Cronograma de execução para municípios com população até 20.000 habitantes</a:t>
              </a:r>
              <a:endParaRPr lang="pt-BR" sz="1700" dirty="0"/>
            </a:p>
          </p:txBody>
        </p:sp>
      </p:grpSp>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3643427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pSp>
        <p:nvGrpSpPr>
          <p:cNvPr id="13" name="Grupo 12"/>
          <p:cNvGrpSpPr/>
          <p:nvPr/>
        </p:nvGrpSpPr>
        <p:grpSpPr>
          <a:xfrm>
            <a:off x="355133" y="1672046"/>
            <a:ext cx="9180748" cy="4408505"/>
            <a:chOff x="516882" y="1964538"/>
            <a:chExt cx="10401735" cy="4809198"/>
          </a:xfrm>
        </p:grpSpPr>
        <p:pic>
          <p:nvPicPr>
            <p:cNvPr id="11" name="Imagem 10"/>
            <p:cNvPicPr>
              <a:picLocks noChangeAspect="1"/>
            </p:cNvPicPr>
            <p:nvPr/>
          </p:nvPicPr>
          <p:blipFill>
            <a:blip r:embed="rId3"/>
            <a:stretch>
              <a:fillRect/>
            </a:stretch>
          </p:blipFill>
          <p:spPr>
            <a:xfrm>
              <a:off x="516882" y="1964538"/>
              <a:ext cx="10312227" cy="4809198"/>
            </a:xfrm>
            <a:prstGeom prst="rect">
              <a:avLst/>
            </a:prstGeom>
          </p:spPr>
        </p:pic>
        <p:sp>
          <p:nvSpPr>
            <p:cNvPr id="12" name="CaixaDeTexto 11"/>
            <p:cNvSpPr txBox="1"/>
            <p:nvPr/>
          </p:nvSpPr>
          <p:spPr>
            <a:xfrm>
              <a:off x="521653" y="1964644"/>
              <a:ext cx="10396964" cy="402901"/>
            </a:xfrm>
            <a:prstGeom prst="rect">
              <a:avLst/>
            </a:prstGeom>
            <a:solidFill>
              <a:schemeClr val="bg1"/>
            </a:solidFill>
          </p:spPr>
          <p:txBody>
            <a:bodyPr wrap="square" rtlCol="0">
              <a:spAutoFit/>
            </a:bodyPr>
            <a:lstStyle/>
            <a:p>
              <a:r>
                <a:rPr lang="pt-BR" dirty="0" smtClean="0"/>
                <a:t>Cronograma de execução para municípios com população superior a 20.000 habitantes</a:t>
              </a:r>
              <a:endParaRPr lang="pt-BR" dirty="0"/>
            </a:p>
          </p:txBody>
        </p:sp>
      </p:grpSp>
      <p:pic>
        <p:nvPicPr>
          <p:cNvPr id="7" name="Image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9" name="Título 1"/>
          <p:cNvSpPr txBox="1">
            <a:spLocks/>
          </p:cNvSpPr>
          <p:nvPr/>
        </p:nvSpPr>
        <p:spPr>
          <a:xfrm>
            <a:off x="677334" y="31338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mtClean="0"/>
              <a:t>FUNDAÇÃO NACIONAL DE SAÚDE</a:t>
            </a:r>
            <a:endParaRPr lang="pt-BR" dirty="0"/>
          </a:p>
        </p:txBody>
      </p:sp>
    </p:spTree>
    <p:extLst>
      <p:ext uri="{BB962C8B-B14F-4D97-AF65-F5344CB8AC3E}">
        <p14:creationId xmlns:p14="http://schemas.microsoft.com/office/powerpoint/2010/main" val="3308254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97472"/>
            <a:ext cx="8596668" cy="978185"/>
          </a:xfrm>
        </p:spPr>
        <p:txBody>
          <a:bodyPr>
            <a:normAutofit fontScale="90000"/>
          </a:bodyPr>
          <a:lstStyle/>
          <a:p>
            <a:pPr algn="ctr"/>
            <a:r>
              <a:rPr lang="pt-BR" dirty="0" smtClean="0"/>
              <a:t>Planejar os serviços públicos  de saneamento básico ...</a:t>
            </a:r>
            <a:endParaRPr lang="pt-BR" dirty="0"/>
          </a:p>
        </p:txBody>
      </p:sp>
      <p:sp>
        <p:nvSpPr>
          <p:cNvPr id="3" name="Espaço Reservado para Conteúdo 2"/>
          <p:cNvSpPr>
            <a:spLocks noGrp="1"/>
          </p:cNvSpPr>
          <p:nvPr>
            <p:ph idx="1"/>
          </p:nvPr>
        </p:nvSpPr>
        <p:spPr>
          <a:xfrm>
            <a:off x="677333" y="2932212"/>
            <a:ext cx="9458339" cy="1910244"/>
          </a:xfrm>
        </p:spPr>
        <p:txBody>
          <a:bodyPr>
            <a:noAutofit/>
          </a:bodyPr>
          <a:lstStyle/>
          <a:p>
            <a:pPr marL="0" indent="0">
              <a:buNone/>
            </a:pPr>
            <a:r>
              <a:rPr lang="pt-BR" sz="3600" dirty="0" smtClean="0"/>
              <a:t>O interesse da Saneando em elaborar Planos</a:t>
            </a:r>
          </a:p>
          <a:p>
            <a:pPr marL="0" indent="0">
              <a:buNone/>
            </a:pPr>
            <a:endParaRPr lang="pt-BR" sz="3600" dirty="0"/>
          </a:p>
          <a:p>
            <a:pPr marL="0" indent="0">
              <a:buNone/>
            </a:pPr>
            <a:r>
              <a:rPr lang="pt-BR" sz="3600" dirty="0" smtClean="0"/>
              <a:t> ... Um pouco da nossa história.</a:t>
            </a:r>
          </a:p>
          <a:p>
            <a:pPr marL="0" indent="0">
              <a:buNone/>
            </a:pPr>
            <a:endParaRPr lang="pt-BR" sz="3600" dirty="0" smtClean="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19641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REALIDADE</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2551690097"/>
              </p:ext>
            </p:extLst>
          </p:nvPr>
        </p:nvGraphicFramePr>
        <p:xfrm>
          <a:off x="372435" y="1741997"/>
          <a:ext cx="9093538" cy="3953993"/>
        </p:xfrm>
        <a:graphic>
          <a:graphicData uri="http://schemas.openxmlformats.org/drawingml/2006/table">
            <a:tbl>
              <a:tblPr>
                <a:tableStyleId>{5C22544A-7EE6-4342-B048-85BDC9FD1C3A}</a:tableStyleId>
              </a:tblPr>
              <a:tblGrid>
                <a:gridCol w="1679208"/>
                <a:gridCol w="2092010"/>
                <a:gridCol w="3532156"/>
                <a:gridCol w="1790164"/>
              </a:tblGrid>
              <a:tr h="300433">
                <a:tc>
                  <a:txBody>
                    <a:bodyPr/>
                    <a:lstStyle/>
                    <a:p>
                      <a:pPr algn="ctr" fontAlgn="ctr"/>
                      <a:r>
                        <a:rPr lang="pt-BR" sz="1800" b="1" u="none" strike="noStrike" dirty="0">
                          <a:effectLst/>
                        </a:rPr>
                        <a:t>Município</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i="0" u="none" strike="noStrike" dirty="0" smtClean="0">
                          <a:solidFill>
                            <a:schemeClr val="dk1"/>
                          </a:solidFill>
                          <a:effectLst/>
                          <a:latin typeface="+mn-lt"/>
                        </a:rPr>
                        <a:t>Inicio</a:t>
                      </a:r>
                      <a:r>
                        <a:rPr lang="pt-BR" sz="1800" b="1" i="0" u="none" strike="noStrike" baseline="0" dirty="0" smtClean="0">
                          <a:solidFill>
                            <a:schemeClr val="dk1"/>
                          </a:solidFill>
                          <a:effectLst/>
                          <a:latin typeface="+mn-lt"/>
                        </a:rPr>
                        <a:t>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Fim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Total</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6695">
                <a:tc>
                  <a:txBody>
                    <a:bodyPr/>
                    <a:lstStyle/>
                    <a:p>
                      <a:pPr algn="ctr" fontAlgn="ctr"/>
                      <a:r>
                        <a:rPr lang="pt-BR" sz="1800" u="none" strike="noStrike" dirty="0">
                          <a:effectLst/>
                        </a:rPr>
                        <a:t>Camacã</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Julho 2012</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Dezembro 2013</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17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456695">
                <a:tc>
                  <a:txBody>
                    <a:bodyPr/>
                    <a:lstStyle/>
                    <a:p>
                      <a:pPr algn="ctr" fontAlgn="ctr"/>
                      <a:r>
                        <a:rPr lang="pt-BR" sz="1800" u="none" strike="noStrike" dirty="0">
                          <a:effectLst/>
                        </a:rPr>
                        <a:t>Ibiassucê</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Agosto</a:t>
                      </a:r>
                      <a:r>
                        <a:rPr lang="pt-BR" sz="1800" b="0" i="0" u="none" strike="noStrike" baseline="0" dirty="0" smtClean="0">
                          <a:solidFill>
                            <a:srgbClr val="000000"/>
                          </a:solidFill>
                          <a:effectLst/>
                          <a:latin typeface="Arial" panose="020B0604020202020204" pitchFamily="34" charset="0"/>
                        </a:rPr>
                        <a:t> de 2012</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Março 2015</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31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456695">
                <a:tc>
                  <a:txBody>
                    <a:bodyPr/>
                    <a:lstStyle/>
                    <a:p>
                      <a:pPr algn="ctr" fontAlgn="ctr"/>
                      <a:r>
                        <a:rPr lang="pt-BR" sz="1800" u="none" strike="noStrike" dirty="0">
                          <a:effectLst/>
                        </a:rPr>
                        <a:t>Rio do Contas</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Novembro</a:t>
                      </a:r>
                      <a:r>
                        <a:rPr lang="pt-BR" sz="1800" b="0" i="0" u="none" strike="noStrike" baseline="0" dirty="0" smtClean="0">
                          <a:solidFill>
                            <a:srgbClr val="000000"/>
                          </a:solidFill>
                          <a:effectLst/>
                          <a:latin typeface="Arial" panose="020B0604020202020204" pitchFamily="34" charset="0"/>
                        </a:rPr>
                        <a:t> 2012</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30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6695">
                <a:tc>
                  <a:txBody>
                    <a:bodyPr/>
                    <a:lstStyle/>
                    <a:p>
                      <a:pPr algn="ctr" fontAlgn="ctr"/>
                      <a:r>
                        <a:rPr lang="pt-BR" sz="1800" u="none" strike="noStrike" dirty="0">
                          <a:effectLst/>
                        </a:rPr>
                        <a:t>Rio do Antônio</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Julho</a:t>
                      </a:r>
                      <a:r>
                        <a:rPr lang="pt-BR" sz="1800" b="0" i="0" u="none" strike="noStrike" baseline="0" dirty="0" smtClean="0">
                          <a:solidFill>
                            <a:srgbClr val="000000"/>
                          </a:solidFill>
                          <a:effectLst/>
                          <a:latin typeface="Arial" panose="020B0604020202020204" pitchFamily="34" charset="0"/>
                        </a:rPr>
                        <a:t> 2013</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22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6695">
                <a:tc>
                  <a:txBody>
                    <a:bodyPr/>
                    <a:lstStyle/>
                    <a:p>
                      <a:pPr algn="ctr" fontAlgn="ctr"/>
                      <a:r>
                        <a:rPr lang="pt-BR" sz="1800" u="none" strike="noStrike" dirty="0" smtClean="0">
                          <a:effectLst/>
                        </a:rPr>
                        <a:t>Poções </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pt-BR" sz="1800" b="0" i="0" u="none" strike="noStrike" dirty="0" smtClean="0">
                          <a:solidFill>
                            <a:srgbClr val="000000"/>
                          </a:solidFill>
                          <a:effectLst/>
                          <a:latin typeface="Arial" panose="020B0604020202020204" pitchFamily="34" charset="0"/>
                        </a:rPr>
                        <a:t>Setembro 2013</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20 meses</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6695">
                <a:tc>
                  <a:txBody>
                    <a:bodyPr/>
                    <a:lstStyle/>
                    <a:p>
                      <a:pPr algn="ctr" fontAlgn="ctr"/>
                      <a:r>
                        <a:rPr lang="pt-BR" sz="1800" u="none" strike="noStrike" dirty="0">
                          <a:effectLst/>
                        </a:rPr>
                        <a:t>Boa  Nova </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Setembro 2013</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20</a:t>
                      </a:r>
                      <a:r>
                        <a:rPr lang="pt-BR" sz="1800" b="0" i="0" u="none" strike="noStrike" baseline="0" dirty="0" smtClean="0">
                          <a:solidFill>
                            <a:srgbClr val="000000"/>
                          </a:solidFill>
                          <a:effectLst/>
                          <a:latin typeface="Calibri" panose="020F0502020204030204" pitchFamily="34" charset="0"/>
                        </a:rPr>
                        <a:t>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6695">
                <a:tc>
                  <a:txBody>
                    <a:bodyPr/>
                    <a:lstStyle/>
                    <a:p>
                      <a:pPr algn="ctr" fontAlgn="ctr"/>
                      <a:r>
                        <a:rPr lang="pt-BR" sz="1800" u="none" strike="noStrike" dirty="0">
                          <a:effectLst/>
                        </a:rPr>
                        <a:t>Planalto</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Janeiro</a:t>
                      </a:r>
                      <a:r>
                        <a:rPr lang="pt-BR" sz="1800" b="0" i="0" u="none" strike="noStrike" baseline="0" dirty="0" smtClean="0">
                          <a:solidFill>
                            <a:srgbClr val="000000"/>
                          </a:solidFill>
                          <a:effectLst/>
                          <a:latin typeface="Arial" panose="020B0604020202020204" pitchFamily="34" charset="0"/>
                        </a:rPr>
                        <a:t> 2014</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16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6695">
                <a:tc>
                  <a:txBody>
                    <a:bodyPr/>
                    <a:lstStyle/>
                    <a:p>
                      <a:pPr algn="ctr" fontAlgn="ctr"/>
                      <a:r>
                        <a:rPr lang="pt-BR" sz="1800" u="none" strike="noStrike" dirty="0">
                          <a:effectLst/>
                        </a:rPr>
                        <a:t>Coaraci</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pt-BR" sz="1800" u="none" strike="noStrike" dirty="0" smtClean="0">
                          <a:effectLst/>
                        </a:rPr>
                        <a:t>Maio 2013</a:t>
                      </a:r>
                      <a:endParaRPr lang="pt-BR" sz="1800" b="0" i="0" u="none" strike="noStrike" dirty="0" smtClean="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Dezembro 2014 </a:t>
                      </a:r>
                      <a:r>
                        <a:rPr lang="pt-BR" sz="1200" b="0" i="0" u="none" strike="noStrike" dirty="0" smtClean="0">
                          <a:solidFill>
                            <a:srgbClr val="000000"/>
                          </a:solidFill>
                          <a:effectLst/>
                          <a:latin typeface="Arial" panose="020B0604020202020204" pitchFamily="34" charset="0"/>
                        </a:rPr>
                        <a:t>(expirou convênio)</a:t>
                      </a:r>
                      <a:endParaRPr lang="pt-BR" sz="12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19 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3010331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77778"/>
            <a:ext cx="8596668" cy="665408"/>
          </a:xfrm>
        </p:spPr>
        <p:txBody>
          <a:bodyPr>
            <a:normAutofit/>
          </a:bodyPr>
          <a:lstStyle/>
          <a:p>
            <a:r>
              <a:rPr lang="pt-BR" dirty="0" smtClean="0"/>
              <a:t>A FUNASA:</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9" name="CaixaDeTexto 8"/>
          <p:cNvSpPr txBox="1"/>
          <p:nvPr/>
        </p:nvSpPr>
        <p:spPr>
          <a:xfrm>
            <a:off x="334846" y="1262124"/>
            <a:ext cx="9295774" cy="5355312"/>
          </a:xfrm>
          <a:prstGeom prst="rect">
            <a:avLst/>
          </a:prstGeom>
          <a:noFill/>
        </p:spPr>
        <p:txBody>
          <a:bodyPr wrap="square" rtlCol="0">
            <a:spAutoFit/>
          </a:bodyPr>
          <a:lstStyle/>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De: </a:t>
            </a:r>
            <a:r>
              <a:rPr lang="pt-BR" altLang="pt-BR" sz="1200" b="1" dirty="0">
                <a:solidFill>
                  <a:srgbClr val="222222"/>
                </a:solidFill>
                <a:latin typeface="Arial" panose="020B0604020202020204" pitchFamily="34" charset="0"/>
                <a:cs typeface="Arial" panose="020B0604020202020204" pitchFamily="34" charset="0"/>
              </a:rPr>
              <a:t>Bruno Lopes de Assis</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4"/>
              </a:rPr>
              <a:t>bruno.assis@funasa.gov.br</a:t>
            </a:r>
            <a:r>
              <a:rPr lang="pt-BR" altLang="pt-BR" sz="1200" dirty="0">
                <a:solidFill>
                  <a:srgbClr val="222222"/>
                </a:solidFill>
                <a:latin typeface="Arial" panose="020B0604020202020204" pitchFamily="34" charset="0"/>
                <a:cs typeface="Arial" panose="020B0604020202020204" pitchFamily="34" charset="0"/>
              </a:rPr>
              <a:t>&gt;</a:t>
            </a:r>
            <a:r>
              <a:rPr lang="pt-BR" altLang="pt-BR" sz="1200" dirty="0"/>
              <a:t/>
            </a:r>
            <a:br>
              <a:rPr lang="pt-BR" altLang="pt-BR" sz="1200" dirty="0"/>
            </a:br>
            <a:r>
              <a:rPr lang="pt-BR" altLang="pt-BR" dirty="0">
                <a:solidFill>
                  <a:srgbClr val="222222"/>
                </a:solidFill>
                <a:latin typeface="Arial" panose="020B0604020202020204" pitchFamily="34" charset="0"/>
                <a:cs typeface="Arial" panose="020B0604020202020204" pitchFamily="34" charset="0"/>
              </a:rPr>
              <a:t>Data: 6 de maio de 2015 10:58</a:t>
            </a:r>
            <a:r>
              <a:rPr lang="pt-BR" altLang="pt-BR" sz="1200" dirty="0"/>
              <a:t/>
            </a:r>
            <a:br>
              <a:rPr lang="pt-BR" altLang="pt-BR" sz="1200" dirty="0"/>
            </a:br>
            <a:r>
              <a:rPr lang="pt-BR" altLang="pt-BR" sz="1200" dirty="0">
                <a:solidFill>
                  <a:srgbClr val="222222"/>
                </a:solidFill>
                <a:latin typeface="Arial" panose="020B0604020202020204" pitchFamily="34" charset="0"/>
                <a:cs typeface="Arial" panose="020B0604020202020204" pitchFamily="34" charset="0"/>
              </a:rPr>
              <a:t>Assunto: RES: PMSB Rio do </a:t>
            </a:r>
            <a:r>
              <a:rPr lang="pt-BR" altLang="pt-BR" sz="1200" dirty="0" err="1">
                <a:solidFill>
                  <a:srgbClr val="222222"/>
                </a:solidFill>
                <a:latin typeface="Arial" panose="020B0604020202020204" pitchFamily="34" charset="0"/>
                <a:cs typeface="Arial" panose="020B0604020202020204" pitchFamily="34" charset="0"/>
              </a:rPr>
              <a:t>Antôno</a:t>
            </a:r>
            <a:r>
              <a:rPr lang="pt-BR" altLang="pt-BR" sz="1200" dirty="0">
                <a:solidFill>
                  <a:srgbClr val="222222"/>
                </a:solidFill>
                <a:latin typeface="Arial" panose="020B0604020202020204" pitchFamily="34" charset="0"/>
                <a:cs typeface="Arial" panose="020B0604020202020204" pitchFamily="34" charset="0"/>
              </a:rPr>
              <a:t> - Parecer da FUNASA da Terceira versão do Produto E - 06-05-2015</a:t>
            </a:r>
            <a:r>
              <a:rPr lang="pt-BR" altLang="pt-BR" sz="1200" dirty="0"/>
              <a:t/>
            </a:r>
            <a:br>
              <a:rPr lang="pt-BR" altLang="pt-BR" sz="1200" dirty="0"/>
            </a:br>
            <a:r>
              <a:rPr lang="pt-BR" altLang="pt-BR" sz="1200" dirty="0">
                <a:solidFill>
                  <a:srgbClr val="222222"/>
                </a:solidFill>
                <a:latin typeface="Arial" panose="020B0604020202020204" pitchFamily="34" charset="0"/>
                <a:cs typeface="Arial" panose="020B0604020202020204" pitchFamily="34" charset="0"/>
              </a:rPr>
              <a:t>Para: "</a:t>
            </a:r>
            <a:r>
              <a:rPr lang="pt-BR" altLang="pt-BR" sz="1200" dirty="0">
                <a:solidFill>
                  <a:srgbClr val="1155CC"/>
                </a:solidFill>
                <a:latin typeface="Arial" panose="020B0604020202020204" pitchFamily="34" charset="0"/>
                <a:cs typeface="Arial" panose="020B0604020202020204" pitchFamily="34" charset="0"/>
                <a:hlinkClick r:id="rId5"/>
              </a:rPr>
              <a:t>pm.riodoantonio@hotmail.com</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5"/>
              </a:rPr>
              <a:t>pm.riodoantonio@hotmail.com</a:t>
            </a:r>
            <a:r>
              <a:rPr lang="pt-BR" altLang="pt-BR" sz="1200" dirty="0">
                <a:solidFill>
                  <a:srgbClr val="222222"/>
                </a:solidFill>
                <a:latin typeface="Arial" panose="020B0604020202020204" pitchFamily="34" charset="0"/>
                <a:cs typeface="Arial" panose="020B0604020202020204" pitchFamily="34" charset="0"/>
              </a:rPr>
              <a:t>&gt;, </a:t>
            </a:r>
            <a:r>
              <a:rPr lang="pt-BR" altLang="pt-BR" sz="1200" dirty="0" err="1">
                <a:solidFill>
                  <a:srgbClr val="222222"/>
                </a:solidFill>
                <a:latin typeface="Arial" panose="020B0604020202020204" pitchFamily="34" charset="0"/>
                <a:cs typeface="Arial" panose="020B0604020202020204" pitchFamily="34" charset="0"/>
              </a:rPr>
              <a:t>Livia</a:t>
            </a:r>
            <a:r>
              <a:rPr lang="pt-BR" altLang="pt-BR" sz="1200" dirty="0">
                <a:solidFill>
                  <a:srgbClr val="222222"/>
                </a:solidFill>
                <a:latin typeface="Arial" panose="020B0604020202020204" pitchFamily="34" charset="0"/>
                <a:cs typeface="Arial" panose="020B0604020202020204" pitchFamily="34" charset="0"/>
              </a:rPr>
              <a:t> </a:t>
            </a:r>
            <a:r>
              <a:rPr lang="pt-BR" altLang="pt-BR" sz="1200" dirty="0" err="1">
                <a:solidFill>
                  <a:srgbClr val="222222"/>
                </a:solidFill>
                <a:latin typeface="Arial" panose="020B0604020202020204" pitchFamily="34" charset="0"/>
                <a:cs typeface="Arial" panose="020B0604020202020204" pitchFamily="34" charset="0"/>
              </a:rPr>
              <a:t>Duca</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6"/>
              </a:rPr>
              <a:t>liviaduca@gmail.com</a:t>
            </a:r>
            <a:r>
              <a:rPr lang="pt-BR" altLang="pt-BR" sz="1200" dirty="0">
                <a:solidFill>
                  <a:srgbClr val="222222"/>
                </a:solidFill>
                <a:latin typeface="Arial" panose="020B0604020202020204" pitchFamily="34" charset="0"/>
                <a:cs typeface="Arial" panose="020B0604020202020204" pitchFamily="34" charset="0"/>
              </a:rPr>
              <a:t>&gt;, "</a:t>
            </a:r>
            <a:r>
              <a:rPr lang="pt-BR" altLang="pt-BR" sz="1200" dirty="0">
                <a:solidFill>
                  <a:srgbClr val="1155CC"/>
                </a:solidFill>
                <a:latin typeface="Arial" panose="020B0604020202020204" pitchFamily="34" charset="0"/>
                <a:cs typeface="Arial" panose="020B0604020202020204" pitchFamily="34" charset="0"/>
                <a:hlinkClick r:id="rId7"/>
              </a:rPr>
              <a:t>geraldobotelho@gmail.com</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7"/>
              </a:rPr>
              <a:t>geraldobotelho@gmail.com</a:t>
            </a:r>
            <a:r>
              <a:rPr lang="pt-BR" altLang="pt-BR" sz="1200" dirty="0">
                <a:solidFill>
                  <a:srgbClr val="222222"/>
                </a:solidFill>
                <a:latin typeface="Arial" panose="020B0604020202020204" pitchFamily="34" charset="0"/>
                <a:cs typeface="Arial" panose="020B0604020202020204" pitchFamily="34" charset="0"/>
              </a:rPr>
              <a:t>&gt;, "</a:t>
            </a:r>
            <a:r>
              <a:rPr lang="pt-BR" altLang="pt-BR" sz="1200" dirty="0">
                <a:solidFill>
                  <a:srgbClr val="1155CC"/>
                </a:solidFill>
                <a:latin typeface="Arial" panose="020B0604020202020204" pitchFamily="34" charset="0"/>
                <a:cs typeface="Arial" panose="020B0604020202020204" pitchFamily="34" charset="0"/>
                <a:hlinkClick r:id="rId8"/>
              </a:rPr>
              <a:t>marlene.sorte@bol.com.br</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8"/>
              </a:rPr>
              <a:t>marlene.sorte@bol.com.br</a:t>
            </a:r>
            <a:r>
              <a:rPr lang="pt-BR" altLang="pt-BR" sz="1200" dirty="0">
                <a:solidFill>
                  <a:srgbClr val="222222"/>
                </a:solidFill>
                <a:latin typeface="Arial" panose="020B0604020202020204" pitchFamily="34" charset="0"/>
                <a:cs typeface="Arial" panose="020B0604020202020204" pitchFamily="34" charset="0"/>
              </a:rPr>
              <a:t>&gt;</a:t>
            </a:r>
            <a:r>
              <a:rPr lang="pt-BR" altLang="pt-BR" sz="1200" dirty="0"/>
              <a:t/>
            </a:r>
            <a:br>
              <a:rPr lang="pt-BR" altLang="pt-BR" sz="1200" dirty="0"/>
            </a:br>
            <a:r>
              <a:rPr lang="pt-BR" altLang="pt-BR" sz="1200" dirty="0" err="1">
                <a:solidFill>
                  <a:srgbClr val="222222"/>
                </a:solidFill>
                <a:latin typeface="Arial" panose="020B0604020202020204" pitchFamily="34" charset="0"/>
                <a:cs typeface="Arial" panose="020B0604020202020204" pitchFamily="34" charset="0"/>
              </a:rPr>
              <a:t>Cc</a:t>
            </a:r>
            <a:r>
              <a:rPr lang="pt-BR" altLang="pt-BR" sz="1200" dirty="0">
                <a:solidFill>
                  <a:srgbClr val="222222"/>
                </a:solidFill>
                <a:latin typeface="Arial" panose="020B0604020202020204" pitchFamily="34" charset="0"/>
                <a:cs typeface="Arial" panose="020B0604020202020204" pitchFamily="34" charset="0"/>
              </a:rPr>
              <a:t>: </a:t>
            </a:r>
            <a:r>
              <a:rPr lang="pt-BR" altLang="pt-BR" sz="1200" dirty="0" err="1">
                <a:solidFill>
                  <a:srgbClr val="222222"/>
                </a:solidFill>
                <a:latin typeface="Arial" panose="020B0604020202020204" pitchFamily="34" charset="0"/>
                <a:cs typeface="Arial" panose="020B0604020202020204" pitchFamily="34" charset="0"/>
              </a:rPr>
              <a:t>Jacilene</a:t>
            </a:r>
            <a:r>
              <a:rPr lang="pt-BR" altLang="pt-BR" sz="1200" dirty="0">
                <a:solidFill>
                  <a:srgbClr val="222222"/>
                </a:solidFill>
                <a:latin typeface="Arial" panose="020B0604020202020204" pitchFamily="34" charset="0"/>
                <a:cs typeface="Arial" panose="020B0604020202020204" pitchFamily="34" charset="0"/>
              </a:rPr>
              <a:t> Rodrigues da Silva Costa &lt;</a:t>
            </a:r>
            <a:r>
              <a:rPr lang="pt-BR" altLang="pt-BR" sz="1200" dirty="0">
                <a:solidFill>
                  <a:srgbClr val="1155CC"/>
                </a:solidFill>
                <a:latin typeface="Arial" panose="020B0604020202020204" pitchFamily="34" charset="0"/>
                <a:cs typeface="Arial" panose="020B0604020202020204" pitchFamily="34" charset="0"/>
                <a:hlinkClick r:id="rId9"/>
              </a:rPr>
              <a:t>jacilene.costa@funasa.gov.br</a:t>
            </a:r>
            <a:r>
              <a:rPr lang="pt-BR" altLang="pt-BR" sz="1200" dirty="0">
                <a:solidFill>
                  <a:srgbClr val="222222"/>
                </a:solidFill>
                <a:latin typeface="Arial" panose="020B0604020202020204" pitchFamily="34" charset="0"/>
                <a:cs typeface="Arial" panose="020B0604020202020204" pitchFamily="34" charset="0"/>
              </a:rPr>
              <a:t>&gt;, João </a:t>
            </a:r>
            <a:r>
              <a:rPr lang="pt-BR" altLang="pt-BR" sz="1200" dirty="0" err="1">
                <a:solidFill>
                  <a:srgbClr val="222222"/>
                </a:solidFill>
                <a:latin typeface="Arial" panose="020B0604020202020204" pitchFamily="34" charset="0"/>
                <a:cs typeface="Arial" panose="020B0604020202020204" pitchFamily="34" charset="0"/>
              </a:rPr>
              <a:t>Antonio</a:t>
            </a:r>
            <a:r>
              <a:rPr lang="pt-BR" altLang="pt-BR" sz="1200" dirty="0">
                <a:solidFill>
                  <a:srgbClr val="222222"/>
                </a:solidFill>
                <a:latin typeface="Arial" panose="020B0604020202020204" pitchFamily="34" charset="0"/>
                <a:cs typeface="Arial" panose="020B0604020202020204" pitchFamily="34" charset="0"/>
              </a:rPr>
              <a:t> Maciel Maia &lt;</a:t>
            </a:r>
            <a:r>
              <a:rPr lang="pt-BR" altLang="pt-BR" sz="1200" dirty="0">
                <a:solidFill>
                  <a:srgbClr val="1155CC"/>
                </a:solidFill>
                <a:latin typeface="Arial" panose="020B0604020202020204" pitchFamily="34" charset="0"/>
                <a:cs typeface="Arial" panose="020B0604020202020204" pitchFamily="34" charset="0"/>
                <a:hlinkClick r:id="rId10"/>
              </a:rPr>
              <a:t>joao.maciel@funasa.gov.br</a:t>
            </a:r>
            <a:r>
              <a:rPr lang="pt-BR" altLang="pt-BR" sz="1200" dirty="0">
                <a:solidFill>
                  <a:srgbClr val="222222"/>
                </a:solidFill>
                <a:latin typeface="Arial" panose="020B0604020202020204" pitchFamily="34" charset="0"/>
                <a:cs typeface="Arial" panose="020B0604020202020204" pitchFamily="34" charset="0"/>
              </a:rPr>
              <a:t>&gt;, "</a:t>
            </a:r>
            <a:r>
              <a:rPr lang="pt-BR" altLang="pt-BR" sz="1200" dirty="0">
                <a:solidFill>
                  <a:srgbClr val="1155CC"/>
                </a:solidFill>
                <a:latin typeface="Arial" panose="020B0604020202020204" pitchFamily="34" charset="0"/>
                <a:cs typeface="Arial" panose="020B0604020202020204" pitchFamily="34" charset="0"/>
                <a:hlinkClick r:id="rId11"/>
              </a:rPr>
              <a:t>joycejm@ig.com.br</a:t>
            </a:r>
            <a:r>
              <a:rPr lang="pt-BR" altLang="pt-BR" sz="1200" dirty="0">
                <a:solidFill>
                  <a:srgbClr val="222222"/>
                </a:solidFill>
                <a:latin typeface="Arial" panose="020B0604020202020204" pitchFamily="34" charset="0"/>
                <a:cs typeface="Arial" panose="020B0604020202020204" pitchFamily="34" charset="0"/>
              </a:rPr>
              <a:t>" &lt;</a:t>
            </a:r>
            <a:r>
              <a:rPr lang="pt-BR" altLang="pt-BR" sz="1200" dirty="0">
                <a:solidFill>
                  <a:srgbClr val="1155CC"/>
                </a:solidFill>
                <a:latin typeface="Arial" panose="020B0604020202020204" pitchFamily="34" charset="0"/>
                <a:cs typeface="Arial" panose="020B0604020202020204" pitchFamily="34" charset="0"/>
                <a:hlinkClick r:id="rId11"/>
              </a:rPr>
              <a:t>joycejm@ig.com.br</a:t>
            </a:r>
            <a:r>
              <a:rPr lang="pt-BR" altLang="pt-BR" sz="1200" dirty="0">
                <a:solidFill>
                  <a:srgbClr val="222222"/>
                </a:solidFill>
                <a:latin typeface="Arial" panose="020B0604020202020204" pitchFamily="34" charset="0"/>
                <a:cs typeface="Arial" panose="020B0604020202020204" pitchFamily="34" charset="0"/>
              </a:rPr>
              <a:t>&gt;</a:t>
            </a:r>
            <a:r>
              <a:rPr lang="pt-BR" altLang="pt-BR" sz="1200" dirty="0"/>
              <a:t/>
            </a:r>
            <a:br>
              <a:rPr lang="pt-BR" altLang="pt-BR" sz="1200" dirty="0"/>
            </a:br>
            <a:endParaRPr lang="pt-BR" altLang="pt-BR" sz="1200" dirty="0" smtClean="0"/>
          </a:p>
          <a:p>
            <a:pPr lvl="0" eaLnBrk="0" fontAlgn="base" hangingPunct="0">
              <a:spcBef>
                <a:spcPct val="0"/>
              </a:spcBef>
              <a:spcAft>
                <a:spcPct val="0"/>
              </a:spcAft>
            </a:pPr>
            <a:r>
              <a:rPr lang="pt-BR" altLang="pt-BR" sz="1200" dirty="0" smtClean="0">
                <a:solidFill>
                  <a:srgbClr val="222222"/>
                </a:solidFill>
                <a:latin typeface="Arial" panose="020B0604020202020204" pitchFamily="34" charset="0"/>
                <a:cs typeface="Arial" panose="020B0604020202020204" pitchFamily="34" charset="0"/>
              </a:rPr>
              <a:t>Senhor </a:t>
            </a:r>
            <a:r>
              <a:rPr lang="pt-BR" altLang="pt-BR" sz="1200" dirty="0">
                <a:solidFill>
                  <a:srgbClr val="222222"/>
                </a:solidFill>
                <a:latin typeface="Arial" panose="020B0604020202020204" pitchFamily="34" charset="0"/>
                <a:cs typeface="Arial" panose="020B0604020202020204" pitchFamily="34" charset="0"/>
              </a:rPr>
              <a:t>Prefeito,</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Após análise pelo Núcleo </a:t>
            </a:r>
            <a:r>
              <a:rPr lang="pt-BR" altLang="pt-BR" sz="1200" dirty="0" err="1">
                <a:solidFill>
                  <a:srgbClr val="222222"/>
                </a:solidFill>
                <a:latin typeface="Arial" panose="020B0604020202020204" pitchFamily="34" charset="0"/>
                <a:cs typeface="Arial" panose="020B0604020202020204" pitchFamily="34" charset="0"/>
              </a:rPr>
              <a:t>Intersetorial</a:t>
            </a:r>
            <a:r>
              <a:rPr lang="pt-BR" altLang="pt-BR" sz="1200" dirty="0">
                <a:solidFill>
                  <a:srgbClr val="222222"/>
                </a:solidFill>
                <a:latin typeface="Arial" panose="020B0604020202020204" pitchFamily="34" charset="0"/>
                <a:cs typeface="Arial" panose="020B0604020202020204" pitchFamily="34" charset="0"/>
              </a:rPr>
              <a:t> de Cooperação Técnica da FUNASA/SUEST-BA da primeira versão do produto E - Relatório de Programas, Projetos e Ações do Plano Municipal de Saneamento de Rio do Antônio, </a:t>
            </a:r>
            <a:r>
              <a:rPr lang="pt-BR" altLang="pt-BR" dirty="0">
                <a:solidFill>
                  <a:srgbClr val="222222"/>
                </a:solidFill>
                <a:latin typeface="Arial" panose="020B0604020202020204" pitchFamily="34" charset="0"/>
                <a:cs typeface="Arial" panose="020B0604020202020204" pitchFamily="34" charset="0"/>
              </a:rPr>
              <a:t>enviada por e-mail no dia 16 de janeiro de 2015</a:t>
            </a:r>
            <a:r>
              <a:rPr lang="pt-BR" altLang="pt-BR" sz="1200" dirty="0">
                <a:solidFill>
                  <a:srgbClr val="222222"/>
                </a:solidFill>
                <a:latin typeface="Arial" panose="020B0604020202020204" pitchFamily="34" charset="0"/>
                <a:cs typeface="Arial" panose="020B0604020202020204" pitchFamily="34" charset="0"/>
              </a:rPr>
              <a:t>, informo que este produto apresenta restrições quanto à sua aprovação, que estão esclarecidas no parecer em anexo.</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Para formalizar a aprovação do Produto E, solicito que as pendências sejam corrigidas.</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Conto com a compreensão e colaboração de todos.</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Atenciosamente,</a:t>
            </a:r>
          </a:p>
          <a:p>
            <a:pPr lvl="0" eaLnBrk="0" fontAlgn="base" hangingPunct="0">
              <a:spcBef>
                <a:spcPct val="0"/>
              </a:spcBef>
              <a:spcAft>
                <a:spcPct val="0"/>
              </a:spcAft>
            </a:pPr>
            <a:r>
              <a:rPr lang="pt-BR" altLang="pt-BR" sz="1200" dirty="0">
                <a:solidFill>
                  <a:srgbClr val="222222"/>
                </a:solidFill>
                <a:latin typeface="Arial" panose="020B0604020202020204" pitchFamily="34" charset="0"/>
                <a:cs typeface="Arial" panose="020B0604020202020204" pitchFamily="34" charset="0"/>
              </a:rPr>
              <a:t> </a:t>
            </a:r>
          </a:p>
          <a:p>
            <a:pPr lvl="0" eaLnBrk="0" fontAlgn="base" hangingPunct="0">
              <a:spcBef>
                <a:spcPct val="0"/>
              </a:spcBef>
              <a:spcAft>
                <a:spcPct val="0"/>
              </a:spcAft>
            </a:pPr>
            <a:r>
              <a:rPr lang="pt-BR" altLang="pt-BR" sz="1200" b="1" i="1" dirty="0">
                <a:solidFill>
                  <a:srgbClr val="222222"/>
                </a:solidFill>
                <a:latin typeface="Arial" panose="020B0604020202020204" pitchFamily="34" charset="0"/>
                <a:cs typeface="Arial" panose="020B0604020202020204" pitchFamily="34" charset="0"/>
              </a:rPr>
              <a:t>Bruno Lopes de Assis</a:t>
            </a:r>
            <a:endParaRPr lang="pt-BR" altLang="pt-BR" sz="1200" dirty="0">
              <a:solidFill>
                <a:srgbClr val="222222"/>
              </a:solidFill>
              <a:latin typeface="Arial" panose="020B0604020202020204" pitchFamily="34" charset="0"/>
              <a:cs typeface="Arial" panose="020B0604020202020204" pitchFamily="34" charset="0"/>
            </a:endParaRPr>
          </a:p>
          <a:p>
            <a:pPr lvl="0" eaLnBrk="0" fontAlgn="base" hangingPunct="0">
              <a:spcBef>
                <a:spcPct val="0"/>
              </a:spcBef>
              <a:spcAft>
                <a:spcPct val="0"/>
              </a:spcAft>
            </a:pPr>
            <a:r>
              <a:rPr lang="pt-BR" altLang="pt-BR" sz="1200" i="1" dirty="0">
                <a:solidFill>
                  <a:srgbClr val="222222"/>
                </a:solidFill>
                <a:latin typeface="Arial" panose="020B0604020202020204" pitchFamily="34" charset="0"/>
                <a:cs typeface="Arial" panose="020B0604020202020204" pitchFamily="34" charset="0"/>
              </a:rPr>
              <a:t>Coordenador do NICT-BA</a:t>
            </a:r>
            <a:endParaRPr lang="pt-BR" altLang="pt-BR" sz="1200" dirty="0">
              <a:solidFill>
                <a:srgbClr val="222222"/>
              </a:solidFill>
              <a:latin typeface="Arial" panose="020B0604020202020204" pitchFamily="34" charset="0"/>
              <a:cs typeface="Arial" panose="020B0604020202020204" pitchFamily="34" charset="0"/>
            </a:endParaRPr>
          </a:p>
          <a:p>
            <a:pPr lvl="0" eaLnBrk="0" fontAlgn="base" hangingPunct="0">
              <a:spcBef>
                <a:spcPct val="0"/>
              </a:spcBef>
              <a:spcAft>
                <a:spcPct val="0"/>
              </a:spcAft>
            </a:pPr>
            <a:r>
              <a:rPr lang="pt-BR" altLang="pt-BR" sz="1200" i="1" dirty="0">
                <a:solidFill>
                  <a:srgbClr val="222222"/>
                </a:solidFill>
                <a:latin typeface="Arial" panose="020B0604020202020204" pitchFamily="34" charset="0"/>
                <a:cs typeface="Arial" panose="020B0604020202020204" pitchFamily="34" charset="0"/>
              </a:rPr>
              <a:t>Engenheiro Civil, Sanitarista e Ambiental</a:t>
            </a:r>
            <a:endParaRPr lang="pt-BR" altLang="pt-BR" sz="1200" dirty="0">
              <a:solidFill>
                <a:srgbClr val="222222"/>
              </a:solidFill>
              <a:latin typeface="Arial" panose="020B0604020202020204" pitchFamily="34" charset="0"/>
              <a:cs typeface="Arial" panose="020B0604020202020204" pitchFamily="34" charset="0"/>
            </a:endParaRPr>
          </a:p>
          <a:p>
            <a:pPr lvl="0" eaLnBrk="0" fontAlgn="base" hangingPunct="0">
              <a:spcBef>
                <a:spcPct val="0"/>
              </a:spcBef>
              <a:spcAft>
                <a:spcPct val="0"/>
              </a:spcAft>
            </a:pPr>
            <a:r>
              <a:rPr lang="pt-BR" altLang="pt-BR" sz="1200" i="1" dirty="0">
                <a:solidFill>
                  <a:srgbClr val="222222"/>
                </a:solidFill>
                <a:latin typeface="Arial" panose="020B0604020202020204" pitchFamily="34" charset="0"/>
                <a:cs typeface="Arial" panose="020B0604020202020204" pitchFamily="34" charset="0"/>
              </a:rPr>
              <a:t>Ministério da Saúde/FUNASA/SUEST-BA/DIESP</a:t>
            </a:r>
            <a:endParaRPr lang="pt-BR" altLang="pt-BR" sz="1200" dirty="0">
              <a:latin typeface="Arial" panose="020B0604020202020204" pitchFamily="34" charset="0"/>
            </a:endParaRPr>
          </a:p>
          <a:p>
            <a:endParaRPr lang="pt-BR" sz="1200" dirty="0"/>
          </a:p>
        </p:txBody>
      </p:sp>
      <p:sp>
        <p:nvSpPr>
          <p:cNvPr id="14" name="Rectangle 6"/>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
        <p:nvSpPr>
          <p:cNvPr id="16" name="Retângulo 15"/>
          <p:cNvSpPr/>
          <p:nvPr/>
        </p:nvSpPr>
        <p:spPr>
          <a:xfrm>
            <a:off x="686533" y="1284719"/>
            <a:ext cx="4082608" cy="234596"/>
          </a:xfrm>
          <a:prstGeom prst="rect">
            <a:avLst/>
          </a:prstGeom>
          <a:gradFill>
            <a:gsLst>
              <a:gs pos="0">
                <a:schemeClr val="accent1">
                  <a:lumMod val="5000"/>
                  <a:lumOff val="95000"/>
                  <a:alpha val="68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Retângulo 16"/>
          <p:cNvSpPr/>
          <p:nvPr/>
        </p:nvSpPr>
        <p:spPr>
          <a:xfrm>
            <a:off x="334846" y="1987777"/>
            <a:ext cx="8783396" cy="729665"/>
          </a:xfrm>
          <a:prstGeom prst="rect">
            <a:avLst/>
          </a:prstGeom>
          <a:gradFill flip="none" rotWithShape="1">
            <a:gsLst>
              <a:gs pos="0">
                <a:schemeClr val="accent1">
                  <a:lumMod val="5000"/>
                  <a:lumOff val="95000"/>
                  <a:alpha val="59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Retângulo 17"/>
          <p:cNvSpPr/>
          <p:nvPr/>
        </p:nvSpPr>
        <p:spPr>
          <a:xfrm>
            <a:off x="334846" y="5561523"/>
            <a:ext cx="4082608" cy="904590"/>
          </a:xfrm>
          <a:prstGeom prst="rect">
            <a:avLst/>
          </a:prstGeom>
          <a:gradFill flip="none" rotWithShape="1">
            <a:gsLst>
              <a:gs pos="0">
                <a:schemeClr val="accent1">
                  <a:lumMod val="5000"/>
                  <a:lumOff val="95000"/>
                  <a:alpha val="39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CaixaDeTexto 18"/>
          <p:cNvSpPr txBox="1"/>
          <p:nvPr/>
        </p:nvSpPr>
        <p:spPr>
          <a:xfrm>
            <a:off x="5389608" y="5362010"/>
            <a:ext cx="4859383" cy="369332"/>
          </a:xfrm>
          <a:prstGeom prst="rect">
            <a:avLst/>
          </a:prstGeom>
          <a:noFill/>
        </p:spPr>
        <p:txBody>
          <a:bodyPr wrap="square" rtlCol="0">
            <a:spAutoFit/>
          </a:bodyPr>
          <a:lstStyle/>
          <a:p>
            <a:r>
              <a:rPr lang="pt-BR" b="1" dirty="0" smtClean="0">
                <a:solidFill>
                  <a:srgbClr val="FF0000"/>
                </a:solidFill>
              </a:rPr>
              <a:t>Quase 4 (quatro) meses de espera !!!</a:t>
            </a:r>
            <a:endParaRPr lang="pt-BR" b="1" dirty="0">
              <a:solidFill>
                <a:srgbClr val="FF0000"/>
              </a:solidFill>
            </a:endParaRPr>
          </a:p>
        </p:txBody>
      </p:sp>
    </p:spTree>
    <p:extLst>
      <p:ext uri="{BB962C8B-B14F-4D97-AF65-F5344CB8AC3E}">
        <p14:creationId xmlns:p14="http://schemas.microsoft.com/office/powerpoint/2010/main" val="31693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1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5818" y="197475"/>
            <a:ext cx="8943186" cy="1320800"/>
          </a:xfrm>
        </p:spPr>
        <p:txBody>
          <a:bodyPr/>
          <a:lstStyle/>
          <a:p>
            <a:r>
              <a:rPr lang="pt-BR" dirty="0" smtClean="0"/>
              <a:t>MINISTÉRIO DAS CIDADES/CAIXA ECONÔMICA FEDERAL (JUAZEIRO)</a:t>
            </a:r>
            <a:endParaRPr lang="pt-BR" dirty="0"/>
          </a:p>
        </p:txBody>
      </p:sp>
      <p:sp>
        <p:nvSpPr>
          <p:cNvPr id="3" name="Espaço Reservado para Conteúdo 2"/>
          <p:cNvSpPr>
            <a:spLocks noGrp="1"/>
          </p:cNvSpPr>
          <p:nvPr>
            <p:ph idx="1"/>
          </p:nvPr>
        </p:nvSpPr>
        <p:spPr>
          <a:xfrm>
            <a:off x="677332" y="1687132"/>
            <a:ext cx="9818949" cy="4984123"/>
          </a:xfrm>
        </p:spPr>
        <p:txBody>
          <a:bodyPr>
            <a:normAutofit/>
          </a:bodyPr>
          <a:lstStyle/>
          <a:p>
            <a:pPr marL="0" indent="0">
              <a:buNone/>
            </a:pPr>
            <a:endParaRPr lang="pt-BR" dirty="0" smtClean="0"/>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6" name="Imagem 5"/>
          <p:cNvPicPr>
            <a:picLocks noChangeAspect="1"/>
          </p:cNvPicPr>
          <p:nvPr/>
        </p:nvPicPr>
        <p:blipFill>
          <a:blip r:embed="rId3"/>
          <a:stretch>
            <a:fillRect/>
          </a:stretch>
        </p:blipFill>
        <p:spPr>
          <a:xfrm>
            <a:off x="847709" y="2434640"/>
            <a:ext cx="7974319" cy="3862615"/>
          </a:xfrm>
          <a:prstGeom prst="rect">
            <a:avLst/>
          </a:prstGeom>
        </p:spPr>
      </p:pic>
      <p:pic>
        <p:nvPicPr>
          <p:cNvPr id="7" name="Image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297705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064654"/>
          </a:xfrm>
        </p:spPr>
        <p:txBody>
          <a:bodyPr/>
          <a:lstStyle/>
          <a:p>
            <a:r>
              <a:rPr lang="pt-BR" dirty="0" smtClean="0"/>
              <a:t>A REALIDADE</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a:p>
          <a:p>
            <a:endParaRPr lang="pt-BR" dirty="0"/>
          </a:p>
          <a:p>
            <a:endParaRPr lang="pt-BR" dirty="0" smtClean="0"/>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5" name="Tabela 4"/>
          <p:cNvGraphicFramePr>
            <a:graphicFrameLocks noGrp="1"/>
          </p:cNvGraphicFramePr>
          <p:nvPr>
            <p:extLst>
              <p:ext uri="{D42A27DB-BD31-4B8C-83A1-F6EECF244321}">
                <p14:modId xmlns:p14="http://schemas.microsoft.com/office/powerpoint/2010/main" val="2457335856"/>
              </p:ext>
            </p:extLst>
          </p:nvPr>
        </p:nvGraphicFramePr>
        <p:xfrm>
          <a:off x="950820" y="2073500"/>
          <a:ext cx="7884087" cy="2388406"/>
        </p:xfrm>
        <a:graphic>
          <a:graphicData uri="http://schemas.openxmlformats.org/drawingml/2006/table">
            <a:tbl>
              <a:tblPr>
                <a:tableStyleId>{5C22544A-7EE6-4342-B048-85BDC9FD1C3A}</a:tableStyleId>
              </a:tblPr>
              <a:tblGrid>
                <a:gridCol w="1707360"/>
                <a:gridCol w="2048866"/>
                <a:gridCol w="1822888"/>
                <a:gridCol w="2304973"/>
              </a:tblGrid>
              <a:tr h="954565">
                <a:tc>
                  <a:txBody>
                    <a:bodyPr/>
                    <a:lstStyle/>
                    <a:p>
                      <a:pPr algn="ctr" fontAlgn="ctr"/>
                      <a:r>
                        <a:rPr lang="pt-BR" sz="1800" b="1" u="none" strike="noStrike" dirty="0">
                          <a:effectLst/>
                        </a:rPr>
                        <a:t>Município</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i="0" u="none" strike="noStrike" dirty="0" smtClean="0">
                          <a:solidFill>
                            <a:schemeClr val="dk1"/>
                          </a:solidFill>
                          <a:effectLst/>
                          <a:latin typeface="+mn-lt"/>
                        </a:rPr>
                        <a:t>Inicio</a:t>
                      </a:r>
                      <a:r>
                        <a:rPr lang="pt-BR" sz="1800" b="1" i="0" u="none" strike="noStrike" baseline="0" dirty="0" smtClean="0">
                          <a:solidFill>
                            <a:schemeClr val="dk1"/>
                          </a:solidFill>
                          <a:effectLst/>
                          <a:latin typeface="+mn-lt"/>
                        </a:rPr>
                        <a:t>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Fim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Total</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33841">
                <a:tc>
                  <a:txBody>
                    <a:bodyPr/>
                    <a:lstStyle/>
                    <a:p>
                      <a:pPr algn="ctr" fontAlgn="ctr"/>
                      <a:r>
                        <a:rPr lang="pt-BR" sz="1800" u="none" strike="noStrike" dirty="0" smtClean="0">
                          <a:effectLst/>
                        </a:rPr>
                        <a:t>Juazeiro</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pt-BR" sz="1800" b="0" i="0" u="none" strike="noStrike" dirty="0" smtClean="0">
                          <a:solidFill>
                            <a:srgbClr val="000000"/>
                          </a:solidFill>
                          <a:effectLst/>
                          <a:latin typeface="Arial" panose="020B0604020202020204" pitchFamily="34" charset="0"/>
                        </a:rPr>
                        <a:t>Julho 2013</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22 meses</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7" name="CaixaDeTexto 6"/>
          <p:cNvSpPr txBox="1"/>
          <p:nvPr/>
        </p:nvSpPr>
        <p:spPr>
          <a:xfrm>
            <a:off x="2044069" y="5289906"/>
            <a:ext cx="8147904" cy="369332"/>
          </a:xfrm>
          <a:prstGeom prst="rect">
            <a:avLst/>
          </a:prstGeom>
          <a:noFill/>
        </p:spPr>
        <p:txBody>
          <a:bodyPr wrap="square" rtlCol="0">
            <a:spAutoFit/>
          </a:bodyPr>
          <a:lstStyle/>
          <a:p>
            <a:r>
              <a:rPr lang="pt-BR" b="1" dirty="0" smtClean="0">
                <a:solidFill>
                  <a:srgbClr val="FF0000"/>
                </a:solidFill>
              </a:rPr>
              <a:t>AINDA ESTAMOS NA ETAPA 3 (Prognóstico). </a:t>
            </a:r>
            <a:endParaRPr lang="pt-BR" b="1" dirty="0">
              <a:solidFill>
                <a:srgbClr val="FF0000"/>
              </a:solidFill>
            </a:endParaRPr>
          </a:p>
        </p:txBody>
      </p:sp>
    </p:spTree>
    <p:extLst>
      <p:ext uri="{BB962C8B-B14F-4D97-AF65-F5344CB8AC3E}">
        <p14:creationId xmlns:p14="http://schemas.microsoft.com/office/powerpoint/2010/main" val="338868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8697" y="197473"/>
            <a:ext cx="8596668" cy="1320800"/>
          </a:xfrm>
        </p:spPr>
        <p:txBody>
          <a:bodyPr/>
          <a:lstStyle/>
          <a:p>
            <a:r>
              <a:rPr lang="pt-BR" dirty="0" smtClean="0"/>
              <a:t>PREFEITURA MUNICIPAL DE CAMAÇARI</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6" name="Tabela 5"/>
          <p:cNvGraphicFramePr>
            <a:graphicFrameLocks noGrp="1"/>
          </p:cNvGraphicFramePr>
          <p:nvPr>
            <p:extLst>
              <p:ext uri="{D42A27DB-BD31-4B8C-83A1-F6EECF244321}">
                <p14:modId xmlns:p14="http://schemas.microsoft.com/office/powerpoint/2010/main" val="1037026567"/>
              </p:ext>
            </p:extLst>
          </p:nvPr>
        </p:nvGraphicFramePr>
        <p:xfrm>
          <a:off x="252330" y="1555281"/>
          <a:ext cx="9625764" cy="4954553"/>
        </p:xfrm>
        <a:graphic>
          <a:graphicData uri="http://schemas.openxmlformats.org/drawingml/2006/table">
            <a:tbl>
              <a:tblPr/>
              <a:tblGrid>
                <a:gridCol w="922706"/>
                <a:gridCol w="3747753"/>
                <a:gridCol w="473457"/>
                <a:gridCol w="489397"/>
                <a:gridCol w="450761"/>
                <a:gridCol w="502276"/>
                <a:gridCol w="540913"/>
                <a:gridCol w="502276"/>
                <a:gridCol w="502276"/>
                <a:gridCol w="463639"/>
                <a:gridCol w="502276"/>
                <a:gridCol w="528034"/>
              </a:tblGrid>
              <a:tr h="107455">
                <a:tc rowSpan="2">
                  <a:txBody>
                    <a:bodyPr/>
                    <a:lstStyle/>
                    <a:p>
                      <a:pPr algn="ctr">
                        <a:lnSpc>
                          <a:spcPct val="107000"/>
                        </a:lnSpc>
                        <a:spcAft>
                          <a:spcPts val="0"/>
                        </a:spcAft>
                      </a:pPr>
                      <a:r>
                        <a:rPr lang="pt-BR" sz="15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Etapa</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rowSpan="2">
                  <a:txBody>
                    <a:bodyPr/>
                    <a:lstStyle/>
                    <a:p>
                      <a:pPr algn="ctr">
                        <a:lnSpc>
                          <a:spcPct val="107000"/>
                        </a:lnSpc>
                        <a:spcAft>
                          <a:spcPts val="0"/>
                        </a:spcAft>
                      </a:pPr>
                      <a:r>
                        <a:rPr lang="pt-BR" sz="1500" b="1"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Identificação do Produto</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gridSpan="10">
                  <a:txBody>
                    <a:bodyPr/>
                    <a:lstStyle/>
                    <a:p>
                      <a:pPr algn="ctr">
                        <a:lnSpc>
                          <a:spcPct val="107000"/>
                        </a:lnSpc>
                        <a:spcAft>
                          <a:spcPts val="0"/>
                        </a:spcAft>
                      </a:pPr>
                      <a:r>
                        <a:rPr lang="pt-B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MÊS</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32408">
                <a:tc vMerge="1">
                  <a:txBody>
                    <a:bodyPr/>
                    <a:lstStyle/>
                    <a:p>
                      <a:endParaRPr lang="pt-BR"/>
                    </a:p>
                  </a:txBody>
                  <a:tcPr/>
                </a:tc>
                <a:tc vMerge="1">
                  <a:txBody>
                    <a:bodyPr/>
                    <a:lstStyle/>
                    <a:p>
                      <a:endParaRPr lang="pt-BR"/>
                    </a:p>
                  </a:txBody>
                  <a:tcPr/>
                </a:tc>
                <a:tc>
                  <a:txBody>
                    <a:bodyPr/>
                    <a:lstStyle/>
                    <a:p>
                      <a:pPr algn="ctr">
                        <a:lnSpc>
                          <a:spcPct val="107000"/>
                        </a:lnSpc>
                        <a:spcAft>
                          <a:spcPts val="0"/>
                        </a:spcAft>
                      </a:pPr>
                      <a:r>
                        <a:rPr lang="pt-BR"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jul</a:t>
                      </a: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ago/14</a:t>
                      </a:r>
                      <a:endParaRPr lang="pt-BR" sz="10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set/14</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out/14</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nov</a:t>
                      </a: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dez/14</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jan</a:t>
                      </a: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fev</a:t>
                      </a: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mar/15</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pt-BR"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abr</a:t>
                      </a:r>
                      <a:r>
                        <a:rPr lang="pt-BR"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pt-BR" sz="10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6EE"/>
                    </a:solidFill>
                  </a:tcPr>
                </a:tc>
              </a:tr>
              <a:tr h="480033">
                <a:tc>
                  <a:txBody>
                    <a:bodyPr/>
                    <a:lstStyle/>
                    <a:p>
                      <a:pPr algn="ctr">
                        <a:lnSpc>
                          <a:spcPct val="107000"/>
                        </a:lnSpc>
                        <a:spcAft>
                          <a:spcPts val="0"/>
                        </a:spcAft>
                      </a:pPr>
                      <a:r>
                        <a:rPr lang="pt-BR" sz="1500">
                          <a:effectLst/>
                          <a:latin typeface="Arial" panose="020B0604020202020204" pitchFamily="34" charset="0"/>
                          <a:ea typeface="Calibri" panose="020F0502020204030204" pitchFamily="34" charset="0"/>
                          <a:cs typeface="Arial" panose="020B0604020202020204" pitchFamily="34" charset="0"/>
                        </a:rPr>
                        <a:t>Etapa 1</a:t>
                      </a:r>
                      <a:endParaRPr lang="pt-BR" sz="15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1 – P. de trabalho e P. de Mob.</a:t>
                      </a:r>
                      <a:endParaRPr lang="pt-BR" sz="1500" dirty="0" smtClean="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7455">
                <a:tc>
                  <a:txBody>
                    <a:bodyPr/>
                    <a:lstStyle/>
                    <a:p>
                      <a:pPr algn="ctr">
                        <a:lnSpc>
                          <a:spcPct val="107000"/>
                        </a:lnSpc>
                        <a:spcAft>
                          <a:spcPts val="0"/>
                        </a:spcAft>
                      </a:pPr>
                      <a:r>
                        <a:rPr lang="pt-BR" sz="1500">
                          <a:effectLst/>
                          <a:latin typeface="Arial" panose="020B0604020202020204" pitchFamily="34" charset="0"/>
                          <a:ea typeface="Calibri" panose="020F0502020204030204" pitchFamily="34" charset="0"/>
                          <a:cs typeface="Arial" panose="020B0604020202020204" pitchFamily="34" charset="0"/>
                        </a:rPr>
                        <a:t>Etapa 2</a:t>
                      </a:r>
                      <a:endParaRPr lang="pt-BR" sz="15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2 </a:t>
                      </a:r>
                      <a:r>
                        <a:rPr lang="pt-BR" sz="1500" dirty="0" smtClean="0">
                          <a:effectLst/>
                          <a:latin typeface="Arial" panose="020B0604020202020204" pitchFamily="34" charset="0"/>
                          <a:ea typeface="Calibri" panose="020F0502020204030204" pitchFamily="34" charset="0"/>
                          <a:cs typeface="Arial" panose="020B0604020202020204" pitchFamily="34" charset="0"/>
                        </a:rPr>
                        <a:t>– Caracterização física Produto 3 – Capacitação dos comitês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7455">
                <a:tc rowSpan="4">
                  <a:txBody>
                    <a:bodyPr/>
                    <a:lstStyle/>
                    <a:p>
                      <a:pPr algn="ctr">
                        <a:lnSpc>
                          <a:spcPct val="107000"/>
                        </a:lnSpc>
                        <a:spcAft>
                          <a:spcPts val="0"/>
                        </a:spcAft>
                      </a:pPr>
                      <a:r>
                        <a:rPr lang="pt-BR" sz="1500">
                          <a:effectLst/>
                          <a:latin typeface="Arial" panose="020B0604020202020204" pitchFamily="34" charset="0"/>
                          <a:ea typeface="Calibri" panose="020F0502020204030204" pitchFamily="34" charset="0"/>
                          <a:cs typeface="Arial" panose="020B0604020202020204" pitchFamily="34" charset="0"/>
                        </a:rPr>
                        <a:t>Etapa 3</a:t>
                      </a:r>
                      <a:endParaRPr lang="pt-BR" sz="15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4 – Diagnóstico de água</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127">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5 </a:t>
                      </a:r>
                      <a:r>
                        <a:rPr lang="pt-BR" sz="1500" dirty="0" smtClean="0">
                          <a:effectLst/>
                          <a:latin typeface="Arial" panose="020B0604020202020204" pitchFamily="34" charset="0"/>
                          <a:ea typeface="Calibri" panose="020F0502020204030204" pitchFamily="34" charset="0"/>
                          <a:cs typeface="Arial" panose="020B0604020202020204" pitchFamily="34" charset="0"/>
                        </a:rPr>
                        <a:t>– Diagnóstico de</a:t>
                      </a:r>
                      <a:r>
                        <a:rPr lang="pt-BR" sz="1500" baseline="0" dirty="0" smtClean="0">
                          <a:effectLst/>
                          <a:latin typeface="Arial" panose="020B0604020202020204" pitchFamily="34" charset="0"/>
                          <a:ea typeface="Calibri" panose="020F0502020204030204" pitchFamily="34" charset="0"/>
                          <a:cs typeface="Arial" panose="020B0604020202020204" pitchFamily="34" charset="0"/>
                        </a:rPr>
                        <a:t> </a:t>
                      </a:r>
                      <a:r>
                        <a:rPr lang="pt-BR" sz="1500" baseline="0" dirty="0" err="1" smtClean="0">
                          <a:effectLst/>
                          <a:latin typeface="Arial" panose="020B0604020202020204" pitchFamily="34" charset="0"/>
                          <a:ea typeface="Calibri" panose="020F0502020204030204" pitchFamily="34" charset="0"/>
                          <a:cs typeface="Arial" panose="020B0604020202020204" pitchFamily="34" charset="0"/>
                        </a:rPr>
                        <a:t>E</a:t>
                      </a:r>
                      <a:r>
                        <a:rPr lang="pt-BR" sz="1500" dirty="0" err="1" smtClean="0">
                          <a:effectLst/>
                          <a:latin typeface="Arial" panose="020B0604020202020204" pitchFamily="34" charset="0"/>
                          <a:ea typeface="Calibri" panose="020F0502020204030204" pitchFamily="34" charset="0"/>
                          <a:cs typeface="Arial" panose="020B0604020202020204" pitchFamily="34" charset="0"/>
                        </a:rPr>
                        <a:t>sg</a:t>
                      </a:r>
                      <a:r>
                        <a:rPr lang="pt-BR" sz="1500" dirty="0" smtClean="0">
                          <a:effectLst/>
                          <a:latin typeface="Arial" panose="020B0604020202020204" pitchFamily="34" charset="0"/>
                          <a:ea typeface="Calibri" panose="020F0502020204030204" pitchFamily="34" charset="0"/>
                          <a:cs typeface="Arial" panose="020B0604020202020204" pitchFamily="34" charset="0"/>
                        </a:rPr>
                        <a:t>. San.</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10">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6 – Diagnóstico de Drenagem</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10">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7 – Diagnóstico de R. Sólidos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7455">
                <a:tc rowSpan="5">
                  <a:txBody>
                    <a:bodyPr/>
                    <a:lstStyle/>
                    <a:p>
                      <a:pPr algn="ct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Etapa 4</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8 – Estudos de cenários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55">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9 – Hierarquia das intervenções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10">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a:t>
                      </a:r>
                      <a:r>
                        <a:rPr lang="pt-BR" sz="1500" dirty="0" smtClean="0">
                          <a:effectLst/>
                          <a:latin typeface="Arial" panose="020B0604020202020204" pitchFamily="34" charset="0"/>
                          <a:ea typeface="Calibri" panose="020F0502020204030204" pitchFamily="34" charset="0"/>
                          <a:cs typeface="Arial" panose="020B0604020202020204" pitchFamily="34" charset="0"/>
                        </a:rPr>
                        <a:t>10</a:t>
                      </a:r>
                      <a:r>
                        <a:rPr lang="pt-BR" sz="1500" baseline="0" dirty="0" smtClean="0">
                          <a:effectLst/>
                          <a:latin typeface="Arial" panose="020B0604020202020204" pitchFamily="34" charset="0"/>
                          <a:ea typeface="Calibri" panose="020F0502020204030204" pitchFamily="34" charset="0"/>
                          <a:cs typeface="Times New Roman" panose="02020603050405020304" pitchFamily="18" charset="0"/>
                        </a:rPr>
                        <a:t> - </a:t>
                      </a:r>
                      <a:r>
                        <a:rPr lang="pt-BR" sz="1500" dirty="0" smtClean="0">
                          <a:effectLst/>
                          <a:latin typeface="Arial" panose="020B0604020202020204" pitchFamily="34" charset="0"/>
                          <a:ea typeface="Calibri" panose="020F0502020204030204" pitchFamily="34" charset="0"/>
                          <a:cs typeface="Arial" panose="020B0604020202020204" pitchFamily="34" charset="0"/>
                        </a:rPr>
                        <a:t>PMGIRS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10">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11 – Audiências </a:t>
                      </a:r>
                      <a:r>
                        <a:rPr lang="pt-BR" sz="1500" dirty="0" smtClean="0">
                          <a:effectLst/>
                          <a:latin typeface="Arial" panose="020B0604020202020204" pitchFamily="34" charset="0"/>
                          <a:ea typeface="Calibri" panose="020F0502020204030204" pitchFamily="34" charset="0"/>
                          <a:cs typeface="Arial" panose="020B0604020202020204" pitchFamily="34" charset="0"/>
                        </a:rPr>
                        <a:t>PGIRS</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55">
                <a:tc vMerge="1">
                  <a:txBody>
                    <a:bodyPr/>
                    <a:lstStyle/>
                    <a:p>
                      <a:endParaRPr lang="pt-BR"/>
                    </a:p>
                  </a:txBody>
                  <a:tcPr/>
                </a:tc>
                <a:tc>
                  <a:txBody>
                    <a:bodyPr/>
                    <a:lstStyle/>
                    <a:p>
                      <a:pPr>
                        <a:lnSpc>
                          <a:spcPct val="107000"/>
                        </a:lnSpc>
                        <a:spcAft>
                          <a:spcPts val="0"/>
                        </a:spcAft>
                      </a:pPr>
                      <a:r>
                        <a:rPr lang="pt-BR" sz="1500">
                          <a:effectLst/>
                          <a:latin typeface="Arial" panose="020B0604020202020204" pitchFamily="34" charset="0"/>
                          <a:ea typeface="Calibri" panose="020F0502020204030204" pitchFamily="34" charset="0"/>
                          <a:cs typeface="Arial" panose="020B0604020202020204" pitchFamily="34" charset="0"/>
                        </a:rPr>
                        <a:t>Produto 12 – Versão Final do PGIRS</a:t>
                      </a:r>
                      <a:endParaRPr lang="pt-BR" sz="15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7127">
                <a:tc rowSpan="2">
                  <a:txBody>
                    <a:bodyPr/>
                    <a:lstStyle/>
                    <a:p>
                      <a:pPr algn="ct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Etapa 5</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13 – </a:t>
                      </a:r>
                      <a:r>
                        <a:rPr lang="pt-BR" sz="1500" dirty="0" smtClean="0">
                          <a:effectLst/>
                          <a:latin typeface="Arial" panose="020B0604020202020204" pitchFamily="34" charset="0"/>
                          <a:ea typeface="Calibri" panose="020F0502020204030204" pitchFamily="34" charset="0"/>
                          <a:cs typeface="Arial" panose="020B0604020202020204" pitchFamily="34" charset="0"/>
                        </a:rPr>
                        <a:t>PPA</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10">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14 – Audiências </a:t>
                      </a:r>
                      <a:r>
                        <a:rPr lang="pt-BR" sz="1500" dirty="0" smtClean="0">
                          <a:effectLst/>
                          <a:latin typeface="Arial" panose="020B0604020202020204" pitchFamily="34" charset="0"/>
                          <a:ea typeface="Calibri" panose="020F0502020204030204" pitchFamily="34" charset="0"/>
                          <a:cs typeface="Arial" panose="020B0604020202020204" pitchFamily="34" charset="0"/>
                        </a:rPr>
                        <a:t>PMSB</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7455">
                <a:tc rowSpan="2">
                  <a:txBody>
                    <a:bodyPr/>
                    <a:lstStyle/>
                    <a:p>
                      <a:pPr algn="ctr">
                        <a:lnSpc>
                          <a:spcPct val="107000"/>
                        </a:lnSpc>
                        <a:spcAft>
                          <a:spcPts val="0"/>
                        </a:spcAft>
                      </a:pPr>
                      <a:r>
                        <a:rPr lang="pt-BR" sz="1500">
                          <a:effectLst/>
                          <a:latin typeface="Arial" panose="020B0604020202020204" pitchFamily="34" charset="0"/>
                          <a:ea typeface="Calibri" panose="020F0502020204030204" pitchFamily="34" charset="0"/>
                          <a:cs typeface="Arial" panose="020B0604020202020204" pitchFamily="34" charset="0"/>
                        </a:rPr>
                        <a:t>Etapa 6</a:t>
                      </a:r>
                      <a:endParaRPr lang="pt-BR" sz="15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15 – Versão final do PMSB</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pt-B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55">
                <a:tc vMerge="1">
                  <a:txBody>
                    <a:bodyPr/>
                    <a:lstStyle/>
                    <a:p>
                      <a:endParaRPr lang="pt-BR"/>
                    </a:p>
                  </a:txBody>
                  <a:tcPr/>
                </a:tc>
                <a:tc>
                  <a:txBody>
                    <a:bodyPr/>
                    <a:lstStyle/>
                    <a:p>
                      <a:pPr>
                        <a:lnSpc>
                          <a:spcPct val="107000"/>
                        </a:lnSpc>
                        <a:spcAft>
                          <a:spcPts val="0"/>
                        </a:spcAft>
                      </a:pPr>
                      <a:r>
                        <a:rPr lang="pt-BR" sz="1500" dirty="0">
                          <a:effectLst/>
                          <a:latin typeface="Arial" panose="020B0604020202020204" pitchFamily="34" charset="0"/>
                          <a:ea typeface="Calibri" panose="020F0502020204030204" pitchFamily="34" charset="0"/>
                          <a:cs typeface="Arial" panose="020B0604020202020204" pitchFamily="34" charset="0"/>
                        </a:rPr>
                        <a:t>Produto 16 – Minuta de Projeto de Lei</a:t>
                      </a:r>
                      <a:endParaRPr lang="pt-BR" sz="15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effectLst/>
                          <a:latin typeface="Arial" panose="020B0604020202020204" pitchFamily="34" charset="0"/>
                          <a:ea typeface="Calibri" panose="020F0502020204030204" pitchFamily="34" charset="0"/>
                          <a:cs typeface="Arial" panose="020B0604020202020204" pitchFamily="34" charset="0"/>
                        </a:rPr>
                        <a:t> </a:t>
                      </a:r>
                      <a:endParaRPr lang="pt-BR" sz="160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effectLst/>
                          <a:latin typeface="Arial" panose="020B0604020202020204" pitchFamily="34" charset="0"/>
                          <a:ea typeface="Calibri" panose="020F0502020204030204" pitchFamily="34" charset="0"/>
                          <a:cs typeface="Arial" panose="020B0604020202020204" pitchFamily="34" charset="0"/>
                        </a:rPr>
                        <a:t> </a:t>
                      </a:r>
                      <a:endParaRPr lang="pt-B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9291" marR="292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599"/>
                    </a:solidFill>
                  </a:tcPr>
                </a:tc>
              </a:tr>
            </a:tbl>
          </a:graphicData>
        </a:graphic>
      </p:graphicFrame>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5" name="Espaço Reservado para Conteúdo 4"/>
          <p:cNvSpPr>
            <a:spLocks noGrp="1"/>
          </p:cNvSpPr>
          <p:nvPr>
            <p:ph idx="1"/>
          </p:nvPr>
        </p:nvSpPr>
        <p:spPr/>
        <p:txBody>
          <a:bodyPr/>
          <a:lstStyle/>
          <a:p>
            <a:endParaRPr lang="pt-BR"/>
          </a:p>
        </p:txBody>
      </p:sp>
    </p:spTree>
    <p:extLst>
      <p:ext uri="{BB962C8B-B14F-4D97-AF65-F5344CB8AC3E}">
        <p14:creationId xmlns:p14="http://schemas.microsoft.com/office/powerpoint/2010/main" val="6147328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REALIDADE</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70527650"/>
              </p:ext>
            </p:extLst>
          </p:nvPr>
        </p:nvGraphicFramePr>
        <p:xfrm>
          <a:off x="372434" y="1741997"/>
          <a:ext cx="9595813" cy="2018634"/>
        </p:xfrm>
        <a:graphic>
          <a:graphicData uri="http://schemas.openxmlformats.org/drawingml/2006/table">
            <a:tbl>
              <a:tblPr>
                <a:tableStyleId>{5C22544A-7EE6-4342-B048-85BDC9FD1C3A}</a:tableStyleId>
              </a:tblPr>
              <a:tblGrid>
                <a:gridCol w="1771958"/>
                <a:gridCol w="2207561"/>
                <a:gridCol w="3727252"/>
                <a:gridCol w="1889042"/>
              </a:tblGrid>
              <a:tr h="801006">
                <a:tc>
                  <a:txBody>
                    <a:bodyPr/>
                    <a:lstStyle/>
                    <a:p>
                      <a:pPr algn="ctr" fontAlgn="ctr"/>
                      <a:r>
                        <a:rPr lang="pt-BR" sz="1800" b="1" u="none" strike="noStrike" dirty="0">
                          <a:effectLst/>
                        </a:rPr>
                        <a:t>Município</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i="0" u="none" strike="noStrike" dirty="0" smtClean="0">
                          <a:solidFill>
                            <a:schemeClr val="dk1"/>
                          </a:solidFill>
                          <a:effectLst/>
                          <a:latin typeface="+mn-lt"/>
                        </a:rPr>
                        <a:t>Inicio</a:t>
                      </a:r>
                      <a:r>
                        <a:rPr lang="pt-BR" sz="1800" b="1" i="0" u="none" strike="noStrike" baseline="0" dirty="0" smtClean="0">
                          <a:solidFill>
                            <a:schemeClr val="dk1"/>
                          </a:solidFill>
                          <a:effectLst/>
                          <a:latin typeface="+mn-lt"/>
                        </a:rPr>
                        <a:t>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Fim </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1" u="none" strike="noStrike" dirty="0" smtClean="0">
                          <a:effectLst/>
                        </a:rPr>
                        <a:t>Total</a:t>
                      </a:r>
                      <a:endParaRPr lang="pt-BR" sz="18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7628">
                <a:tc>
                  <a:txBody>
                    <a:bodyPr/>
                    <a:lstStyle/>
                    <a:p>
                      <a:pPr algn="ctr" fontAlgn="ctr"/>
                      <a:r>
                        <a:rPr lang="pt-BR" sz="1800" u="none" strike="noStrike" dirty="0" smtClean="0">
                          <a:effectLst/>
                        </a:rPr>
                        <a:t>Camaçari</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Agosto 2014</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800" b="0" i="0" u="none" strike="noStrike" dirty="0" smtClean="0">
                          <a:solidFill>
                            <a:srgbClr val="000000"/>
                          </a:solidFill>
                          <a:effectLst/>
                          <a:latin typeface="Calibri" panose="020F0502020204030204" pitchFamily="34" charset="0"/>
                        </a:rPr>
                        <a:t>9 </a:t>
                      </a:r>
                      <a:r>
                        <a:rPr lang="pt-BR" sz="1800" b="0" i="0" u="none" strike="noStrike" baseline="0" dirty="0" smtClean="0">
                          <a:solidFill>
                            <a:srgbClr val="000000"/>
                          </a:solidFill>
                          <a:effectLst/>
                          <a:latin typeface="Calibri" panose="020F0502020204030204" pitchFamily="34" charset="0"/>
                        </a:rPr>
                        <a:t>meses</a:t>
                      </a:r>
                      <a:endParaRPr lang="pt-BR" sz="18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3" name="CaixaDeTexto 2"/>
          <p:cNvSpPr txBox="1"/>
          <p:nvPr/>
        </p:nvSpPr>
        <p:spPr>
          <a:xfrm>
            <a:off x="790034" y="4610637"/>
            <a:ext cx="8147904" cy="369332"/>
          </a:xfrm>
          <a:prstGeom prst="rect">
            <a:avLst/>
          </a:prstGeom>
          <a:noFill/>
        </p:spPr>
        <p:txBody>
          <a:bodyPr wrap="square" rtlCol="0">
            <a:spAutoFit/>
          </a:bodyPr>
          <a:lstStyle/>
          <a:p>
            <a:r>
              <a:rPr lang="pt-BR" b="1" dirty="0" smtClean="0">
                <a:solidFill>
                  <a:srgbClr val="FF0000"/>
                </a:solidFill>
              </a:rPr>
              <a:t>AINDA ESTAMOS FINALIZANDO A ETAPA 3 (</a:t>
            </a:r>
            <a:r>
              <a:rPr lang="pt-BR" b="1" dirty="0" err="1" smtClean="0">
                <a:solidFill>
                  <a:srgbClr val="FF0000"/>
                </a:solidFill>
              </a:rPr>
              <a:t>diag</a:t>
            </a:r>
            <a:r>
              <a:rPr lang="pt-BR" b="1" dirty="0" smtClean="0">
                <a:solidFill>
                  <a:srgbClr val="FF0000"/>
                </a:solidFill>
              </a:rPr>
              <a:t>.) e  INICIANDO A 4 (</a:t>
            </a:r>
            <a:r>
              <a:rPr lang="pt-BR" b="1" dirty="0" err="1" smtClean="0">
                <a:solidFill>
                  <a:srgbClr val="FF0000"/>
                </a:solidFill>
              </a:rPr>
              <a:t>cen</a:t>
            </a:r>
            <a:r>
              <a:rPr lang="pt-BR" b="1" dirty="0" smtClean="0">
                <a:solidFill>
                  <a:srgbClr val="FF0000"/>
                </a:solidFill>
              </a:rPr>
              <a:t>.) </a:t>
            </a:r>
            <a:endParaRPr lang="pt-BR" b="1" dirty="0">
              <a:solidFill>
                <a:srgbClr val="FF0000"/>
              </a:solidFill>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spTree>
    <p:extLst>
      <p:ext uri="{BB962C8B-B14F-4D97-AF65-F5344CB8AC3E}">
        <p14:creationId xmlns:p14="http://schemas.microsoft.com/office/powerpoint/2010/main" val="17496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58651"/>
            <a:ext cx="8596668" cy="1320800"/>
          </a:xfrm>
        </p:spPr>
        <p:txBody>
          <a:bodyPr/>
          <a:lstStyle/>
          <a:p>
            <a:r>
              <a:rPr lang="pt-BR" dirty="0" smtClean="0"/>
              <a:t>CONCLUSÃO</a:t>
            </a:r>
            <a:endParaRPr lang="pt-BR" dirty="0"/>
          </a:p>
        </p:txBody>
      </p:sp>
      <p:sp>
        <p:nvSpPr>
          <p:cNvPr id="3" name="Espaço Reservado para Conteúdo 2"/>
          <p:cNvSpPr>
            <a:spLocks noGrp="1"/>
          </p:cNvSpPr>
          <p:nvPr>
            <p:ph idx="1"/>
          </p:nvPr>
        </p:nvSpPr>
        <p:spPr>
          <a:xfrm>
            <a:off x="677334" y="1601091"/>
            <a:ext cx="8596668" cy="4767942"/>
          </a:xfrm>
        </p:spPr>
        <p:txBody>
          <a:bodyPr>
            <a:noAutofit/>
          </a:bodyPr>
          <a:lstStyle/>
          <a:p>
            <a:pPr marL="0" indent="0">
              <a:buNone/>
            </a:pPr>
            <a:r>
              <a:rPr lang="pt-BR" dirty="0" smtClean="0">
                <a:solidFill>
                  <a:schemeClr val="tx1"/>
                </a:solidFill>
              </a:rPr>
              <a:t>Diante do quadro apresentado só nos concluir o que está sendo elaborado, embora pagando um preço altíssimo, mas honrando o compromisso</a:t>
            </a:r>
            <a:r>
              <a:rPr lang="pt-BR" dirty="0" smtClean="0">
                <a:solidFill>
                  <a:schemeClr val="tx1"/>
                </a:solidFill>
              </a:rPr>
              <a:t>.</a:t>
            </a:r>
            <a:endParaRPr lang="pt-BR" dirty="0" smtClean="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pPr marL="0" indent="0">
              <a:buNone/>
            </a:pPr>
            <a:r>
              <a:rPr lang="pt-BR" dirty="0">
                <a:solidFill>
                  <a:schemeClr val="tx1"/>
                </a:solidFill>
              </a:rPr>
              <a:t> </a:t>
            </a:r>
            <a:endParaRPr lang="pt-BR" dirty="0" smtClean="0">
              <a:solidFill>
                <a:schemeClr val="tx1"/>
              </a:solidFill>
            </a:endParaRPr>
          </a:p>
          <a:p>
            <a:endParaRPr lang="pt-BR" dirty="0">
              <a:solidFill>
                <a:schemeClr val="tx1"/>
              </a:solidFill>
            </a:endParaRPr>
          </a:p>
          <a:p>
            <a:endParaRPr lang="pt-BR" dirty="0">
              <a:solidFill>
                <a:schemeClr val="tx1"/>
              </a:solidFill>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37935709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58651"/>
            <a:ext cx="8596668" cy="1320800"/>
          </a:xfrm>
        </p:spPr>
        <p:txBody>
          <a:bodyPr/>
          <a:lstStyle/>
          <a:p>
            <a:r>
              <a:rPr lang="pt-BR" dirty="0" smtClean="0"/>
              <a:t>CUSTOS MÉDIOS DOS PMSB</a:t>
            </a:r>
            <a:endParaRPr lang="pt-BR" dirty="0"/>
          </a:p>
        </p:txBody>
      </p:sp>
      <p:sp>
        <p:nvSpPr>
          <p:cNvPr id="3" name="Espaço Reservado para Conteúdo 2"/>
          <p:cNvSpPr>
            <a:spLocks noGrp="1"/>
          </p:cNvSpPr>
          <p:nvPr>
            <p:ph idx="1"/>
          </p:nvPr>
        </p:nvSpPr>
        <p:spPr>
          <a:xfrm>
            <a:off x="677334" y="1601091"/>
            <a:ext cx="8596668" cy="4767942"/>
          </a:xfrm>
        </p:spPr>
        <p:txBody>
          <a:bodyPr>
            <a:noAutofit/>
          </a:bodyPr>
          <a:lstStyle/>
          <a:p>
            <a:r>
              <a:rPr lang="pt-BR" dirty="0" smtClean="0">
                <a:solidFill>
                  <a:schemeClr val="tx1"/>
                </a:solidFill>
              </a:rPr>
              <a:t>Salário médio de um engenheiro: R$ 5.975,00</a:t>
            </a:r>
          </a:p>
          <a:p>
            <a:r>
              <a:rPr lang="pt-BR" dirty="0" smtClean="0">
                <a:solidFill>
                  <a:schemeClr val="tx1"/>
                </a:solidFill>
              </a:rPr>
              <a:t>Salário com encargos sociais vai para: R$ 11.950,00</a:t>
            </a:r>
          </a:p>
          <a:p>
            <a:r>
              <a:rPr lang="pt-BR" dirty="0" smtClean="0">
                <a:solidFill>
                  <a:schemeClr val="tx1"/>
                </a:solidFill>
              </a:rPr>
              <a:t>Tempo médio de elaboração dos PMSB : 22 meses</a:t>
            </a:r>
          </a:p>
          <a:p>
            <a:r>
              <a:rPr lang="pt-BR" dirty="0" smtClean="0">
                <a:solidFill>
                  <a:schemeClr val="tx1"/>
                </a:solidFill>
              </a:rPr>
              <a:t>Total de custo do profissional em 22 meses: R$ 262.900,00</a:t>
            </a:r>
          </a:p>
          <a:p>
            <a:r>
              <a:rPr lang="pt-BR" dirty="0" smtClean="0">
                <a:solidFill>
                  <a:schemeClr val="tx1"/>
                </a:solidFill>
              </a:rPr>
              <a:t>Valor médio recebido por PMSB (Funasa): R$ 161.706,69</a:t>
            </a:r>
            <a:endParaRPr lang="pt-BR" dirty="0">
              <a:solidFill>
                <a:schemeClr val="tx1"/>
              </a:solidFill>
            </a:endParaRPr>
          </a:p>
          <a:p>
            <a:endParaRPr lang="pt-BR" dirty="0" smtClean="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endParaRPr lang="pt-BR" dirty="0">
              <a:solidFill>
                <a:schemeClr val="tx1"/>
              </a:solidFill>
            </a:endParaRPr>
          </a:p>
          <a:p>
            <a:endParaRPr lang="pt-BR" dirty="0" smtClean="0">
              <a:solidFill>
                <a:schemeClr val="tx1"/>
              </a:solidFill>
            </a:endParaRPr>
          </a:p>
          <a:p>
            <a:r>
              <a:rPr lang="pt-BR" dirty="0" smtClean="0">
                <a:solidFill>
                  <a:schemeClr val="tx1"/>
                </a:solidFill>
              </a:rPr>
              <a:t>Prazo : Incompatível com o TR</a:t>
            </a:r>
          </a:p>
          <a:p>
            <a:endParaRPr lang="pt-BR" dirty="0">
              <a:solidFill>
                <a:schemeClr val="tx1"/>
              </a:solidFill>
            </a:endParaRPr>
          </a:p>
          <a:p>
            <a:endParaRPr lang="pt-BR" dirty="0">
              <a:solidFill>
                <a:schemeClr val="tx1"/>
              </a:solidFill>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576953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6" end="16"/>
                                            </p:txEl>
                                          </p:spTgt>
                                        </p:tgtEl>
                                        <p:attrNameLst>
                                          <p:attrName>style.visibility</p:attrName>
                                        </p:attrNameLst>
                                      </p:cBhvr>
                                      <p:to>
                                        <p:strVal val="visible"/>
                                      </p:to>
                                    </p:set>
                                    <p:animEffect transition="in" filter="fade">
                                      <p:cBhvr>
                                        <p:cTn id="32"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5688" y="2444651"/>
            <a:ext cx="5357706" cy="729623"/>
          </a:xfrm>
        </p:spPr>
        <p:txBody>
          <a:bodyPr/>
          <a:lstStyle/>
          <a:p>
            <a:r>
              <a:rPr lang="pt-BR" dirty="0" smtClean="0"/>
              <a:t>GRATO PELA ATENÇÃO !!!</a:t>
            </a:r>
            <a:endParaRPr lang="pt-BR" dirty="0"/>
          </a:p>
        </p:txBody>
      </p:sp>
      <p:sp>
        <p:nvSpPr>
          <p:cNvPr id="3" name="Espaço Reservado para Conteúdo 2"/>
          <p:cNvSpPr>
            <a:spLocks noGrp="1"/>
          </p:cNvSpPr>
          <p:nvPr>
            <p:ph idx="1"/>
          </p:nvPr>
        </p:nvSpPr>
        <p:spPr>
          <a:xfrm>
            <a:off x="586207" y="4265914"/>
            <a:ext cx="8596668" cy="998418"/>
          </a:xfrm>
        </p:spPr>
        <p:txBody>
          <a:bodyPr>
            <a:noAutofit/>
          </a:bodyPr>
          <a:lstStyle/>
          <a:p>
            <a:pPr marL="0" indent="0" algn="ctr">
              <a:buNone/>
            </a:pPr>
            <a:r>
              <a:rPr lang="pt-BR" dirty="0" err="1" smtClean="0">
                <a:solidFill>
                  <a:schemeClr val="tx1"/>
                </a:solidFill>
                <a:hlinkClick r:id="rId2"/>
              </a:rPr>
              <a:t>Email</a:t>
            </a:r>
            <a:r>
              <a:rPr lang="pt-BR" dirty="0" smtClean="0">
                <a:solidFill>
                  <a:schemeClr val="tx1"/>
                </a:solidFill>
                <a:hlinkClick r:id="rId2"/>
              </a:rPr>
              <a:t>: </a:t>
            </a:r>
            <a:r>
              <a:rPr lang="pt-BR" dirty="0" smtClean="0">
                <a:solidFill>
                  <a:schemeClr val="tx1"/>
                </a:solidFill>
                <a:hlinkClick r:id="rId3"/>
              </a:rPr>
              <a:t>geraldo@saneandoengenharia.com.br</a:t>
            </a:r>
            <a:endParaRPr lang="pt-BR" dirty="0" smtClean="0">
              <a:solidFill>
                <a:schemeClr val="tx1"/>
              </a:solidFill>
            </a:endParaRPr>
          </a:p>
          <a:p>
            <a:pPr marL="0" indent="0" algn="ctr">
              <a:buNone/>
            </a:pPr>
            <a:endParaRPr lang="pt-BR" dirty="0" smtClean="0">
              <a:solidFill>
                <a:schemeClr val="tx1"/>
              </a:solidFill>
            </a:endParaRPr>
          </a:p>
          <a:p>
            <a:pPr marL="0" indent="0" algn="ctr">
              <a:buNone/>
            </a:pPr>
            <a:r>
              <a:rPr lang="pt-BR" dirty="0" smtClean="0">
                <a:solidFill>
                  <a:schemeClr val="tx1"/>
                </a:solidFill>
              </a:rPr>
              <a:t>Site: saneandoengenharia.com.br</a:t>
            </a:r>
          </a:p>
          <a:p>
            <a:pPr marL="0" indent="0" algn="ctr">
              <a:buNone/>
            </a:pPr>
            <a:endParaRPr lang="pt-BR" dirty="0">
              <a:solidFill>
                <a:schemeClr val="tx1"/>
              </a:solidFill>
            </a:endParaRPr>
          </a:p>
          <a:p>
            <a:pPr marL="0" indent="0" algn="ctr">
              <a:buNone/>
            </a:pPr>
            <a:endParaRPr lang="pt-BR" dirty="0" smtClean="0">
              <a:solidFill>
                <a:schemeClr val="tx1"/>
              </a:solidFill>
            </a:endParaRPr>
          </a:p>
          <a:p>
            <a:pPr marL="0" indent="0" algn="ctr">
              <a:buNone/>
            </a:pPr>
            <a:endParaRPr lang="pt-BR" dirty="0" smtClean="0">
              <a:solidFill>
                <a:schemeClr val="tx1"/>
              </a:solidFill>
            </a:endParaRPr>
          </a:p>
          <a:p>
            <a:pPr marL="0" indent="0" algn="ctr">
              <a:buNone/>
            </a:pPr>
            <a:endParaRPr lang="pt-BR" dirty="0">
              <a:solidFill>
                <a:schemeClr val="tx1"/>
              </a:solidFill>
            </a:endParaRPr>
          </a:p>
          <a:p>
            <a:pPr marL="0" indent="0" algn="ctr">
              <a:buNone/>
            </a:pPr>
            <a:endParaRPr lang="pt-BR" dirty="0" smtClean="0">
              <a:solidFill>
                <a:schemeClr val="tx1"/>
              </a:solidFill>
            </a:endParaRPr>
          </a:p>
          <a:p>
            <a:pPr marL="0" indent="0" algn="ctr">
              <a:buNone/>
            </a:pPr>
            <a:endParaRPr lang="pt-BR" dirty="0">
              <a:solidFill>
                <a:schemeClr val="tx1"/>
              </a:solidFill>
            </a:endParaRPr>
          </a:p>
          <a:p>
            <a:pPr marL="0" indent="0" algn="ctr">
              <a:buNone/>
            </a:pPr>
            <a:endParaRPr lang="pt-BR" dirty="0" smtClean="0">
              <a:solidFill>
                <a:schemeClr val="tx1"/>
              </a:solidFill>
            </a:endParaRPr>
          </a:p>
          <a:p>
            <a:pPr marL="0" indent="0" algn="ctr">
              <a:buNone/>
            </a:pPr>
            <a:endParaRPr lang="pt-BR" dirty="0" smtClean="0">
              <a:solidFill>
                <a:schemeClr val="tx1"/>
              </a:solidFill>
            </a:endParaRPr>
          </a:p>
          <a:p>
            <a:pPr marL="0" indent="0" algn="ctr">
              <a:buNone/>
            </a:pPr>
            <a:endParaRPr lang="pt-BR" dirty="0">
              <a:solidFill>
                <a:schemeClr val="tx1"/>
              </a:solidFill>
            </a:endParaRPr>
          </a:p>
          <a:p>
            <a:pPr marL="0" indent="0" algn="ctr">
              <a:buNone/>
            </a:pPr>
            <a:endParaRPr lang="pt-BR" dirty="0" smtClean="0">
              <a:solidFill>
                <a:schemeClr val="tx1"/>
              </a:solidFill>
            </a:endParaRPr>
          </a:p>
          <a:p>
            <a:pPr marL="0" indent="0" algn="ctr">
              <a:buNone/>
            </a:pPr>
            <a:endParaRPr lang="pt-BR" dirty="0">
              <a:solidFill>
                <a:schemeClr val="tx1"/>
              </a:solidFill>
            </a:endParaRPr>
          </a:p>
          <a:p>
            <a:pPr marL="0" indent="0" algn="ctr">
              <a:buNone/>
            </a:pPr>
            <a:endParaRPr lang="pt-BR" dirty="0" smtClean="0">
              <a:solidFill>
                <a:schemeClr val="tx1"/>
              </a:solidFill>
            </a:endParaRPr>
          </a:p>
          <a:p>
            <a:pPr marL="0" indent="0" algn="ctr">
              <a:buNone/>
            </a:pPr>
            <a:r>
              <a:rPr lang="pt-BR" dirty="0" smtClean="0">
                <a:solidFill>
                  <a:schemeClr val="tx1"/>
                </a:solidFill>
              </a:rPr>
              <a:t>Prazo : Incompatível com o TR</a:t>
            </a:r>
          </a:p>
          <a:p>
            <a:pPr marL="0" indent="0" algn="ctr">
              <a:buNone/>
            </a:pPr>
            <a:endParaRPr lang="pt-BR" dirty="0">
              <a:solidFill>
                <a:schemeClr val="tx1"/>
              </a:solidFill>
            </a:endParaRPr>
          </a:p>
          <a:p>
            <a:pPr marL="0" indent="0" algn="ctr">
              <a:buNone/>
            </a:pPr>
            <a:endParaRPr lang="pt-BR" dirty="0">
              <a:solidFill>
                <a:schemeClr val="tx1"/>
              </a:solidFill>
            </a:endParaRPr>
          </a:p>
        </p:txBody>
      </p:sp>
      <p:pic>
        <p:nvPicPr>
          <p:cNvPr id="4" name="Image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3190090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1827" y="1051587"/>
            <a:ext cx="7122016" cy="978185"/>
          </a:xfrm>
        </p:spPr>
        <p:txBody>
          <a:bodyPr>
            <a:noAutofit/>
          </a:bodyPr>
          <a:lstStyle/>
          <a:p>
            <a:pPr algn="ctr"/>
            <a:r>
              <a:rPr lang="pt-BR" sz="4000" dirty="0" smtClean="0"/>
              <a:t>Convênios para elaboração dos PMSB na Bahia...</a:t>
            </a:r>
            <a:endParaRPr lang="pt-BR" sz="4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1467135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1" y="330371"/>
            <a:ext cx="8126568" cy="978185"/>
          </a:xfrm>
        </p:spPr>
        <p:txBody>
          <a:bodyPr>
            <a:noAutofit/>
          </a:bodyPr>
          <a:lstStyle/>
          <a:p>
            <a:pPr algn="ctr"/>
            <a:r>
              <a:rPr lang="pt-BR" sz="4000" dirty="0" smtClean="0"/>
              <a:t>FUNDAÇÃO NACIONAL DA SAÚDE</a:t>
            </a:r>
            <a:br>
              <a:rPr lang="pt-BR" sz="4000" dirty="0" smtClean="0"/>
            </a:br>
            <a:endParaRPr lang="pt-BR" sz="4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graphicFrame>
        <p:nvGraphicFramePr>
          <p:cNvPr id="3" name="Tabela 2"/>
          <p:cNvGraphicFramePr>
            <a:graphicFrameLocks noGrp="1"/>
          </p:cNvGraphicFramePr>
          <p:nvPr>
            <p:extLst>
              <p:ext uri="{D42A27DB-BD31-4B8C-83A1-F6EECF244321}">
                <p14:modId xmlns:p14="http://schemas.microsoft.com/office/powerpoint/2010/main" val="2652341596"/>
              </p:ext>
            </p:extLst>
          </p:nvPr>
        </p:nvGraphicFramePr>
        <p:xfrm>
          <a:off x="1371893" y="1354827"/>
          <a:ext cx="7124993" cy="1356353"/>
        </p:xfrm>
        <a:graphic>
          <a:graphicData uri="http://schemas.openxmlformats.org/drawingml/2006/table">
            <a:tbl>
              <a:tblPr>
                <a:tableStyleId>{5C22544A-7EE6-4342-B048-85BDC9FD1C3A}</a:tableStyleId>
              </a:tblPr>
              <a:tblGrid>
                <a:gridCol w="766397"/>
                <a:gridCol w="2429948"/>
                <a:gridCol w="2240525"/>
                <a:gridCol w="1688123"/>
              </a:tblGrid>
              <a:tr h="470753">
                <a:tc>
                  <a:txBody>
                    <a:bodyPr/>
                    <a:lstStyle/>
                    <a:p>
                      <a:pPr algn="ctr" fontAlgn="b"/>
                      <a:r>
                        <a:rPr lang="pt-BR" sz="1800" b="1" u="none" strike="noStrike" dirty="0">
                          <a:effectLst/>
                        </a:rPr>
                        <a:t>Ano </a:t>
                      </a:r>
                      <a:endParaRPr lang="pt-BR"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b="1" u="none" strike="noStrike" dirty="0" err="1">
                          <a:effectLst/>
                        </a:rPr>
                        <a:t>Municipio</a:t>
                      </a:r>
                      <a:r>
                        <a:rPr lang="pt-BR" sz="1800" b="1" u="none" strike="noStrike" dirty="0">
                          <a:effectLst/>
                        </a:rPr>
                        <a:t> </a:t>
                      </a:r>
                      <a:endParaRPr lang="pt-BR"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b="1" u="none" strike="noStrike" dirty="0">
                          <a:effectLst/>
                        </a:rPr>
                        <a:t>Valor do convênio </a:t>
                      </a:r>
                      <a:endParaRPr lang="pt-BR"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b="1" u="none" strike="noStrike" dirty="0">
                          <a:effectLst/>
                        </a:rPr>
                        <a:t>Status </a:t>
                      </a:r>
                      <a:endParaRPr lang="pt-BR" sz="1800" b="1" i="0" u="none" strike="noStrike" dirty="0">
                        <a:solidFill>
                          <a:srgbClr val="000000"/>
                        </a:solidFill>
                        <a:effectLst/>
                        <a:latin typeface="Calibri" panose="020F0502020204030204" pitchFamily="34" charset="0"/>
                      </a:endParaRPr>
                    </a:p>
                  </a:txBody>
                  <a:tcPr marL="9525" marR="9525" marT="9525" marB="0" anchor="ctr"/>
                </a:tc>
              </a:tr>
              <a:tr h="295200">
                <a:tc rowSpan="3">
                  <a:txBody>
                    <a:bodyPr/>
                    <a:lstStyle/>
                    <a:p>
                      <a:pPr algn="ctr" fontAlgn="b"/>
                      <a:r>
                        <a:rPr lang="pt-BR" sz="1800" u="none" strike="noStrike" dirty="0">
                          <a:effectLst/>
                        </a:rPr>
                        <a:t>2009</a:t>
                      </a:r>
                      <a:endParaRPr lang="pt-BR"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Amélia Rodrigues </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a:effectLst/>
                        </a:rPr>
                        <a:t>102.100,00</a:t>
                      </a:r>
                      <a:endParaRPr lang="pt-BR"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Cancelado</a:t>
                      </a:r>
                      <a:endParaRPr lang="pt-BR" sz="1800" b="0" i="0" u="none" strike="noStrike" dirty="0">
                        <a:solidFill>
                          <a:srgbClr val="000000"/>
                        </a:solidFill>
                        <a:effectLst/>
                        <a:latin typeface="Calibri" panose="020F0502020204030204" pitchFamily="34" charset="0"/>
                      </a:endParaRPr>
                    </a:p>
                  </a:txBody>
                  <a:tcPr marL="9525" marR="9525" marT="9525" marB="0" anchor="ctr"/>
                </a:tc>
              </a:tr>
              <a:tr h="295200">
                <a:tc vMerge="1">
                  <a:txBody>
                    <a:bodyPr/>
                    <a:lstStyle/>
                    <a:p>
                      <a:pPr algn="ctr" fontAlgn="b"/>
                      <a:endParaRPr lang="pt-BR"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Barrocas</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102.100,00</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Cancelado</a:t>
                      </a:r>
                      <a:endParaRPr lang="pt-BR" sz="1800" b="0" i="0" u="none" strike="noStrike" dirty="0">
                        <a:solidFill>
                          <a:srgbClr val="000000"/>
                        </a:solidFill>
                        <a:effectLst/>
                        <a:latin typeface="Calibri" panose="020F0502020204030204" pitchFamily="34" charset="0"/>
                      </a:endParaRPr>
                    </a:p>
                  </a:txBody>
                  <a:tcPr marL="9525" marR="9525" marT="9525" marB="0" anchor="ctr"/>
                </a:tc>
              </a:tr>
              <a:tr h="295200">
                <a:tc vMerge="1">
                  <a:txBody>
                    <a:bodyPr/>
                    <a:lstStyle/>
                    <a:p>
                      <a:pPr algn="ctr" fontAlgn="b"/>
                      <a:endParaRPr lang="pt-BR"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b="1" u="none" strike="noStrike" dirty="0">
                          <a:effectLst/>
                        </a:rPr>
                        <a:t>Total </a:t>
                      </a:r>
                      <a:endParaRPr lang="pt-BR" sz="1800" b="1" i="0" u="none" strike="noStrike" dirty="0">
                        <a:solidFill>
                          <a:srgbClr val="000000"/>
                        </a:solidFill>
                        <a:effectLst/>
                        <a:latin typeface="Calibri" panose="020F0502020204030204" pitchFamily="34" charset="0"/>
                      </a:endParaRPr>
                    </a:p>
                  </a:txBody>
                  <a:tcPr marL="9525" marR="9525" marT="9525" marB="0" anchor="ctr"/>
                </a:tc>
                <a:tc gridSpan="2">
                  <a:txBody>
                    <a:bodyPr/>
                    <a:lstStyle/>
                    <a:p>
                      <a:pPr algn="ctr" fontAlgn="b"/>
                      <a:r>
                        <a:rPr lang="pt-BR" sz="1800" u="none" strike="noStrike" dirty="0">
                          <a:effectLst/>
                        </a:rPr>
                        <a:t>204.200,00</a:t>
                      </a:r>
                      <a:endParaRPr lang="pt-BR" sz="18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b"/>
                      <a:endParaRPr lang="pt-BR" sz="1800" b="1" i="0" u="none" strike="noStrike" dirty="0">
                        <a:solidFill>
                          <a:srgbClr val="000000"/>
                        </a:solidFill>
                        <a:effectLst/>
                        <a:latin typeface="Calibri" panose="020F0502020204030204" pitchFamily="34" charset="0"/>
                      </a:endParaRPr>
                    </a:p>
                  </a:txBody>
                  <a:tcPr marL="9525" marR="9525" marT="9525" marB="0" anchor="ct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45877343"/>
              </p:ext>
            </p:extLst>
          </p:nvPr>
        </p:nvGraphicFramePr>
        <p:xfrm>
          <a:off x="1364566" y="2818556"/>
          <a:ext cx="7146388" cy="3718800"/>
        </p:xfrm>
        <a:graphic>
          <a:graphicData uri="http://schemas.openxmlformats.org/drawingml/2006/table">
            <a:tbl>
              <a:tblPr>
                <a:tableStyleId>{5C22544A-7EE6-4342-B048-85BDC9FD1C3A}</a:tableStyleId>
              </a:tblPr>
              <a:tblGrid>
                <a:gridCol w="801834"/>
                <a:gridCol w="2349330"/>
                <a:gridCol w="2278966"/>
                <a:gridCol w="1716258"/>
              </a:tblGrid>
              <a:tr h="471600">
                <a:tc>
                  <a:txBody>
                    <a:bodyPr/>
                    <a:lstStyle/>
                    <a:p>
                      <a:pPr algn="ctr" fontAlgn="b"/>
                      <a:r>
                        <a:rPr lang="pt-BR" sz="1800" b="1" u="none" strike="noStrike" dirty="0" smtClean="0">
                          <a:effectLst/>
                        </a:rPr>
                        <a:t>Ano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Município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pt-BR" sz="1800" b="1" u="none" strike="noStrike" dirty="0" smtClean="0">
                          <a:effectLst/>
                        </a:rPr>
                        <a:t>Valor do convênio </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u="none" strike="noStrike" dirty="0" smtClean="0">
                          <a:effectLst/>
                        </a:rPr>
                        <a:t>Status</a:t>
                      </a:r>
                      <a:endParaRPr lang="pt-BR" sz="1800" b="1" i="0" u="none" strike="noStrike" dirty="0">
                        <a:solidFill>
                          <a:srgbClr val="000000"/>
                        </a:solidFill>
                        <a:effectLst/>
                        <a:latin typeface="Arial" panose="020B0604020202020204" pitchFamily="34" charset="0"/>
                      </a:endParaRPr>
                    </a:p>
                  </a:txBody>
                  <a:tcPr marL="9525" marR="9525" marT="9525" marB="0" anchor="ctr"/>
                </a:tc>
              </a:tr>
              <a:tr h="295200">
                <a:tc rowSpan="11">
                  <a:txBody>
                    <a:bodyPr/>
                    <a:lstStyle/>
                    <a:p>
                      <a:pPr algn="ctr" fontAlgn="b"/>
                      <a:r>
                        <a:rPr lang="pt-BR" sz="1800" b="0" i="0" u="none" strike="noStrike" dirty="0" smtClean="0">
                          <a:solidFill>
                            <a:srgbClr val="000000"/>
                          </a:solidFill>
                          <a:effectLst/>
                          <a:latin typeface="Arial" panose="020B0604020202020204" pitchFamily="34" charset="0"/>
                        </a:rPr>
                        <a:t>2010</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Belo Campo</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130.713,65</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Pirai do Norte</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102.100,00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Canavieiras</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150.000,00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err="1">
                          <a:effectLst/>
                        </a:rPr>
                        <a:t>Jiquiriçá</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150.000,00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Cancelado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Santa Rita de Cassia</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139.120,00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Cancelado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Uruçuca</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250.000,00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Ituberá</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204.250,00</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Conde</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211.167,11</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Una</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150.000,00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Itacaré</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a:effectLst/>
                        </a:rPr>
                        <a:t>200.000,00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ctr" fontAlgn="b"/>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u="none" strike="noStrike" dirty="0">
                          <a:effectLst/>
                        </a:rPr>
                        <a:t>Total</a:t>
                      </a:r>
                      <a:r>
                        <a:rPr lang="pt-BR" sz="1800" u="none" strike="noStrike" dirty="0">
                          <a:effectLst/>
                        </a:rPr>
                        <a:t> </a:t>
                      </a:r>
                      <a:endParaRPr lang="pt-BR" sz="1800" b="1" i="0" u="none" strike="noStrike" dirty="0">
                        <a:solidFill>
                          <a:srgbClr val="000000"/>
                        </a:solidFill>
                        <a:effectLst/>
                        <a:latin typeface="Arial" panose="020B0604020202020204" pitchFamily="34" charset="0"/>
                      </a:endParaRPr>
                    </a:p>
                  </a:txBody>
                  <a:tcPr marL="9525" marR="9525" marT="9525" marB="0" anchor="ctr"/>
                </a:tc>
                <a:tc gridSpan="2">
                  <a:txBody>
                    <a:bodyPr/>
                    <a:lstStyle/>
                    <a:p>
                      <a:pPr algn="ctr" fontAlgn="b"/>
                      <a:r>
                        <a:rPr lang="pt-BR" sz="1800" u="none" strike="noStrike" dirty="0">
                          <a:effectLst/>
                        </a:rPr>
                        <a:t>1.687.350,76</a:t>
                      </a:r>
                      <a:endParaRPr lang="pt-BR" sz="1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b"/>
                      <a:endParaRPr lang="pt-BR" sz="1800" b="1" i="0" u="none" strike="noStrike" dirty="0">
                        <a:solidFill>
                          <a:srgbClr val="000000"/>
                        </a:solidFill>
                        <a:effectLst/>
                        <a:latin typeface="Arial" panose="020B0604020202020204" pitchFamily="34" charset="0"/>
                      </a:endParaRPr>
                    </a:p>
                  </a:txBody>
                  <a:tcPr marL="9525" marR="9525" marT="9525" marB="0" anchor="ctr"/>
                </a:tc>
              </a:tr>
            </a:tbl>
          </a:graphicData>
        </a:graphic>
      </p:graphicFrame>
      <p:sp>
        <p:nvSpPr>
          <p:cNvPr id="8" name="CaixaDeTexto 7"/>
          <p:cNvSpPr txBox="1"/>
          <p:nvPr/>
        </p:nvSpPr>
        <p:spPr>
          <a:xfrm>
            <a:off x="7101838" y="6632898"/>
            <a:ext cx="3122023" cy="276999"/>
          </a:xfrm>
          <a:prstGeom prst="rect">
            <a:avLst/>
          </a:prstGeom>
          <a:noFill/>
        </p:spPr>
        <p:txBody>
          <a:bodyPr wrap="square" rtlCol="0">
            <a:spAutoFit/>
          </a:bodyPr>
          <a:lstStyle/>
          <a:p>
            <a:r>
              <a:rPr lang="pt-BR" sz="1200" dirty="0" smtClean="0"/>
              <a:t>Fonte: Portal da Transparência, 2015</a:t>
            </a:r>
            <a:endParaRPr lang="pt-BR" sz="1200" dirty="0"/>
          </a:p>
        </p:txBody>
      </p:sp>
    </p:spTree>
    <p:extLst>
      <p:ext uri="{BB962C8B-B14F-4D97-AF65-F5344CB8AC3E}">
        <p14:creationId xmlns:p14="http://schemas.microsoft.com/office/powerpoint/2010/main" val="4788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1" y="330371"/>
            <a:ext cx="8126568" cy="978185"/>
          </a:xfrm>
        </p:spPr>
        <p:txBody>
          <a:bodyPr>
            <a:noAutofit/>
          </a:bodyPr>
          <a:lstStyle/>
          <a:p>
            <a:pPr algn="ctr"/>
            <a:r>
              <a:rPr lang="pt-BR" sz="4000" dirty="0" smtClean="0"/>
              <a:t>FUNDAÇÃO NACIONAL DA SAÚDE</a:t>
            </a:r>
            <a:br>
              <a:rPr lang="pt-BR" sz="4000" dirty="0" smtClean="0"/>
            </a:br>
            <a:endParaRPr lang="pt-BR" sz="4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graphicFrame>
        <p:nvGraphicFramePr>
          <p:cNvPr id="7" name="Tabela 6"/>
          <p:cNvGraphicFramePr>
            <a:graphicFrameLocks noGrp="1"/>
          </p:cNvGraphicFramePr>
          <p:nvPr>
            <p:extLst>
              <p:ext uri="{D42A27DB-BD31-4B8C-83A1-F6EECF244321}">
                <p14:modId xmlns:p14="http://schemas.microsoft.com/office/powerpoint/2010/main" val="1039146121"/>
              </p:ext>
            </p:extLst>
          </p:nvPr>
        </p:nvGraphicFramePr>
        <p:xfrm>
          <a:off x="1471761" y="1617786"/>
          <a:ext cx="7174522" cy="4014000"/>
        </p:xfrm>
        <a:graphic>
          <a:graphicData uri="http://schemas.openxmlformats.org/drawingml/2006/table">
            <a:tbl>
              <a:tblPr>
                <a:tableStyleId>{5C22544A-7EE6-4342-B048-85BDC9FD1C3A}</a:tableStyleId>
              </a:tblPr>
              <a:tblGrid>
                <a:gridCol w="963448"/>
                <a:gridCol w="2047037"/>
                <a:gridCol w="2391508"/>
                <a:gridCol w="1772529"/>
              </a:tblGrid>
              <a:tr h="471600">
                <a:tc>
                  <a:txBody>
                    <a:bodyPr/>
                    <a:lstStyle/>
                    <a:p>
                      <a:pPr algn="ctr" fontAlgn="b"/>
                      <a:r>
                        <a:rPr lang="pt-BR" sz="1800" b="1" u="none" strike="noStrike" dirty="0" smtClean="0">
                          <a:effectLst/>
                        </a:rPr>
                        <a:t>Ano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u="none" strike="noStrike" dirty="0" smtClean="0">
                          <a:effectLst/>
                        </a:rPr>
                        <a:t>Município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Valor</a:t>
                      </a:r>
                      <a:r>
                        <a:rPr lang="pt-BR" sz="1800" b="1" i="0" u="none" strike="noStrike" baseline="0" dirty="0" smtClean="0">
                          <a:solidFill>
                            <a:srgbClr val="000000"/>
                          </a:solidFill>
                          <a:effectLst/>
                          <a:latin typeface="Arial" panose="020B0604020202020204" pitchFamily="34" charset="0"/>
                        </a:rPr>
                        <a:t> do Convênio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 Status</a:t>
                      </a:r>
                    </a:p>
                  </a:txBody>
                  <a:tcPr marL="9525" marR="9525" marT="9525" marB="0" anchor="ctr"/>
                </a:tc>
              </a:tr>
              <a:tr h="295200">
                <a:tc rowSpan="12">
                  <a:txBody>
                    <a:bodyPr/>
                    <a:lstStyle/>
                    <a:p>
                      <a:pPr algn="ctr" fontAlgn="b"/>
                      <a:r>
                        <a:rPr lang="pt-BR" sz="1800" b="0" i="0" u="none" strike="noStrike" dirty="0" smtClean="0">
                          <a:solidFill>
                            <a:srgbClr val="000000"/>
                          </a:solidFill>
                          <a:effectLst/>
                          <a:latin typeface="Arial" panose="020B0604020202020204" pitchFamily="34" charset="0"/>
                        </a:rPr>
                        <a:t>2011</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Rio de Contas</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234.928,68</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Pintadas</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250.000,00</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Andorinha</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183.224,13</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Maragogipe</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293.062,50</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Pau Brasil</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250.817,16</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Camacã</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285.984,01</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Concluído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Ibiassucê</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226.738,14</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Concluído</a:t>
                      </a:r>
                      <a:endParaRPr lang="pt-BR" sz="1800" b="0" i="0" u="none" strike="noStrike">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Rio do Antonio</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240.241,49</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Firmino Alves</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250.367,15</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Concluído</a:t>
                      </a:r>
                      <a:endParaRPr lang="pt-BR" sz="1800" b="0" i="0" u="none" strike="noStrike" dirty="0">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Itatu do Colonia</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250.367,15</a:t>
                      </a:r>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Cansanção</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180.000,00</a:t>
                      </a:r>
                      <a:endParaRPr lang="pt-BR" sz="18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Execução</a:t>
                      </a:r>
                      <a:endParaRPr lang="pt-BR" sz="1800" b="0" i="0" u="none" strike="noStrike" dirty="0">
                        <a:solidFill>
                          <a:srgbClr val="000000"/>
                        </a:solidFill>
                        <a:effectLst/>
                        <a:latin typeface="Arial" panose="020B0604020202020204" pitchFamily="34" charset="0"/>
                      </a:endParaRPr>
                    </a:p>
                  </a:txBody>
                  <a:tcPr marL="9525" marR="9525" marT="9525" marB="0" anchor="b"/>
                </a:tc>
              </a:tr>
              <a:tr h="295200">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1" u="none" strike="noStrike" dirty="0">
                          <a:effectLst/>
                        </a:rPr>
                        <a:t>Total </a:t>
                      </a:r>
                      <a:endParaRPr lang="pt-BR" sz="1800" b="1" i="0" u="none" strike="noStrike" dirty="0">
                        <a:solidFill>
                          <a:srgbClr val="000000"/>
                        </a:solidFill>
                        <a:effectLst/>
                        <a:latin typeface="Arial" panose="020B0604020202020204" pitchFamily="34" charset="0"/>
                      </a:endParaRPr>
                    </a:p>
                  </a:txBody>
                  <a:tcPr marL="9525" marR="9525" marT="9525" marB="0" anchor="b"/>
                </a:tc>
                <a:tc gridSpan="2">
                  <a:txBody>
                    <a:bodyPr/>
                    <a:lstStyle/>
                    <a:p>
                      <a:pPr algn="ctr" fontAlgn="b"/>
                      <a:r>
                        <a:rPr lang="pt-BR" sz="1800" b="0" u="none" strike="noStrike" dirty="0">
                          <a:effectLst/>
                        </a:rPr>
                        <a:t>2.645.730,41</a:t>
                      </a:r>
                      <a:endParaRPr lang="pt-BR" sz="1800" b="0" i="0" u="none" strike="noStrike" dirty="0">
                        <a:solidFill>
                          <a:srgbClr val="000000"/>
                        </a:solidFill>
                        <a:effectLst/>
                        <a:latin typeface="Arial" panose="020B0604020202020204" pitchFamily="34" charset="0"/>
                      </a:endParaRPr>
                    </a:p>
                  </a:txBody>
                  <a:tcPr marL="9525" marR="9525" marT="9525" marB="0" anchor="b"/>
                </a:tc>
                <a:tc h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b"/>
                </a:tc>
              </a:tr>
            </a:tbl>
          </a:graphicData>
        </a:graphic>
      </p:graphicFrame>
      <p:sp>
        <p:nvSpPr>
          <p:cNvPr id="8" name="CaixaDeTexto 7"/>
          <p:cNvSpPr txBox="1"/>
          <p:nvPr/>
        </p:nvSpPr>
        <p:spPr>
          <a:xfrm>
            <a:off x="7101838" y="6632898"/>
            <a:ext cx="3122023" cy="276999"/>
          </a:xfrm>
          <a:prstGeom prst="rect">
            <a:avLst/>
          </a:prstGeom>
          <a:noFill/>
        </p:spPr>
        <p:txBody>
          <a:bodyPr wrap="square" rtlCol="0">
            <a:spAutoFit/>
          </a:bodyPr>
          <a:lstStyle/>
          <a:p>
            <a:r>
              <a:rPr lang="pt-BR" sz="1200" dirty="0" smtClean="0"/>
              <a:t>Fonte: Portal da Transparência, 2015</a:t>
            </a:r>
            <a:endParaRPr lang="pt-BR" sz="1200" dirty="0"/>
          </a:p>
        </p:txBody>
      </p:sp>
    </p:spTree>
    <p:extLst>
      <p:ext uri="{BB962C8B-B14F-4D97-AF65-F5344CB8AC3E}">
        <p14:creationId xmlns:p14="http://schemas.microsoft.com/office/powerpoint/2010/main" val="1196602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1" y="330371"/>
            <a:ext cx="8126568" cy="978185"/>
          </a:xfrm>
        </p:spPr>
        <p:txBody>
          <a:bodyPr>
            <a:noAutofit/>
          </a:bodyPr>
          <a:lstStyle/>
          <a:p>
            <a:pPr algn="ctr"/>
            <a:r>
              <a:rPr lang="pt-BR" sz="4000" dirty="0" smtClean="0"/>
              <a:t>FUNDAÇÃO NACIONAL DA SAÚDE</a:t>
            </a:r>
            <a:br>
              <a:rPr lang="pt-BR" sz="4000" dirty="0" smtClean="0"/>
            </a:br>
            <a:endParaRPr lang="pt-BR" sz="4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
        <p:nvSpPr>
          <p:cNvPr id="8" name="CaixaDeTexto 7"/>
          <p:cNvSpPr txBox="1"/>
          <p:nvPr/>
        </p:nvSpPr>
        <p:spPr>
          <a:xfrm>
            <a:off x="7101838" y="6632898"/>
            <a:ext cx="3122023" cy="276999"/>
          </a:xfrm>
          <a:prstGeom prst="rect">
            <a:avLst/>
          </a:prstGeom>
          <a:noFill/>
        </p:spPr>
        <p:txBody>
          <a:bodyPr wrap="square" rtlCol="0">
            <a:spAutoFit/>
          </a:bodyPr>
          <a:lstStyle/>
          <a:p>
            <a:r>
              <a:rPr lang="pt-BR" sz="1200" dirty="0" smtClean="0"/>
              <a:t>Fonte: Portal da Transparência, 2015</a:t>
            </a:r>
            <a:endParaRPr lang="pt-BR" sz="1200" dirty="0"/>
          </a:p>
        </p:txBody>
      </p:sp>
      <p:sp>
        <p:nvSpPr>
          <p:cNvPr id="9" name="CaixaDeTexto 8"/>
          <p:cNvSpPr txBox="1"/>
          <p:nvPr/>
        </p:nvSpPr>
        <p:spPr>
          <a:xfrm>
            <a:off x="2547993" y="5995508"/>
            <a:ext cx="4859383" cy="369332"/>
          </a:xfrm>
          <a:prstGeom prst="rect">
            <a:avLst/>
          </a:prstGeom>
          <a:noFill/>
        </p:spPr>
        <p:txBody>
          <a:bodyPr wrap="square" rtlCol="0">
            <a:spAutoFit/>
          </a:bodyPr>
          <a:lstStyle/>
          <a:p>
            <a:r>
              <a:rPr lang="pt-BR" b="1" dirty="0" smtClean="0">
                <a:solidFill>
                  <a:srgbClr val="FF0000"/>
                </a:solidFill>
              </a:rPr>
              <a:t>De </a:t>
            </a:r>
            <a:r>
              <a:rPr lang="pt-BR" b="1" dirty="0">
                <a:solidFill>
                  <a:srgbClr val="FF0000"/>
                </a:solidFill>
              </a:rPr>
              <a:t>33 </a:t>
            </a:r>
            <a:r>
              <a:rPr lang="pt-BR" b="1" dirty="0" smtClean="0">
                <a:solidFill>
                  <a:srgbClr val="FF0000"/>
                </a:solidFill>
              </a:rPr>
              <a:t>convênios, apenas 3 concluídos!!!</a:t>
            </a:r>
            <a:endParaRPr lang="pt-BR" b="1" dirty="0">
              <a:solidFill>
                <a:srgbClr val="FF0000"/>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2176173985"/>
              </p:ext>
            </p:extLst>
          </p:nvPr>
        </p:nvGraphicFramePr>
        <p:xfrm>
          <a:off x="1416675" y="1669168"/>
          <a:ext cx="6632621" cy="3649488"/>
        </p:xfrm>
        <a:graphic>
          <a:graphicData uri="http://schemas.openxmlformats.org/drawingml/2006/table">
            <a:tbl>
              <a:tblPr>
                <a:tableStyleId>{5C22544A-7EE6-4342-B048-85BDC9FD1C3A}</a:tableStyleId>
              </a:tblPr>
              <a:tblGrid>
                <a:gridCol w="1004553"/>
                <a:gridCol w="2021983"/>
                <a:gridCol w="2137893"/>
                <a:gridCol w="1468192"/>
              </a:tblGrid>
              <a:tr h="304124">
                <a:tc>
                  <a:txBody>
                    <a:bodyPr/>
                    <a:lstStyle/>
                    <a:p>
                      <a:pPr algn="ctr" fontAlgn="b"/>
                      <a:r>
                        <a:rPr lang="pt-BR" sz="1800" b="1" u="none" strike="noStrike" dirty="0" smtClean="0">
                          <a:effectLst/>
                        </a:rPr>
                        <a:t>Ano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u="none" strike="noStrike" dirty="0" smtClean="0">
                          <a:effectLst/>
                        </a:rPr>
                        <a:t>Município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Valor de Convênio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Status</a:t>
                      </a:r>
                      <a:endParaRPr lang="pt-BR" sz="1800" b="1" i="0" u="none" strike="noStrike" dirty="0">
                        <a:solidFill>
                          <a:srgbClr val="000000"/>
                        </a:solidFill>
                        <a:effectLst/>
                        <a:latin typeface="Arial" panose="020B0604020202020204" pitchFamily="34" charset="0"/>
                      </a:endParaRPr>
                    </a:p>
                  </a:txBody>
                  <a:tcPr marL="9525" marR="9525" marT="9525" marB="0" anchor="ctr"/>
                </a:tc>
              </a:tr>
              <a:tr h="304124">
                <a:tc rowSpan="11">
                  <a:txBody>
                    <a:bodyPr/>
                    <a:lstStyle/>
                    <a:p>
                      <a:pPr algn="ctr" fontAlgn="b"/>
                      <a:r>
                        <a:rPr lang="pt-BR" sz="1800" b="0" i="0" u="none" strike="noStrike" dirty="0" smtClean="0">
                          <a:solidFill>
                            <a:srgbClr val="000000"/>
                          </a:solidFill>
                          <a:effectLst/>
                          <a:latin typeface="Arial" panose="020B0604020202020204" pitchFamily="34" charset="0"/>
                        </a:rPr>
                        <a:t>2012</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Boa Nova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169.398,04</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Riacho de Santana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258.514,00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Itororó</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248.153,77</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Buerarema</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240.621,84</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Poções</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255.431,78</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Planalto</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250.000,00</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Jandaira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183.653,14</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Coaraci</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254.662,46</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Ibicoara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169.398,04</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Cons. Da Apa Piraji</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443.838,82</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Execução</a:t>
                      </a:r>
                      <a:endParaRPr lang="pt-BR" sz="1800" b="0" i="0" u="none" strike="noStrike">
                        <a:solidFill>
                          <a:srgbClr val="000000"/>
                        </a:solidFill>
                        <a:effectLst/>
                        <a:latin typeface="Arial" panose="020B0604020202020204" pitchFamily="34" charset="0"/>
                      </a:endParaRPr>
                    </a:p>
                  </a:txBody>
                  <a:tcPr marL="9525" marR="9525" marT="9525" marB="0" anchor="ctr"/>
                </a:tc>
              </a:tr>
              <a:tr h="304124">
                <a:tc v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u="none" strike="noStrike" dirty="0">
                          <a:effectLst/>
                        </a:rPr>
                        <a:t>Total</a:t>
                      </a:r>
                      <a:endParaRPr lang="pt-BR" sz="1800" b="1" i="0" u="none" strike="noStrike" dirty="0">
                        <a:solidFill>
                          <a:srgbClr val="000000"/>
                        </a:solidFill>
                        <a:effectLst/>
                        <a:latin typeface="Arial" panose="020B0604020202020204" pitchFamily="34" charset="0"/>
                      </a:endParaRPr>
                    </a:p>
                  </a:txBody>
                  <a:tcPr marL="9525" marR="9525" marT="9525" marB="0" anchor="ctr"/>
                </a:tc>
                <a:tc gridSpan="2">
                  <a:txBody>
                    <a:bodyPr/>
                    <a:lstStyle/>
                    <a:p>
                      <a:pPr algn="ctr" fontAlgn="b"/>
                      <a:r>
                        <a:rPr lang="pt-BR" sz="1800" b="0" u="none" strike="noStrike" dirty="0">
                          <a:effectLst/>
                        </a:rPr>
                        <a:t>2.473.671,89</a:t>
                      </a:r>
                      <a:endParaRPr lang="pt-BR" sz="1800" b="0"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381592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1" y="330371"/>
            <a:ext cx="8126568" cy="978185"/>
          </a:xfrm>
        </p:spPr>
        <p:txBody>
          <a:bodyPr>
            <a:noAutofit/>
          </a:bodyPr>
          <a:lstStyle/>
          <a:p>
            <a:pPr algn="ctr"/>
            <a:r>
              <a:rPr lang="pt-BR" sz="4000" dirty="0" smtClean="0"/>
              <a:t>MINISTÉRIO DAS CIDADES</a:t>
            </a:r>
            <a:endParaRPr lang="pt-BR" sz="40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graphicFrame>
        <p:nvGraphicFramePr>
          <p:cNvPr id="3" name="Tabela 2"/>
          <p:cNvGraphicFramePr>
            <a:graphicFrameLocks noGrp="1"/>
          </p:cNvGraphicFramePr>
          <p:nvPr>
            <p:extLst>
              <p:ext uri="{D42A27DB-BD31-4B8C-83A1-F6EECF244321}">
                <p14:modId xmlns:p14="http://schemas.microsoft.com/office/powerpoint/2010/main" val="764100239"/>
              </p:ext>
            </p:extLst>
          </p:nvPr>
        </p:nvGraphicFramePr>
        <p:xfrm>
          <a:off x="1056824" y="1242599"/>
          <a:ext cx="7185841" cy="4604400"/>
        </p:xfrm>
        <a:graphic>
          <a:graphicData uri="http://schemas.openxmlformats.org/drawingml/2006/table">
            <a:tbl>
              <a:tblPr>
                <a:tableStyleId>{5C22544A-7EE6-4342-B048-85BDC9FD1C3A}</a:tableStyleId>
              </a:tblPr>
              <a:tblGrid>
                <a:gridCol w="771939"/>
                <a:gridCol w="2416668"/>
                <a:gridCol w="2677886"/>
                <a:gridCol w="1319348"/>
              </a:tblGrid>
              <a:tr h="471600">
                <a:tc>
                  <a:txBody>
                    <a:bodyPr/>
                    <a:lstStyle/>
                    <a:p>
                      <a:pPr algn="ctr" fontAlgn="b"/>
                      <a:r>
                        <a:rPr lang="pt-BR" sz="1800" b="1" u="none" strike="noStrike" dirty="0" smtClean="0">
                          <a:effectLst/>
                        </a:rPr>
                        <a:t>Ano </a:t>
                      </a:r>
                    </a:p>
                  </a:txBody>
                  <a:tcPr marL="9525" marR="9525" marT="9525" marB="0" anchor="ctr"/>
                </a:tc>
                <a:tc>
                  <a:txBody>
                    <a:bodyPr/>
                    <a:lstStyle/>
                    <a:p>
                      <a:pPr algn="ctr" fontAlgn="b"/>
                      <a:r>
                        <a:rPr lang="pt-BR" sz="1800" b="1" u="none" strike="noStrike" dirty="0" smtClean="0">
                          <a:effectLst/>
                        </a:rPr>
                        <a:t>Municípios</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Valor do</a:t>
                      </a:r>
                      <a:r>
                        <a:rPr lang="pt-BR" sz="1800" b="1" i="0" u="none" strike="noStrike" baseline="0" dirty="0" smtClean="0">
                          <a:solidFill>
                            <a:srgbClr val="000000"/>
                          </a:solidFill>
                          <a:effectLst/>
                          <a:latin typeface="Arial" panose="020B0604020202020204" pitchFamily="34" charset="0"/>
                        </a:rPr>
                        <a:t> Convênio</a:t>
                      </a:r>
                      <a:endParaRPr lang="pt-BR"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1" i="0" u="none" strike="noStrike" dirty="0" smtClean="0">
                          <a:solidFill>
                            <a:srgbClr val="000000"/>
                          </a:solidFill>
                          <a:effectLst/>
                          <a:latin typeface="Arial" panose="020B0604020202020204" pitchFamily="34" charset="0"/>
                        </a:rPr>
                        <a:t>Status</a:t>
                      </a:r>
                      <a:endParaRPr lang="pt-BR" sz="1800" b="1" i="0" u="none" strike="noStrike" dirty="0">
                        <a:solidFill>
                          <a:srgbClr val="000000"/>
                        </a:solidFill>
                        <a:effectLst/>
                        <a:latin typeface="Arial" panose="020B0604020202020204" pitchFamily="34" charset="0"/>
                      </a:endParaRPr>
                    </a:p>
                  </a:txBody>
                  <a:tcPr marL="9525" marR="9525" marT="9525" marB="0" anchor="ctr"/>
                </a:tc>
              </a:tr>
              <a:tr h="295200">
                <a:tc rowSpan="14">
                  <a:txBody>
                    <a:bodyPr/>
                    <a:lstStyle/>
                    <a:p>
                      <a:pPr algn="ctr" fontAlgn="b"/>
                      <a:r>
                        <a:rPr lang="pt-BR" sz="1800" b="0" i="0" u="none" strike="noStrike" dirty="0" smtClean="0">
                          <a:solidFill>
                            <a:srgbClr val="000000"/>
                          </a:solidFill>
                          <a:effectLst/>
                          <a:latin typeface="Arial" panose="020B0604020202020204" pitchFamily="34" charset="0"/>
                        </a:rPr>
                        <a:t>2011</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Juazeiro</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784.937,46</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S. do Bonfim</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989.578,28</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Irecê</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956.721,89</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L.E.Magalhães</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956.721,88</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Itaberaba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908.934,86</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Itabuna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679.764,00</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Itapetinga</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Cancelado</a:t>
                      </a:r>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Brumado</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Cancelado</a:t>
                      </a:r>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smtClean="0">
                          <a:effectLst/>
                        </a:rPr>
                        <a:t>Cruz das Almas</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290.000,00</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Lauro de Freitas</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Catu</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dirty="0">
                          <a:effectLst/>
                        </a:rPr>
                        <a:t>987.578,28</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dirty="0">
                          <a:effectLst/>
                        </a:rPr>
                        <a:t>Euclides da Cunha</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u="none" strike="noStrike">
                          <a:effectLst/>
                        </a:rPr>
                        <a:t>989.578,28</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0" u="none" strike="noStrike">
                          <a:effectLst/>
                        </a:rPr>
                        <a:t>Simões Filho</a:t>
                      </a:r>
                      <a:endParaRPr lang="pt-B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pt-BR" sz="1800" b="0" i="0" u="none" strike="noStrike" dirty="0" smtClean="0">
                          <a:solidFill>
                            <a:srgbClr val="000000"/>
                          </a:solidFill>
                          <a:effectLst/>
                          <a:latin typeface="Arial" panose="020B0604020202020204" pitchFamily="34" charset="0"/>
                        </a:rPr>
                        <a:t>-</a:t>
                      </a:r>
                      <a:endParaRPr lang="pt-B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r h="295200">
                <a:tc vMerge="1">
                  <a:txBody>
                    <a:bodyPr/>
                    <a:lstStyle/>
                    <a:p>
                      <a:pPr algn="l" fontAlgn="b"/>
                      <a:endParaRPr lang="pt-BR" sz="1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pt-BR" sz="1800" b="1" u="none" strike="noStrike" dirty="0">
                          <a:effectLst/>
                        </a:rPr>
                        <a:t>Total</a:t>
                      </a:r>
                      <a:endParaRPr lang="pt-BR" sz="1800" b="1" i="0" u="none" strike="noStrike" dirty="0">
                        <a:solidFill>
                          <a:srgbClr val="000000"/>
                        </a:solidFill>
                        <a:effectLst/>
                        <a:latin typeface="Arial" panose="020B0604020202020204" pitchFamily="34" charset="0"/>
                      </a:endParaRPr>
                    </a:p>
                  </a:txBody>
                  <a:tcPr marL="9525" marR="9525" marT="9525" marB="0" anchor="ctr"/>
                </a:tc>
                <a:tc gridSpan="2">
                  <a:txBody>
                    <a:bodyPr/>
                    <a:lstStyle/>
                    <a:p>
                      <a:pPr algn="ctr" fontAlgn="b"/>
                      <a:r>
                        <a:rPr lang="pt-BR" sz="1800" b="0" u="none" strike="noStrike" smtClean="0">
                          <a:effectLst/>
                        </a:rPr>
                        <a:t>7.543.814,93</a:t>
                      </a:r>
                      <a:endParaRPr lang="pt-BR" sz="1800" b="0"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b"/>
                      <a:endParaRPr lang="pt-BR" sz="18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
        <p:nvSpPr>
          <p:cNvPr id="6" name="CaixaDeTexto 5"/>
          <p:cNvSpPr txBox="1"/>
          <p:nvPr/>
        </p:nvSpPr>
        <p:spPr>
          <a:xfrm>
            <a:off x="2979068" y="6229195"/>
            <a:ext cx="4859383" cy="369332"/>
          </a:xfrm>
          <a:prstGeom prst="rect">
            <a:avLst/>
          </a:prstGeom>
          <a:noFill/>
        </p:spPr>
        <p:txBody>
          <a:bodyPr wrap="square" rtlCol="0">
            <a:spAutoFit/>
          </a:bodyPr>
          <a:lstStyle/>
          <a:p>
            <a:r>
              <a:rPr lang="pt-BR" b="1" dirty="0" smtClean="0">
                <a:solidFill>
                  <a:srgbClr val="FF0000"/>
                </a:solidFill>
              </a:rPr>
              <a:t>Nenhum PMSB concluído!!!</a:t>
            </a:r>
            <a:endParaRPr lang="pt-BR" b="1" dirty="0">
              <a:solidFill>
                <a:srgbClr val="FF0000"/>
              </a:solidFill>
            </a:endParaRPr>
          </a:p>
        </p:txBody>
      </p:sp>
      <p:sp>
        <p:nvSpPr>
          <p:cNvPr id="7" name="CaixaDeTexto 6"/>
          <p:cNvSpPr txBox="1"/>
          <p:nvPr/>
        </p:nvSpPr>
        <p:spPr>
          <a:xfrm>
            <a:off x="7101838" y="6632898"/>
            <a:ext cx="3122023" cy="276999"/>
          </a:xfrm>
          <a:prstGeom prst="rect">
            <a:avLst/>
          </a:prstGeom>
          <a:noFill/>
        </p:spPr>
        <p:txBody>
          <a:bodyPr wrap="square" rtlCol="0">
            <a:spAutoFit/>
          </a:bodyPr>
          <a:lstStyle/>
          <a:p>
            <a:r>
              <a:rPr lang="pt-BR" sz="1200" dirty="0" smtClean="0"/>
              <a:t>Fonte: Portal da Transparência, 2015</a:t>
            </a:r>
            <a:endParaRPr lang="pt-BR" sz="1200" dirty="0"/>
          </a:p>
        </p:txBody>
      </p:sp>
    </p:spTree>
    <p:extLst>
      <p:ext uri="{BB962C8B-B14F-4D97-AF65-F5344CB8AC3E}">
        <p14:creationId xmlns:p14="http://schemas.microsoft.com/office/powerpoint/2010/main" val="170507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ESTAMOS REALIZANDO... </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graphicFrame>
        <p:nvGraphicFramePr>
          <p:cNvPr id="6" name="Tabela 5"/>
          <p:cNvGraphicFramePr>
            <a:graphicFrameLocks noGrp="1"/>
          </p:cNvGraphicFramePr>
          <p:nvPr>
            <p:extLst>
              <p:ext uri="{D42A27DB-BD31-4B8C-83A1-F6EECF244321}">
                <p14:modId xmlns:p14="http://schemas.microsoft.com/office/powerpoint/2010/main" val="3851988356"/>
              </p:ext>
            </p:extLst>
          </p:nvPr>
        </p:nvGraphicFramePr>
        <p:xfrm>
          <a:off x="712989" y="1545468"/>
          <a:ext cx="8224952" cy="4673805"/>
        </p:xfrm>
        <a:graphic>
          <a:graphicData uri="http://schemas.openxmlformats.org/drawingml/2006/table">
            <a:tbl>
              <a:tblPr>
                <a:tableStyleId>{5C22544A-7EE6-4342-B048-85BDC9FD1C3A}</a:tableStyleId>
              </a:tblPr>
              <a:tblGrid>
                <a:gridCol w="1695364"/>
                <a:gridCol w="2112136"/>
                <a:gridCol w="2794715"/>
                <a:gridCol w="1622737"/>
              </a:tblGrid>
              <a:tr h="254654">
                <a:tc>
                  <a:txBody>
                    <a:bodyPr/>
                    <a:lstStyle/>
                    <a:p>
                      <a:pPr algn="ctr" fontAlgn="ctr"/>
                      <a:r>
                        <a:rPr lang="pt-BR" sz="1500" b="1" u="none" strike="noStrike" dirty="0">
                          <a:effectLst/>
                        </a:rPr>
                        <a:t>Município</a:t>
                      </a:r>
                      <a:endParaRPr lang="pt-BR" sz="15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b="1" u="none" strike="noStrike" dirty="0" err="1">
                          <a:effectLst/>
                        </a:rPr>
                        <a:t>Orgão</a:t>
                      </a:r>
                      <a:r>
                        <a:rPr lang="pt-BR" sz="1500" b="1" u="none" strike="noStrike" dirty="0">
                          <a:effectLst/>
                        </a:rPr>
                        <a:t> Financiador </a:t>
                      </a:r>
                      <a:endParaRPr lang="pt-BR" sz="15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b="1" u="none" strike="noStrike">
                          <a:effectLst/>
                        </a:rPr>
                        <a:t>Orgão Fiscalizador</a:t>
                      </a:r>
                      <a:endParaRPr lang="pt-BR" sz="1500" b="1"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b="1" u="none" strike="noStrike" dirty="0">
                          <a:effectLst/>
                        </a:rPr>
                        <a:t>Elaboração</a:t>
                      </a:r>
                      <a:endParaRPr lang="pt-BR" sz="1500" b="1"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7105">
                <a:tc>
                  <a:txBody>
                    <a:bodyPr/>
                    <a:lstStyle/>
                    <a:p>
                      <a:pPr algn="ctr" fontAlgn="ctr"/>
                      <a:r>
                        <a:rPr lang="pt-BR" sz="1500" u="none" strike="noStrike" dirty="0" smtClean="0">
                          <a:effectLst/>
                        </a:rPr>
                        <a:t>Camacã </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smtClean="0">
                          <a:effectLst/>
                        </a:rPr>
                        <a:t>Concluído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87105">
                <a:tc>
                  <a:txBody>
                    <a:bodyPr/>
                    <a:lstStyle/>
                    <a:p>
                      <a:pPr algn="ctr" fontAlgn="ctr"/>
                      <a:r>
                        <a:rPr lang="pt-BR" sz="1500" u="none" strike="noStrike" dirty="0" smtClean="0">
                          <a:effectLst/>
                        </a:rPr>
                        <a:t>Ibiassucê</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Concluído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87105">
                <a:tc>
                  <a:txBody>
                    <a:bodyPr/>
                    <a:lstStyle/>
                    <a:p>
                      <a:pPr marL="0" algn="ctr" defTabSz="457200" rtl="0" eaLnBrk="1" fontAlgn="ctr" latinLnBrk="0" hangingPunct="1"/>
                      <a:r>
                        <a:rPr lang="pt-BR" sz="1500" u="none" strike="noStrike" kern="1200" dirty="0">
                          <a:solidFill>
                            <a:schemeClr val="dk1"/>
                          </a:solidFill>
                          <a:effectLst/>
                          <a:latin typeface="+mn-lt"/>
                          <a:ea typeface="+mn-ea"/>
                          <a:cs typeface="+mn-cs"/>
                        </a:rPr>
                        <a:t>Rio do Contas</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smtClean="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87105">
                <a:tc>
                  <a:txBody>
                    <a:bodyPr/>
                    <a:lstStyle/>
                    <a:p>
                      <a:pPr marL="0" algn="ctr" defTabSz="457200" rtl="0" eaLnBrk="1" fontAlgn="ctr" latinLnBrk="0" hangingPunct="1"/>
                      <a:r>
                        <a:rPr lang="pt-BR" sz="1500" u="none" strike="noStrike" kern="1200" dirty="0">
                          <a:solidFill>
                            <a:schemeClr val="dk1"/>
                          </a:solidFill>
                          <a:effectLst/>
                          <a:latin typeface="+mn-lt"/>
                          <a:ea typeface="+mn-ea"/>
                          <a:cs typeface="+mn-cs"/>
                        </a:rPr>
                        <a:t>Rio do Antônio</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87105">
                <a:tc>
                  <a:txBody>
                    <a:bodyPr/>
                    <a:lstStyle/>
                    <a:p>
                      <a:pPr marL="0" algn="ctr" defTabSz="457200" rtl="0" eaLnBrk="1" fontAlgn="ctr" latinLnBrk="0" hangingPunct="1"/>
                      <a:r>
                        <a:rPr lang="pt-BR" sz="1500" u="none" strike="noStrike" kern="1200" dirty="0" smtClean="0">
                          <a:solidFill>
                            <a:schemeClr val="dk1"/>
                          </a:solidFill>
                          <a:effectLst/>
                          <a:latin typeface="+mn-lt"/>
                          <a:ea typeface="+mn-ea"/>
                          <a:cs typeface="+mn-cs"/>
                        </a:rPr>
                        <a:t>Poções </a:t>
                      </a:r>
                      <a:endParaRPr lang="pt-BR" sz="1500" u="none" strike="noStrike" kern="1200" dirty="0">
                        <a:solidFill>
                          <a:schemeClr val="dk1"/>
                        </a:solidFill>
                        <a:effectLst/>
                        <a:latin typeface="+mn-lt"/>
                        <a:ea typeface="+mn-ea"/>
                        <a:cs typeface="+mn-cs"/>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87105">
                <a:tc>
                  <a:txBody>
                    <a:bodyPr/>
                    <a:lstStyle/>
                    <a:p>
                      <a:pPr marL="0" algn="ctr" defTabSz="457200" rtl="0" eaLnBrk="1" fontAlgn="ctr" latinLnBrk="0" hangingPunct="1"/>
                      <a:r>
                        <a:rPr lang="pt-BR" sz="1500" u="none" strike="noStrike" kern="1200" dirty="0">
                          <a:solidFill>
                            <a:schemeClr val="dk1"/>
                          </a:solidFill>
                          <a:effectLst/>
                          <a:latin typeface="+mn-lt"/>
                          <a:ea typeface="+mn-ea"/>
                          <a:cs typeface="+mn-cs"/>
                        </a:rPr>
                        <a:t>Boa  Nova </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87105">
                <a:tc>
                  <a:txBody>
                    <a:bodyPr/>
                    <a:lstStyle/>
                    <a:p>
                      <a:pPr marL="0" algn="ctr" defTabSz="457200" rtl="0" eaLnBrk="1" fontAlgn="ctr" latinLnBrk="0" hangingPunct="1"/>
                      <a:r>
                        <a:rPr lang="pt-BR" sz="1500" u="none" strike="noStrike" kern="1200" dirty="0">
                          <a:solidFill>
                            <a:schemeClr val="dk1"/>
                          </a:solidFill>
                          <a:effectLst/>
                          <a:latin typeface="+mn-lt"/>
                          <a:ea typeface="+mn-ea"/>
                          <a:cs typeface="+mn-cs"/>
                        </a:rPr>
                        <a:t>Planalto</a:t>
                      </a: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Funasa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00466">
                <a:tc>
                  <a:txBody>
                    <a:bodyPr/>
                    <a:lstStyle/>
                    <a:p>
                      <a:pPr algn="ctr" fontAlgn="ctr"/>
                      <a:r>
                        <a:rPr lang="pt-BR" sz="1500" u="none" strike="noStrike" dirty="0">
                          <a:effectLst/>
                        </a:rPr>
                        <a:t>Juazeiro</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Ministerio das Cidades</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a:effectLst/>
                        </a:rPr>
                        <a:t>Caixa Econômica</a:t>
                      </a:r>
                      <a:endParaRPr lang="pt-BR" sz="1500" b="0" i="0" u="none" strike="noStrike">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681400">
                <a:tc>
                  <a:txBody>
                    <a:bodyPr/>
                    <a:lstStyle/>
                    <a:p>
                      <a:pPr algn="ctr" fontAlgn="ctr"/>
                      <a:r>
                        <a:rPr lang="pt-BR" sz="1500" u="none" strike="noStrike" dirty="0">
                          <a:effectLst/>
                        </a:rPr>
                        <a:t>Camaçari</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Orçamento próprio</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Secretaria de Desenvolvimento Urbano (SEDUR/PMC)</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Em andamento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27550">
                <a:tc>
                  <a:txBody>
                    <a:bodyPr/>
                    <a:lstStyle/>
                    <a:p>
                      <a:pPr algn="ctr" fontAlgn="ctr"/>
                      <a:r>
                        <a:rPr lang="pt-BR" sz="1500" u="none" strike="noStrike" dirty="0">
                          <a:effectLst/>
                        </a:rPr>
                        <a:t>Coaraci</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Funasa</a:t>
                      </a:r>
                      <a:endParaRPr lang="pt-BR" sz="1500" b="0" i="0" u="none" strike="noStrike" dirty="0">
                        <a:solidFill>
                          <a:srgbClr val="000000"/>
                        </a:solidFill>
                        <a:effectLst/>
                        <a:latin typeface="Arial" panose="020B060402020202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500" u="none" strike="noStrike" dirty="0">
                          <a:effectLst/>
                        </a:rPr>
                        <a:t>Paralisado</a:t>
                      </a:r>
                      <a:endParaRPr lang="pt-BR" sz="1500" b="0" i="0" u="none" strike="noStrike" dirty="0">
                        <a:solidFill>
                          <a:srgbClr val="000000"/>
                        </a:solidFill>
                        <a:effectLst/>
                        <a:latin typeface="Calibri" panose="020F0502020204030204" pitchFamily="34" charset="0"/>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1401186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61403"/>
            <a:ext cx="8596668" cy="665408"/>
          </a:xfrm>
        </p:spPr>
        <p:txBody>
          <a:bodyPr>
            <a:normAutofit/>
          </a:bodyPr>
          <a:lstStyle/>
          <a:p>
            <a:r>
              <a:rPr lang="pt-BR" dirty="0" smtClean="0"/>
              <a:t>DIFICULDADES ENCONTRADAS:</a:t>
            </a:r>
            <a:endParaRPr lang="pt-BR" dirty="0"/>
          </a:p>
        </p:txBody>
      </p:sp>
      <p:sp>
        <p:nvSpPr>
          <p:cNvPr id="3" name="Espaço Reservado para Conteúdo 2"/>
          <p:cNvSpPr>
            <a:spLocks noGrp="1"/>
          </p:cNvSpPr>
          <p:nvPr>
            <p:ph idx="1"/>
          </p:nvPr>
        </p:nvSpPr>
        <p:spPr>
          <a:xfrm>
            <a:off x="1694765" y="2588658"/>
            <a:ext cx="6199984" cy="1171977"/>
          </a:xfrm>
        </p:spPr>
        <p:txBody>
          <a:bodyPr>
            <a:noAutofit/>
          </a:bodyPr>
          <a:lstStyle/>
          <a:p>
            <a:pPr marL="0" indent="0">
              <a:buNone/>
            </a:pPr>
            <a:r>
              <a:rPr lang="pt-BR" sz="3200" b="1" dirty="0"/>
              <a:t>Termo de R</a:t>
            </a:r>
            <a:r>
              <a:rPr lang="pt-BR" sz="3200" b="1" dirty="0" smtClean="0"/>
              <a:t>eferência </a:t>
            </a:r>
            <a:r>
              <a:rPr lang="pt-BR" sz="3200" dirty="0" smtClean="0"/>
              <a:t>(TR): </a:t>
            </a:r>
          </a:p>
          <a:p>
            <a:pPr marL="0" indent="0">
              <a:buNone/>
            </a:pPr>
            <a:endParaRPr lang="pt-BR" sz="2800" dirty="0" smtClean="0"/>
          </a:p>
          <a:p>
            <a:endParaRPr lang="pt-BR" sz="2800" dirty="0" smtClean="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6835" y="6466113"/>
            <a:ext cx="2026902" cy="328393"/>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3620" y="197472"/>
            <a:ext cx="1775324" cy="420714"/>
          </a:xfrm>
          <a:prstGeom prst="rect">
            <a:avLst/>
          </a:prstGeom>
        </p:spPr>
      </p:pic>
    </p:spTree>
    <p:extLst>
      <p:ext uri="{BB962C8B-B14F-4D97-AF65-F5344CB8AC3E}">
        <p14:creationId xmlns:p14="http://schemas.microsoft.com/office/powerpoint/2010/main" val="291941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2961</TotalTime>
  <Words>1330</Words>
  <Application>Microsoft Office PowerPoint</Application>
  <PresentationFormat>Widescreen</PresentationFormat>
  <Paragraphs>617</Paragraphs>
  <Slides>28</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28</vt:i4>
      </vt:variant>
    </vt:vector>
  </HeadingPairs>
  <TitlesOfParts>
    <vt:vector size="34" baseType="lpstr">
      <vt:lpstr>Arial</vt:lpstr>
      <vt:lpstr>Calibri</vt:lpstr>
      <vt:lpstr>Times New Roman</vt:lpstr>
      <vt:lpstr>Trebuchet MS</vt:lpstr>
      <vt:lpstr>Wingdings 3</vt:lpstr>
      <vt:lpstr>Facetado</vt:lpstr>
      <vt:lpstr> Planejamento e Gestão: Implantação dos Planos Municipais de Saneamento </vt:lpstr>
      <vt:lpstr>Planejar os serviços públicos  de saneamento básico ...</vt:lpstr>
      <vt:lpstr>Convênios para elaboração dos PMSB na Bahia...</vt:lpstr>
      <vt:lpstr>FUNDAÇÃO NACIONAL DA SAÚDE </vt:lpstr>
      <vt:lpstr>FUNDAÇÃO NACIONAL DA SAÚDE </vt:lpstr>
      <vt:lpstr>FUNDAÇÃO NACIONAL DA SAÚDE </vt:lpstr>
      <vt:lpstr>MINISTÉRIO DAS CIDADES</vt:lpstr>
      <vt:lpstr>O QUE ESTAMOS REALIZANDO... </vt:lpstr>
      <vt:lpstr>DIFICULDADES ENCONTRADAS:</vt:lpstr>
      <vt:lpstr>FUNDAÇÃO NACIONAL DE SAÚDE</vt:lpstr>
      <vt:lpstr>Ministério das Cidades/Caixa Econômica Federal (Juazeiro)</vt:lpstr>
      <vt:lpstr>Prefeitura Municipal de Camaçari</vt:lpstr>
      <vt:lpstr>DIFICULDADES ENCONTRADAS:</vt:lpstr>
      <vt:lpstr>O PAPEL DAS INSTITUIÇÕES DE FOMENTO:</vt:lpstr>
      <vt:lpstr>A FUNASA:</vt:lpstr>
      <vt:lpstr>O PAPEL DAS INSTITUIÇÕES DE FOMENTO:</vt:lpstr>
      <vt:lpstr>OS PRAZOS PARA ELABORAÇÃO DOS PMSB</vt:lpstr>
      <vt:lpstr>FUNDAÇÃO NACIONAL DE SAÚDE</vt:lpstr>
      <vt:lpstr>Apresentação do PowerPoint</vt:lpstr>
      <vt:lpstr>A REALIDADE</vt:lpstr>
      <vt:lpstr>A FUNASA:</vt:lpstr>
      <vt:lpstr>MINISTÉRIO DAS CIDADES/CAIXA ECONÔMICA FEDERAL (JUAZEIRO)</vt:lpstr>
      <vt:lpstr>A REALIDADE</vt:lpstr>
      <vt:lpstr>PREFEITURA MUNICIPAL DE CAMAÇARI</vt:lpstr>
      <vt:lpstr>A REALIDADE</vt:lpstr>
      <vt:lpstr>CONCLUSÃO</vt:lpstr>
      <vt:lpstr>CUSTOS MÉDIOS DOS PMSB</vt:lpstr>
      <vt:lpstr>GRATO PELA ATENÇÃO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Estação 3</dc:creator>
  <cp:lastModifiedBy>GERALDO BOTELHO</cp:lastModifiedBy>
  <cp:revision>113</cp:revision>
  <dcterms:created xsi:type="dcterms:W3CDTF">2015-05-13T12:11:17Z</dcterms:created>
  <dcterms:modified xsi:type="dcterms:W3CDTF">2015-05-26T14:21:14Z</dcterms:modified>
</cp:coreProperties>
</file>