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303" r:id="rId2"/>
    <p:sldId id="304" r:id="rId3"/>
    <p:sldId id="305" r:id="rId4"/>
    <p:sldId id="259" r:id="rId5"/>
    <p:sldId id="260" r:id="rId6"/>
    <p:sldId id="261" r:id="rId7"/>
    <p:sldId id="265" r:id="rId8"/>
    <p:sldId id="299" r:id="rId9"/>
    <p:sldId id="267" r:id="rId10"/>
    <p:sldId id="296" r:id="rId11"/>
    <p:sldId id="268" r:id="rId12"/>
    <p:sldId id="269" r:id="rId13"/>
    <p:sldId id="270" r:id="rId14"/>
    <p:sldId id="266" r:id="rId15"/>
    <p:sldId id="301" r:id="rId16"/>
    <p:sldId id="300" r:id="rId17"/>
    <p:sldId id="272" r:id="rId18"/>
    <p:sldId id="281" r:id="rId19"/>
    <p:sldId id="282" r:id="rId20"/>
    <p:sldId id="285" r:id="rId21"/>
    <p:sldId id="286" r:id="rId22"/>
    <p:sldId id="287" r:id="rId23"/>
    <p:sldId id="302" r:id="rId24"/>
    <p:sldId id="288" r:id="rId25"/>
    <p:sldId id="289" r:id="rId26"/>
    <p:sldId id="308" r:id="rId27"/>
    <p:sldId id="306" r:id="rId28"/>
    <p:sldId id="307" r:id="rId29"/>
    <p:sldId id="264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  <a:srgbClr val="006F96"/>
    <a:srgbClr val="0094C8"/>
    <a:srgbClr val="008BBC"/>
    <a:srgbClr val="009ED6"/>
    <a:srgbClr val="E1F3FF"/>
    <a:srgbClr val="CDEBFF"/>
    <a:srgbClr val="DDF1FF"/>
    <a:srgbClr val="00A7E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A6CD9-5E1B-4FA5-ADBB-39A154EBE9C9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D31BB-F21B-49CF-8CD7-31DE5832203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15509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D9271-B5C9-4D6C-8881-B1B4FC89ECC6}" type="datetimeFigureOut">
              <a:rPr lang="pt-BR" smtClean="0"/>
              <a:pPr/>
              <a:t>26/05/2015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5201F-255D-4C69-A35E-E115F28FEC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marcoslanda@gmail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sz="5300" b="1" dirty="0" smtClean="0">
                <a:solidFill>
                  <a:srgbClr val="FF0000"/>
                </a:solidFill>
              </a:rPr>
              <a:t>45º. </a:t>
            </a:r>
            <a:r>
              <a:rPr lang="pt-BR" sz="53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Seminário </a:t>
            </a:r>
            <a:r>
              <a:rPr lang="pt-BR" sz="5300" b="1" dirty="0" err="1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Assemae</a:t>
            </a:r>
            <a:r>
              <a:rPr lang="pt-BR" sz="53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br>
              <a:rPr lang="pt-BR" sz="53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sz="53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Implantação dos Planos </a:t>
            </a:r>
            <a:br>
              <a:rPr lang="pt-BR" sz="53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sz="22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Poços de Caldas – 26 de maio de 2015</a:t>
            </a: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79512" y="1514395"/>
            <a:ext cx="878497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dirty="0">
                <a:solidFill>
                  <a:prstClr val="black"/>
                </a:solidFill>
                <a:latin typeface="Arial Narrow" pitchFamily="34" charset="0"/>
              </a:rPr>
              <a:t>Decreto nº 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8.211/2014 –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itchFamily="34" charset="0"/>
              </a:rPr>
              <a:t>Altera o prazo do Decreto n° 7.217/2010</a:t>
            </a:r>
          </a:p>
          <a:p>
            <a:pPr algn="just">
              <a:spcAft>
                <a:spcPts val="1200"/>
              </a:spcAft>
            </a:pPr>
            <a:endParaRPr lang="pt-BR" sz="2400" b="1" u="sng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§ </a:t>
            </a:r>
            <a:r>
              <a:rPr lang="pt-BR" sz="2400" dirty="0">
                <a:solidFill>
                  <a:prstClr val="black"/>
                </a:solidFill>
                <a:latin typeface="Arial Narrow" pitchFamily="34" charset="0"/>
              </a:rPr>
              <a:t>6o  do Art. 34: </a:t>
            </a:r>
            <a:r>
              <a:rPr lang="pt-BR" sz="2400" b="1" dirty="0">
                <a:solidFill>
                  <a:prstClr val="black"/>
                </a:solidFill>
                <a:latin typeface="Arial Narrow" pitchFamily="34" charset="0"/>
              </a:rPr>
              <a:t>após 31 de dezembro de </a:t>
            </a:r>
            <a:r>
              <a:rPr lang="pt-BR" sz="2400" b="1" dirty="0" smtClean="0">
                <a:solidFill>
                  <a:prstClr val="black"/>
                </a:solidFill>
                <a:latin typeface="Arial Narrow" pitchFamily="34" charset="0"/>
              </a:rPr>
              <a:t>2014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, </a:t>
            </a:r>
            <a:r>
              <a:rPr lang="pt-BR" sz="2400" i="1" u="sng" dirty="0">
                <a:solidFill>
                  <a:prstClr val="black"/>
                </a:solidFill>
                <a:latin typeface="Arial Narrow" pitchFamily="34" charset="0"/>
              </a:rPr>
              <a:t>será vedado o acesso aos recursos federais ou aos geridos ou administrados por órgão ou entidade da União</a:t>
            </a:r>
            <a:r>
              <a:rPr lang="pt-BR" sz="2400" i="1" dirty="0">
                <a:solidFill>
                  <a:prstClr val="black"/>
                </a:solidFill>
                <a:latin typeface="Arial Narrow" pitchFamily="34" charset="0"/>
              </a:rPr>
              <a:t>, quando destinados a serviços de saneamento básico, àqueles titulares de serviços públicos de saneamento básico que não instituírem, por meio de legislação específica, o controle social realizado por órgão colegiado.</a:t>
            </a:r>
            <a:endParaRPr lang="pt-BR" sz="2400" i="1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0"/>
            <a:ext cx="8640960" cy="100010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pt-BR" sz="49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direito à </a:t>
            </a: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participação</a:t>
            </a:r>
            <a:endParaRPr lang="pt-BR" sz="49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5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680678"/>
            <a:ext cx="9144000" cy="27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500042"/>
            <a:ext cx="8964488" cy="571504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pt-BR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Participação social e democracia</a:t>
            </a:r>
            <a:r>
              <a:rPr lang="pt-BR" sz="6600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sz="6600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sz="6600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79512" y="5484593"/>
            <a:ext cx="3350742" cy="464687"/>
          </a:xfrm>
        </p:spPr>
        <p:txBody>
          <a:bodyPr>
            <a:normAutofit fontScale="77500" lnSpcReduction="20000"/>
          </a:bodyPr>
          <a:lstStyle/>
          <a:p>
            <a:r>
              <a:rPr lang="pt-BR" sz="2000" dirty="0" smtClean="0">
                <a:latin typeface="Arial Narrow" pitchFamily="34" charset="0"/>
              </a:rPr>
              <a:t>Fonte: Adaptado de Santos Junior, 2013.</a:t>
            </a:r>
            <a:endParaRPr lang="pt-BR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-252536" y="1196752"/>
            <a:ext cx="9324528" cy="4929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pt-BR" sz="2400" dirty="0" smtClean="0">
                <a:latin typeface="Arial Narrow" pitchFamily="34" charset="0"/>
              </a:rPr>
              <a:t>	O modelo de governança democrática requer a existência de arenas públicas que expressam os múltiplos interesses organizados na sociedade, e de arranjos institucionais que regulem a relação entre o governo e os atores sociais (SANTOS JUNIOR, 2013).</a:t>
            </a:r>
          </a:p>
        </p:txBody>
      </p:sp>
      <p:sp>
        <p:nvSpPr>
          <p:cNvPr id="4" name="Elipse 3"/>
          <p:cNvSpPr/>
          <p:nvPr/>
        </p:nvSpPr>
        <p:spPr>
          <a:xfrm>
            <a:off x="5799179" y="2564904"/>
            <a:ext cx="3275856" cy="839865"/>
          </a:xfrm>
          <a:prstGeom prst="ellipse">
            <a:avLst/>
          </a:prstGeom>
          <a:solidFill>
            <a:srgbClr val="FF99C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6372200" y="278092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rial Narrow" panose="020B0606020202030204" pitchFamily="34" charset="0"/>
              </a:rPr>
              <a:t>Governo</a:t>
            </a:r>
            <a:endParaRPr lang="pt-BR" sz="2400" dirty="0">
              <a:latin typeface="Arial Narrow" panose="020B0606020202030204" pitchFamily="34" charset="0"/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7380312" y="3404769"/>
            <a:ext cx="288032" cy="384271"/>
          </a:xfrm>
          <a:prstGeom prst="downArrow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9651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3850" y="285728"/>
            <a:ext cx="8640763" cy="71438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direito à participação </a:t>
            </a:r>
            <a:b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79512" y="980728"/>
            <a:ext cx="878497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b="1" u="sng" dirty="0" smtClean="0">
                <a:solidFill>
                  <a:prstClr val="black"/>
                </a:solidFill>
                <a:latin typeface="Arial Narrow" pitchFamily="34" charset="0"/>
              </a:rPr>
              <a:t>Decreto n° 7.217/2010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(cont. art. 34)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As audiências públicas devem se realizar de modo a possibilitar o acesso da população, podendo ser realizadas de forma regionalizada. </a:t>
            </a:r>
          </a:p>
          <a:p>
            <a:pPr algn="just">
              <a:buFont typeface="Wingdings" pitchFamily="2" charset="2"/>
              <a:buChar char="ü"/>
            </a:pP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As consultas públicas devem ser promovidas de forma a possibilitar que qualquer do povo, independentemente de interesse, ofereça críticas e sugestões, devendo tais consultas ser adequadamente respondidas. </a:t>
            </a:r>
          </a:p>
          <a:p>
            <a:pPr algn="just">
              <a:buFont typeface="Wingdings" pitchFamily="2" charset="2"/>
              <a:buChar char="ü"/>
            </a:pP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Nos órgãos colegiados, é assegurada a participação:</a:t>
            </a:r>
          </a:p>
          <a:p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 - dos titulares dos serviços;</a:t>
            </a:r>
          </a:p>
          <a:p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II - de órgãos governamentais relacionados ao setor de saneamento básico;</a:t>
            </a:r>
          </a:p>
          <a:p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III - dos prestadores de serviços públicos de saneamento básico;</a:t>
            </a:r>
          </a:p>
          <a:p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IV - dos usuários de serviços de saneamento básico; e</a:t>
            </a:r>
          </a:p>
          <a:p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V - de entidades técnicas, organizações da sociedade civil e de defesa do consumidor relacionadas ao setor de saneamento básico.</a:t>
            </a:r>
          </a:p>
        </p:txBody>
      </p:sp>
    </p:spTree>
    <p:extLst>
      <p:ext uri="{BB962C8B-B14F-4D97-AF65-F5344CB8AC3E}">
        <p14:creationId xmlns="" xmlns:p14="http://schemas.microsoft.com/office/powerpoint/2010/main" val="419651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285728"/>
            <a:ext cx="8640960" cy="71438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Atores sociais</a:t>
            </a:r>
            <a:b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413" y="1124744"/>
            <a:ext cx="8893175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1965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357166"/>
            <a:ext cx="8640960" cy="785818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Incentivo à participação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79512" y="1412776"/>
            <a:ext cx="8686800" cy="3730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3000"/>
              </a:spcAft>
              <a:buFont typeface="Arial" pitchFamily="34" charset="0"/>
              <a:buNone/>
            </a:pPr>
            <a:r>
              <a:rPr lang="pt-BR" sz="2800" b="1" dirty="0" smtClean="0">
                <a:latin typeface="Arial Narrow" pitchFamily="34" charset="0"/>
              </a:rPr>
              <a:t>Resolução n° 80/2009 do Conselho das Cidades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pt-BR" sz="2800" i="1" dirty="0">
                <a:latin typeface="Arial Narrow" panose="020B0606020202030204" pitchFamily="34" charset="0"/>
              </a:rPr>
              <a:t/>
            </a:r>
            <a:br>
              <a:rPr lang="pt-BR" sz="2800" i="1" dirty="0">
                <a:latin typeface="Arial Narrow" panose="020B0606020202030204" pitchFamily="34" charset="0"/>
              </a:rPr>
            </a:br>
            <a:r>
              <a:rPr lang="pt-BR" sz="2800" i="1" dirty="0">
                <a:latin typeface="Arial Narrow" panose="020B0606020202030204" pitchFamily="34" charset="0"/>
              </a:rPr>
              <a:t>“Recomendar ao Ministério das Cidades que seja estabelecido como um dos critérios de prioridade para atendimento dos programas estruturados no âmbito da mencionada pasta, </a:t>
            </a:r>
            <a:r>
              <a:rPr lang="pt-BR" sz="2800" b="1" i="1" u="sng" dirty="0">
                <a:latin typeface="Arial Narrow" panose="020B0606020202030204" pitchFamily="34" charset="0"/>
              </a:rPr>
              <a:t>a realização de conferências das cidades e a criação de conselhos estaduais e municipais das cidades</a:t>
            </a:r>
            <a:r>
              <a:rPr lang="pt-BR" sz="2800" i="1" dirty="0">
                <a:latin typeface="Arial Narrow" panose="020B0606020202030204" pitchFamily="34" charset="0"/>
              </a:rPr>
              <a:t>, pelos Estados, Distrito Federal e municípios.”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3000"/>
              </a:spcAft>
              <a:buFont typeface="Arial" pitchFamily="34" charset="0"/>
              <a:buNone/>
            </a:pPr>
            <a:endParaRPr lang="pt-BR" sz="2400" b="1" dirty="0" smtClean="0">
              <a:latin typeface="Arial Narrow" pitchFamily="34" charset="0"/>
            </a:endParaRPr>
          </a:p>
          <a:p>
            <a:pPr marL="0" indent="0"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t-BR" sz="24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65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0"/>
            <a:ext cx="8640960" cy="1142984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Possibilidades da participação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79512" y="1428736"/>
            <a:ext cx="8686800" cy="4929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3000"/>
              </a:spcAft>
              <a:buFont typeface="Arial" pitchFamily="34" charset="0"/>
              <a:buNone/>
            </a:pPr>
            <a:r>
              <a:rPr lang="pt-BR" sz="2400" dirty="0" smtClean="0">
                <a:latin typeface="Arial Narrow" pitchFamily="34" charset="0"/>
              </a:rPr>
              <a:t>Borja (2011) aponta possibilidades à participação social: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permite criar as condições para que a distribuição dos recursos públicos seja equânime;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permite que os sujeitos-cidadãos influenciem diretamente na definição de diretrizes e na formulação de políticas públicas;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possibilita uma forma mais direta e cotidiana de contato entre os cidadãos e as instituições públicas, viabilizando, assim, a incorporação de seus interesses e concepções político-sociais no processo decisório;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contribui para a construção de novos hábitos, para neutralizar o clientelismo e aproximar o cidadão do processo decisório;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abre espaço para a produção de negociações e consensos;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amplia e consolida uma cultura democrática, com métodos e procedimentos que potencializam a gestão compartilhada da sociedade.</a:t>
            </a:r>
          </a:p>
        </p:txBody>
      </p:sp>
    </p:spTree>
    <p:extLst>
      <p:ext uri="{BB962C8B-B14F-4D97-AF65-F5344CB8AC3E}">
        <p14:creationId xmlns="" xmlns:p14="http://schemas.microsoft.com/office/powerpoint/2010/main" val="342966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285728"/>
            <a:ext cx="8640960" cy="785818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Limites da participação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33796" y="1285860"/>
            <a:ext cx="8902700" cy="5072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Arial" pitchFamily="34" charset="0"/>
              <a:buNone/>
            </a:pPr>
            <a:r>
              <a:rPr lang="pt-BR" sz="2400" dirty="0" smtClean="0">
                <a:latin typeface="Arial Narrow" pitchFamily="34" charset="0"/>
              </a:rPr>
              <a:t>Borja (2011) aponta Limites à participação social: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impossibilidade de dar respostas à totalidade dos problemas dos cidadãos excluídos que demandam justiça social;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descompasso entre o “tempo” para a promoção da participação e o tempo dos projetos;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falta de capacitação dos técnicos para processos participativos;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tradição autoritária e tecnicista da atuação do poder público;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não adequação da burocracia estatal para a relação com grupos comunitários;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clientelismo e o corporativismo que ainda convivem com os novos espaços de democracia participativa;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latin typeface="Arial Narrow" pitchFamily="34" charset="0"/>
              </a:rPr>
              <a:t>falta de compartilhamento de um projeto político dos diversos atores sociais.</a:t>
            </a:r>
          </a:p>
        </p:txBody>
      </p:sp>
    </p:spTree>
    <p:extLst>
      <p:ext uri="{BB962C8B-B14F-4D97-AF65-F5344CB8AC3E}">
        <p14:creationId xmlns="" xmlns:p14="http://schemas.microsoft.com/office/powerpoint/2010/main" val="407171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3" descr="Peças Téncias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9A571"/>
              </a:clrFrom>
              <a:clrTo>
                <a:srgbClr val="E9A57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405" y="71016"/>
            <a:ext cx="4968875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965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3040" y="1928802"/>
            <a:ext cx="8640960" cy="1500198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pt-BR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Monitoramento e Revisão de Planos </a:t>
            </a:r>
            <a:r>
              <a:rPr lang="pt-BR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com controle Social</a:t>
            </a:r>
            <a:r>
              <a:rPr lang="pt-BR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1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357166"/>
            <a:ext cx="8640960" cy="642942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pt-BR" sz="48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Nível de participação cidadã</a:t>
            </a:r>
            <a:r>
              <a:rPr lang="pt-BR" sz="4800" dirty="0" smtClean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sz="4800" dirty="0" smtClean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sz="4800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98733881"/>
              </p:ext>
            </p:extLst>
          </p:nvPr>
        </p:nvGraphicFramePr>
        <p:xfrm>
          <a:off x="63632" y="1079784"/>
          <a:ext cx="9036496" cy="5489514"/>
        </p:xfrm>
        <a:graphic>
          <a:graphicData uri="http://schemas.openxmlformats.org/drawingml/2006/table">
            <a:tbl>
              <a:tblPr firstRow="1" firstCol="1"/>
              <a:tblGrid>
                <a:gridCol w="3463990"/>
                <a:gridCol w="5572506"/>
              </a:tblGrid>
              <a:tr h="3987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Nível</a:t>
                      </a:r>
                      <a:endParaRPr lang="pt-BR" sz="2000" b="1" dirty="0">
                        <a:solidFill>
                          <a:schemeClr val="tx1"/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Descrição</a:t>
                      </a:r>
                      <a:endParaRPr lang="pt-BR" sz="2000" dirty="0">
                        <a:solidFill>
                          <a:schemeClr val="tx1"/>
                        </a:solidFill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40000"/>
                        <a:lumOff val="60000"/>
                      </a:srgbClr>
                    </a:solidFill>
                  </a:tcPr>
                </a:tc>
              </a:tr>
              <a:tr h="4420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Nenhuma</a:t>
                      </a:r>
                      <a:endParaRPr lang="pt-BR" sz="18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latin typeface="Arial Narrow" pitchFamily="34" charset="0"/>
                        </a:rPr>
                        <a:t>A comunidade não participa na elaboração do plano.</a:t>
                      </a:r>
                      <a:endParaRPr lang="pt-BR" sz="17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  <a:tr h="6631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A comunidade recebe a informação</a:t>
                      </a:r>
                      <a:endParaRPr lang="pt-BR" sz="18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latin typeface="Arial Narrow" pitchFamily="34" charset="0"/>
                        </a:rPr>
                        <a:t>A comunidade é informada do plano municipal e espera-se a sua conformidade.</a:t>
                      </a:r>
                      <a:endParaRPr lang="pt-BR" sz="17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  <a:tr h="6631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A comunidade é consultada</a:t>
                      </a:r>
                      <a:endParaRPr lang="pt-BR" sz="18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latin typeface="Arial Narrow" pitchFamily="34" charset="0"/>
                        </a:rPr>
                        <a:t>Para promover o plano, a administração busca apoios que facilitem sua aceitação e o cumprimento das formalidades que permitam a sua aprovação.</a:t>
                      </a:r>
                      <a:endParaRPr lang="pt-BR" sz="17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  <a:tr h="6631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A comunidade opina</a:t>
                      </a:r>
                      <a:endParaRPr lang="pt-BR" sz="18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b="1" dirty="0">
                          <a:latin typeface="Arial Narrow" pitchFamily="34" charset="0"/>
                        </a:rPr>
                        <a:t>A administração convida a comunidade a contribuir no diagnóstico e também para conhecer o plano já elaborado, esperando modificá-lo só no estritamente necessário.</a:t>
                      </a:r>
                      <a:endParaRPr lang="pt-BR" sz="17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  <a:tr h="6631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Elaboração conjunta</a:t>
                      </a:r>
                      <a:endParaRPr lang="pt-BR" sz="18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b="1" dirty="0">
                          <a:latin typeface="Arial Narrow" pitchFamily="34" charset="0"/>
                        </a:rPr>
                        <a:t>A administração convida a comunidade a contribuir no diagnóstico e também para conhecer uma versão preliminar do plano, a ser modificada, esperando que o seja em certa medida.</a:t>
                      </a:r>
                      <a:endParaRPr lang="pt-BR" sz="17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  <a:tr h="8841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A comunidade tem poder delegado para elaborar</a:t>
                      </a:r>
                      <a:endParaRPr lang="pt-BR" sz="18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latin typeface="Arial Narrow" pitchFamily="34" charset="0"/>
                        </a:rPr>
                        <a:t>A administração apresenta a informação à comunidade junto com um contexto de soluções possíveis, convidando-a a tomar decisões que possam ser incorporadas ao plano.</a:t>
                      </a:r>
                      <a:endParaRPr lang="pt-BR" sz="17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  <a:tr h="6631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Arial Narrow" pitchFamily="34" charset="0"/>
                        </a:rPr>
                        <a:t>A comunidade controla o processo</a:t>
                      </a:r>
                      <a:endParaRPr lang="pt-BR" sz="18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latin typeface="Arial Narrow" pitchFamily="34" charset="0"/>
                        </a:rPr>
                        <a:t>A administração procura a comunidade para que esta diagnostique a situação e tome decisões sobre objetivos a alcançar no plano.</a:t>
                      </a:r>
                      <a:endParaRPr lang="pt-BR" sz="17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98669" y="6605743"/>
            <a:ext cx="3221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Fonte: adaptado de BERNARDES </a:t>
            </a:r>
            <a:r>
              <a:rPr lang="pt-BR" sz="1400" i="1" dirty="0" err="1" smtClean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et</a:t>
            </a:r>
            <a:r>
              <a:rPr lang="pt-BR" sz="1400" i="1" dirty="0" smtClean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al.</a:t>
            </a:r>
            <a:r>
              <a:rPr lang="pt-BR" sz="1400" dirty="0" smtClean="0">
                <a:solidFill>
                  <a:prstClr val="black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, 2011.</a:t>
            </a:r>
            <a:endParaRPr lang="pt-BR" sz="3200" dirty="0" smtClean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15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643050"/>
            <a:ext cx="8858280" cy="3011486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participação social na elaboração e implementação dos Planos de Saneamento Básico</a:t>
            </a:r>
            <a:r>
              <a:rPr lang="pt-BR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2708920"/>
            <a:ext cx="8640960" cy="648072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pt-BR" sz="2400" dirty="0" smtClean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pt-BR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Conselho </a:t>
            </a:r>
            <a:r>
              <a:rPr lang="pt-BR" sz="40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  <a:r>
              <a:rPr lang="pt-BR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acional das Cidades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1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285728"/>
            <a:ext cx="8640960" cy="571504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Conselho nacional das cidades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70"/>
          <p:cNvSpPr>
            <a:spLocks noChangeArrowheads="1"/>
          </p:cNvSpPr>
          <p:nvPr/>
        </p:nvSpPr>
        <p:spPr bwMode="auto">
          <a:xfrm>
            <a:off x="108521" y="980728"/>
            <a:ext cx="8927975" cy="360040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 Narrow" pitchFamily="34" charset="0"/>
              </a:rPr>
              <a:t>37 Conselheiros do Poder Público / 49 Conselheiros da Sociedade Civil</a:t>
            </a:r>
          </a:p>
        </p:txBody>
      </p:sp>
      <p:sp>
        <p:nvSpPr>
          <p:cNvPr id="15" name="Oval 25"/>
          <p:cNvSpPr>
            <a:spLocks noChangeArrowheads="1"/>
          </p:cNvSpPr>
          <p:nvPr/>
        </p:nvSpPr>
        <p:spPr bwMode="auto">
          <a:xfrm>
            <a:off x="3457575" y="1340197"/>
            <a:ext cx="1944688" cy="1008063"/>
          </a:xfrm>
          <a:prstGeom prst="ellipse">
            <a:avLst/>
          </a:prstGeom>
          <a:solidFill>
            <a:srgbClr val="89FF8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val 53"/>
          <p:cNvSpPr>
            <a:spLocks noChangeArrowheads="1"/>
          </p:cNvSpPr>
          <p:nvPr/>
        </p:nvSpPr>
        <p:spPr bwMode="auto">
          <a:xfrm>
            <a:off x="6011863" y="1771997"/>
            <a:ext cx="1944687" cy="1008063"/>
          </a:xfrm>
          <a:prstGeom prst="ellipse">
            <a:avLst/>
          </a:prstGeom>
          <a:solidFill>
            <a:srgbClr val="BDFFFF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val 51"/>
          <p:cNvSpPr>
            <a:spLocks noChangeArrowheads="1"/>
          </p:cNvSpPr>
          <p:nvPr/>
        </p:nvSpPr>
        <p:spPr bwMode="auto">
          <a:xfrm>
            <a:off x="6515100" y="3068985"/>
            <a:ext cx="1944688" cy="1008062"/>
          </a:xfrm>
          <a:prstGeom prst="ellipse">
            <a:avLst/>
          </a:prstGeom>
          <a:solidFill>
            <a:srgbClr val="FFC9C9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val 55"/>
          <p:cNvSpPr>
            <a:spLocks noChangeArrowheads="1"/>
          </p:cNvSpPr>
          <p:nvPr/>
        </p:nvSpPr>
        <p:spPr bwMode="auto">
          <a:xfrm>
            <a:off x="6021388" y="4508847"/>
            <a:ext cx="1944687" cy="1008063"/>
          </a:xfrm>
          <a:prstGeom prst="ellipse">
            <a:avLst/>
          </a:prstGeom>
          <a:solidFill>
            <a:srgbClr val="FFFFA7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val 49"/>
          <p:cNvSpPr>
            <a:spLocks noChangeArrowheads="1"/>
          </p:cNvSpPr>
          <p:nvPr/>
        </p:nvSpPr>
        <p:spPr bwMode="auto">
          <a:xfrm>
            <a:off x="3457575" y="4940647"/>
            <a:ext cx="1944688" cy="1008063"/>
          </a:xfrm>
          <a:prstGeom prst="ellipse">
            <a:avLst/>
          </a:prstGeom>
          <a:solidFill>
            <a:srgbClr val="FFDDEE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898525" y="4508847"/>
            <a:ext cx="1944688" cy="1008063"/>
          </a:xfrm>
          <a:prstGeom prst="ellipse">
            <a:avLst/>
          </a:prstGeom>
          <a:solidFill>
            <a:srgbClr val="E1FF8B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val 44"/>
          <p:cNvSpPr>
            <a:spLocks noChangeArrowheads="1"/>
          </p:cNvSpPr>
          <p:nvPr/>
        </p:nvSpPr>
        <p:spPr bwMode="auto">
          <a:xfrm>
            <a:off x="395288" y="3113435"/>
            <a:ext cx="1944687" cy="1008062"/>
          </a:xfrm>
          <a:prstGeom prst="ellipse">
            <a:avLst/>
          </a:prstGeom>
          <a:solidFill>
            <a:srgbClr val="DEF1F2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val 42"/>
          <p:cNvSpPr>
            <a:spLocks noChangeArrowheads="1"/>
          </p:cNvSpPr>
          <p:nvPr/>
        </p:nvSpPr>
        <p:spPr bwMode="auto">
          <a:xfrm>
            <a:off x="898525" y="1767235"/>
            <a:ext cx="1944688" cy="1008062"/>
          </a:xfrm>
          <a:prstGeom prst="ellipse">
            <a:avLst/>
          </a:prstGeom>
          <a:solidFill>
            <a:srgbClr val="EAD5FF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val 13"/>
          <p:cNvSpPr>
            <a:spLocks noChangeArrowheads="1"/>
          </p:cNvSpPr>
          <p:nvPr/>
        </p:nvSpPr>
        <p:spPr bwMode="auto">
          <a:xfrm>
            <a:off x="2916238" y="2997547"/>
            <a:ext cx="3024187" cy="1295400"/>
          </a:xfrm>
          <a:prstGeom prst="ellipse">
            <a:avLst/>
          </a:prstGeom>
          <a:solidFill>
            <a:srgbClr val="FFB46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 b="1" dirty="0">
                <a:solidFill>
                  <a:srgbClr val="4D4D4D"/>
                </a:solidFill>
                <a:latin typeface="Calibri"/>
              </a:rPr>
              <a:t>Conselho das Cidades </a:t>
            </a:r>
          </a:p>
          <a:p>
            <a:pPr algn="ctr"/>
            <a:r>
              <a:rPr lang="pt-BR" b="1" dirty="0">
                <a:solidFill>
                  <a:srgbClr val="4D4D4D"/>
                </a:solidFill>
                <a:latin typeface="Calibri"/>
              </a:rPr>
              <a:t>86 Conselheiros</a:t>
            </a:r>
          </a:p>
        </p:txBody>
      </p:sp>
      <p:sp>
        <p:nvSpPr>
          <p:cNvPr id="24" name="Line 68"/>
          <p:cNvSpPr>
            <a:spLocks noChangeShapeType="1"/>
          </p:cNvSpPr>
          <p:nvPr/>
        </p:nvSpPr>
        <p:spPr bwMode="auto">
          <a:xfrm flipH="1">
            <a:off x="5311775" y="2268885"/>
            <a:ext cx="719138" cy="863600"/>
          </a:xfrm>
          <a:prstGeom prst="line">
            <a:avLst/>
          </a:prstGeom>
          <a:noFill/>
          <a:ln w="38100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Line 63"/>
          <p:cNvSpPr>
            <a:spLocks noChangeShapeType="1"/>
          </p:cNvSpPr>
          <p:nvPr/>
        </p:nvSpPr>
        <p:spPr bwMode="auto">
          <a:xfrm>
            <a:off x="5940425" y="3618260"/>
            <a:ext cx="576263" cy="0"/>
          </a:xfrm>
          <a:prstGeom prst="line">
            <a:avLst/>
          </a:prstGeom>
          <a:noFill/>
          <a:ln w="38100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Line 65"/>
          <p:cNvSpPr>
            <a:spLocks noChangeShapeType="1"/>
          </p:cNvSpPr>
          <p:nvPr/>
        </p:nvSpPr>
        <p:spPr bwMode="auto">
          <a:xfrm>
            <a:off x="5435600" y="4121497"/>
            <a:ext cx="649288" cy="819150"/>
          </a:xfrm>
          <a:prstGeom prst="line">
            <a:avLst/>
          </a:prstGeom>
          <a:noFill/>
          <a:ln w="38100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Line 61"/>
          <p:cNvSpPr>
            <a:spLocks noChangeShapeType="1"/>
          </p:cNvSpPr>
          <p:nvPr/>
        </p:nvSpPr>
        <p:spPr bwMode="auto">
          <a:xfrm>
            <a:off x="4449763" y="4292947"/>
            <a:ext cx="14287" cy="693738"/>
          </a:xfrm>
          <a:prstGeom prst="line">
            <a:avLst/>
          </a:prstGeom>
          <a:noFill/>
          <a:ln w="38100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Line 66"/>
          <p:cNvSpPr>
            <a:spLocks noChangeShapeType="1"/>
          </p:cNvSpPr>
          <p:nvPr/>
        </p:nvSpPr>
        <p:spPr bwMode="auto">
          <a:xfrm flipH="1">
            <a:off x="2832100" y="4056410"/>
            <a:ext cx="574675" cy="936625"/>
          </a:xfrm>
          <a:prstGeom prst="line">
            <a:avLst/>
          </a:prstGeom>
          <a:noFill/>
          <a:ln w="38100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Line 64"/>
          <p:cNvSpPr>
            <a:spLocks noChangeShapeType="1"/>
          </p:cNvSpPr>
          <p:nvPr/>
        </p:nvSpPr>
        <p:spPr bwMode="auto">
          <a:xfrm>
            <a:off x="2339975" y="3618260"/>
            <a:ext cx="576263" cy="0"/>
          </a:xfrm>
          <a:prstGeom prst="line">
            <a:avLst/>
          </a:prstGeom>
          <a:noFill/>
          <a:ln w="38100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Line 67"/>
          <p:cNvSpPr>
            <a:spLocks noChangeShapeType="1"/>
          </p:cNvSpPr>
          <p:nvPr/>
        </p:nvSpPr>
        <p:spPr bwMode="auto">
          <a:xfrm>
            <a:off x="2822575" y="2249835"/>
            <a:ext cx="720725" cy="936625"/>
          </a:xfrm>
          <a:prstGeom prst="line">
            <a:avLst/>
          </a:prstGeom>
          <a:noFill/>
          <a:ln w="38100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Line 62"/>
          <p:cNvSpPr>
            <a:spLocks noChangeShapeType="1"/>
          </p:cNvSpPr>
          <p:nvPr/>
        </p:nvSpPr>
        <p:spPr bwMode="auto">
          <a:xfrm>
            <a:off x="4427538" y="2321272"/>
            <a:ext cx="14287" cy="693738"/>
          </a:xfrm>
          <a:prstGeom prst="line">
            <a:avLst/>
          </a:prstGeom>
          <a:noFill/>
          <a:ln w="38100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Rectangle 70"/>
          <p:cNvSpPr>
            <a:spLocks noChangeArrowheads="1"/>
          </p:cNvSpPr>
          <p:nvPr/>
        </p:nvSpPr>
        <p:spPr bwMode="auto">
          <a:xfrm>
            <a:off x="72008" y="6021288"/>
            <a:ext cx="8964488" cy="836712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MP n°2.220/2001 criou o CNDU;  Lei n°10.683/2003 transforma o CNDU em </a:t>
            </a:r>
            <a:r>
              <a:rPr kumimoji="0" lang="pt-BR" sz="2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ConCidades</a:t>
            </a: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rPr>
              <a:t>Caráter consultivo; Baixo poder de veto.</a:t>
            </a:r>
          </a:p>
        </p:txBody>
      </p:sp>
      <p:sp>
        <p:nvSpPr>
          <p:cNvPr id="34" name="Text Box 43"/>
          <p:cNvSpPr txBox="1">
            <a:spLocks noChangeArrowheads="1"/>
          </p:cNvSpPr>
          <p:nvPr/>
        </p:nvSpPr>
        <p:spPr bwMode="auto">
          <a:xfrm>
            <a:off x="1123950" y="1892647"/>
            <a:ext cx="151288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b="1" dirty="0">
                <a:solidFill>
                  <a:srgbClr val="4D4D4D"/>
                </a:solidFill>
                <a:latin typeface="Calibri"/>
              </a:rPr>
              <a:t>Poder Público Estadual           </a:t>
            </a:r>
          </a:p>
          <a:p>
            <a:pPr algn="ctr">
              <a:spcBef>
                <a:spcPct val="50000"/>
              </a:spcBef>
            </a:pPr>
            <a:r>
              <a:rPr lang="pt-BR" sz="1200" b="1" dirty="0">
                <a:solidFill>
                  <a:srgbClr val="4D4D4D"/>
                </a:solidFill>
                <a:latin typeface="Calibri"/>
              </a:rPr>
              <a:t>9 conselheiros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3635375" y="1465610"/>
            <a:ext cx="16097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b="1" dirty="0">
                <a:solidFill>
                  <a:srgbClr val="4D4D4D"/>
                </a:solidFill>
                <a:latin typeface="Calibri"/>
              </a:rPr>
              <a:t>Poder Público Federal            </a:t>
            </a:r>
          </a:p>
          <a:p>
            <a:pPr algn="ctr">
              <a:spcBef>
                <a:spcPct val="50000"/>
              </a:spcBef>
            </a:pPr>
            <a:r>
              <a:rPr lang="pt-BR" sz="1200" b="1" dirty="0">
                <a:solidFill>
                  <a:srgbClr val="4D4D4D"/>
                </a:solidFill>
                <a:latin typeface="Calibri"/>
              </a:rPr>
              <a:t>16 conselheiros</a:t>
            </a:r>
          </a:p>
        </p:txBody>
      </p:sp>
      <p:sp>
        <p:nvSpPr>
          <p:cNvPr id="36" name="Text Box 54"/>
          <p:cNvSpPr txBox="1">
            <a:spLocks noChangeArrowheads="1"/>
          </p:cNvSpPr>
          <p:nvPr/>
        </p:nvSpPr>
        <p:spPr bwMode="auto">
          <a:xfrm>
            <a:off x="6147073" y="1844824"/>
            <a:ext cx="166528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b="1" dirty="0">
                <a:solidFill>
                  <a:srgbClr val="4D4D4D"/>
                </a:solidFill>
                <a:latin typeface="Calibri"/>
              </a:rPr>
              <a:t>Poder Público Municipal         </a:t>
            </a:r>
          </a:p>
          <a:p>
            <a:pPr algn="ctr">
              <a:spcBef>
                <a:spcPct val="50000"/>
              </a:spcBef>
            </a:pPr>
            <a:r>
              <a:rPr lang="pt-BR" sz="1200" b="1" dirty="0">
                <a:solidFill>
                  <a:srgbClr val="4D4D4D"/>
                </a:solidFill>
                <a:latin typeface="Calibri"/>
              </a:rPr>
              <a:t>12 conselheiros</a:t>
            </a:r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6659563" y="3194397"/>
            <a:ext cx="171926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b="1" dirty="0">
                <a:solidFill>
                  <a:srgbClr val="4D4D4D"/>
                </a:solidFill>
                <a:latin typeface="Calibri"/>
              </a:rPr>
              <a:t>Entidades Empresariais       </a:t>
            </a:r>
          </a:p>
          <a:p>
            <a:pPr algn="ctr">
              <a:spcBef>
                <a:spcPct val="50000"/>
              </a:spcBef>
            </a:pPr>
            <a:r>
              <a:rPr lang="pt-BR" sz="1200" b="1" dirty="0">
                <a:solidFill>
                  <a:srgbClr val="4D4D4D"/>
                </a:solidFill>
                <a:latin typeface="Calibri"/>
              </a:rPr>
              <a:t>8 conselheiros</a:t>
            </a:r>
          </a:p>
        </p:txBody>
      </p:sp>
      <p:sp>
        <p:nvSpPr>
          <p:cNvPr id="38" name="Text Box 56"/>
          <p:cNvSpPr txBox="1">
            <a:spLocks noChangeArrowheads="1"/>
          </p:cNvSpPr>
          <p:nvPr/>
        </p:nvSpPr>
        <p:spPr bwMode="auto">
          <a:xfrm>
            <a:off x="6092825" y="4672360"/>
            <a:ext cx="18002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b="1" dirty="0">
                <a:solidFill>
                  <a:srgbClr val="4D4D4D"/>
                </a:solidFill>
                <a:latin typeface="Calibri"/>
              </a:rPr>
              <a:t>Organizações não Governamentais   </a:t>
            </a:r>
          </a:p>
          <a:p>
            <a:pPr algn="ctr">
              <a:spcBef>
                <a:spcPct val="50000"/>
              </a:spcBef>
            </a:pPr>
            <a:r>
              <a:rPr lang="pt-BR" sz="1200" b="1" dirty="0">
                <a:solidFill>
                  <a:srgbClr val="4D4D4D"/>
                </a:solidFill>
                <a:latin typeface="Calibri"/>
              </a:rPr>
              <a:t>4 conselheiros</a:t>
            </a:r>
          </a:p>
        </p:txBody>
      </p:sp>
      <p:sp>
        <p:nvSpPr>
          <p:cNvPr id="39" name="Text Box 50"/>
          <p:cNvSpPr txBox="1">
            <a:spLocks noChangeArrowheads="1"/>
          </p:cNvSpPr>
          <p:nvPr/>
        </p:nvSpPr>
        <p:spPr bwMode="auto">
          <a:xfrm>
            <a:off x="3563938" y="4941168"/>
            <a:ext cx="1752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b="1" dirty="0">
                <a:solidFill>
                  <a:srgbClr val="4D4D4D"/>
                </a:solidFill>
                <a:latin typeface="Calibri"/>
              </a:rPr>
              <a:t>Ent. Prof. Acadêmicas e de Pesquisa  </a:t>
            </a:r>
          </a:p>
          <a:p>
            <a:pPr algn="ctr">
              <a:spcBef>
                <a:spcPct val="50000"/>
              </a:spcBef>
            </a:pPr>
            <a:r>
              <a:rPr lang="pt-BR" sz="1200" b="1" dirty="0">
                <a:solidFill>
                  <a:srgbClr val="4D4D4D"/>
                </a:solidFill>
                <a:latin typeface="Calibri"/>
              </a:rPr>
              <a:t>6 conselheiros</a:t>
            </a:r>
          </a:p>
        </p:txBody>
      </p:sp>
      <p:sp>
        <p:nvSpPr>
          <p:cNvPr id="40" name="Text Box 48"/>
          <p:cNvSpPr txBox="1">
            <a:spLocks noChangeArrowheads="1"/>
          </p:cNvSpPr>
          <p:nvPr/>
        </p:nvSpPr>
        <p:spPr bwMode="auto">
          <a:xfrm>
            <a:off x="1123950" y="4634260"/>
            <a:ext cx="151288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b="1" dirty="0">
                <a:solidFill>
                  <a:srgbClr val="4D4D4D"/>
                </a:solidFill>
                <a:latin typeface="Calibri"/>
              </a:rPr>
              <a:t>Entidades de Trabalhadores </a:t>
            </a:r>
          </a:p>
          <a:p>
            <a:pPr algn="ctr">
              <a:spcBef>
                <a:spcPct val="50000"/>
              </a:spcBef>
            </a:pPr>
            <a:r>
              <a:rPr lang="pt-BR" sz="1200" b="1" dirty="0">
                <a:solidFill>
                  <a:srgbClr val="4D4D4D"/>
                </a:solidFill>
                <a:latin typeface="Calibri"/>
              </a:rPr>
              <a:t>8 conselheiros</a:t>
            </a:r>
          </a:p>
        </p:txBody>
      </p:sp>
      <p:sp>
        <p:nvSpPr>
          <p:cNvPr id="41" name="Text Box 45"/>
          <p:cNvSpPr txBox="1">
            <a:spLocks noChangeArrowheads="1"/>
          </p:cNvSpPr>
          <p:nvPr/>
        </p:nvSpPr>
        <p:spPr bwMode="auto">
          <a:xfrm>
            <a:off x="539750" y="3265835"/>
            <a:ext cx="164623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b="1" dirty="0">
                <a:solidFill>
                  <a:srgbClr val="4D4D4D"/>
                </a:solidFill>
                <a:latin typeface="Calibri"/>
              </a:rPr>
              <a:t>Movimentos Populares        </a:t>
            </a:r>
          </a:p>
          <a:p>
            <a:pPr algn="ctr">
              <a:spcBef>
                <a:spcPct val="50000"/>
              </a:spcBef>
            </a:pPr>
            <a:r>
              <a:rPr lang="pt-BR" sz="1200" b="1" dirty="0">
                <a:solidFill>
                  <a:srgbClr val="4D4D4D"/>
                </a:solidFill>
                <a:latin typeface="Calibri"/>
              </a:rPr>
              <a:t>23 conselheiros</a:t>
            </a:r>
          </a:p>
        </p:txBody>
      </p:sp>
    </p:spTree>
    <p:extLst>
      <p:ext uri="{BB962C8B-B14F-4D97-AF65-F5344CB8AC3E}">
        <p14:creationId xmlns="" xmlns:p14="http://schemas.microsoft.com/office/powerpoint/2010/main" val="91815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357166"/>
            <a:ext cx="8640960" cy="71438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Resoluções sobre saneamento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1438" y="980728"/>
            <a:ext cx="8964612" cy="540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endParaRPr lang="pt-BR" sz="17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 smtClean="0">
                <a:solidFill>
                  <a:prstClr val="black"/>
                </a:solidFill>
                <a:latin typeface="Arial Narrow" pitchFamily="34" charset="0"/>
              </a:rPr>
              <a:t>	Resolução nº 155/2013, recomenda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que o Ministério das Cidades estimule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ampla mobilização da sociedade civil para a elaboração dos Planos Municipais de Saneamento Básico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com participação e controle social, e outras medidas. </a:t>
            </a:r>
            <a:endParaRPr lang="pt-BR" sz="17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 smtClean="0">
                <a:solidFill>
                  <a:prstClr val="black"/>
                </a:solidFill>
                <a:latin typeface="Arial Narrow" pitchFamily="34" charset="0"/>
              </a:rPr>
              <a:t>	Resolução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nº </a:t>
            </a:r>
            <a:r>
              <a:rPr lang="pt-BR" sz="1700" dirty="0" smtClean="0">
                <a:solidFill>
                  <a:prstClr val="black"/>
                </a:solidFill>
                <a:latin typeface="Arial Narrow" pitchFamily="34" charset="0"/>
              </a:rPr>
              <a:t>144/2013, </a:t>
            </a:r>
            <a:r>
              <a:rPr lang="pt-BR" sz="1700" b="1" dirty="0" smtClean="0">
                <a:solidFill>
                  <a:prstClr val="black"/>
                </a:solidFill>
                <a:latin typeface="Arial Narrow" pitchFamily="34" charset="0"/>
              </a:rPr>
              <a:t>aprova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o Plano Nacional de Saneamento Básico - PLANSAB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 n°111/2011,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estabelece orientações relativas ao estímulo à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participação social e à elaboração dos Planos Municipais e Estaduais de Saneamento Básico</a:t>
            </a:r>
            <a:r>
              <a:rPr lang="pt-BR" sz="17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n°107/2011,  recomenda a inclusão do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saneamento básico no Plano Plurianual - PPA 2012-2015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, como um </a:t>
            </a:r>
            <a:r>
              <a:rPr lang="pt-BR" sz="1700" dirty="0" err="1">
                <a:solidFill>
                  <a:prstClr val="black"/>
                </a:solidFill>
                <a:latin typeface="Arial Narrow" pitchFamily="34" charset="0"/>
              </a:rPr>
              <a:t>Macrodesafio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Estratégico</a:t>
            </a:r>
            <a:r>
              <a:rPr lang="pt-BR" sz="17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n°86/2009, recomenda a realização dos Seminários Estaduais para apresentação e discussão da versão preliminar do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Plano Nacional de Saneamento Básico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até julho de 2010; a realização de uma campanha na mídia e a criação de Núcleos Estaduais e Municipais para fomento à elaboração dos Planos de Saneamento</a:t>
            </a:r>
            <a:r>
              <a:rPr lang="pt-BR" sz="17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nº 80/2009  , recomenda que a realização de conferências e a criação de conselhos estaduais e municipais das cidades pelos Estados e municípios constituam um dos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critérios de priorização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para a seleção com recursos do Ministério das Cidades.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1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428604"/>
            <a:ext cx="8640960" cy="642942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Resoluções sobre saneamento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1438" y="1124744"/>
            <a:ext cx="8964612" cy="540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n°75/2009, estabelece orientações relativas à Política de Saneamento Básico e ao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conteúdo mínimo dos Planos de Saneamento Básico</a:t>
            </a:r>
            <a:r>
              <a:rPr lang="pt-BR" sz="1700" b="1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 algn="just"/>
            <a:endParaRPr lang="pt-BR" sz="1700" b="1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endParaRPr lang="pt-BR" sz="10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n°62/2008, recomenda a aprovação do documento “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Pacto pelo Saneamento: mais saúde, qualidade de vida e cidadania”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e alteração da Resolução Recomendada nº 33 do Conselho das Cidades, de 1º de março de 2007</a:t>
            </a:r>
            <a:r>
              <a:rPr lang="pt-BR" sz="17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endParaRPr lang="pt-BR" sz="10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n°61/2008, Recomenda que o Ministério das Cidades emita orientação para a elaboração dos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Planos de Habitação de Interesse Social, de Saneamento Básico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e de Mobilidade Urbana, de forma articulada, e em consonância com o Estatuto da Cidade e os Planos Diretores Participativos, no âmbito municipal</a:t>
            </a:r>
            <a:r>
              <a:rPr lang="pt-BR" sz="17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n°33/2007, Recomendar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prazos para a elaboração dos Planos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de Saneamento Básico e instituição de Grupo de Trabalho para formular proposta de planejamento para a elaboração do Plano Nacional de Saneamento Básico.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n°32/2007, Recomendar a realização de uma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Campanha Nacional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de sensibilização e mobilização, visando à elaboração e implementação dos Planos de Saneamento Básico.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14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3850" y="428604"/>
            <a:ext cx="8640763" cy="71438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Resoluções sobre saneamento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1438" y="1052736"/>
            <a:ext cx="8964612" cy="540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 n°08/2006, O Conselho das Cidades aprovou e recomendou ao Governo Federal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encaminhar ao Congresso Nacional o PL 5.296/06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que define as diretrizes nacionais para os serviços de saneamento básico e a Política Nacional de Saneamento Básico.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n°04/2005, Recomendar ao Ministério das Cidades que continue a observar os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critérios para alocação de recursos do OGU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para o Programa de Saneamento Ambiental em Regiões Metropolitanas definidos na seleção de municípios em 2005 e 2006.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n°14/2005, Recomenda ao Ministério das Cidades o desenvolvimento de um programa de sensibilização sobre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saneamento ambiental e planejamento urbano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visando à incorporação da temática de saneamento ambiental nos Planos Diretores Municipais.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n°30/2005, recomenda ao </a:t>
            </a:r>
            <a:r>
              <a:rPr lang="pt-BR" sz="1700" dirty="0" err="1">
                <a:solidFill>
                  <a:prstClr val="black"/>
                </a:solidFill>
                <a:latin typeface="Arial Narrow" pitchFamily="34" charset="0"/>
              </a:rPr>
              <a:t>MCid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que continue a fazer gestões junto ao CMN para permitir ao SFN contratar, em 2005, operações de crédito com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tomadores públicos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para o financiamento de empreendimentos de saneamento.</a:t>
            </a:r>
          </a:p>
          <a:p>
            <a:pPr algn="just"/>
            <a:endParaRPr lang="pt-BR" sz="17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n°29/2005, recomenda ao </a:t>
            </a:r>
            <a:r>
              <a:rPr lang="pt-BR" sz="1700" dirty="0" err="1">
                <a:solidFill>
                  <a:prstClr val="black"/>
                </a:solidFill>
                <a:latin typeface="Arial Narrow" pitchFamily="34" charset="0"/>
              </a:rPr>
              <a:t>MCid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gestões junto ao MF para permitir às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autarquias de saneamento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que possuem garantias e assegurem o retorno de tais financiamentos,  via tarifas, acesso às fontes públicas de financiamento independentemente da situação financeira dos municípios;</a:t>
            </a: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1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3850" y="428604"/>
            <a:ext cx="8640763" cy="857256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Resoluções sobre saneamento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1438" y="836637"/>
            <a:ext cx="8964612" cy="540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n°28/2005, Recomendar ao Ministério das Cidades que continue fazendo gestões junto ao Ministério da Fazenda no sentido que retornem as alíquotas do </a:t>
            </a:r>
            <a:r>
              <a:rPr lang="pt-BR" sz="1700" dirty="0" err="1">
                <a:solidFill>
                  <a:prstClr val="black"/>
                </a:solidFill>
                <a:latin typeface="Arial Narrow" pitchFamily="34" charset="0"/>
              </a:rPr>
              <a:t>Cofins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aos patamares anteriormente cobrados das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companhias de saneamento básico.</a:t>
            </a:r>
          </a:p>
          <a:p>
            <a:pPr algn="just"/>
            <a:endParaRPr lang="pt-BR" sz="1700" b="1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n°21/2004, recomenda aos MF e MPOG, ao BC e ao CMN que reavaliem os critérios estabelecidos na definição das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capacidades de endividamento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e de pagamento para a concessão de financiamentos ao setor publico, em saneamento ambiental; Resolução n°02/2004, recomenda ao BC e ao CMN, a suplementação de R$ 400.000.000,00 para novas operações de crédito visando a execução de ações de saneamento pelo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setor público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;</a:t>
            </a: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pt-BR" sz="1700" dirty="0">
                <a:solidFill>
                  <a:prstClr val="black"/>
                </a:solidFill>
                <a:latin typeface="Arial Narrow" pitchFamily="34" charset="0"/>
              </a:rPr>
            </a:b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n°18/2004, recomenda a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participação do </a:t>
            </a:r>
            <a:r>
              <a:rPr lang="pt-BR" sz="1700" b="1" dirty="0" err="1">
                <a:solidFill>
                  <a:prstClr val="black"/>
                </a:solidFill>
                <a:latin typeface="Arial Narrow" pitchFamily="34" charset="0"/>
              </a:rPr>
              <a:t>MCidades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 no CMN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, na discussão e tomada de decisões sobre temas relacionados ao desenvolvimento urbano, em especial, (...) SFS; </a:t>
            </a: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pt-BR" sz="1700" dirty="0">
                <a:solidFill>
                  <a:prstClr val="black"/>
                </a:solidFill>
                <a:latin typeface="Arial Narrow" pitchFamily="34" charset="0"/>
              </a:rPr>
            </a:b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n°09/2004, recomenda ao CN e ao CCFGTS, que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impeçam as mudanças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propostas em 370 </a:t>
            </a:r>
            <a:r>
              <a:rPr lang="pt-BR" sz="1700" dirty="0" err="1">
                <a:solidFill>
                  <a:prstClr val="black"/>
                </a:solidFill>
                <a:latin typeface="Arial Narrow" pitchFamily="34" charset="0"/>
              </a:rPr>
              <a:t>PL’s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 para a Lei n°8.036/1990;</a:t>
            </a: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pt-BR" sz="1700" dirty="0">
                <a:solidFill>
                  <a:prstClr val="black"/>
                </a:solidFill>
                <a:latin typeface="Arial Narrow" pitchFamily="34" charset="0"/>
              </a:rPr>
            </a:b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	Resolução n°04/2004, recomenda ao CCFGTS, que mantenha os limites percentuais históricos do FCP-SAN, alegando que a demanda dos </a:t>
            </a:r>
            <a:r>
              <a:rPr lang="pt-BR" sz="1700" b="1" dirty="0">
                <a:solidFill>
                  <a:prstClr val="black"/>
                </a:solidFill>
                <a:latin typeface="Arial Narrow" pitchFamily="34" charset="0"/>
              </a:rPr>
              <a:t>tomadores públicos </a:t>
            </a:r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>é superior aos valores disponíveis na época;</a:t>
            </a:r>
          </a:p>
          <a:p>
            <a:pPr algn="just"/>
            <a:r>
              <a:rPr lang="pt-BR" sz="1700" dirty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pt-BR" sz="1700" dirty="0">
                <a:solidFill>
                  <a:prstClr val="black"/>
                </a:solidFill>
                <a:latin typeface="Arial Narrow" pitchFamily="34" charset="0"/>
              </a:rPr>
            </a:br>
            <a:endParaRPr lang="pt-BR" sz="170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/>
            <a:endParaRPr lang="pt-BR" sz="1700" b="1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1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568952" cy="4704928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Papel do Controle Social</a:t>
            </a:r>
          </a:p>
          <a:p>
            <a:pPr algn="l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NA SUA CIDADE EXISTE?</a:t>
            </a:r>
          </a:p>
          <a:p>
            <a:pPr algn="l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Controle Social efetivo?</a:t>
            </a:r>
          </a:p>
          <a:p>
            <a:pPr algn="l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Existe a cultura de Planejamento?</a:t>
            </a:r>
          </a:p>
          <a:p>
            <a:pPr algn="l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Existe educação ambiental ?</a:t>
            </a:r>
          </a:p>
          <a:p>
            <a:pPr algn="l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Existe planejamento dos investimentos?</a:t>
            </a:r>
          </a:p>
          <a:p>
            <a:pPr algn="l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Existe instrumentos  de informação à comunidade?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0"/>
            <a:ext cx="8640960" cy="100010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Font typeface="Georgia" pitchFamily="18" charset="0"/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Controle social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Que fantasma é esse?</a:t>
            </a:r>
            <a:endParaRPr lang="pt-BR" sz="49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5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640960" cy="864096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Teatro dos Municípios</a:t>
            </a:r>
            <a:b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Apresenta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33796" y="1772816"/>
            <a:ext cx="8902700" cy="4585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Arial" pitchFamily="34" charset="0"/>
              <a:buNone/>
            </a:pPr>
            <a:r>
              <a:rPr lang="pt-BR" sz="2400" b="1" dirty="0" smtClean="0">
                <a:latin typeface="Arial Narrow" pitchFamily="34" charset="0"/>
              </a:rPr>
              <a:t>DRAMA OU COMÉDIA – Políticas Públicas</a:t>
            </a:r>
          </a:p>
          <a:p>
            <a:pPr marL="0" indent="0" algn="ctr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pt-BR" sz="2400" b="1" dirty="0" smtClean="0">
                <a:solidFill>
                  <a:srgbClr val="FF0000"/>
                </a:solidFill>
                <a:latin typeface="Arial Narrow" pitchFamily="34" charset="0"/>
              </a:rPr>
              <a:t>ATORES OU ESTRELAS</a:t>
            </a:r>
            <a:endParaRPr lang="pt-BR" sz="2400" b="1" dirty="0">
              <a:solidFill>
                <a:srgbClr val="FF0000"/>
              </a:solidFill>
              <a:latin typeface="Arial Narrow" pitchFamily="34" charset="0"/>
            </a:endParaRP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r>
              <a:rPr lang="pt-BR" sz="2400" dirty="0" smtClean="0">
                <a:latin typeface="Arial Narrow" pitchFamily="34" charset="0"/>
              </a:rPr>
              <a:t>Política de Habitação;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r>
              <a:rPr lang="pt-BR" sz="2400" dirty="0" smtClean="0">
                <a:latin typeface="Arial Narrow" pitchFamily="34" charset="0"/>
              </a:rPr>
              <a:t>Política de Trânsito, transporte e mobilidade;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r>
              <a:rPr lang="pt-BR" sz="2400" dirty="0" smtClean="0">
                <a:latin typeface="Arial Narrow" pitchFamily="34" charset="0"/>
              </a:rPr>
              <a:t>Política de Saúde;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r>
              <a:rPr lang="pt-BR" sz="2400" dirty="0" smtClean="0">
                <a:latin typeface="Arial Narrow" pitchFamily="34" charset="0"/>
              </a:rPr>
              <a:t>Politica de Educação;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endParaRPr lang="pt-BR" sz="2400" dirty="0">
              <a:latin typeface="Arial Narrow" pitchFamily="34" charset="0"/>
            </a:endParaRP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r>
              <a:rPr lang="pt-BR" sz="2400" b="1" dirty="0" smtClean="0">
                <a:solidFill>
                  <a:srgbClr val="FF0000"/>
                </a:solidFill>
                <a:latin typeface="Arial Narrow" pitchFamily="34" charset="0"/>
              </a:rPr>
              <a:t>Diretor: Prefeito</a:t>
            </a: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endParaRPr lang="pt-BR" sz="2400" dirty="0" smtClean="0">
              <a:latin typeface="Arial Narrow" pitchFamily="34" charset="0"/>
            </a:endParaRP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endParaRPr lang="pt-BR" sz="2400" dirty="0" smtClean="0">
              <a:latin typeface="Arial Narrow" pitchFamily="34" charset="0"/>
            </a:endParaRP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Arial" pitchFamily="34" charset="0"/>
              <a:buNone/>
            </a:pPr>
            <a:endParaRPr lang="pt-BR" sz="24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880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640960" cy="864096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Teatro dos Municípios</a:t>
            </a:r>
            <a:b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Apresenta</a:t>
            </a:r>
            <a: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009ED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endParaRPr lang="pt-B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endParaRPr lang="pt-B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33796" y="1772816"/>
            <a:ext cx="8902700" cy="45851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Arial" pitchFamily="34" charset="0"/>
              <a:buNone/>
            </a:pPr>
            <a:r>
              <a:rPr lang="pt-BR" sz="3600" b="1" smtClean="0">
                <a:latin typeface="Arial Narrow" pitchFamily="34" charset="0"/>
              </a:rPr>
              <a:t>COXIA </a:t>
            </a:r>
            <a:r>
              <a:rPr lang="pt-BR" sz="3600" b="1" smtClean="0">
                <a:latin typeface="Arial Narrow" pitchFamily="34" charset="0"/>
              </a:rPr>
              <a:t> DO DRAMA OU COMÉDIA</a:t>
            </a:r>
            <a:endParaRPr lang="pt-BR" sz="3600" b="1" dirty="0" smtClean="0">
              <a:latin typeface="Arial Narrow" pitchFamily="34" charset="0"/>
            </a:endParaRPr>
          </a:p>
          <a:p>
            <a:pPr algn="ctr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Arial" pitchFamily="34" charset="0"/>
              <a:buNone/>
            </a:pPr>
            <a:endParaRPr lang="pt-BR" sz="4000" b="1" dirty="0">
              <a:latin typeface="Arial Narrow" pitchFamily="34" charset="0"/>
            </a:endParaRPr>
          </a:p>
          <a:p>
            <a:pPr algn="ctr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Arial" pitchFamily="34" charset="0"/>
              <a:buNone/>
            </a:pPr>
            <a:r>
              <a:rPr lang="pt-BR" sz="4000" b="1" dirty="0" smtClean="0">
                <a:solidFill>
                  <a:srgbClr val="FF0000"/>
                </a:solidFill>
                <a:latin typeface="Arial Narrow" pitchFamily="34" charset="0"/>
              </a:rPr>
              <a:t>P O L Í T I C A   D E  S A N E A M E N T O</a:t>
            </a:r>
            <a:endParaRPr lang="pt-BR" sz="40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endParaRPr lang="pt-BR" sz="2400" dirty="0">
              <a:latin typeface="Arial Narrow" pitchFamily="34" charset="0"/>
            </a:endParaRPr>
          </a:p>
          <a:p>
            <a:pPr algn="ctr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pt-BR" sz="4400" b="1" dirty="0" smtClean="0">
                <a:latin typeface="Arial Narrow" pitchFamily="34" charset="0"/>
              </a:rPr>
              <a:t>Onde fica titularidade do serviço?</a:t>
            </a:r>
          </a:p>
          <a:p>
            <a:pPr algn="ctr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endParaRPr lang="pt-BR" sz="2400" dirty="0" smtClean="0">
              <a:latin typeface="Arial Narrow" pitchFamily="34" charset="0"/>
            </a:endParaRP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Ø"/>
            </a:pPr>
            <a:endParaRPr lang="pt-BR" sz="2400" dirty="0" smtClean="0">
              <a:latin typeface="Arial Narrow" pitchFamily="34" charset="0"/>
            </a:endParaRPr>
          </a:p>
          <a:p>
            <a:pPr algn="just">
              <a:lnSpc>
                <a:spcPct val="73000"/>
              </a:lnSpc>
              <a:spcBef>
                <a:spcPts val="0"/>
              </a:spcBef>
              <a:spcAft>
                <a:spcPts val="2400"/>
              </a:spcAft>
              <a:buFont typeface="Arial" pitchFamily="34" charset="0"/>
              <a:buNone/>
            </a:pPr>
            <a:endParaRPr lang="pt-BR" sz="24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913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23528" y="1484784"/>
            <a:ext cx="8640960" cy="44445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algn="ctr">
              <a:spcBef>
                <a:spcPct val="0"/>
              </a:spcBef>
              <a:buNone/>
              <a:defRPr sz="3800" b="1">
                <a:solidFill>
                  <a:srgbClr val="009ED6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pt-BR" sz="3600" dirty="0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Obrigado!</a:t>
            </a:r>
          </a:p>
          <a:p>
            <a:endParaRPr lang="pt-BR" sz="3600" dirty="0" smtClean="0">
              <a:solidFill>
                <a:srgbClr val="FF0000"/>
              </a:solidFill>
              <a:latin typeface="Albertus Medium" pitchFamily="34" charset="0"/>
              <a:cs typeface="Aharoni" panose="02010803020104030203" pitchFamily="2" charset="-79"/>
            </a:endParaRPr>
          </a:p>
          <a:p>
            <a:r>
              <a:rPr lang="pt-BR" sz="3600" dirty="0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Marcos </a:t>
            </a:r>
            <a:r>
              <a:rPr lang="pt-BR" sz="3600" dirty="0" err="1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Landa</a:t>
            </a:r>
            <a:endParaRPr lang="pt-BR" sz="3600" dirty="0" smtClean="0">
              <a:solidFill>
                <a:srgbClr val="FF0000"/>
              </a:solidFill>
              <a:latin typeface="Albertus Medium" pitchFamily="34" charset="0"/>
              <a:cs typeface="Aharoni" panose="02010803020104030203" pitchFamily="2" charset="-79"/>
            </a:endParaRPr>
          </a:p>
          <a:p>
            <a:r>
              <a:rPr lang="pt-BR" sz="3600" dirty="0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Coordenador do MNLM</a:t>
            </a:r>
          </a:p>
          <a:p>
            <a:r>
              <a:rPr lang="pt-BR" sz="3600" dirty="0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Conselheiro do </a:t>
            </a:r>
            <a:r>
              <a:rPr lang="pt-BR" sz="3600" dirty="0" err="1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Concidades</a:t>
            </a:r>
            <a:endParaRPr lang="pt-BR" sz="3600" dirty="0" smtClean="0">
              <a:solidFill>
                <a:srgbClr val="FF0000"/>
              </a:solidFill>
              <a:latin typeface="Albertus Medium" pitchFamily="34" charset="0"/>
              <a:cs typeface="Aharoni" panose="02010803020104030203" pitchFamily="2" charset="-79"/>
            </a:endParaRPr>
          </a:p>
          <a:p>
            <a:r>
              <a:rPr lang="pt-BR" sz="3600" dirty="0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Conselheiro do CONEDRU – MG</a:t>
            </a:r>
          </a:p>
          <a:p>
            <a:endParaRPr lang="pt-BR" sz="3600" dirty="0" smtClean="0">
              <a:solidFill>
                <a:srgbClr val="FF0000"/>
              </a:solidFill>
              <a:latin typeface="Albertus Medium" pitchFamily="34" charset="0"/>
              <a:cs typeface="Aharoni" panose="02010803020104030203" pitchFamily="2" charset="-79"/>
            </a:endParaRPr>
          </a:p>
          <a:p>
            <a:r>
              <a:rPr lang="pt-BR" sz="1800" dirty="0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31 – 9929 – 3660 – 9744-3660 – 71 590116 -75548448 </a:t>
            </a:r>
          </a:p>
          <a:p>
            <a:r>
              <a:rPr lang="pt-BR" sz="1800" dirty="0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  <a:hlinkClick r:id="rId2"/>
              </a:rPr>
              <a:t>marcoslanda@gmail.com</a:t>
            </a:r>
            <a:r>
              <a:rPr lang="pt-BR" sz="1800" dirty="0" smtClean="0">
                <a:solidFill>
                  <a:srgbClr val="FF0000"/>
                </a:solidFill>
                <a:latin typeface="Albertus Medium" pitchFamily="34" charset="0"/>
                <a:cs typeface="Aharoni" panose="02010803020104030203" pitchFamily="2" charset="-79"/>
              </a:rPr>
              <a:t> </a:t>
            </a:r>
          </a:p>
          <a:p>
            <a:endParaRPr lang="pt-BR" sz="3600" dirty="0" smtClean="0">
              <a:solidFill>
                <a:srgbClr val="006F96"/>
              </a:solidFill>
              <a:latin typeface="Albertus Medium" pitchFamily="34" charset="0"/>
              <a:cs typeface="Aharoni" panose="02010803020104030203" pitchFamily="2" charset="-79"/>
            </a:endParaRPr>
          </a:p>
          <a:p>
            <a:endParaRPr lang="pt-BR" sz="3600" dirty="0" smtClean="0">
              <a:solidFill>
                <a:srgbClr val="006F96"/>
              </a:solidFill>
              <a:latin typeface="Albertus Medium" pitchFamily="34" charset="0"/>
              <a:cs typeface="Aharoni" panose="02010803020104030203" pitchFamily="2" charset="-79"/>
            </a:endParaRPr>
          </a:p>
          <a:p>
            <a:endParaRPr lang="pt-BR" sz="3600" dirty="0">
              <a:solidFill>
                <a:srgbClr val="006F96"/>
              </a:solidFill>
              <a:latin typeface="Albertus Medium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628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071570"/>
          </a:xfrm>
        </p:spPr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Princípios da política de</a:t>
            </a:r>
            <a:br>
              <a:rPr lang="pt-BR" sz="40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sz="40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Saneamento Básico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85720" y="1285860"/>
            <a:ext cx="885828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Universalização do acesso ao serviço de saneamento básico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Com integridade das ações; segurança, qualidade e regularidade; </a:t>
            </a:r>
          </a:p>
          <a:p>
            <a:pPr>
              <a:buFont typeface="Arial" pitchFamily="34" charset="0"/>
              <a:buChar char="•"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Promoção da saúde pública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Com segurança da vida e do patrimônio, proteção ao meio ambiente.</a:t>
            </a:r>
          </a:p>
          <a:p>
            <a:pPr>
              <a:buFont typeface="Arial" pitchFamily="34" charset="0"/>
              <a:buChar char="•"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Articulação com as políticas de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:desenvolvimento urbano; proteção ambiental e interesse social.</a:t>
            </a:r>
          </a:p>
          <a:p>
            <a:pPr>
              <a:buFont typeface="Arial" pitchFamily="34" charset="0"/>
              <a:buChar char="•"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Adoção de tecnologias apropriadas às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pecuilaridades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locais e regionais.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uso de soluções graduais e progressivas; e integração com gestão eficiente de recursos hídricos.</a:t>
            </a:r>
          </a:p>
          <a:p>
            <a:pPr>
              <a:buFont typeface="Arial" pitchFamily="34" charset="0"/>
              <a:buChar char="•"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Gestão de transparência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Baseada em sistema de informação e segurança, qualidade e regularidade.</a:t>
            </a:r>
          </a:p>
          <a:p>
            <a:pPr>
              <a:buFont typeface="Arial" pitchFamily="34" charset="0"/>
              <a:buChar char="•"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Promoção da interferência e sustentabilidade econômica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Com consideração à capacidade de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pagmento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dos usuários</a:t>
            </a:r>
          </a:p>
          <a:p>
            <a:pPr>
              <a:buFont typeface="Arial" pitchFamily="34" charset="0"/>
              <a:buChar char="•"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3040" y="357166"/>
            <a:ext cx="8640960" cy="648072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pt-BR" dirty="0" smtClean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dirty="0" smtClean="0">
                <a:solidFill>
                  <a:srgbClr val="009ED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direito à </a:t>
            </a:r>
            <a:r>
              <a:rPr lang="pt-BR" dirty="0" err="1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participaação</a:t>
            </a:r>
            <a: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br>
              <a:rPr lang="pt-BR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7524" y="1481240"/>
            <a:ext cx="8568952" cy="4902919"/>
          </a:xfrm>
        </p:spPr>
        <p:txBody>
          <a:bodyPr>
            <a:normAutofit/>
          </a:bodyPr>
          <a:lstStyle/>
          <a:p>
            <a:pPr algn="just"/>
            <a:endParaRPr lang="pt-BR" sz="2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/>
            <a:endParaRPr lang="pt-BR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pt-BR" sz="2400" b="1" dirty="0">
                <a:latin typeface="Arial Narrow" panose="020B0606020202030204" pitchFamily="34" charset="0"/>
              </a:rPr>
              <a:t> </a:t>
            </a:r>
            <a:endParaRPr lang="pt-BR" sz="2400" dirty="0">
              <a:latin typeface="Arial Narrow" panose="020B0606020202030204" pitchFamily="34" charset="0"/>
            </a:endParaRPr>
          </a:p>
          <a:p>
            <a:endParaRPr lang="pt-BR" sz="2400" dirty="0">
              <a:latin typeface="Arial Narrow" panose="020B0606020202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59024" y="1285860"/>
            <a:ext cx="849925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pt-BR" sz="2400" b="1" u="sng" dirty="0" smtClean="0">
                <a:latin typeface="Arial Narrow" pitchFamily="34" charset="0"/>
              </a:rPr>
              <a:t>Constituição Federal</a:t>
            </a:r>
          </a:p>
          <a:p>
            <a:pPr algn="just">
              <a:spcAft>
                <a:spcPts val="2400"/>
              </a:spcAft>
            </a:pPr>
            <a:r>
              <a:rPr lang="pt-BR" sz="2400" dirty="0" smtClean="0">
                <a:latin typeface="Arial Narrow" pitchFamily="34" charset="0"/>
              </a:rPr>
              <a:t>Art. 1º A República Federativa do Brasil, formada pela união indissolúvel dos Estados e Municípios e do Distrito Federal, constitui-se em Estado Democrático de Direito e tem como fundamentos:</a:t>
            </a:r>
          </a:p>
          <a:p>
            <a:pPr algn="just">
              <a:spcAft>
                <a:spcPts val="1200"/>
              </a:spcAft>
            </a:pPr>
            <a:r>
              <a:rPr lang="pt-BR" sz="2400" dirty="0" smtClean="0">
                <a:latin typeface="Arial Narrow" pitchFamily="34" charset="0"/>
              </a:rPr>
              <a:t>I - a soberania;</a:t>
            </a:r>
          </a:p>
          <a:p>
            <a:pPr algn="just">
              <a:spcAft>
                <a:spcPts val="1200"/>
              </a:spcAft>
            </a:pPr>
            <a:r>
              <a:rPr lang="pt-BR" sz="2400" dirty="0" smtClean="0">
                <a:latin typeface="Arial Narrow" pitchFamily="34" charset="0"/>
              </a:rPr>
              <a:t>II - a cidadania;</a:t>
            </a:r>
          </a:p>
          <a:p>
            <a:pPr algn="just">
              <a:spcAft>
                <a:spcPts val="1200"/>
              </a:spcAft>
            </a:pPr>
            <a:r>
              <a:rPr lang="pt-BR" sz="2400" dirty="0" smtClean="0">
                <a:latin typeface="Arial Narrow" pitchFamily="34" charset="0"/>
              </a:rPr>
              <a:t>(...).</a:t>
            </a:r>
          </a:p>
          <a:p>
            <a:pPr algn="just">
              <a:spcAft>
                <a:spcPts val="1200"/>
              </a:spcAft>
            </a:pPr>
            <a:r>
              <a:rPr lang="pt-BR" sz="2400" dirty="0" smtClean="0">
                <a:latin typeface="Arial Narrow" pitchFamily="34" charset="0"/>
              </a:rPr>
              <a:t>Parágrafo único. Todo o poder emana do povo, que o exerce por meio de representantes eleitos ou diretamente, nos termos desta Constituição.</a:t>
            </a:r>
          </a:p>
        </p:txBody>
      </p:sp>
    </p:spTree>
    <p:extLst>
      <p:ext uri="{BB962C8B-B14F-4D97-AF65-F5344CB8AC3E}">
        <p14:creationId xmlns="" xmlns:p14="http://schemas.microsoft.com/office/powerpoint/2010/main" val="3572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1510" y="1428736"/>
            <a:ext cx="878497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Além disso a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itchFamily="34" charset="0"/>
              </a:rPr>
              <a:t>Constituição Federal</a:t>
            </a:r>
            <a:r>
              <a:rPr lang="pt-BR" sz="2400" b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estabelece o direito à participação social em diversas políticas públicas: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Trabalho e emprego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Serviços públicos;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Saúde;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Cultura;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Assistência social;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Políticas para os indígenas;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Combate à pobreza.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23528" y="0"/>
            <a:ext cx="8640960" cy="100010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pt-BR" sz="49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direito à </a:t>
            </a: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participação</a:t>
            </a:r>
            <a:endParaRPr lang="pt-BR" sz="49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2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179512" y="1268760"/>
            <a:ext cx="8784976" cy="5583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"/>
              </a:lnSpc>
              <a:spcAft>
                <a:spcPts val="6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Lei nº 10.257/2001 -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itchFamily="34" charset="0"/>
              </a:rPr>
              <a:t>Estatuto da Cidade</a:t>
            </a:r>
            <a:r>
              <a:rPr lang="pt-BR" sz="2400" b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estabelece como diretriz:</a:t>
            </a:r>
          </a:p>
          <a:p>
            <a:pPr algn="just">
              <a:lnSpc>
                <a:spcPts val="120"/>
              </a:lnSpc>
              <a:spcAft>
                <a:spcPts val="600"/>
              </a:spcAft>
            </a:pP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1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Gestão democrática por meio da participação da população e de associações representativas dos vários segmentos da comunidade na formulação, execução e acompanhamento de planos, programas e projetos de desenvolvimento urbano (inciso II, art. 2°).</a:t>
            </a:r>
          </a:p>
          <a:p>
            <a:pPr algn="just">
              <a:spcAft>
                <a:spcPts val="1200"/>
              </a:spcAft>
            </a:pPr>
            <a:endParaRPr lang="pt-BR" sz="8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lnSpc>
                <a:spcPts val="288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 Por meio dos seguintes instrumentos (art. 43): </a:t>
            </a:r>
          </a:p>
          <a:p>
            <a:pPr algn="just">
              <a:spcAft>
                <a:spcPts val="6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 – </a:t>
            </a:r>
            <a:r>
              <a:rPr lang="pt-BR" sz="2400" b="1" dirty="0" smtClean="0">
                <a:solidFill>
                  <a:prstClr val="black"/>
                </a:solidFill>
                <a:latin typeface="Arial Narrow" pitchFamily="34" charset="0"/>
              </a:rPr>
              <a:t>órgãos colegiados de política urbana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, nos níveis nacional, estadual e municipal;</a:t>
            </a:r>
          </a:p>
          <a:p>
            <a:pPr algn="just"/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II – debates, audiências e consultas públicas;</a:t>
            </a:r>
          </a:p>
          <a:p>
            <a:pPr algn="just"/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III – conferências sobre assuntos de interesse urbano, nos níveis nacional, estadual e municipal;</a:t>
            </a:r>
          </a:p>
          <a:p>
            <a:pPr algn="just"/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IV – iniciativa popular de projeto de lei e de planos, programas e projetos de desenvolvimento urbano.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23528" y="0"/>
            <a:ext cx="8640960" cy="78579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pt-BR" sz="49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direito à </a:t>
            </a: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participação</a:t>
            </a:r>
            <a:endParaRPr lang="pt-BR" sz="49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20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9024" y="1857364"/>
            <a:ext cx="8499256" cy="4208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"/>
              </a:lnSpc>
              <a:spcAft>
                <a:spcPts val="6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Lei nº 11.45/2007-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itchFamily="34" charset="0"/>
              </a:rPr>
              <a:t>Lei do Saneamento </a:t>
            </a: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r>
              <a:rPr lang="pt-BR" sz="2400" b="1" dirty="0" smtClean="0">
                <a:solidFill>
                  <a:srgbClr val="FF0000"/>
                </a:solidFill>
                <a:latin typeface="Arial Narrow" pitchFamily="34" charset="0"/>
              </a:rPr>
              <a:t>Controle social como um princípio do saneamento básico (inciso X, art. 2°).</a:t>
            </a: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Definição de controle social (art.3º) :</a:t>
            </a: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IV- Controle social: </a:t>
            </a:r>
            <a:r>
              <a:rPr lang="pt-BR" sz="2400" dirty="0">
                <a:solidFill>
                  <a:prstClr val="black"/>
                </a:solidFill>
                <a:latin typeface="Arial Narrow" pitchFamily="34" charset="0"/>
              </a:rPr>
              <a:t>c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onjunto de mecanismos e procedimentos que garantem a sociedade informações, representações técnicas e participações nos processos de formulação de politicas, de planejamento e de avaliação relacionados aos serviços públicos de saneamento básico.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03040" y="0"/>
            <a:ext cx="8640960" cy="9338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pt-BR" sz="49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direito à </a:t>
            </a: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participação</a:t>
            </a:r>
            <a:endParaRPr lang="pt-BR" sz="49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65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179512" y="1192103"/>
            <a:ext cx="8784976" cy="5452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"/>
              </a:lnSpc>
              <a:spcAft>
                <a:spcPts val="6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Lei nº 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11.445/2007-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itchFamily="34" charset="0"/>
              </a:rPr>
              <a:t>Lei do Saneamento </a:t>
            </a: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Art. 9</a:t>
            </a:r>
            <a:r>
              <a:rPr lang="pt-BR" sz="2400" u="sng" baseline="30000" dirty="0" smtClean="0">
                <a:solidFill>
                  <a:prstClr val="black"/>
                </a:solidFill>
                <a:latin typeface="Arial Narrow" pitchFamily="34" charset="0"/>
              </a:rPr>
              <a:t>o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  O titular dos serviços formulará a respectiva política pública de saneamento básico, devendo, para tanto: (...)</a:t>
            </a: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V - </a:t>
            </a:r>
            <a:r>
              <a:rPr lang="pt-BR" sz="2400" b="1" dirty="0" smtClean="0">
                <a:solidFill>
                  <a:prstClr val="black"/>
                </a:solidFill>
                <a:latin typeface="Arial Narrow" pitchFamily="34" charset="0"/>
              </a:rPr>
              <a:t>estabelecer mecanismos de controle social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, nos termos do inciso IV do caput do art. 3</a:t>
            </a:r>
            <a:r>
              <a:rPr lang="pt-BR" sz="2400" u="sng" baseline="30000" dirty="0" smtClean="0">
                <a:solidFill>
                  <a:prstClr val="black"/>
                </a:solidFill>
                <a:latin typeface="Arial Narrow" pitchFamily="34" charset="0"/>
              </a:rPr>
              <a:t>o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 desta Lei;</a:t>
            </a:r>
          </a:p>
          <a:p>
            <a:pPr algn="just">
              <a:lnSpc>
                <a:spcPts val="2880"/>
              </a:lnSpc>
              <a:spcAft>
                <a:spcPts val="600"/>
              </a:spcAft>
            </a:pPr>
            <a:endParaRPr lang="pt-BR" sz="8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lnSpc>
                <a:spcPts val="2880"/>
              </a:lnSpc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Art. 11</a:t>
            </a:r>
            <a:r>
              <a:rPr lang="pt-BR" sz="2400" u="sng" baseline="30000" dirty="0">
                <a:solidFill>
                  <a:prstClr val="black"/>
                </a:solidFill>
                <a:latin typeface="Arial Narrow" pitchFamily="34" charset="0"/>
              </a:rPr>
              <a:t>o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  São </a:t>
            </a:r>
            <a:r>
              <a:rPr lang="pt-BR" sz="2400" b="1" dirty="0" smtClean="0">
                <a:solidFill>
                  <a:prstClr val="black"/>
                </a:solidFill>
                <a:latin typeface="Arial Narrow" pitchFamily="34" charset="0"/>
              </a:rPr>
              <a:t>condições de validade dos contratos 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que tenham por objeto a prestação de serviços públicos de saneamento básico: (...)</a:t>
            </a:r>
          </a:p>
          <a:p>
            <a:pPr algn="just">
              <a:lnSpc>
                <a:spcPts val="1000"/>
              </a:lnSpc>
            </a:pPr>
            <a:endParaRPr lang="pt-BR" sz="105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lnSpc>
                <a:spcPts val="0"/>
              </a:lnSpc>
            </a:pPr>
            <a:endParaRPr lang="pt-BR" sz="105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lnSpc>
                <a:spcPts val="2880"/>
              </a:lnSpc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- a </a:t>
            </a:r>
            <a:r>
              <a:rPr lang="pt-BR" sz="2400" dirty="0">
                <a:solidFill>
                  <a:prstClr val="black"/>
                </a:solidFill>
                <a:latin typeface="Arial Narrow" pitchFamily="34" charset="0"/>
              </a:rPr>
              <a:t>realização prévia de </a:t>
            </a:r>
            <a:r>
              <a:rPr lang="pt-BR" sz="2400" b="1" dirty="0">
                <a:solidFill>
                  <a:prstClr val="black"/>
                </a:solidFill>
                <a:latin typeface="Arial Narrow" pitchFamily="34" charset="0"/>
              </a:rPr>
              <a:t>audiência e de consulta públicas </a:t>
            </a:r>
            <a:r>
              <a:rPr lang="pt-BR" sz="2400" dirty="0">
                <a:solidFill>
                  <a:prstClr val="black"/>
                </a:solidFill>
                <a:latin typeface="Arial Narrow" pitchFamily="34" charset="0"/>
              </a:rPr>
              <a:t>sobre o edital de licitação, no caso de concessão, e sobre a minuta do 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contrato (inciso IV)</a:t>
            </a:r>
          </a:p>
          <a:p>
            <a:pPr>
              <a:lnSpc>
                <a:spcPts val="2880"/>
              </a:lnSpc>
            </a:pPr>
            <a:r>
              <a:rPr lang="pt-BR" sz="1050" dirty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pt-BR" sz="1050" dirty="0">
                <a:solidFill>
                  <a:prstClr val="black"/>
                </a:solidFill>
                <a:latin typeface="Arial Narrow" pitchFamily="34" charset="0"/>
              </a:rPr>
            </a:br>
            <a:r>
              <a:rPr lang="pt-BR" sz="2400" dirty="0">
                <a:solidFill>
                  <a:srgbClr val="FF0000"/>
                </a:solidFill>
                <a:latin typeface="Arial Narrow" pitchFamily="34" charset="0"/>
              </a:rPr>
              <a:t>- </a:t>
            </a:r>
            <a:r>
              <a:rPr lang="pt-BR" sz="2400" b="1" dirty="0" smtClean="0">
                <a:solidFill>
                  <a:srgbClr val="FF0000"/>
                </a:solidFill>
                <a:latin typeface="Arial Narrow" pitchFamily="34" charset="0"/>
              </a:rPr>
              <a:t>Mecanismos de controle social </a:t>
            </a:r>
            <a:r>
              <a:rPr lang="pt-BR" sz="2400" dirty="0" smtClean="0">
                <a:solidFill>
                  <a:srgbClr val="FF0000"/>
                </a:solidFill>
                <a:latin typeface="Arial Narrow" pitchFamily="34" charset="0"/>
              </a:rPr>
              <a:t>nas atividades de planejamento, </a:t>
            </a:r>
            <a:r>
              <a:rPr lang="pt-BR" sz="2400" u="sng" dirty="0" smtClean="0">
                <a:solidFill>
                  <a:srgbClr val="FF0000"/>
                </a:solidFill>
                <a:latin typeface="Arial Narrow" pitchFamily="34" charset="0"/>
              </a:rPr>
              <a:t>regulação e fiscalização dos serviços</a:t>
            </a:r>
            <a:r>
              <a:rPr lang="pt-BR" sz="24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Arial Narrow" pitchFamily="34" charset="0"/>
              </a:rPr>
              <a:t>(§ </a:t>
            </a:r>
            <a:r>
              <a:rPr lang="pt-BR" sz="2400" dirty="0" smtClean="0">
                <a:solidFill>
                  <a:srgbClr val="FF0000"/>
                </a:solidFill>
                <a:latin typeface="Arial Narrow" pitchFamily="34" charset="0"/>
              </a:rPr>
              <a:t>2º </a:t>
            </a:r>
            <a:r>
              <a:rPr lang="pt-BR" sz="2400" dirty="0">
                <a:solidFill>
                  <a:srgbClr val="FF0000"/>
                </a:solidFill>
                <a:latin typeface="Arial Narrow" pitchFamily="34" charset="0"/>
              </a:rPr>
              <a:t>inciso </a:t>
            </a:r>
            <a:r>
              <a:rPr lang="pt-BR" sz="2400" dirty="0" smtClean="0">
                <a:solidFill>
                  <a:srgbClr val="FF0000"/>
                </a:solidFill>
                <a:latin typeface="Arial Narrow" pitchFamily="34" charset="0"/>
              </a:rPr>
              <a:t>V)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0"/>
            <a:ext cx="864096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pt-BR" sz="49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direito à </a:t>
            </a: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participação</a:t>
            </a:r>
            <a:endParaRPr lang="pt-BR" sz="49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492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3140968"/>
            <a:ext cx="8568952" cy="470492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79512" y="1192103"/>
            <a:ext cx="87849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Decreto n° 7.217/2010 - </a:t>
            </a:r>
            <a:r>
              <a:rPr lang="pt-BR" sz="2400" b="1" u="sng" dirty="0" smtClean="0">
                <a:solidFill>
                  <a:prstClr val="black"/>
                </a:solidFill>
                <a:latin typeface="Arial Narrow" pitchFamily="34" charset="0"/>
              </a:rPr>
              <a:t>Regulamenta a Lei 11.445/2007</a:t>
            </a:r>
            <a:endParaRPr lang="pt-BR" sz="2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Ao Sistema Único de Saúde - SUS, por meio de seus órgãos de direção e de </a:t>
            </a:r>
            <a:r>
              <a:rPr lang="pt-BR" sz="2400" b="1" dirty="0" smtClean="0">
                <a:solidFill>
                  <a:prstClr val="black"/>
                </a:solidFill>
                <a:latin typeface="Arial Narrow" pitchFamily="34" charset="0"/>
              </a:rPr>
              <a:t>controle social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, compete participar da formulação da política e da execução das ações de saneamento básico, por intermédio dos planos de saneamento básico (§ 3</a:t>
            </a:r>
            <a:r>
              <a:rPr lang="pt-BR" sz="2400" u="sng" baseline="30000" dirty="0" smtClean="0">
                <a:solidFill>
                  <a:prstClr val="black"/>
                </a:solidFill>
                <a:latin typeface="Arial Narrow" pitchFamily="34" charset="0"/>
              </a:rPr>
              <a:t>o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, art. 23).</a:t>
            </a:r>
            <a:endParaRPr lang="pt-BR" sz="1050" dirty="0">
              <a:solidFill>
                <a:prstClr val="black"/>
              </a:solidFill>
              <a:latin typeface="Arial Narrow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400" b="1" dirty="0" smtClean="0">
                <a:solidFill>
                  <a:srgbClr val="FF0000"/>
                </a:solidFill>
                <a:latin typeface="Arial Narrow" pitchFamily="34" charset="0"/>
              </a:rPr>
              <a:t>O controle social dos serviços públicos de saneamento básico poderá ser instituído pelos seguintes mecanismos (art. 34. ):</a:t>
            </a:r>
          </a:p>
          <a:p>
            <a:pPr algn="just"/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 - debates e audiências públicas;</a:t>
            </a:r>
          </a:p>
          <a:p>
            <a:pPr algn="just"/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II - consultas públicas;</a:t>
            </a:r>
          </a:p>
          <a:p>
            <a:pPr algn="just"/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III - conferências das cidades; ou</a:t>
            </a:r>
          </a:p>
          <a:p>
            <a:pPr algn="just"/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IV -</a:t>
            </a:r>
            <a:r>
              <a:rPr lang="pt-BR" sz="2400" b="1" dirty="0" smtClean="0">
                <a:solidFill>
                  <a:prstClr val="black"/>
                </a:solidFill>
                <a:latin typeface="Arial Narrow" pitchFamily="34" charset="0"/>
              </a:rPr>
              <a:t> participação de órgãos colegiados</a:t>
            </a:r>
            <a:r>
              <a:rPr lang="pt-BR" sz="2400" dirty="0" smtClean="0">
                <a:solidFill>
                  <a:prstClr val="black"/>
                </a:solidFill>
                <a:latin typeface="Arial Narrow" pitchFamily="34" charset="0"/>
              </a:rPr>
              <a:t> de caráter consultivo na formulação da política de saneamento básico, bem como no seu planejamento e avaliação. 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3528" y="0"/>
            <a:ext cx="8640960" cy="85723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pt-BR" sz="49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 direito à </a:t>
            </a:r>
            <a:r>
              <a:rPr lang="pt-BR" sz="49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participação</a:t>
            </a:r>
            <a:endParaRPr lang="pt-BR" sz="49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651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959</TotalTime>
  <Words>1306</Words>
  <Application>Microsoft Office PowerPoint</Application>
  <PresentationFormat>Apresentação na tela (4:3)</PresentationFormat>
  <Paragraphs>265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   45º.  Seminário Assemae  Implantação dos Planos     Poços de Caldas – 26 de maio de 2015 </vt:lpstr>
      <vt:lpstr>A participação social na elaboração e implementação dos Planos de Saneamento Básico </vt:lpstr>
      <vt:lpstr>Princípios da política de  Saneamento Básico</vt:lpstr>
      <vt:lpstr> O direito à participaação  </vt:lpstr>
      <vt:lpstr>Slide 5</vt:lpstr>
      <vt:lpstr>Slide 6</vt:lpstr>
      <vt:lpstr>Slide 7</vt:lpstr>
      <vt:lpstr>Slide 8</vt:lpstr>
      <vt:lpstr>Slide 9</vt:lpstr>
      <vt:lpstr>Slide 10</vt:lpstr>
      <vt:lpstr>Participação social e democracia </vt:lpstr>
      <vt:lpstr>O direito à participação  </vt:lpstr>
      <vt:lpstr>Atores sociais </vt:lpstr>
      <vt:lpstr>Incentivo à participação </vt:lpstr>
      <vt:lpstr>Possibilidades da participação </vt:lpstr>
      <vt:lpstr>Limites da participação </vt:lpstr>
      <vt:lpstr>Slide 17</vt:lpstr>
      <vt:lpstr>Monitoramento e Revisão de Planos com controle Social </vt:lpstr>
      <vt:lpstr>Nível de participação cidadã </vt:lpstr>
      <vt:lpstr> Conselho Nacional das Cidades </vt:lpstr>
      <vt:lpstr>Conselho nacional das cidades </vt:lpstr>
      <vt:lpstr>Resoluções sobre saneamento </vt:lpstr>
      <vt:lpstr>Resoluções sobre saneamento </vt:lpstr>
      <vt:lpstr>Resoluções sobre saneamento </vt:lpstr>
      <vt:lpstr>Resoluções sobre saneamento </vt:lpstr>
      <vt:lpstr>Slide 26</vt:lpstr>
      <vt:lpstr>Teatro dos Municípios Apresenta </vt:lpstr>
      <vt:lpstr>Teatro dos Municípios Apresenta </vt:lpstr>
      <vt:lpstr>Slide 29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Tatiana Santana Timoteo Pereira</dc:creator>
  <cp:lastModifiedBy>Windows 7</cp:lastModifiedBy>
  <cp:revision>109</cp:revision>
  <dcterms:created xsi:type="dcterms:W3CDTF">2014-11-26T14:07:19Z</dcterms:created>
  <dcterms:modified xsi:type="dcterms:W3CDTF">2015-05-26T15:04:04Z</dcterms:modified>
</cp:coreProperties>
</file>