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3" r:id="rId5"/>
    <p:sldId id="258" r:id="rId6"/>
    <p:sldId id="260" r:id="rId7"/>
    <p:sldId id="278" r:id="rId8"/>
    <p:sldId id="270" r:id="rId9"/>
    <p:sldId id="279" r:id="rId10"/>
    <p:sldId id="262" r:id="rId11"/>
    <p:sldId id="281" r:id="rId12"/>
    <p:sldId id="264" r:id="rId13"/>
    <p:sldId id="271" r:id="rId14"/>
    <p:sldId id="265" r:id="rId15"/>
    <p:sldId id="266" r:id="rId16"/>
    <p:sldId id="269" r:id="rId17"/>
    <p:sldId id="268" r:id="rId18"/>
    <p:sldId id="267" r:id="rId19"/>
    <p:sldId id="272" r:id="rId20"/>
    <p:sldId id="280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52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17/06/2017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533371" y="996287"/>
            <a:ext cx="9144000" cy="2442949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CONSELHEIROS MIRINS: PROTAGONISTAS EM PROL DA EDUCAÇÃO AMBIENTAL E CIDADANIA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42306" y="3302758"/>
            <a:ext cx="9144000" cy="311709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BR" b="1" dirty="0" smtClean="0"/>
              <a:t>Autores:</a:t>
            </a:r>
          </a:p>
          <a:p>
            <a:r>
              <a:rPr lang="x-none" b="1" smtClean="0"/>
              <a:t>Vera Lucia Nogueira</a:t>
            </a:r>
            <a:r>
              <a:rPr lang="x-none" smtClean="0"/>
              <a:t> </a:t>
            </a:r>
            <a:endParaRPr lang="pt-BR" dirty="0" smtClean="0"/>
          </a:p>
          <a:p>
            <a:r>
              <a:rPr lang="pt-BR" b="1" dirty="0" smtClean="0"/>
              <a:t>Fernanda Marin Campachi </a:t>
            </a:r>
            <a:endParaRPr lang="pt-BR" dirty="0" smtClean="0"/>
          </a:p>
          <a:p>
            <a:r>
              <a:rPr lang="pt-BR" b="1" dirty="0" smtClean="0"/>
              <a:t>Silvia Mayumi Shinkai de Oliveira</a:t>
            </a:r>
            <a:endParaRPr lang="pt-BR" dirty="0" smtClean="0"/>
          </a:p>
          <a:p>
            <a:r>
              <a:rPr lang="pt-BR" b="1" dirty="0" smtClean="0"/>
              <a:t>Eduardo Dias Rueda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Tatiane Silva</a:t>
            </a:r>
          </a:p>
          <a:p>
            <a:endParaRPr lang="pt-BR" dirty="0" smtClean="0"/>
          </a:p>
          <a:p>
            <a:endParaRPr lang="pt-BR" dirty="0" smtClean="0"/>
          </a:p>
          <a:p>
            <a:pPr algn="l"/>
            <a:endParaRPr lang="pt-BR" b="1" dirty="0" smtClean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688608" y="1409543"/>
            <a:ext cx="7879905" cy="678564"/>
          </a:xfrm>
        </p:spPr>
        <p:txBody>
          <a:bodyPr anchor="t" anchorCtr="0">
            <a:noAutofit/>
          </a:bodyPr>
          <a:lstStyle/>
          <a:p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Conselho Gestor de Saneamento</a:t>
            </a:r>
            <a:b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Q:\Comunicação\Fotos\Reuniões\REUNIÕES 2016\Conselho Gestor\DSC066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84904" y="2350612"/>
            <a:ext cx="5181597" cy="3886198"/>
          </a:xfrm>
          <a:prstGeom prst="rect">
            <a:avLst/>
          </a:prstGeom>
          <a:noFill/>
        </p:spPr>
      </p:pic>
      <p:pic>
        <p:nvPicPr>
          <p:cNvPr id="2053" name="Picture 5" descr="Q:\Comunicação\Fotos\Reuniões\REUNIÕES 2016\Conselho Gestor\DSC066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49" y="2350612"/>
            <a:ext cx="5162551" cy="3871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56598" y="955343"/>
            <a:ext cx="8111916" cy="736979"/>
          </a:xfrm>
        </p:spPr>
        <p:txBody>
          <a:bodyPr anchor="t" anchorCtr="0">
            <a:noAutofit/>
          </a:bodyPr>
          <a:lstStyle/>
          <a:p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Conselho Gestor de Saneamento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4025" y="1583140"/>
            <a:ext cx="114914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O Conselho Deliberativo tem a função de deliberar todas as decisões a serem tomadas pelo DAEP, ou seja: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implantar as propostas aprovadas no Fórum de Saneamento e Meio Ambiente, exercer a supervisão de todas as atividades da Autarquia; 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aprovar os planos gerais e programas de atividades do DAEP e fiscalizar a sua execução; 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aprovar as tarifas e taxas propostas pelo Diretor Executivo do DAEP com base nas planilhas de custos dos serviços; 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estabelecer medidas que visam à melhoria dos serviços de abastecimento de água, esgoto, coleta de lixo e limpeza pública; 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decidir sobre isenção ou redução de tarifas estabelecendo os critérios de sua concessão.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885951" y="1528549"/>
            <a:ext cx="9004962" cy="4926841"/>
          </a:xfrm>
        </p:spPr>
        <p:txBody>
          <a:bodyPr anchor="t" anchorCtr="0">
            <a:normAutofit fontScale="90000"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Fórum Infanto-juvenil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3600" dirty="0" smtClean="0">
                <a:latin typeface="+mn-lt"/>
              </a:rPr>
              <a:t>Para incentivar os adolescentes a participarem das discussões ambientais do município, em 2014 foi realizado,  junto com a 11ª edição do Fórum de Saneamento e Meio Ambiente,  o 1º Fórum Infanto-juvenil.</a:t>
            </a:r>
            <a:br>
              <a:rPr lang="pt-BR" sz="3600" dirty="0" smtClean="0">
                <a:latin typeface="+mn-lt"/>
              </a:rPr>
            </a:br>
            <a:r>
              <a:rPr lang="pt-BR" sz="3600" dirty="0" smtClean="0">
                <a:latin typeface="+mn-lt"/>
              </a:rPr>
              <a:t/>
            </a:r>
            <a:br>
              <a:rPr lang="pt-BR" sz="3600" dirty="0" smtClean="0">
                <a:latin typeface="+mn-lt"/>
              </a:rPr>
            </a:br>
            <a:r>
              <a:rPr lang="pt-BR" sz="3600" dirty="0" smtClean="0">
                <a:latin typeface="+mn-lt"/>
              </a:rPr>
              <a:t>Nesse Fórum, foi criado o </a:t>
            </a:r>
            <a:r>
              <a:rPr lang="pt-BR" sz="3600" b="1" dirty="0" smtClean="0">
                <a:latin typeface="+mn-lt"/>
              </a:rPr>
              <a:t>Conselho Mirim</a:t>
            </a:r>
            <a:r>
              <a:rPr lang="pt-BR" sz="3600" dirty="0" smtClean="0">
                <a:latin typeface="+mn-lt"/>
              </a:rPr>
              <a:t> do DAEP e eleitos os seis primeiros conselheiros mirins. </a:t>
            </a:r>
            <a:endParaRPr lang="pt-BR" sz="3600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1" y="1332902"/>
            <a:ext cx="3521123" cy="496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9617" y="1395591"/>
            <a:ext cx="3563075" cy="50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57851" y="872605"/>
            <a:ext cx="4012442" cy="4648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Cartazes de Divulgação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504921" y="1181100"/>
            <a:ext cx="7705879" cy="438150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Ativida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es durante o Fórum Infantojuvenil</a:t>
            </a:r>
            <a:endParaRPr lang="pt-BR" sz="28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Q:\Comunicação\Fotos\CEA\2014\MARÇO\Forum InfantoJuvenil\DSC0980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43249" y="1847234"/>
            <a:ext cx="3224282" cy="219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Q:\Comunicação\Fotos\CEA\2014\MARÇO\Forum InfantoJuvenil\DSC0981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3876" y="4324065"/>
            <a:ext cx="1787288" cy="21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Q:\Comunicação\Fotos\CEA\2014\MARÇO\Forum InfantoJuvenil\DSC09830 - Cópi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3761" y="4298476"/>
            <a:ext cx="3316406" cy="2210937"/>
          </a:xfrm>
          <a:prstGeom prst="rect">
            <a:avLst/>
          </a:prstGeom>
          <a:noFill/>
        </p:spPr>
      </p:pic>
      <p:pic>
        <p:nvPicPr>
          <p:cNvPr id="13" name="Imagem 12" descr="Q:\Comunicação\Fotos\CEA\2014\MARÇO\Forum InfantoJuvenil\DSC0981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50877" y="4326341"/>
            <a:ext cx="3084394" cy="21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spaço Reservado para Conteúdo 13" descr="DSC098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662" y="1834166"/>
            <a:ext cx="3265914" cy="2177276"/>
          </a:xfrm>
          <a:prstGeom prst="rect">
            <a:avLst/>
          </a:prstGeom>
        </p:spPr>
      </p:pic>
      <p:pic>
        <p:nvPicPr>
          <p:cNvPr id="15" name="Imagem 14" descr="Q:\Comunicação\Fotos\CEA\2014\MARÇO\Forum InfantoJuvenil\DSC09787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93724" y="1848809"/>
            <a:ext cx="3126079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866871" y="1200150"/>
            <a:ext cx="5877079" cy="457200"/>
          </a:xfrm>
        </p:spPr>
        <p:txBody>
          <a:bodyPr anchor="t" anchorCtr="0">
            <a:normAutofit fontScale="90000"/>
          </a:bodyPr>
          <a:lstStyle/>
          <a:p>
            <a:pPr algn="just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Atividades durante o Fórum Infanto-juvenil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Q:\Comunicação\Fotos\CEA\2014\MARÇO\Forum InfantoJuvenil\DSC0988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1875" y="4294495"/>
            <a:ext cx="3616656" cy="22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Q:\Comunicação\Fotos\CEA\2014\MARÇO\Forum InfantoJuvenil\DSC0987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08227" y="1771649"/>
            <a:ext cx="3643951" cy="23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Q:\Comunicação\Fotos\CEA\2014\MARÇO\Forum InfantoJuvenil\DSC0985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75260" y="1774208"/>
            <a:ext cx="3057668" cy="22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Q:\Comunicação\Fotos\CEA\2014\MARÇO\Forum InfantoJuvenil\DSC09853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583" y="1708004"/>
            <a:ext cx="3325153" cy="224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Q:\Comunicação\Fotos\CEA\2014\MARÇO\Forum InfantoJuvenil\DSC09843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543497" y="4302740"/>
            <a:ext cx="3275463" cy="23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0030" y="4230806"/>
            <a:ext cx="3500651" cy="233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019271" y="1000126"/>
            <a:ext cx="5419879" cy="523874"/>
          </a:xfrm>
        </p:spPr>
        <p:txBody>
          <a:bodyPr anchor="t" anchorCtr="0">
            <a:normAutofit fontScale="90000"/>
          </a:bodyPr>
          <a:lstStyle/>
          <a:p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Eleição dos Conselheiros Mirins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SC042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6475" y="3821896"/>
            <a:ext cx="3422651" cy="27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Q:\Comunicação\Fotos\EVENTOS 2016\Fotos do 2º Fórum Infantojuvenil\DSC042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78721" y="3912651"/>
            <a:ext cx="3560359" cy="2670621"/>
          </a:xfrm>
          <a:prstGeom prst="rect">
            <a:avLst/>
          </a:prstGeom>
          <a:noFill/>
        </p:spPr>
      </p:pic>
      <p:pic>
        <p:nvPicPr>
          <p:cNvPr id="3077" name="Picture 5" descr="Q:\Comunicação\Fotos\EVENTOS 2016\Fotos do 2º Fórum Infantojuvenil\DSC0426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21373" y="1559509"/>
            <a:ext cx="3766784" cy="2776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95371" y="1343026"/>
            <a:ext cx="7820179" cy="428624"/>
          </a:xfrm>
        </p:spPr>
        <p:txBody>
          <a:bodyPr anchor="t" anchorCtr="0">
            <a:noAutofit/>
          </a:bodyPr>
          <a:lstStyle/>
          <a:p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Posse no Fórum de Saneamento e Meio Ambiente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:\Comunicação\Fotos\EVENTOS 2014\11 Forum de Saneamento e Meio Ambiente\dia 27-03-2014\DSC021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4850" y="2152650"/>
            <a:ext cx="5010149" cy="3757612"/>
          </a:xfrm>
          <a:prstGeom prst="rect">
            <a:avLst/>
          </a:prstGeom>
          <a:noFill/>
        </p:spPr>
      </p:pic>
      <p:pic>
        <p:nvPicPr>
          <p:cNvPr id="1027" name="Picture 3" descr="Q:\Comunicação\Fotos\EVENTOS 2016\12º Fórum\Dia 17-03-2016\IMG_84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57900" y="2114550"/>
            <a:ext cx="56007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562071" y="1304926"/>
            <a:ext cx="6791479" cy="523874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Participação em reunião do Conselho Gestor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Q:\Comunicação\Fotos\Reuniões\REUNIÕES 2015\Conselho Gestor\03-12-15 Reunião do Conselho Gestor\DSC047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66529" y="2097205"/>
            <a:ext cx="5283199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66771" y="1400176"/>
            <a:ext cx="9363229" cy="466724"/>
          </a:xfrm>
        </p:spPr>
        <p:txBody>
          <a:bodyPr anchor="t" anchorCtr="0">
            <a:normAutofit fontScale="90000"/>
          </a:bodyPr>
          <a:lstStyle/>
          <a:p>
            <a:pPr algn="just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Participação nas Atividades e eventos promovidos pelo CEA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DSC0045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24350" y="2843212"/>
            <a:ext cx="43434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20150" y="2876550"/>
            <a:ext cx="2781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DSC0071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4850" y="2860992"/>
            <a:ext cx="3333750" cy="294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77672" y="1856096"/>
            <a:ext cx="11327641" cy="4430404"/>
          </a:xfrm>
        </p:spPr>
        <p:txBody>
          <a:bodyPr anchor="ctr" anchorCtr="0">
            <a:noAutofit/>
          </a:bodyPr>
          <a:lstStyle/>
          <a:p>
            <a:pPr algn="just"/>
            <a:r>
              <a:rPr lang="pt-BR" sz="2800" dirty="0" smtClean="0">
                <a:latin typeface="+mn-lt"/>
              </a:rPr>
              <a:t>O presente trabalho  quer demonstrar como a participação ativa da juventude nas ações de educação ambiental, nesse caso, regularizada nos moldes do Conselho Gestor do Departamento de Água e Esgoto de  Penápolis, beneficia o Sistema de Saneamento Básico e Meio ambiente e também toda a comunidade que ganha com o desenvolvimento de jovens conscientes de seu papel na sociedade e futuros adultos que estarão comprometidos com o desenvolvimento social como um todo, sem deixar de lado a Natureza e toda sua importância para o bem do homem.</a:t>
            </a:r>
            <a:endParaRPr lang="pt-BR" sz="28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09950" y="127635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CONSELHEIROS MIRINS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66771" y="1400176"/>
            <a:ext cx="9363229" cy="466724"/>
          </a:xfrm>
        </p:spPr>
        <p:txBody>
          <a:bodyPr anchor="t" anchorCtr="0">
            <a:normAutofit fontScale="90000"/>
          </a:bodyPr>
          <a:lstStyle/>
          <a:p>
            <a:pPr algn="just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Participação nas Atividades e eventos promovidos pelo CEA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D:\ServidorCEA\_CEA FOTOS e IMAGENS\2017\4 ABRIL\Ação Silva Covas\DSC099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1127" y="2552131"/>
            <a:ext cx="3971499" cy="354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D:\ServidorCEA\_CEA FOTOS e IMAGENS\2017\4 ABRIL\Ação Silva Covas\DSC099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6301" y="2552132"/>
            <a:ext cx="3904612" cy="3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647670" y="1133476"/>
            <a:ext cx="9153679" cy="866774"/>
          </a:xfrm>
        </p:spPr>
        <p:txBody>
          <a:bodyPr anchor="t" anchorCtr="0"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Produção de Documentário: </a:t>
            </a:r>
            <a:b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Vivenciando a Sustentabilidade na Escola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2954" y="2709080"/>
            <a:ext cx="6387153" cy="33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233" y="2622339"/>
            <a:ext cx="5117910" cy="345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0" y="1409543"/>
            <a:ext cx="9496580" cy="4343557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pt-BR" sz="3100" dirty="0" smtClean="0">
                <a:latin typeface="+mn-lt"/>
              </a:rPr>
              <a:t>A prática apresentada traduz, claramente, o potencial de transformação que há na juventude se essa for bem conduzida e formada para a consciência do cuidado pela vida em toda a sua variedade e potencialidade.</a:t>
            </a:r>
            <a:br>
              <a:rPr lang="pt-BR" sz="3100" dirty="0" smtClean="0">
                <a:latin typeface="+mn-lt"/>
              </a:rPr>
            </a:br>
            <a:r>
              <a:rPr lang="pt-BR" sz="3100" dirty="0" smtClean="0">
                <a:latin typeface="+mn-lt"/>
              </a:rPr>
              <a:t/>
            </a:r>
            <a:br>
              <a:rPr lang="pt-BR" sz="3100" dirty="0" smtClean="0">
                <a:latin typeface="+mn-lt"/>
              </a:rPr>
            </a:br>
            <a:r>
              <a:rPr lang="pt-BR" sz="3100" dirty="0" smtClean="0">
                <a:latin typeface="+mn-lt"/>
              </a:rPr>
              <a:t>Os conselheiros mirins, espelhando-se nos demais conselheiros, vão aprendendo seu papel de cidadão e entendendo que a participação de cada um é fundamental para a transformação do todo. </a:t>
            </a:r>
            <a:br>
              <a:rPr lang="pt-BR" sz="3100" dirty="0" smtClean="0">
                <a:latin typeface="+mn-lt"/>
              </a:rPr>
            </a:br>
            <a:r>
              <a:rPr lang="pt-BR" sz="3100" dirty="0" smtClean="0">
                <a:latin typeface="+mn-lt"/>
              </a:rPr>
              <a:t/>
            </a:r>
            <a:br>
              <a:rPr lang="pt-BR" sz="3100" dirty="0" smtClean="0">
                <a:latin typeface="+mn-lt"/>
              </a:rPr>
            </a:br>
            <a:r>
              <a:rPr lang="pt-BR" sz="3100" dirty="0" smtClean="0">
                <a:latin typeface="+mn-lt"/>
              </a:rPr>
              <a:t>Por meio do comprometimento com as ações do CEA, da escola que frequentam e do Conselho Gestor de Saneamento, vão criando responsabilidade social e tornando-se cidadãos melhores. 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285720" y="2047876"/>
            <a:ext cx="10029979" cy="3648074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3200" dirty="0" smtClean="0">
                <a:latin typeface="+mn-lt"/>
              </a:rPr>
              <a:t>A possibilidade de exporem suas ideias e opiniões, discutirem, verem  aprovadas essas mesmas ideias e depois, colocadas em prática, propicia a esses jovens a experiência real de que sua voz, seus gestos e sua existência podem fazer a diferença e transformar, a partir de sua comunidade, a Terra, nossa “casa comum”, em um lugar muito melhor para se viver.</a:t>
            </a:r>
            <a:endParaRPr lang="pt-BR" sz="3200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 rot="20578251">
            <a:off x="1510195" y="1236086"/>
            <a:ext cx="9353392" cy="4162521"/>
          </a:xfrm>
        </p:spPr>
        <p:txBody>
          <a:bodyPr anchor="t" anchorCtr="0">
            <a:noAutofit/>
          </a:bodyPr>
          <a:lstStyle/>
          <a:p>
            <a:r>
              <a:rPr lang="pt-BR" sz="7800" dirty="0" smtClean="0">
                <a:solidFill>
                  <a:schemeClr val="accent2">
                    <a:lumMod val="75000"/>
                  </a:schemeClr>
                </a:solidFill>
                <a:latin typeface="Embassy BT" pitchFamily="66" charset="0"/>
              </a:rPr>
              <a:t>Há nos jovens uma energia inesgotável, capaz de provocar as maiores mudanças</a:t>
            </a:r>
            <a:r>
              <a:rPr lang="pt-BR" sz="7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 sz="7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562850" y="5524500"/>
            <a:ext cx="428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Obrigada!!!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pas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81150" y="1384300"/>
            <a:ext cx="9144000" cy="457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81213" y="6084888"/>
            <a:ext cx="8143875" cy="5048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Situada na Alta Noroeste Paulista e distante 490 Km da capital do Estado de São Paulo.</a:t>
            </a:r>
          </a:p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População: 60.000 habitantes.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38638" y="604838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PENÁPOLIS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557838" y="776288"/>
            <a:ext cx="1549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DAEP</a:t>
            </a:r>
            <a:endParaRPr lang="pt-BR" sz="3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026" name="Picture 2" descr="Q:\Comunicação\CADERNO DAEP\fotos para o caderno\fotos 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1000" y="1657350"/>
            <a:ext cx="6832600" cy="4539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737148" y="1236762"/>
            <a:ext cx="6120680" cy="4896544"/>
            <a:chOff x="3674" y="2971"/>
            <a:chExt cx="4535" cy="39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6200000">
              <a:off x="4230" y="2415"/>
              <a:ext cx="3424" cy="453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3761" y="6421"/>
              <a:ext cx="4326" cy="454"/>
              <a:chOff x="7438" y="6714"/>
              <a:chExt cx="2340" cy="454"/>
            </a:xfrm>
          </p:grpSpPr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7438" y="6714"/>
                <a:ext cx="2340" cy="454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7538" y="6824"/>
                <a:ext cx="216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pt-BR" sz="900" i="1" kern="10" spc="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Narrow"/>
                  </a:rPr>
                  <a:t>1ª Sala do Centro de Educação Ambiental</a:t>
                </a:r>
                <a:endParaRPr lang="pt-BR" sz="900" i="1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Narrow"/>
                </a:endParaRPr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3365772" y="6197084"/>
            <a:ext cx="511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t-BR" b="1" dirty="0" smtClean="0">
                <a:latin typeface="Arial" pitchFamily="34" charset="0"/>
              </a:rPr>
              <a:t>CRIADO EM 1994 (SALA NA SEDE DO DAEP)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695421" y="1095376"/>
            <a:ext cx="6505729" cy="447674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CEA – Centro de Educação ambiental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919536" y="1562100"/>
            <a:ext cx="8024564" cy="4991100"/>
            <a:chOff x="2498" y="2934"/>
            <a:chExt cx="8220" cy="7549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2498" y="2934"/>
              <a:ext cx="8220" cy="7549"/>
              <a:chOff x="1726" y="4578"/>
              <a:chExt cx="8220" cy="7549"/>
            </a:xfrm>
          </p:grpSpPr>
          <p:sp>
            <p:nvSpPr>
              <p:cNvPr id="15" name="Rectangle 4" descr="Esteira"/>
              <p:cNvSpPr>
                <a:spLocks noChangeArrowheads="1"/>
              </p:cNvSpPr>
              <p:nvPr/>
            </p:nvSpPr>
            <p:spPr bwMode="auto">
              <a:xfrm>
                <a:off x="1726" y="4578"/>
                <a:ext cx="8220" cy="7536"/>
              </a:xfrm>
              <a:prstGeom prst="rect">
                <a:avLst/>
              </a:prstGeom>
              <a:blipFill dpi="0" rotWithShape="1">
                <a:blip r:embed="rId4" cstate="screen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968" y="4970"/>
                <a:ext cx="7740" cy="7157"/>
                <a:chOff x="1968" y="4970"/>
                <a:chExt cx="7740" cy="7157"/>
              </a:xfrm>
            </p:grpSpPr>
            <p:pic>
              <p:nvPicPr>
                <p:cNvPr id="17" name="Picture 6" descr="DSC057371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2148" y="4970"/>
                  <a:ext cx="7370" cy="5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68" y="10494"/>
                  <a:ext cx="7740" cy="1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7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13/08/1999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7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Inauguração do Novo Espaço Físico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pt-BR" sz="1700" b="1" dirty="0" smtClean="0">
                      <a:latin typeface="Arial" pitchFamily="34" charset="0"/>
                    </a:rPr>
                    <a:t>(ATUAL)</a:t>
                  </a:r>
                  <a:endParaRPr kumimoji="0" lang="pt-BR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14" name="AutoShape 8" descr="Esteira"/>
            <p:cNvSpPr>
              <a:spLocks noChangeArrowheads="1"/>
            </p:cNvSpPr>
            <p:nvPr/>
          </p:nvSpPr>
          <p:spPr bwMode="auto">
            <a:xfrm rot="-903791">
              <a:off x="2645" y="7433"/>
              <a:ext cx="937" cy="1620"/>
            </a:xfrm>
            <a:prstGeom prst="flowChartExtract">
              <a:avLst/>
            </a:prstGeom>
            <a:blipFill dpi="0" rotWithShape="1">
              <a:blip r:embed="rId4" cstate="screen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543021" y="6237026"/>
            <a:ext cx="2793254" cy="395785"/>
          </a:xfrm>
        </p:spPr>
        <p:txBody>
          <a:bodyPr anchor="t" anchorCtr="0">
            <a:noAutofit/>
          </a:bodyPr>
          <a:lstStyle/>
          <a:p>
            <a:pPr algn="just"/>
            <a:endParaRPr lang="pt-BR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32570" y="1427774"/>
            <a:ext cx="4587180" cy="452396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7953221" y="5924550"/>
            <a:ext cx="1781329" cy="495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m 10" descr="D:\ServidorCEA\_CEA FOTOS e IMAGENS\2015\monitoramentos\Monitoramento Água 2015\DSC016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6210" y="1473958"/>
            <a:ext cx="4763068" cy="45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95220" y="1416814"/>
            <a:ext cx="10506230" cy="5325179"/>
          </a:xfrm>
        </p:spPr>
        <p:txBody>
          <a:bodyPr anchor="t" anchorCtr="0"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Fórum 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Municipal de Saneamento e Meio Ambiente.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96287" y="2156346"/>
            <a:ext cx="103450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Com </a:t>
            </a:r>
            <a:r>
              <a:rPr lang="pt-BR" sz="3200" dirty="0"/>
              <a:t>a realização dos trabalhos do CEA, ficou </a:t>
            </a:r>
            <a:r>
              <a:rPr lang="pt-BR" sz="3200" dirty="0" smtClean="0"/>
              <a:t>claro </a:t>
            </a:r>
            <a:r>
              <a:rPr lang="pt-BR" sz="3200" dirty="0"/>
              <a:t>a necessidade </a:t>
            </a:r>
            <a:r>
              <a:rPr lang="pt-BR" sz="3200" dirty="0" smtClean="0"/>
              <a:t>de um </a:t>
            </a:r>
            <a:r>
              <a:rPr lang="pt-BR" sz="3200" dirty="0"/>
              <a:t>maior envolvimento da  população nas questões de saneamento e questões ambientais então, em 1994, o DAEP idealizou e  realizou o 1º Fórum Municipal de Saneamento e Meio Ambiente</a:t>
            </a:r>
            <a:r>
              <a:rPr lang="pt-BR" sz="3200" dirty="0" smtClean="0"/>
              <a:t>. </a:t>
            </a:r>
            <a:r>
              <a:rPr lang="pt-BR" sz="3200" dirty="0"/>
              <a:t>Esta primeira experiência atingiu seu objetivo e desencadeou na contínua realização do evento, sendo que de 1994 até 2016 já foram realizados 12 fóruns. 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95220" y="1132764"/>
            <a:ext cx="10506230" cy="5609230"/>
          </a:xfrm>
        </p:spPr>
        <p:txBody>
          <a:bodyPr anchor="t" anchorCtr="0">
            <a:normAutofit fontScale="90000"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Conselho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Gestor de Saneamento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dirty="0" smtClean="0"/>
              <a:t>20 membros: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6  da comunidade (Eleitos no Fórum de Saneamento e Meio Ambiente)</a:t>
            </a:r>
            <a:br>
              <a:rPr lang="pt-BR" sz="2400" dirty="0" smtClean="0"/>
            </a:br>
            <a:r>
              <a:rPr lang="pt-BR" sz="2400" dirty="0" smtClean="0"/>
              <a:t>3  representantes do DAEP (área operacional, área técnica  e área  administrativa)</a:t>
            </a:r>
            <a:br>
              <a:rPr lang="pt-BR" sz="2400" dirty="0" smtClean="0"/>
            </a:br>
            <a:r>
              <a:rPr lang="pt-BR" sz="2400" dirty="0" smtClean="0"/>
              <a:t>1 representante do executivo municipal </a:t>
            </a:r>
            <a:br>
              <a:rPr lang="pt-BR" sz="2400" dirty="0" smtClean="0"/>
            </a:br>
            <a:r>
              <a:rPr lang="pt-BR" sz="2400" dirty="0" smtClean="0"/>
              <a:t>1 da vigilância sanitária</a:t>
            </a:r>
            <a:br>
              <a:rPr lang="pt-BR" sz="2400" dirty="0" smtClean="0"/>
            </a:br>
            <a:r>
              <a:rPr lang="pt-BR" sz="2400" dirty="0" smtClean="0"/>
              <a:t>1  representante de entidades assistenciais</a:t>
            </a:r>
            <a:br>
              <a:rPr lang="pt-BR" sz="2400" dirty="0" smtClean="0"/>
            </a:br>
            <a:r>
              <a:rPr lang="pt-BR" sz="2400" dirty="0" smtClean="0"/>
              <a:t>1 da Ordem dos Advogados do Brasil</a:t>
            </a:r>
            <a:br>
              <a:rPr lang="pt-BR" sz="2400" dirty="0" smtClean="0"/>
            </a:br>
            <a:r>
              <a:rPr lang="pt-BR" sz="2400" dirty="0" smtClean="0"/>
              <a:t>1 da Policia Ambiental</a:t>
            </a:r>
            <a:br>
              <a:rPr lang="pt-BR" sz="2400" dirty="0" smtClean="0"/>
            </a:br>
            <a:r>
              <a:rPr lang="pt-BR" sz="2400" dirty="0" smtClean="0"/>
              <a:t>1 do  Consórcio Ribeirão Lajeado</a:t>
            </a:r>
            <a:br>
              <a:rPr lang="pt-BR" sz="2400" dirty="0" smtClean="0"/>
            </a:br>
            <a:r>
              <a:rPr lang="pt-BR" sz="2400" dirty="0" smtClean="0"/>
              <a:t>1 da Secretaria Municipal de Agricultura Abastecimento e Meio Ambiente</a:t>
            </a:r>
            <a:br>
              <a:rPr lang="pt-BR" sz="2400" dirty="0" smtClean="0"/>
            </a:br>
            <a:r>
              <a:rPr lang="pt-BR" sz="2400" dirty="0" smtClean="0"/>
              <a:t>1 da Secretaria Municipal de Educação</a:t>
            </a:r>
            <a:br>
              <a:rPr lang="pt-BR" sz="2400" dirty="0" smtClean="0"/>
            </a:br>
            <a:r>
              <a:rPr lang="pt-BR" sz="2400" dirty="0" smtClean="0"/>
              <a:t>1 da Secretaria Municipal de Obras</a:t>
            </a:r>
            <a:br>
              <a:rPr lang="pt-BR" sz="2400" dirty="0" smtClean="0"/>
            </a:br>
            <a:r>
              <a:rPr lang="pt-BR" sz="2400" dirty="0" smtClean="0"/>
              <a:t>1 da Associação dos Engenheiros de Penápolis </a:t>
            </a:r>
            <a:br>
              <a:rPr lang="pt-BR" sz="2400" dirty="0" smtClean="0"/>
            </a:br>
            <a:r>
              <a:rPr lang="pt-BR" sz="2400" dirty="0" smtClean="0"/>
              <a:t>1 da Associação Comercial Empresarial</a:t>
            </a: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564</Words>
  <Application>Microsoft Office PowerPoint</Application>
  <PresentationFormat>Personalizar</PresentationFormat>
  <Paragraphs>47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CONSELHEIROS MIRINS: PROTAGONISTAS EM PROL DA EDUCAÇÃO AMBIENTAL E CIDADANIA</vt:lpstr>
      <vt:lpstr>O presente trabalho  quer demonstrar como a participação ativa da juventude nas ações de educação ambiental, nesse caso, regularizada nos moldes do Conselho Gestor do Departamento de Água e Esgoto de  Penápolis, beneficia o Sistema de Saneamento Básico e Meio ambiente e também toda a comunidade que ganha com o desenvolvimento de jovens conscientes de seu papel na sociedade e futuros adultos que estarão comprometidos com o desenvolvimento social como um todo, sem deixar de lado a Natureza e toda sua importância para o bem do homem.</vt:lpstr>
      <vt:lpstr>Apresentação do PowerPoint</vt:lpstr>
      <vt:lpstr>Apresentação do PowerPoint</vt:lpstr>
      <vt:lpstr>Apresentação do PowerPoint</vt:lpstr>
      <vt:lpstr>CEA – Centro de Educação ambiental</vt:lpstr>
      <vt:lpstr>Apresentação do PowerPoint</vt:lpstr>
      <vt:lpstr> Fórum Municipal de Saneamento e Meio Ambiente.</vt:lpstr>
      <vt:lpstr>          Conselho Gestor de Saneamento  20 membros:  6  da comunidade (Eleitos no Fórum de Saneamento e Meio Ambiente) 3  representantes do DAEP (área operacional, área técnica  e área  administrativa) 1 representante do executivo municipal  1 da vigilância sanitária 1  representante de entidades assistenciais 1 da Ordem dos Advogados do Brasil 1 da Policia Ambiental 1 do  Consórcio Ribeirão Lajeado 1 da Secretaria Municipal de Agricultura Abastecimento e Meio Ambiente 1 da Secretaria Municipal de Educação 1 da Secretaria Municipal de Obras 1 da Associação dos Engenheiros de Penápolis  1 da Associação Comercial Empresarial</vt:lpstr>
      <vt:lpstr>Conselho Gestor de Saneamento </vt:lpstr>
      <vt:lpstr>Conselho Gestor de Saneamento </vt:lpstr>
      <vt:lpstr>          Fórum Infanto-juvenil  Para incentivar os adolescentes a participarem das discussões ambientais do município, em 2014 foi realizado,  junto com a 11ª edição do Fórum de Saneamento e Meio Ambiente,  o 1º Fórum Infanto-juvenil.  Nesse Fórum, foi criado o Conselho Mirim do DAEP e eleitos os seis primeiros conselheiros mirins. </vt:lpstr>
      <vt:lpstr>Apresentação do PowerPoint</vt:lpstr>
      <vt:lpstr>Atividades durante o Fórum Infantojuvenil</vt:lpstr>
      <vt:lpstr>Atividades durante o Fórum Infanto-juvenil</vt:lpstr>
      <vt:lpstr>Eleição dos Conselheiros Mirins </vt:lpstr>
      <vt:lpstr>Posse no Fórum de Saneamento e Meio Ambiente</vt:lpstr>
      <vt:lpstr>Participação em reunião do Conselho Gestor</vt:lpstr>
      <vt:lpstr>Participação nas Atividades e eventos promovidos pelo CEA</vt:lpstr>
      <vt:lpstr>Participação nas Atividades e eventos promovidos pelo CEA</vt:lpstr>
      <vt:lpstr>Produção de Documentário:  Vivenciando a Sustentabilidade na Escola</vt:lpstr>
      <vt:lpstr>A prática apresentada traduz, claramente, o potencial de transformação que há na juventude se essa for bem conduzida e formada para a consciência do cuidado pela vida em toda a sua variedade e potencialidade.  Os conselheiros mirins, espelhando-se nos demais conselheiros, vão aprendendo seu papel de cidadão e entendendo que a participação de cada um é fundamental para a transformação do todo.   Por meio do comprometimento com as ações do CEA, da escola que frequentam e do Conselho Gestor de Saneamento, vão criando responsabilidade social e tornando-se cidadãos melhores.  </vt:lpstr>
      <vt:lpstr>A possibilidade de exporem suas ideias e opiniões, discutirem, verem  aprovadas essas mesmas ideias e depois, colocadas em prática, propicia a esses jovens a experiência real de que sua voz, seus gestos e sua existência podem fazer a diferença e transformar, a partir de sua comunidade, a Terra, nossa “casa comum”, em um lugar muito melhor para se viver.</vt:lpstr>
      <vt:lpstr>Há nos jovens uma energia inesgotável, capaz de provocar as maiores mudanças.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Cliente</cp:lastModifiedBy>
  <cp:revision>114</cp:revision>
  <dcterms:created xsi:type="dcterms:W3CDTF">2017-05-30T09:26:55Z</dcterms:created>
  <dcterms:modified xsi:type="dcterms:W3CDTF">2017-06-17T17:46:38Z</dcterms:modified>
</cp:coreProperties>
</file>